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7.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9.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tags/tag10.xml" ContentType="application/vnd.openxmlformats-officedocument.presentationml.tags+xml"/>
  <Override PartName="/ppt/tags/tag1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5"/>
  </p:notesMasterIdLst>
  <p:sldIdLst>
    <p:sldId id="256" r:id="rId2"/>
    <p:sldId id="258" r:id="rId3"/>
    <p:sldId id="2147470447" r:id="rId4"/>
    <p:sldId id="2134958801" r:id="rId5"/>
    <p:sldId id="2134958802" r:id="rId6"/>
    <p:sldId id="2147472391" r:id="rId7"/>
    <p:sldId id="452" r:id="rId8"/>
    <p:sldId id="455" r:id="rId9"/>
    <p:sldId id="459" r:id="rId10"/>
    <p:sldId id="2147472393" r:id="rId11"/>
    <p:sldId id="2147472449" r:id="rId12"/>
    <p:sldId id="2147472432" r:id="rId13"/>
    <p:sldId id="2147472433" r:id="rId14"/>
    <p:sldId id="1163" r:id="rId15"/>
    <p:sldId id="277" r:id="rId16"/>
    <p:sldId id="278" r:id="rId17"/>
    <p:sldId id="2147472441" r:id="rId18"/>
    <p:sldId id="2147472442" r:id="rId19"/>
    <p:sldId id="2147472443" r:id="rId20"/>
    <p:sldId id="2147472445" r:id="rId21"/>
    <p:sldId id="2147472444" r:id="rId22"/>
    <p:sldId id="2147472447" r:id="rId23"/>
    <p:sldId id="2147472448" r:id="rId24"/>
    <p:sldId id="257" r:id="rId25"/>
    <p:sldId id="2147472440" r:id="rId26"/>
    <p:sldId id="1157" r:id="rId27"/>
    <p:sldId id="2147472450" r:id="rId28"/>
    <p:sldId id="2147472451" r:id="rId29"/>
    <p:sldId id="369" r:id="rId30"/>
    <p:sldId id="396" r:id="rId31"/>
    <p:sldId id="12897" r:id="rId32"/>
    <p:sldId id="12899" r:id="rId33"/>
    <p:sldId id="374" r:id="rId34"/>
    <p:sldId id="373" r:id="rId35"/>
    <p:sldId id="377" r:id="rId36"/>
    <p:sldId id="371" r:id="rId37"/>
    <p:sldId id="384" r:id="rId38"/>
    <p:sldId id="385" r:id="rId39"/>
    <p:sldId id="1027" r:id="rId40"/>
    <p:sldId id="12901" r:id="rId41"/>
    <p:sldId id="12898" r:id="rId42"/>
    <p:sldId id="12902" r:id="rId43"/>
    <p:sldId id="378" r:id="rId44"/>
    <p:sldId id="1071" r:id="rId45"/>
    <p:sldId id="12863" r:id="rId46"/>
    <p:sldId id="12904" r:id="rId47"/>
    <p:sldId id="372" r:id="rId48"/>
    <p:sldId id="12903" r:id="rId49"/>
    <p:sldId id="12900" r:id="rId50"/>
    <p:sldId id="370" r:id="rId51"/>
    <p:sldId id="302" r:id="rId52"/>
    <p:sldId id="344" r:id="rId53"/>
    <p:sldId id="394" r:id="rId54"/>
    <p:sldId id="2146848252" r:id="rId55"/>
    <p:sldId id="2076137023" r:id="rId56"/>
    <p:sldId id="260" r:id="rId57"/>
    <p:sldId id="2146845801" r:id="rId58"/>
    <p:sldId id="3420" r:id="rId59"/>
    <p:sldId id="382" r:id="rId60"/>
    <p:sldId id="381" r:id="rId61"/>
    <p:sldId id="2147472452" r:id="rId62"/>
    <p:sldId id="308" r:id="rId63"/>
    <p:sldId id="291" r:id="rId64"/>
    <p:sldId id="292" r:id="rId65"/>
    <p:sldId id="351" r:id="rId66"/>
    <p:sldId id="353" r:id="rId67"/>
    <p:sldId id="354" r:id="rId68"/>
    <p:sldId id="355" r:id="rId69"/>
    <p:sldId id="350" r:id="rId70"/>
    <p:sldId id="2147474009" r:id="rId71"/>
    <p:sldId id="328" r:id="rId72"/>
    <p:sldId id="2134958830" r:id="rId73"/>
    <p:sldId id="2134958873" r:id="rId74"/>
    <p:sldId id="2141411153" r:id="rId75"/>
    <p:sldId id="2141411157" r:id="rId76"/>
    <p:sldId id="2141411171" r:id="rId77"/>
    <p:sldId id="2141411172" r:id="rId78"/>
    <p:sldId id="2141411161" r:id="rId79"/>
    <p:sldId id="2141411181" r:id="rId80"/>
    <p:sldId id="2146845809" r:id="rId81"/>
    <p:sldId id="2146845810" r:id="rId82"/>
    <p:sldId id="2146845811" r:id="rId83"/>
    <p:sldId id="2486" r:id="rId84"/>
    <p:sldId id="2276" r:id="rId85"/>
    <p:sldId id="2277" r:id="rId86"/>
    <p:sldId id="2278" r:id="rId87"/>
    <p:sldId id="2279" r:id="rId88"/>
    <p:sldId id="2147474012" r:id="rId89"/>
    <p:sldId id="275" r:id="rId90"/>
    <p:sldId id="2147474013" r:id="rId91"/>
    <p:sldId id="2147474014" r:id="rId92"/>
    <p:sldId id="274" r:id="rId93"/>
    <p:sldId id="259" r:id="rId94"/>
    <p:sldId id="261" r:id="rId95"/>
    <p:sldId id="262" r:id="rId96"/>
    <p:sldId id="263" r:id="rId97"/>
    <p:sldId id="264" r:id="rId98"/>
    <p:sldId id="266" r:id="rId99"/>
    <p:sldId id="2147474015" r:id="rId100"/>
    <p:sldId id="2147474016" r:id="rId101"/>
    <p:sldId id="265" r:id="rId102"/>
    <p:sldId id="267" r:id="rId103"/>
    <p:sldId id="268" r:id="rId104"/>
    <p:sldId id="272" r:id="rId105"/>
    <p:sldId id="271" r:id="rId106"/>
    <p:sldId id="276" r:id="rId107"/>
    <p:sldId id="270" r:id="rId108"/>
    <p:sldId id="269" r:id="rId109"/>
    <p:sldId id="273" r:id="rId110"/>
    <p:sldId id="2147474017" r:id="rId111"/>
    <p:sldId id="2147474018" r:id="rId112"/>
    <p:sldId id="2147474019" r:id="rId113"/>
    <p:sldId id="2147474020" r:id="rId114"/>
    <p:sldId id="2147474021" r:id="rId115"/>
    <p:sldId id="296" r:id="rId116"/>
    <p:sldId id="299" r:id="rId117"/>
    <p:sldId id="284" r:id="rId118"/>
    <p:sldId id="285" r:id="rId119"/>
    <p:sldId id="286" r:id="rId120"/>
    <p:sldId id="307" r:id="rId121"/>
    <p:sldId id="301" r:id="rId122"/>
    <p:sldId id="287" r:id="rId123"/>
    <p:sldId id="288" r:id="rId124"/>
    <p:sldId id="289" r:id="rId125"/>
    <p:sldId id="290" r:id="rId126"/>
    <p:sldId id="2147474022" r:id="rId127"/>
    <p:sldId id="2147474023" r:id="rId128"/>
    <p:sldId id="293" r:id="rId129"/>
    <p:sldId id="294" r:id="rId130"/>
    <p:sldId id="295" r:id="rId131"/>
    <p:sldId id="306" r:id="rId132"/>
    <p:sldId id="2147474024" r:id="rId133"/>
    <p:sldId id="304" r:id="rId134"/>
    <p:sldId id="2147474025" r:id="rId135"/>
    <p:sldId id="2147474026" r:id="rId136"/>
    <p:sldId id="2147474027" r:id="rId137"/>
    <p:sldId id="2147474028" r:id="rId138"/>
    <p:sldId id="2147474029" r:id="rId139"/>
    <p:sldId id="2147474030" r:id="rId140"/>
    <p:sldId id="2147474031" r:id="rId141"/>
    <p:sldId id="2147474032" r:id="rId142"/>
    <p:sldId id="2147474033" r:id="rId143"/>
    <p:sldId id="2147474034" r:id="rId144"/>
    <p:sldId id="2147474035" r:id="rId145"/>
    <p:sldId id="2147474036" r:id="rId146"/>
    <p:sldId id="2147474037" r:id="rId147"/>
    <p:sldId id="2147474038" r:id="rId148"/>
    <p:sldId id="2147474039" r:id="rId149"/>
    <p:sldId id="2147474040" r:id="rId150"/>
    <p:sldId id="2147474041" r:id="rId151"/>
    <p:sldId id="2147474042" r:id="rId152"/>
    <p:sldId id="2147474043" r:id="rId153"/>
    <p:sldId id="2147474044" r:id="rId154"/>
  </p:sldIdLst>
  <p:sldSz cx="9144000" cy="5148263"/>
  <p:notesSz cx="6858000" cy="9144000"/>
  <p:embeddedFontLst>
    <p:embeddedFont>
      <p:font typeface="Abadi" panose="020B0604020104020204" pitchFamily="34" charset="0"/>
      <p:regular r:id="rId156"/>
    </p:embeddedFont>
    <p:embeddedFont>
      <p:font typeface="Aptos" panose="020B0004020202020204" pitchFamily="34" charset="0"/>
      <p:regular r:id="rId157"/>
      <p:bold r:id="rId158"/>
      <p:italic r:id="rId159"/>
      <p:boldItalic r:id="rId160"/>
    </p:embeddedFont>
    <p:embeddedFont>
      <p:font typeface="Arial Bold" panose="020B0704020202020204" pitchFamily="34" charset="0"/>
      <p:bold r:id="rId161"/>
    </p:embeddedFont>
    <p:embeddedFont>
      <p:font typeface="Arial Narrow" panose="020B0606020202030204" pitchFamily="34" charset="0"/>
      <p:regular r:id="rId162"/>
      <p:bold r:id="rId163"/>
      <p:italic r:id="rId164"/>
      <p:boldItalic r:id="rId165"/>
    </p:embeddedFont>
    <p:embeddedFont>
      <p:font typeface="Calibri" panose="020F0502020204030204" pitchFamily="34" charset="0"/>
      <p:regular r:id="rId166"/>
      <p:bold r:id="rId167"/>
      <p:italic r:id="rId168"/>
      <p:boldItalic r:id="rId169"/>
    </p:embeddedFont>
    <p:embeddedFont>
      <p:font typeface="Calibri Light" panose="020F0302020204030204" pitchFamily="34" charset="0"/>
      <p:regular r:id="rId170"/>
      <p:italic r:id="rId171"/>
    </p:embeddedFont>
    <p:embeddedFont>
      <p:font typeface="Cambria" panose="02040503050406030204" pitchFamily="18" charset="0"/>
      <p:regular r:id="rId172"/>
      <p:bold r:id="rId173"/>
      <p:italic r:id="rId174"/>
      <p:boldItalic r:id="rId175"/>
    </p:embeddedFont>
    <p:embeddedFont>
      <p:font typeface="Georgia" panose="02040502050405020303" pitchFamily="18" charset="0"/>
      <p:regular r:id="rId176"/>
      <p:bold r:id="rId177"/>
      <p:italic r:id="rId178"/>
      <p:boldItalic r:id="rId179"/>
    </p:embeddedFont>
    <p:embeddedFont>
      <p:font typeface="Helvetica" panose="020B0604020202020204" pitchFamily="34" charset="0"/>
      <p:regular r:id="rId180"/>
      <p:bold r:id="rId181"/>
      <p:italic r:id="rId182"/>
      <p:boldItalic r:id="rId183"/>
    </p:embeddedFont>
    <p:embeddedFont>
      <p:font typeface="Lato" panose="020F0502020204030203" pitchFamily="34" charset="0"/>
      <p:regular r:id="rId184"/>
      <p:bold r:id="rId185"/>
      <p:italic r:id="rId186"/>
      <p:boldItalic r:id="rId187"/>
    </p:embeddedFont>
    <p:embeddedFont>
      <p:font typeface="Lucida Sans" panose="020B0602030504020204" pitchFamily="34" charset="0"/>
      <p:regular r:id="rId188"/>
      <p:bold r:id="rId189"/>
      <p:italic r:id="rId190"/>
      <p:boldItalic r:id="rId191"/>
    </p:embeddedFont>
    <p:embeddedFont>
      <p:font typeface="Merriweather" panose="00000500000000000000" pitchFamily="2" charset="0"/>
      <p:regular r:id="rId192"/>
      <p:bold r:id="rId193"/>
      <p:italic r:id="rId194"/>
      <p:boldItalic r:id="rId195"/>
    </p:embeddedFont>
    <p:embeddedFont>
      <p:font typeface="Open Sans" panose="020B0606030504020204" pitchFamily="34" charset="0"/>
      <p:regular r:id="rId196"/>
      <p:bold r:id="rId197"/>
      <p:italic r:id="rId198"/>
      <p:boldItalic r:id="rId199"/>
    </p:embeddedFont>
    <p:embeddedFont>
      <p:font typeface="PT Sans" panose="020B0503020203020204" pitchFamily="34" charset="0"/>
      <p:regular r:id="rId200"/>
      <p:bold r:id="rId201"/>
      <p:italic r:id="rId202"/>
      <p:boldItalic r:id="rId203"/>
    </p:embeddedFont>
    <p:embeddedFont>
      <p:font typeface="PT Serif" panose="020A0603040505020204" pitchFamily="18" charset="0"/>
      <p:regular r:id="rId204"/>
      <p:bold r:id="rId205"/>
      <p:italic r:id="rId206"/>
      <p:boldItalic r:id="rId207"/>
    </p:embeddedFont>
    <p:embeddedFont>
      <p:font typeface="Roboto" panose="02000000000000000000" pitchFamily="2" charset="0"/>
      <p:regular r:id="rId208"/>
      <p:bold r:id="rId209"/>
      <p:italic r:id="rId210"/>
      <p:boldItalic r:id="rId211"/>
    </p:embeddedFont>
    <p:embeddedFont>
      <p:font typeface="Source Sans Pro" panose="020B0503030403020204" pitchFamily="34" charset="0"/>
      <p:regular r:id="rId212"/>
      <p:bold r:id="rId213"/>
      <p:italic r:id="rId214"/>
      <p:boldItalic r:id="rId215"/>
    </p:embeddedFont>
    <p:embeddedFont>
      <p:font typeface="Titillium Web" panose="00000500000000000000" pitchFamily="2" charset="0"/>
      <p:regular r:id="rId216"/>
      <p:bold r:id="rId217"/>
      <p:italic r:id="rId218"/>
      <p:boldItalic r:id="rId219"/>
    </p:embeddedFont>
    <p:embeddedFont>
      <p:font typeface="Trebuchet MS" panose="020B0603020202020204" pitchFamily="34" charset="0"/>
      <p:regular r:id="rId220"/>
      <p:bold r:id="rId221"/>
      <p:italic r:id="rId222"/>
      <p:boldItalic r:id="rId223"/>
    </p:embeddedFont>
    <p:embeddedFont>
      <p:font typeface="Verdana" panose="020B0604030504040204" pitchFamily="34" charset="0"/>
      <p:regular r:id="rId224"/>
      <p:bold r:id="rId225"/>
      <p:italic r:id="rId226"/>
      <p:boldItalic r:id="rId2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28" roundtripDataSignature="AMtx7mjPfcPpgPIg3QYW/KEXS6c0TdtRN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FBFDDA-7B2C-42D9-B0E4-BA8D415546AF}" v="5" dt="2023-12-22T00:09:06.371"/>
  </p1510:revLst>
</p1510:revInfo>
</file>

<file path=ppt/tableStyles.xml><?xml version="1.0" encoding="utf-8"?>
<a:tblStyleLst xmlns:a="http://schemas.openxmlformats.org/drawingml/2006/main" def="{B1F75114-DA18-47F3-845B-FADB878A9381}">
  <a:tblStyle styleId="{B1F75114-DA18-47F3-845B-FADB878A9381}"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3F9FA"/>
          </a:solidFill>
        </a:fill>
      </a:tcStyle>
    </a:wholeTbl>
    <a:band1H>
      <a:tcTxStyle/>
      <a:tcStyle>
        <a:tcBdr/>
        <a:fill>
          <a:solidFill>
            <a:srgbClr val="E7F3F4"/>
          </a:solidFill>
        </a:fill>
      </a:tcStyle>
    </a:band1H>
    <a:band2H>
      <a:tcTxStyle/>
      <a:tcStyle>
        <a:tcBdr/>
      </a:tcStyle>
    </a:band2H>
    <a:band1V>
      <a:tcTxStyle/>
      <a:tcStyle>
        <a:tcBdr/>
        <a:fill>
          <a:solidFill>
            <a:srgbClr val="E7F3F4"/>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F9843AC5-02B8-4A6C-918A-C45C93D90B1E}"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52E26C1-3A98-4E92-9A90-B462AA1BF862}"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9EB"/>
          </a:solidFill>
        </a:fill>
      </a:tcStyle>
    </a:wholeTbl>
    <a:band1H>
      <a:tcTxStyle/>
      <a:tcStyle>
        <a:tcBdr/>
        <a:fill>
          <a:solidFill>
            <a:srgbClr val="CAD0D4"/>
          </a:solidFill>
        </a:fill>
      </a:tcStyle>
    </a:band1H>
    <a:band2H>
      <a:tcTxStyle/>
      <a:tcStyle>
        <a:tcBdr/>
      </a:tcStyle>
    </a:band2H>
    <a:band1V>
      <a:tcTxStyle/>
      <a:tcStyle>
        <a:tcBdr/>
        <a:fill>
          <a:solidFill>
            <a:srgbClr val="CAD0D4"/>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9BEB34E4-0AE0-4791-878F-EBEB98342D8D}" styleName="Table_3">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6E6"/>
          </a:solidFill>
        </a:fill>
      </a:tcStyle>
    </a:wholeTbl>
    <a:band1H>
      <a:tcTxStyle/>
      <a:tcStyle>
        <a:tcBdr/>
        <a:fill>
          <a:solidFill>
            <a:srgbClr val="CACACA"/>
          </a:solidFill>
        </a:fill>
      </a:tcStyle>
    </a:band1H>
    <a:band2H>
      <a:tcTxStyle/>
      <a:tcStyle>
        <a:tcBdr/>
      </a:tcStyle>
    </a:band2H>
    <a:band1V>
      <a:tcTxStyle/>
      <a:tcStyle>
        <a:tcBdr/>
        <a:fill>
          <a:solidFill>
            <a:srgbClr val="CACACA"/>
          </a:solidFill>
        </a:fill>
      </a:tcStyle>
    </a:band1V>
    <a:band2V>
      <a:tcTxStyle/>
      <a:tcStyle>
        <a:tcBdr/>
      </a:tcStyle>
    </a:band2V>
    <a:lastCol>
      <a:tcTxStyle b="on" i="off">
        <a:font>
          <a:latin typeface="Arial"/>
          <a:ea typeface="Arial"/>
          <a:cs typeface="Arial"/>
        </a:font>
        <a:schemeClr val="lt1"/>
      </a:tcTxStyle>
      <a:tcStyle>
        <a:tcBdr/>
        <a:fill>
          <a:solidFill>
            <a:schemeClr val="accent4"/>
          </a:solidFill>
        </a:fill>
      </a:tcStyle>
    </a:lastCol>
    <a:firstCol>
      <a:tcTxStyle b="on" i="off">
        <a:font>
          <a:latin typeface="Arial"/>
          <a:ea typeface="Arial"/>
          <a:cs typeface="Arial"/>
        </a:font>
        <a:schemeClr val="lt1"/>
      </a:tcTxStyle>
      <a:tcStyle>
        <a:tcBdr/>
        <a:fill>
          <a:solidFill>
            <a:schemeClr val="accent4"/>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4"/>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4"/>
          </a:solidFill>
        </a:fill>
      </a:tcStyle>
    </a:firstRow>
    <a:neCell>
      <a:tcTxStyle/>
      <a:tcStyle>
        <a:tcBdr/>
      </a:tcStyle>
    </a:neCell>
    <a:nwCell>
      <a:tcTxStyle/>
      <a:tcStyle>
        <a:tcBdr/>
      </a:tcStyle>
    </a:nwCell>
  </a:tblStyle>
  <a:tblStyle styleId="{C3E9AA09-E208-4EC3-8614-5A0EC1962F56}" styleName="Table_4">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7EF"/>
          </a:solidFill>
        </a:fill>
      </a:tcStyle>
    </a:wholeTbl>
    <a:band1H>
      <a:tcTxStyle/>
      <a:tcStyle>
        <a:tcBdr/>
        <a:fill>
          <a:solidFill>
            <a:srgbClr val="CCCCDD"/>
          </a:solidFill>
        </a:fill>
      </a:tcStyle>
    </a:band1H>
    <a:band2H>
      <a:tcTxStyle/>
      <a:tcStyle>
        <a:tcBdr/>
      </a:tcStyle>
    </a:band2H>
    <a:band1V>
      <a:tcTxStyle/>
      <a:tcStyle>
        <a:tcBdr/>
        <a:fill>
          <a:solidFill>
            <a:srgbClr val="CCCCDD"/>
          </a:solidFill>
        </a:fill>
      </a:tcStyle>
    </a:band1V>
    <a:band2V>
      <a:tcTxStyle/>
      <a:tcStyle>
        <a:tcBdr/>
      </a:tcStyle>
    </a:band2V>
    <a:lastCol>
      <a:tcTxStyle b="on" i="off">
        <a:font>
          <a:latin typeface="Arial"/>
          <a:ea typeface="Arial"/>
          <a:cs typeface="Arial"/>
        </a:font>
        <a:schemeClr val="lt1"/>
      </a:tcTxStyle>
      <a:tcStyle>
        <a:tcBdr/>
        <a:fill>
          <a:solidFill>
            <a:schemeClr val="accent2"/>
          </a:solidFill>
        </a:fill>
      </a:tcStyle>
    </a:lastCol>
    <a:firstCol>
      <a:tcTxStyle b="on" i="off">
        <a:font>
          <a:latin typeface="Arial"/>
          <a:ea typeface="Arial"/>
          <a:cs typeface="Arial"/>
        </a:font>
        <a:schemeClr val="lt1"/>
      </a:tcTxStyle>
      <a:tcStyle>
        <a:tcBdr/>
        <a:fill>
          <a:solidFill>
            <a:schemeClr val="accent2"/>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37"/>
  </p:normalViewPr>
  <p:slideViewPr>
    <p:cSldViewPr snapToGrid="0">
      <p:cViewPr varScale="1">
        <p:scale>
          <a:sx n="57" d="100"/>
          <a:sy n="57" d="100"/>
        </p:scale>
        <p:origin x="316" y="28"/>
      </p:cViewPr>
      <p:guideLst>
        <p:guide orient="horz" pos="162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font" Target="fonts/font4.fntdata"/><Relationship Id="rId170" Type="http://schemas.openxmlformats.org/officeDocument/2006/relationships/font" Target="fonts/font15.fntdata"/><Relationship Id="rId191" Type="http://schemas.openxmlformats.org/officeDocument/2006/relationships/font" Target="fonts/font36.fntdata"/><Relationship Id="rId205" Type="http://schemas.openxmlformats.org/officeDocument/2006/relationships/font" Target="fonts/font50.fntdata"/><Relationship Id="rId226" Type="http://schemas.openxmlformats.org/officeDocument/2006/relationships/font" Target="fonts/font71.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font" Target="fonts/font5.fntdata"/><Relationship Id="rId181" Type="http://schemas.openxmlformats.org/officeDocument/2006/relationships/font" Target="fonts/font26.fntdata"/><Relationship Id="rId216" Type="http://schemas.openxmlformats.org/officeDocument/2006/relationships/font" Target="fonts/font61.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font" Target="fonts/font16.fntdata"/><Relationship Id="rId192" Type="http://schemas.openxmlformats.org/officeDocument/2006/relationships/font" Target="fonts/font37.fntdata"/><Relationship Id="rId206" Type="http://schemas.openxmlformats.org/officeDocument/2006/relationships/font" Target="fonts/font51.fntdata"/><Relationship Id="rId227" Type="http://schemas.openxmlformats.org/officeDocument/2006/relationships/font" Target="fonts/font72.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font" Target="fonts/font6.fntdata"/><Relationship Id="rId182" Type="http://schemas.openxmlformats.org/officeDocument/2006/relationships/font" Target="fonts/font27.fntdata"/><Relationship Id="rId217" Type="http://schemas.openxmlformats.org/officeDocument/2006/relationships/font" Target="fonts/font62.fntdata"/><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font" Target="fonts/font17.fntdata"/><Relationship Id="rId193" Type="http://schemas.openxmlformats.org/officeDocument/2006/relationships/font" Target="fonts/font38.fntdata"/><Relationship Id="rId207" Type="http://schemas.openxmlformats.org/officeDocument/2006/relationships/font" Target="fonts/font52.fntdata"/><Relationship Id="rId228" Type="http://customschemas.google.com/relationships/presentationmetadata" Target="metadata"/><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font" Target="fonts/font7.fntdata"/><Relationship Id="rId183" Type="http://schemas.openxmlformats.org/officeDocument/2006/relationships/font" Target="fonts/font28.fntdata"/><Relationship Id="rId218" Type="http://schemas.openxmlformats.org/officeDocument/2006/relationships/font" Target="fonts/font63.fntdata"/><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font" Target="fonts/font18.fntdata"/><Relationship Id="rId194" Type="http://schemas.openxmlformats.org/officeDocument/2006/relationships/font" Target="fonts/font39.fntdata"/><Relationship Id="rId208" Type="http://schemas.openxmlformats.org/officeDocument/2006/relationships/font" Target="fonts/font53.fntdata"/><Relationship Id="rId229" Type="http://schemas.openxmlformats.org/officeDocument/2006/relationships/presProps" Target="presProps.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font" Target="fonts/font8.fntdata"/><Relationship Id="rId184" Type="http://schemas.openxmlformats.org/officeDocument/2006/relationships/font" Target="fonts/font29.fntdata"/><Relationship Id="rId219" Type="http://schemas.openxmlformats.org/officeDocument/2006/relationships/font" Target="fonts/font64.fntdata"/><Relationship Id="rId230"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font" Target="fonts/font19.fntdata"/><Relationship Id="rId179" Type="http://schemas.openxmlformats.org/officeDocument/2006/relationships/font" Target="fonts/font24.fntdata"/><Relationship Id="rId195" Type="http://schemas.openxmlformats.org/officeDocument/2006/relationships/font" Target="fonts/font40.fntdata"/><Relationship Id="rId209" Type="http://schemas.openxmlformats.org/officeDocument/2006/relationships/font" Target="fonts/font54.fntdata"/><Relationship Id="rId190" Type="http://schemas.openxmlformats.org/officeDocument/2006/relationships/font" Target="fonts/font35.fntdata"/><Relationship Id="rId204" Type="http://schemas.openxmlformats.org/officeDocument/2006/relationships/font" Target="fonts/font49.fntdata"/><Relationship Id="rId220" Type="http://schemas.openxmlformats.org/officeDocument/2006/relationships/font" Target="fonts/font65.fntdata"/><Relationship Id="rId225" Type="http://schemas.openxmlformats.org/officeDocument/2006/relationships/font" Target="fonts/font70.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font" Target="fonts/font9.fntdata"/><Relationship Id="rId169" Type="http://schemas.openxmlformats.org/officeDocument/2006/relationships/font" Target="fonts/font14.fntdata"/><Relationship Id="rId185" Type="http://schemas.openxmlformats.org/officeDocument/2006/relationships/font" Target="fonts/font30.fntdata"/><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font" Target="fonts/font25.fntdata"/><Relationship Id="rId210" Type="http://schemas.openxmlformats.org/officeDocument/2006/relationships/font" Target="fonts/font55.fntdata"/><Relationship Id="rId215" Type="http://schemas.openxmlformats.org/officeDocument/2006/relationships/font" Target="fonts/font60.fntdata"/><Relationship Id="rId26" Type="http://schemas.openxmlformats.org/officeDocument/2006/relationships/slide" Target="slides/slide25.xml"/><Relationship Id="rId231"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font" Target="fonts/font20.fntdata"/><Relationship Id="rId196" Type="http://schemas.openxmlformats.org/officeDocument/2006/relationships/font" Target="fonts/font41.fntdata"/><Relationship Id="rId200" Type="http://schemas.openxmlformats.org/officeDocument/2006/relationships/font" Target="fonts/font45.fntdata"/><Relationship Id="rId16" Type="http://schemas.openxmlformats.org/officeDocument/2006/relationships/slide" Target="slides/slide15.xml"/><Relationship Id="rId221" Type="http://schemas.openxmlformats.org/officeDocument/2006/relationships/font" Target="fonts/font66.fntdata"/><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font" Target="fonts/font10.fntdata"/><Relationship Id="rId186" Type="http://schemas.openxmlformats.org/officeDocument/2006/relationships/font" Target="fonts/font31.fntdata"/><Relationship Id="rId211" Type="http://schemas.openxmlformats.org/officeDocument/2006/relationships/font" Target="fonts/font56.fntdata"/><Relationship Id="rId232"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notesMaster" Target="notesMasters/notesMaster1.xml"/><Relationship Id="rId176" Type="http://schemas.openxmlformats.org/officeDocument/2006/relationships/font" Target="fonts/font21.fntdata"/><Relationship Id="rId197" Type="http://schemas.openxmlformats.org/officeDocument/2006/relationships/font" Target="fonts/font42.fntdata"/><Relationship Id="rId201" Type="http://schemas.openxmlformats.org/officeDocument/2006/relationships/font" Target="fonts/font46.fntdata"/><Relationship Id="rId222" Type="http://schemas.openxmlformats.org/officeDocument/2006/relationships/font" Target="fonts/font67.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font" Target="fonts/font11.fntdata"/><Relationship Id="rId187" Type="http://schemas.openxmlformats.org/officeDocument/2006/relationships/font" Target="fonts/font32.fntdata"/><Relationship Id="rId1" Type="http://schemas.openxmlformats.org/officeDocument/2006/relationships/slideMaster" Target="slideMasters/slideMaster1.xml"/><Relationship Id="rId212" Type="http://schemas.openxmlformats.org/officeDocument/2006/relationships/font" Target="fonts/font57.fntdata"/><Relationship Id="rId233" Type="http://schemas.microsoft.com/office/2016/11/relationships/changesInfo" Target="changesInfos/changesInfo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font" Target="fonts/font1.fntdata"/><Relationship Id="rId177" Type="http://schemas.openxmlformats.org/officeDocument/2006/relationships/font" Target="fonts/font22.fntdata"/><Relationship Id="rId198" Type="http://schemas.openxmlformats.org/officeDocument/2006/relationships/font" Target="fonts/font43.fntdata"/><Relationship Id="rId202" Type="http://schemas.openxmlformats.org/officeDocument/2006/relationships/font" Target="fonts/font47.fntdata"/><Relationship Id="rId223" Type="http://schemas.openxmlformats.org/officeDocument/2006/relationships/font" Target="fonts/font68.fntdata"/><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font" Target="fonts/font12.fntdata"/><Relationship Id="rId188" Type="http://schemas.openxmlformats.org/officeDocument/2006/relationships/font" Target="fonts/font33.fntdata"/><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font" Target="fonts/font58.fntdata"/><Relationship Id="rId234"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font" Target="fonts/font2.fntdata"/><Relationship Id="rId178" Type="http://schemas.openxmlformats.org/officeDocument/2006/relationships/font" Target="fonts/font23.fntdata"/><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font" Target="fonts/font44.fntdata"/><Relationship Id="rId203" Type="http://schemas.openxmlformats.org/officeDocument/2006/relationships/font" Target="fonts/font48.fntdata"/><Relationship Id="rId19" Type="http://schemas.openxmlformats.org/officeDocument/2006/relationships/slide" Target="slides/slide18.xml"/><Relationship Id="rId224" Type="http://schemas.openxmlformats.org/officeDocument/2006/relationships/font" Target="fonts/font69.fntdata"/><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font" Target="fonts/font13.fntdata"/><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font" Target="fonts/font34.fntdata"/><Relationship Id="rId3" Type="http://schemas.openxmlformats.org/officeDocument/2006/relationships/slide" Target="slides/slide2.xml"/><Relationship Id="rId214" Type="http://schemas.openxmlformats.org/officeDocument/2006/relationships/font" Target="fonts/font59.fntdata"/><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de Coleman" userId="fa95e791-a82e-478b-856d-cb65b34bdaeb" providerId="ADAL" clId="{82046916-5FB3-4DFD-9AFC-519EE9EE0958}"/>
    <pc:docChg chg="undo custSel addSld delSld modSld delMainMaster">
      <pc:chgData name="Shade Coleman" userId="fa95e791-a82e-478b-856d-cb65b34bdaeb" providerId="ADAL" clId="{82046916-5FB3-4DFD-9AFC-519EE9EE0958}" dt="2023-11-26T18:56:20.770" v="66" actId="20577"/>
      <pc:docMkLst>
        <pc:docMk/>
      </pc:docMkLst>
      <pc:sldChg chg="delSp modSp mod">
        <pc:chgData name="Shade Coleman" userId="fa95e791-a82e-478b-856d-cb65b34bdaeb" providerId="ADAL" clId="{82046916-5FB3-4DFD-9AFC-519EE9EE0958}" dt="2023-11-26T18:49:17.689" v="45" actId="14100"/>
        <pc:sldMkLst>
          <pc:docMk/>
          <pc:sldMk cId="0" sldId="256"/>
        </pc:sldMkLst>
        <pc:spChg chg="mod">
          <ac:chgData name="Shade Coleman" userId="fa95e791-a82e-478b-856d-cb65b34bdaeb" providerId="ADAL" clId="{82046916-5FB3-4DFD-9AFC-519EE9EE0958}" dt="2023-11-26T18:47:28.520" v="34" actId="20577"/>
          <ac:spMkLst>
            <pc:docMk/>
            <pc:sldMk cId="0" sldId="256"/>
            <ac:spMk id="356" creationId="{00000000-0000-0000-0000-000000000000}"/>
          </ac:spMkLst>
        </pc:spChg>
        <pc:spChg chg="mod">
          <ac:chgData name="Shade Coleman" userId="fa95e791-a82e-478b-856d-cb65b34bdaeb" providerId="ADAL" clId="{82046916-5FB3-4DFD-9AFC-519EE9EE0958}" dt="2023-11-26T18:42:53.516" v="10" actId="20577"/>
          <ac:spMkLst>
            <pc:docMk/>
            <pc:sldMk cId="0" sldId="256"/>
            <ac:spMk id="357" creationId="{00000000-0000-0000-0000-000000000000}"/>
          </ac:spMkLst>
        </pc:spChg>
        <pc:picChg chg="mod">
          <ac:chgData name="Shade Coleman" userId="fa95e791-a82e-478b-856d-cb65b34bdaeb" providerId="ADAL" clId="{82046916-5FB3-4DFD-9AFC-519EE9EE0958}" dt="2023-11-26T18:49:17.689" v="45" actId="14100"/>
          <ac:picMkLst>
            <pc:docMk/>
            <pc:sldMk cId="0" sldId="256"/>
            <ac:picMk id="355" creationId="{00000000-0000-0000-0000-000000000000}"/>
          </ac:picMkLst>
        </pc:picChg>
        <pc:picChg chg="del">
          <ac:chgData name="Shade Coleman" userId="fa95e791-a82e-478b-856d-cb65b34bdaeb" providerId="ADAL" clId="{82046916-5FB3-4DFD-9AFC-519EE9EE0958}" dt="2023-11-26T18:43:50.028" v="11" actId="478"/>
          <ac:picMkLst>
            <pc:docMk/>
            <pc:sldMk cId="0" sldId="256"/>
            <ac:picMk id="358" creationId="{00000000-0000-0000-0000-000000000000}"/>
          </ac:picMkLst>
        </pc:picChg>
      </pc:sldChg>
      <pc:sldChg chg="new del">
        <pc:chgData name="Shade Coleman" userId="fa95e791-a82e-478b-856d-cb65b34bdaeb" providerId="ADAL" clId="{82046916-5FB3-4DFD-9AFC-519EE9EE0958}" dt="2023-11-26T18:48:00.994" v="39" actId="47"/>
        <pc:sldMkLst>
          <pc:docMk/>
          <pc:sldMk cId="3977245585" sldId="257"/>
        </pc:sldMkLst>
      </pc:sldChg>
      <pc:sldChg chg="del">
        <pc:chgData name="Shade Coleman" userId="fa95e791-a82e-478b-856d-cb65b34bdaeb" providerId="ADAL" clId="{82046916-5FB3-4DFD-9AFC-519EE9EE0958}" dt="2023-11-26T18:44:48.841" v="16" actId="47"/>
        <pc:sldMkLst>
          <pc:docMk/>
          <pc:sldMk cId="4160914269" sldId="257"/>
        </pc:sldMkLst>
      </pc:sldChg>
      <pc:sldChg chg="modSp new mod">
        <pc:chgData name="Shade Coleman" userId="fa95e791-a82e-478b-856d-cb65b34bdaeb" providerId="ADAL" clId="{82046916-5FB3-4DFD-9AFC-519EE9EE0958}" dt="2023-11-26T18:47:57.756" v="38"/>
        <pc:sldMkLst>
          <pc:docMk/>
          <pc:sldMk cId="2464570591" sldId="258"/>
        </pc:sldMkLst>
        <pc:spChg chg="mod">
          <ac:chgData name="Shade Coleman" userId="fa95e791-a82e-478b-856d-cb65b34bdaeb" providerId="ADAL" clId="{82046916-5FB3-4DFD-9AFC-519EE9EE0958}" dt="2023-11-26T18:47:57.756" v="38"/>
          <ac:spMkLst>
            <pc:docMk/>
            <pc:sldMk cId="2464570591" sldId="258"/>
            <ac:spMk id="2" creationId="{EB3F9B9A-A664-0D53-BAE3-B5F3D6BBEA05}"/>
          </ac:spMkLst>
        </pc:spChg>
        <pc:spChg chg="mod">
          <ac:chgData name="Shade Coleman" userId="fa95e791-a82e-478b-856d-cb65b34bdaeb" providerId="ADAL" clId="{82046916-5FB3-4DFD-9AFC-519EE9EE0958}" dt="2023-11-26T18:47:50.500" v="37"/>
          <ac:spMkLst>
            <pc:docMk/>
            <pc:sldMk cId="2464570591" sldId="258"/>
            <ac:spMk id="3" creationId="{E91C988E-C670-A4DE-009F-55F274E8248C}"/>
          </ac:spMkLst>
        </pc:spChg>
      </pc:sldChg>
      <pc:sldChg chg="del">
        <pc:chgData name="Shade Coleman" userId="fa95e791-a82e-478b-856d-cb65b34bdaeb" providerId="ADAL" clId="{82046916-5FB3-4DFD-9AFC-519EE9EE0958}" dt="2023-11-26T18:45:49.597" v="17" actId="47"/>
        <pc:sldMkLst>
          <pc:docMk/>
          <pc:sldMk cId="444905680" sldId="259"/>
        </pc:sldMkLst>
        <pc:spChg chg="del mod ord">
          <ac:chgData name="Shade Coleman" userId="fa95e791-a82e-478b-856d-cb65b34bdaeb" providerId="ADAL" clId="{82046916-5FB3-4DFD-9AFC-519EE9EE0958}" dt="2023-11-26T18:48:35.068" v="41" actId="700"/>
          <ac:spMkLst>
            <pc:docMk/>
            <pc:sldMk cId="444905680" sldId="259"/>
            <ac:spMk id="2" creationId="{78C7D4E6-2B9E-D237-3BBF-3E93A29C0D52}"/>
          </ac:spMkLst>
        </pc:spChg>
        <pc:spChg chg="add mod ord">
          <ac:chgData name="Shade Coleman" userId="fa95e791-a82e-478b-856d-cb65b34bdaeb" providerId="ADAL" clId="{82046916-5FB3-4DFD-9AFC-519EE9EE0958}" dt="2023-11-26T18:48:35.068" v="41" actId="700"/>
          <ac:spMkLst>
            <pc:docMk/>
            <pc:sldMk cId="444905680" sldId="259"/>
            <ac:spMk id="3" creationId="{10931CAE-3B2B-0094-7B76-755A67A31228}"/>
          </ac:spMkLst>
        </pc:spChg>
        <pc:spChg chg="add mod ord">
          <ac:chgData name="Shade Coleman" userId="fa95e791-a82e-478b-856d-cb65b34bdaeb" providerId="ADAL" clId="{82046916-5FB3-4DFD-9AFC-519EE9EE0958}" dt="2023-11-26T18:48:35.068" v="41" actId="700"/>
          <ac:spMkLst>
            <pc:docMk/>
            <pc:sldMk cId="444905680" sldId="259"/>
            <ac:spMk id="4" creationId="{D4625E76-26E6-D9F0-5E38-E85150B30165}"/>
          </ac:spMkLst>
        </pc:spChg>
      </pc:sldChg>
      <pc:sldChg chg="del">
        <pc:chgData name="Shade Coleman" userId="fa95e791-a82e-478b-856d-cb65b34bdaeb" providerId="ADAL" clId="{82046916-5FB3-4DFD-9AFC-519EE9EE0958}" dt="2023-11-26T18:45:49.597" v="17" actId="47"/>
        <pc:sldMkLst>
          <pc:docMk/>
          <pc:sldMk cId="3148164938" sldId="260"/>
        </pc:sldMkLst>
      </pc:sldChg>
      <pc:sldChg chg="del">
        <pc:chgData name="Shade Coleman" userId="fa95e791-a82e-478b-856d-cb65b34bdaeb" providerId="ADAL" clId="{82046916-5FB3-4DFD-9AFC-519EE9EE0958}" dt="2023-11-26T18:45:49.597" v="17" actId="47"/>
        <pc:sldMkLst>
          <pc:docMk/>
          <pc:sldMk cId="0" sldId="261"/>
        </pc:sldMkLst>
      </pc:sldChg>
      <pc:sldChg chg="new del">
        <pc:chgData name="Shade Coleman" userId="fa95e791-a82e-478b-856d-cb65b34bdaeb" providerId="ADAL" clId="{82046916-5FB3-4DFD-9AFC-519EE9EE0958}" dt="2023-11-26T18:48:52.371" v="44" actId="47"/>
        <pc:sldMkLst>
          <pc:docMk/>
          <pc:sldMk cId="1691577515" sldId="261"/>
        </pc:sldMkLst>
      </pc:sldChg>
      <pc:sldChg chg="del">
        <pc:chgData name="Shade Coleman" userId="fa95e791-a82e-478b-856d-cb65b34bdaeb" providerId="ADAL" clId="{82046916-5FB3-4DFD-9AFC-519EE9EE0958}" dt="2023-11-26T18:45:49.597" v="17" actId="47"/>
        <pc:sldMkLst>
          <pc:docMk/>
          <pc:sldMk cId="0" sldId="262"/>
        </pc:sldMkLst>
      </pc:sldChg>
      <pc:sldChg chg="del">
        <pc:chgData name="Shade Coleman" userId="fa95e791-a82e-478b-856d-cb65b34bdaeb" providerId="ADAL" clId="{82046916-5FB3-4DFD-9AFC-519EE9EE0958}" dt="2023-11-26T18:45:49.597" v="17" actId="47"/>
        <pc:sldMkLst>
          <pc:docMk/>
          <pc:sldMk cId="0" sldId="263"/>
        </pc:sldMkLst>
      </pc:sldChg>
      <pc:sldChg chg="del">
        <pc:chgData name="Shade Coleman" userId="fa95e791-a82e-478b-856d-cb65b34bdaeb" providerId="ADAL" clId="{82046916-5FB3-4DFD-9AFC-519EE9EE0958}" dt="2023-11-26T18:45:49.597" v="17" actId="47"/>
        <pc:sldMkLst>
          <pc:docMk/>
          <pc:sldMk cId="0" sldId="264"/>
        </pc:sldMkLst>
      </pc:sldChg>
      <pc:sldChg chg="del">
        <pc:chgData name="Shade Coleman" userId="fa95e791-a82e-478b-856d-cb65b34bdaeb" providerId="ADAL" clId="{82046916-5FB3-4DFD-9AFC-519EE9EE0958}" dt="2023-11-26T18:45:49.597" v="17" actId="47"/>
        <pc:sldMkLst>
          <pc:docMk/>
          <pc:sldMk cId="0" sldId="265"/>
        </pc:sldMkLst>
      </pc:sldChg>
      <pc:sldChg chg="del">
        <pc:chgData name="Shade Coleman" userId="fa95e791-a82e-478b-856d-cb65b34bdaeb" providerId="ADAL" clId="{82046916-5FB3-4DFD-9AFC-519EE9EE0958}" dt="2023-11-26T18:45:49.597" v="17" actId="47"/>
        <pc:sldMkLst>
          <pc:docMk/>
          <pc:sldMk cId="0" sldId="266"/>
        </pc:sldMkLst>
      </pc:sldChg>
      <pc:sldChg chg="add del">
        <pc:chgData name="Shade Coleman" userId="fa95e791-a82e-478b-856d-cb65b34bdaeb" providerId="ADAL" clId="{82046916-5FB3-4DFD-9AFC-519EE9EE0958}" dt="2023-11-26T18:47:18.061" v="20" actId="47"/>
        <pc:sldMkLst>
          <pc:docMk/>
          <pc:sldMk cId="1249712676" sldId="266"/>
        </pc:sldMkLst>
      </pc:sldChg>
      <pc:sldChg chg="del">
        <pc:chgData name="Shade Coleman" userId="fa95e791-a82e-478b-856d-cb65b34bdaeb" providerId="ADAL" clId="{82046916-5FB3-4DFD-9AFC-519EE9EE0958}" dt="2023-11-26T18:45:49.597" v="17" actId="47"/>
        <pc:sldMkLst>
          <pc:docMk/>
          <pc:sldMk cId="0" sldId="267"/>
        </pc:sldMkLst>
      </pc:sldChg>
      <pc:sldChg chg="del">
        <pc:chgData name="Shade Coleman" userId="fa95e791-a82e-478b-856d-cb65b34bdaeb" providerId="ADAL" clId="{82046916-5FB3-4DFD-9AFC-519EE9EE0958}" dt="2023-11-26T18:45:49.597" v="17" actId="47"/>
        <pc:sldMkLst>
          <pc:docMk/>
          <pc:sldMk cId="0" sldId="268"/>
        </pc:sldMkLst>
      </pc:sldChg>
      <pc:sldChg chg="del">
        <pc:chgData name="Shade Coleman" userId="fa95e791-a82e-478b-856d-cb65b34bdaeb" providerId="ADAL" clId="{82046916-5FB3-4DFD-9AFC-519EE9EE0958}" dt="2023-11-26T18:45:49.597" v="17" actId="47"/>
        <pc:sldMkLst>
          <pc:docMk/>
          <pc:sldMk cId="0" sldId="269"/>
        </pc:sldMkLst>
      </pc:sldChg>
      <pc:sldChg chg="del">
        <pc:chgData name="Shade Coleman" userId="fa95e791-a82e-478b-856d-cb65b34bdaeb" providerId="ADAL" clId="{82046916-5FB3-4DFD-9AFC-519EE9EE0958}" dt="2023-11-26T18:45:49.597" v="17" actId="47"/>
        <pc:sldMkLst>
          <pc:docMk/>
          <pc:sldMk cId="0" sldId="270"/>
        </pc:sldMkLst>
      </pc:sldChg>
      <pc:sldChg chg="del">
        <pc:chgData name="Shade Coleman" userId="fa95e791-a82e-478b-856d-cb65b34bdaeb" providerId="ADAL" clId="{82046916-5FB3-4DFD-9AFC-519EE9EE0958}" dt="2023-11-26T18:45:49.597" v="17" actId="47"/>
        <pc:sldMkLst>
          <pc:docMk/>
          <pc:sldMk cId="0" sldId="271"/>
        </pc:sldMkLst>
      </pc:sldChg>
      <pc:sldChg chg="del">
        <pc:chgData name="Shade Coleman" userId="fa95e791-a82e-478b-856d-cb65b34bdaeb" providerId="ADAL" clId="{82046916-5FB3-4DFD-9AFC-519EE9EE0958}" dt="2023-11-26T18:45:49.597" v="17" actId="47"/>
        <pc:sldMkLst>
          <pc:docMk/>
          <pc:sldMk cId="0" sldId="272"/>
        </pc:sldMkLst>
      </pc:sldChg>
      <pc:sldChg chg="del">
        <pc:chgData name="Shade Coleman" userId="fa95e791-a82e-478b-856d-cb65b34bdaeb" providerId="ADAL" clId="{82046916-5FB3-4DFD-9AFC-519EE9EE0958}" dt="2023-11-26T18:45:49.597" v="17" actId="47"/>
        <pc:sldMkLst>
          <pc:docMk/>
          <pc:sldMk cId="0" sldId="273"/>
        </pc:sldMkLst>
      </pc:sldChg>
      <pc:sldChg chg="del">
        <pc:chgData name="Shade Coleman" userId="fa95e791-a82e-478b-856d-cb65b34bdaeb" providerId="ADAL" clId="{82046916-5FB3-4DFD-9AFC-519EE9EE0958}" dt="2023-11-26T18:45:49.597" v="17" actId="47"/>
        <pc:sldMkLst>
          <pc:docMk/>
          <pc:sldMk cId="0" sldId="274"/>
        </pc:sldMkLst>
      </pc:sldChg>
      <pc:sldChg chg="del">
        <pc:chgData name="Shade Coleman" userId="fa95e791-a82e-478b-856d-cb65b34bdaeb" providerId="ADAL" clId="{82046916-5FB3-4DFD-9AFC-519EE9EE0958}" dt="2023-11-26T18:45:49.597" v="17" actId="47"/>
        <pc:sldMkLst>
          <pc:docMk/>
          <pc:sldMk cId="0" sldId="275"/>
        </pc:sldMkLst>
      </pc:sldChg>
      <pc:sldChg chg="del">
        <pc:chgData name="Shade Coleman" userId="fa95e791-a82e-478b-856d-cb65b34bdaeb" providerId="ADAL" clId="{82046916-5FB3-4DFD-9AFC-519EE9EE0958}" dt="2023-11-26T18:45:49.597" v="17" actId="47"/>
        <pc:sldMkLst>
          <pc:docMk/>
          <pc:sldMk cId="0" sldId="276"/>
        </pc:sldMkLst>
      </pc:sldChg>
      <pc:sldChg chg="del">
        <pc:chgData name="Shade Coleman" userId="fa95e791-a82e-478b-856d-cb65b34bdaeb" providerId="ADAL" clId="{82046916-5FB3-4DFD-9AFC-519EE9EE0958}" dt="2023-11-26T18:45:49.597" v="17" actId="47"/>
        <pc:sldMkLst>
          <pc:docMk/>
          <pc:sldMk cId="3439114262" sldId="277"/>
        </pc:sldMkLst>
      </pc:sldChg>
      <pc:sldChg chg="del">
        <pc:chgData name="Shade Coleman" userId="fa95e791-a82e-478b-856d-cb65b34bdaeb" providerId="ADAL" clId="{82046916-5FB3-4DFD-9AFC-519EE9EE0958}" dt="2023-11-26T18:45:49.597" v="17" actId="47"/>
        <pc:sldMkLst>
          <pc:docMk/>
          <pc:sldMk cId="3698482931" sldId="278"/>
        </pc:sldMkLst>
      </pc:sldChg>
      <pc:sldChg chg="del">
        <pc:chgData name="Shade Coleman" userId="fa95e791-a82e-478b-856d-cb65b34bdaeb" providerId="ADAL" clId="{82046916-5FB3-4DFD-9AFC-519EE9EE0958}" dt="2023-11-26T18:45:49.597" v="17" actId="47"/>
        <pc:sldMkLst>
          <pc:docMk/>
          <pc:sldMk cId="0" sldId="279"/>
        </pc:sldMkLst>
      </pc:sldChg>
      <pc:sldChg chg="del">
        <pc:chgData name="Shade Coleman" userId="fa95e791-a82e-478b-856d-cb65b34bdaeb" providerId="ADAL" clId="{82046916-5FB3-4DFD-9AFC-519EE9EE0958}" dt="2023-11-26T18:45:49.597" v="17" actId="47"/>
        <pc:sldMkLst>
          <pc:docMk/>
          <pc:sldMk cId="0" sldId="280"/>
        </pc:sldMkLst>
      </pc:sldChg>
      <pc:sldChg chg="del">
        <pc:chgData name="Shade Coleman" userId="fa95e791-a82e-478b-856d-cb65b34bdaeb" providerId="ADAL" clId="{82046916-5FB3-4DFD-9AFC-519EE9EE0958}" dt="2023-11-26T18:45:49.597" v="17" actId="47"/>
        <pc:sldMkLst>
          <pc:docMk/>
          <pc:sldMk cId="0" sldId="281"/>
        </pc:sldMkLst>
      </pc:sldChg>
      <pc:sldChg chg="del">
        <pc:chgData name="Shade Coleman" userId="fa95e791-a82e-478b-856d-cb65b34bdaeb" providerId="ADAL" clId="{82046916-5FB3-4DFD-9AFC-519EE9EE0958}" dt="2023-11-26T18:45:49.597" v="17" actId="47"/>
        <pc:sldMkLst>
          <pc:docMk/>
          <pc:sldMk cId="0" sldId="282"/>
        </pc:sldMkLst>
      </pc:sldChg>
      <pc:sldChg chg="del">
        <pc:chgData name="Shade Coleman" userId="fa95e791-a82e-478b-856d-cb65b34bdaeb" providerId="ADAL" clId="{82046916-5FB3-4DFD-9AFC-519EE9EE0958}" dt="2023-11-26T18:45:49.597" v="17" actId="47"/>
        <pc:sldMkLst>
          <pc:docMk/>
          <pc:sldMk cId="0" sldId="283"/>
        </pc:sldMkLst>
      </pc:sldChg>
      <pc:sldChg chg="del">
        <pc:chgData name="Shade Coleman" userId="fa95e791-a82e-478b-856d-cb65b34bdaeb" providerId="ADAL" clId="{82046916-5FB3-4DFD-9AFC-519EE9EE0958}" dt="2023-11-26T18:45:49.597" v="17" actId="47"/>
        <pc:sldMkLst>
          <pc:docMk/>
          <pc:sldMk cId="0" sldId="284"/>
        </pc:sldMkLst>
      </pc:sldChg>
      <pc:sldChg chg="del">
        <pc:chgData name="Shade Coleman" userId="fa95e791-a82e-478b-856d-cb65b34bdaeb" providerId="ADAL" clId="{82046916-5FB3-4DFD-9AFC-519EE9EE0958}" dt="2023-11-26T18:45:49.597" v="17" actId="47"/>
        <pc:sldMkLst>
          <pc:docMk/>
          <pc:sldMk cId="0" sldId="285"/>
        </pc:sldMkLst>
      </pc:sldChg>
      <pc:sldChg chg="del">
        <pc:chgData name="Shade Coleman" userId="fa95e791-a82e-478b-856d-cb65b34bdaeb" providerId="ADAL" clId="{82046916-5FB3-4DFD-9AFC-519EE9EE0958}" dt="2023-11-26T18:45:49.597" v="17" actId="47"/>
        <pc:sldMkLst>
          <pc:docMk/>
          <pc:sldMk cId="0" sldId="286"/>
        </pc:sldMkLst>
      </pc:sldChg>
      <pc:sldChg chg="del">
        <pc:chgData name="Shade Coleman" userId="fa95e791-a82e-478b-856d-cb65b34bdaeb" providerId="ADAL" clId="{82046916-5FB3-4DFD-9AFC-519EE9EE0958}" dt="2023-11-26T18:45:49.597" v="17" actId="47"/>
        <pc:sldMkLst>
          <pc:docMk/>
          <pc:sldMk cId="0" sldId="287"/>
        </pc:sldMkLst>
      </pc:sldChg>
      <pc:sldChg chg="del">
        <pc:chgData name="Shade Coleman" userId="fa95e791-a82e-478b-856d-cb65b34bdaeb" providerId="ADAL" clId="{82046916-5FB3-4DFD-9AFC-519EE9EE0958}" dt="2023-11-26T18:45:49.597" v="17" actId="47"/>
        <pc:sldMkLst>
          <pc:docMk/>
          <pc:sldMk cId="0" sldId="288"/>
        </pc:sldMkLst>
      </pc:sldChg>
      <pc:sldChg chg="del">
        <pc:chgData name="Shade Coleman" userId="fa95e791-a82e-478b-856d-cb65b34bdaeb" providerId="ADAL" clId="{82046916-5FB3-4DFD-9AFC-519EE9EE0958}" dt="2023-11-26T18:45:49.597" v="17" actId="47"/>
        <pc:sldMkLst>
          <pc:docMk/>
          <pc:sldMk cId="0" sldId="289"/>
        </pc:sldMkLst>
      </pc:sldChg>
      <pc:sldChg chg="del">
        <pc:chgData name="Shade Coleman" userId="fa95e791-a82e-478b-856d-cb65b34bdaeb" providerId="ADAL" clId="{82046916-5FB3-4DFD-9AFC-519EE9EE0958}" dt="2023-11-26T18:45:49.597" v="17" actId="47"/>
        <pc:sldMkLst>
          <pc:docMk/>
          <pc:sldMk cId="0" sldId="290"/>
        </pc:sldMkLst>
      </pc:sldChg>
      <pc:sldChg chg="del">
        <pc:chgData name="Shade Coleman" userId="fa95e791-a82e-478b-856d-cb65b34bdaeb" providerId="ADAL" clId="{82046916-5FB3-4DFD-9AFC-519EE9EE0958}" dt="2023-11-26T18:45:49.597" v="17" actId="47"/>
        <pc:sldMkLst>
          <pc:docMk/>
          <pc:sldMk cId="0" sldId="291"/>
        </pc:sldMkLst>
      </pc:sldChg>
      <pc:sldChg chg="del">
        <pc:chgData name="Shade Coleman" userId="fa95e791-a82e-478b-856d-cb65b34bdaeb" providerId="ADAL" clId="{82046916-5FB3-4DFD-9AFC-519EE9EE0958}" dt="2023-11-26T18:45:49.597" v="17" actId="47"/>
        <pc:sldMkLst>
          <pc:docMk/>
          <pc:sldMk cId="0" sldId="292"/>
        </pc:sldMkLst>
      </pc:sldChg>
      <pc:sldChg chg="del">
        <pc:chgData name="Shade Coleman" userId="fa95e791-a82e-478b-856d-cb65b34bdaeb" providerId="ADAL" clId="{82046916-5FB3-4DFD-9AFC-519EE9EE0958}" dt="2023-11-26T18:45:49.597" v="17" actId="47"/>
        <pc:sldMkLst>
          <pc:docMk/>
          <pc:sldMk cId="0" sldId="293"/>
        </pc:sldMkLst>
      </pc:sldChg>
      <pc:sldChg chg="del">
        <pc:chgData name="Shade Coleman" userId="fa95e791-a82e-478b-856d-cb65b34bdaeb" providerId="ADAL" clId="{82046916-5FB3-4DFD-9AFC-519EE9EE0958}" dt="2023-11-26T18:45:49.597" v="17" actId="47"/>
        <pc:sldMkLst>
          <pc:docMk/>
          <pc:sldMk cId="0" sldId="294"/>
        </pc:sldMkLst>
      </pc:sldChg>
      <pc:sldChg chg="del">
        <pc:chgData name="Shade Coleman" userId="fa95e791-a82e-478b-856d-cb65b34bdaeb" providerId="ADAL" clId="{82046916-5FB3-4DFD-9AFC-519EE9EE0958}" dt="2023-11-26T18:45:49.597" v="17" actId="47"/>
        <pc:sldMkLst>
          <pc:docMk/>
          <pc:sldMk cId="0" sldId="295"/>
        </pc:sldMkLst>
      </pc:sldChg>
      <pc:sldChg chg="del">
        <pc:chgData name="Shade Coleman" userId="fa95e791-a82e-478b-856d-cb65b34bdaeb" providerId="ADAL" clId="{82046916-5FB3-4DFD-9AFC-519EE9EE0958}" dt="2023-11-26T18:45:49.597" v="17" actId="47"/>
        <pc:sldMkLst>
          <pc:docMk/>
          <pc:sldMk cId="0" sldId="296"/>
        </pc:sldMkLst>
      </pc:sldChg>
      <pc:sldChg chg="del">
        <pc:chgData name="Shade Coleman" userId="fa95e791-a82e-478b-856d-cb65b34bdaeb" providerId="ADAL" clId="{82046916-5FB3-4DFD-9AFC-519EE9EE0958}" dt="2023-11-26T18:45:49.597" v="17" actId="47"/>
        <pc:sldMkLst>
          <pc:docMk/>
          <pc:sldMk cId="0" sldId="297"/>
        </pc:sldMkLst>
      </pc:sldChg>
      <pc:sldChg chg="del">
        <pc:chgData name="Shade Coleman" userId="fa95e791-a82e-478b-856d-cb65b34bdaeb" providerId="ADAL" clId="{82046916-5FB3-4DFD-9AFC-519EE9EE0958}" dt="2023-11-26T18:45:49.597" v="17" actId="47"/>
        <pc:sldMkLst>
          <pc:docMk/>
          <pc:sldMk cId="0" sldId="298"/>
        </pc:sldMkLst>
      </pc:sldChg>
      <pc:sldChg chg="del">
        <pc:chgData name="Shade Coleman" userId="fa95e791-a82e-478b-856d-cb65b34bdaeb" providerId="ADAL" clId="{82046916-5FB3-4DFD-9AFC-519EE9EE0958}" dt="2023-11-26T18:45:49.597" v="17" actId="47"/>
        <pc:sldMkLst>
          <pc:docMk/>
          <pc:sldMk cId="0" sldId="299"/>
        </pc:sldMkLst>
      </pc:sldChg>
      <pc:sldChg chg="del">
        <pc:chgData name="Shade Coleman" userId="fa95e791-a82e-478b-856d-cb65b34bdaeb" providerId="ADAL" clId="{82046916-5FB3-4DFD-9AFC-519EE9EE0958}" dt="2023-11-26T18:45:49.597" v="17" actId="47"/>
        <pc:sldMkLst>
          <pc:docMk/>
          <pc:sldMk cId="0" sldId="300"/>
        </pc:sldMkLst>
      </pc:sldChg>
      <pc:sldChg chg="del">
        <pc:chgData name="Shade Coleman" userId="fa95e791-a82e-478b-856d-cb65b34bdaeb" providerId="ADAL" clId="{82046916-5FB3-4DFD-9AFC-519EE9EE0958}" dt="2023-11-26T18:45:49.597" v="17" actId="47"/>
        <pc:sldMkLst>
          <pc:docMk/>
          <pc:sldMk cId="0" sldId="301"/>
        </pc:sldMkLst>
      </pc:sldChg>
      <pc:sldChg chg="del">
        <pc:chgData name="Shade Coleman" userId="fa95e791-a82e-478b-856d-cb65b34bdaeb" providerId="ADAL" clId="{82046916-5FB3-4DFD-9AFC-519EE9EE0958}" dt="2023-11-26T18:45:49.597" v="17" actId="47"/>
        <pc:sldMkLst>
          <pc:docMk/>
          <pc:sldMk cId="0" sldId="302"/>
        </pc:sldMkLst>
      </pc:sldChg>
      <pc:sldChg chg="del">
        <pc:chgData name="Shade Coleman" userId="fa95e791-a82e-478b-856d-cb65b34bdaeb" providerId="ADAL" clId="{82046916-5FB3-4DFD-9AFC-519EE9EE0958}" dt="2023-11-26T18:45:49.597" v="17" actId="47"/>
        <pc:sldMkLst>
          <pc:docMk/>
          <pc:sldMk cId="0" sldId="303"/>
        </pc:sldMkLst>
      </pc:sldChg>
      <pc:sldChg chg="del">
        <pc:chgData name="Shade Coleman" userId="fa95e791-a82e-478b-856d-cb65b34bdaeb" providerId="ADAL" clId="{82046916-5FB3-4DFD-9AFC-519EE9EE0958}" dt="2023-11-26T18:45:49.597" v="17" actId="47"/>
        <pc:sldMkLst>
          <pc:docMk/>
          <pc:sldMk cId="0" sldId="304"/>
        </pc:sldMkLst>
      </pc:sldChg>
      <pc:sldChg chg="del">
        <pc:chgData name="Shade Coleman" userId="fa95e791-a82e-478b-856d-cb65b34bdaeb" providerId="ADAL" clId="{82046916-5FB3-4DFD-9AFC-519EE9EE0958}" dt="2023-11-26T18:45:49.597" v="17" actId="47"/>
        <pc:sldMkLst>
          <pc:docMk/>
          <pc:sldMk cId="0" sldId="305"/>
        </pc:sldMkLst>
      </pc:sldChg>
      <pc:sldChg chg="del">
        <pc:chgData name="Shade Coleman" userId="fa95e791-a82e-478b-856d-cb65b34bdaeb" providerId="ADAL" clId="{82046916-5FB3-4DFD-9AFC-519EE9EE0958}" dt="2023-11-26T18:45:49.597" v="17" actId="47"/>
        <pc:sldMkLst>
          <pc:docMk/>
          <pc:sldMk cId="0" sldId="306"/>
        </pc:sldMkLst>
      </pc:sldChg>
      <pc:sldChg chg="del">
        <pc:chgData name="Shade Coleman" userId="fa95e791-a82e-478b-856d-cb65b34bdaeb" providerId="ADAL" clId="{82046916-5FB3-4DFD-9AFC-519EE9EE0958}" dt="2023-11-26T18:45:49.597" v="17" actId="47"/>
        <pc:sldMkLst>
          <pc:docMk/>
          <pc:sldMk cId="0" sldId="307"/>
        </pc:sldMkLst>
      </pc:sldChg>
      <pc:sldChg chg="del">
        <pc:chgData name="Shade Coleman" userId="fa95e791-a82e-478b-856d-cb65b34bdaeb" providerId="ADAL" clId="{82046916-5FB3-4DFD-9AFC-519EE9EE0958}" dt="2023-11-26T18:45:49.597" v="17" actId="47"/>
        <pc:sldMkLst>
          <pc:docMk/>
          <pc:sldMk cId="0" sldId="308"/>
        </pc:sldMkLst>
      </pc:sldChg>
      <pc:sldChg chg="del">
        <pc:chgData name="Shade Coleman" userId="fa95e791-a82e-478b-856d-cb65b34bdaeb" providerId="ADAL" clId="{82046916-5FB3-4DFD-9AFC-519EE9EE0958}" dt="2023-11-26T18:45:49.597" v="17" actId="47"/>
        <pc:sldMkLst>
          <pc:docMk/>
          <pc:sldMk cId="0" sldId="309"/>
        </pc:sldMkLst>
      </pc:sldChg>
      <pc:sldChg chg="del">
        <pc:chgData name="Shade Coleman" userId="fa95e791-a82e-478b-856d-cb65b34bdaeb" providerId="ADAL" clId="{82046916-5FB3-4DFD-9AFC-519EE9EE0958}" dt="2023-11-26T18:45:49.597" v="17" actId="47"/>
        <pc:sldMkLst>
          <pc:docMk/>
          <pc:sldMk cId="0" sldId="310"/>
        </pc:sldMkLst>
      </pc:sldChg>
      <pc:sldChg chg="del">
        <pc:chgData name="Shade Coleman" userId="fa95e791-a82e-478b-856d-cb65b34bdaeb" providerId="ADAL" clId="{82046916-5FB3-4DFD-9AFC-519EE9EE0958}" dt="2023-11-26T18:45:49.597" v="17" actId="47"/>
        <pc:sldMkLst>
          <pc:docMk/>
          <pc:sldMk cId="0" sldId="311"/>
        </pc:sldMkLst>
      </pc:sldChg>
      <pc:sldChg chg="del">
        <pc:chgData name="Shade Coleman" userId="fa95e791-a82e-478b-856d-cb65b34bdaeb" providerId="ADAL" clId="{82046916-5FB3-4DFD-9AFC-519EE9EE0958}" dt="2023-11-26T18:45:49.597" v="17" actId="47"/>
        <pc:sldMkLst>
          <pc:docMk/>
          <pc:sldMk cId="0" sldId="312"/>
        </pc:sldMkLst>
      </pc:sldChg>
      <pc:sldChg chg="del">
        <pc:chgData name="Shade Coleman" userId="fa95e791-a82e-478b-856d-cb65b34bdaeb" providerId="ADAL" clId="{82046916-5FB3-4DFD-9AFC-519EE9EE0958}" dt="2023-11-26T18:45:49.597" v="17" actId="47"/>
        <pc:sldMkLst>
          <pc:docMk/>
          <pc:sldMk cId="0" sldId="313"/>
        </pc:sldMkLst>
      </pc:sldChg>
      <pc:sldChg chg="del">
        <pc:chgData name="Shade Coleman" userId="fa95e791-a82e-478b-856d-cb65b34bdaeb" providerId="ADAL" clId="{82046916-5FB3-4DFD-9AFC-519EE9EE0958}" dt="2023-11-26T18:45:49.597" v="17" actId="47"/>
        <pc:sldMkLst>
          <pc:docMk/>
          <pc:sldMk cId="0" sldId="314"/>
        </pc:sldMkLst>
      </pc:sldChg>
      <pc:sldChg chg="del">
        <pc:chgData name="Shade Coleman" userId="fa95e791-a82e-478b-856d-cb65b34bdaeb" providerId="ADAL" clId="{82046916-5FB3-4DFD-9AFC-519EE9EE0958}" dt="2023-11-26T18:45:49.597" v="17" actId="47"/>
        <pc:sldMkLst>
          <pc:docMk/>
          <pc:sldMk cId="0" sldId="315"/>
        </pc:sldMkLst>
      </pc:sldChg>
      <pc:sldChg chg="del">
        <pc:chgData name="Shade Coleman" userId="fa95e791-a82e-478b-856d-cb65b34bdaeb" providerId="ADAL" clId="{82046916-5FB3-4DFD-9AFC-519EE9EE0958}" dt="2023-11-26T18:45:49.597" v="17" actId="47"/>
        <pc:sldMkLst>
          <pc:docMk/>
          <pc:sldMk cId="0" sldId="316"/>
        </pc:sldMkLst>
      </pc:sldChg>
      <pc:sldChg chg="del">
        <pc:chgData name="Shade Coleman" userId="fa95e791-a82e-478b-856d-cb65b34bdaeb" providerId="ADAL" clId="{82046916-5FB3-4DFD-9AFC-519EE9EE0958}" dt="2023-11-26T18:45:49.597" v="17" actId="47"/>
        <pc:sldMkLst>
          <pc:docMk/>
          <pc:sldMk cId="0" sldId="317"/>
        </pc:sldMkLst>
      </pc:sldChg>
      <pc:sldChg chg="del">
        <pc:chgData name="Shade Coleman" userId="fa95e791-a82e-478b-856d-cb65b34bdaeb" providerId="ADAL" clId="{82046916-5FB3-4DFD-9AFC-519EE9EE0958}" dt="2023-11-26T18:45:49.597" v="17" actId="47"/>
        <pc:sldMkLst>
          <pc:docMk/>
          <pc:sldMk cId="0" sldId="318"/>
        </pc:sldMkLst>
      </pc:sldChg>
      <pc:sldChg chg="del">
        <pc:chgData name="Shade Coleman" userId="fa95e791-a82e-478b-856d-cb65b34bdaeb" providerId="ADAL" clId="{82046916-5FB3-4DFD-9AFC-519EE9EE0958}" dt="2023-11-26T18:45:49.597" v="17" actId="47"/>
        <pc:sldMkLst>
          <pc:docMk/>
          <pc:sldMk cId="0" sldId="319"/>
        </pc:sldMkLst>
      </pc:sldChg>
      <pc:sldChg chg="del">
        <pc:chgData name="Shade Coleman" userId="fa95e791-a82e-478b-856d-cb65b34bdaeb" providerId="ADAL" clId="{82046916-5FB3-4DFD-9AFC-519EE9EE0958}" dt="2023-11-26T18:45:49.597" v="17" actId="47"/>
        <pc:sldMkLst>
          <pc:docMk/>
          <pc:sldMk cId="0" sldId="320"/>
        </pc:sldMkLst>
      </pc:sldChg>
      <pc:sldChg chg="del">
        <pc:chgData name="Shade Coleman" userId="fa95e791-a82e-478b-856d-cb65b34bdaeb" providerId="ADAL" clId="{82046916-5FB3-4DFD-9AFC-519EE9EE0958}" dt="2023-11-26T18:45:49.597" v="17" actId="47"/>
        <pc:sldMkLst>
          <pc:docMk/>
          <pc:sldMk cId="0" sldId="321"/>
        </pc:sldMkLst>
      </pc:sldChg>
      <pc:sldChg chg="del">
        <pc:chgData name="Shade Coleman" userId="fa95e791-a82e-478b-856d-cb65b34bdaeb" providerId="ADAL" clId="{82046916-5FB3-4DFD-9AFC-519EE9EE0958}" dt="2023-11-26T18:45:49.597" v="17" actId="47"/>
        <pc:sldMkLst>
          <pc:docMk/>
          <pc:sldMk cId="0" sldId="322"/>
        </pc:sldMkLst>
      </pc:sldChg>
      <pc:sldChg chg="del">
        <pc:chgData name="Shade Coleman" userId="fa95e791-a82e-478b-856d-cb65b34bdaeb" providerId="ADAL" clId="{82046916-5FB3-4DFD-9AFC-519EE9EE0958}" dt="2023-11-26T18:45:49.597" v="17" actId="47"/>
        <pc:sldMkLst>
          <pc:docMk/>
          <pc:sldMk cId="0" sldId="323"/>
        </pc:sldMkLst>
      </pc:sldChg>
      <pc:sldChg chg="del">
        <pc:chgData name="Shade Coleman" userId="fa95e791-a82e-478b-856d-cb65b34bdaeb" providerId="ADAL" clId="{82046916-5FB3-4DFD-9AFC-519EE9EE0958}" dt="2023-11-26T18:45:49.597" v="17" actId="47"/>
        <pc:sldMkLst>
          <pc:docMk/>
          <pc:sldMk cId="0" sldId="324"/>
        </pc:sldMkLst>
      </pc:sldChg>
      <pc:sldChg chg="del">
        <pc:chgData name="Shade Coleman" userId="fa95e791-a82e-478b-856d-cb65b34bdaeb" providerId="ADAL" clId="{82046916-5FB3-4DFD-9AFC-519EE9EE0958}" dt="2023-11-26T18:45:49.597" v="17" actId="47"/>
        <pc:sldMkLst>
          <pc:docMk/>
          <pc:sldMk cId="0" sldId="325"/>
        </pc:sldMkLst>
      </pc:sldChg>
      <pc:sldChg chg="del">
        <pc:chgData name="Shade Coleman" userId="fa95e791-a82e-478b-856d-cb65b34bdaeb" providerId="ADAL" clId="{82046916-5FB3-4DFD-9AFC-519EE9EE0958}" dt="2023-11-26T18:45:49.597" v="17" actId="47"/>
        <pc:sldMkLst>
          <pc:docMk/>
          <pc:sldMk cId="0" sldId="326"/>
        </pc:sldMkLst>
      </pc:sldChg>
      <pc:sldChg chg="del">
        <pc:chgData name="Shade Coleman" userId="fa95e791-a82e-478b-856d-cb65b34bdaeb" providerId="ADAL" clId="{82046916-5FB3-4DFD-9AFC-519EE9EE0958}" dt="2023-11-26T18:45:49.597" v="17" actId="47"/>
        <pc:sldMkLst>
          <pc:docMk/>
          <pc:sldMk cId="0" sldId="327"/>
        </pc:sldMkLst>
      </pc:sldChg>
      <pc:sldChg chg="del">
        <pc:chgData name="Shade Coleman" userId="fa95e791-a82e-478b-856d-cb65b34bdaeb" providerId="ADAL" clId="{82046916-5FB3-4DFD-9AFC-519EE9EE0958}" dt="2023-11-26T18:45:49.597" v="17" actId="47"/>
        <pc:sldMkLst>
          <pc:docMk/>
          <pc:sldMk cId="0" sldId="328"/>
        </pc:sldMkLst>
      </pc:sldChg>
      <pc:sldChg chg="del">
        <pc:chgData name="Shade Coleman" userId="fa95e791-a82e-478b-856d-cb65b34bdaeb" providerId="ADAL" clId="{82046916-5FB3-4DFD-9AFC-519EE9EE0958}" dt="2023-11-26T18:45:49.597" v="17" actId="47"/>
        <pc:sldMkLst>
          <pc:docMk/>
          <pc:sldMk cId="0" sldId="329"/>
        </pc:sldMkLst>
      </pc:sldChg>
      <pc:sldChg chg="del">
        <pc:chgData name="Shade Coleman" userId="fa95e791-a82e-478b-856d-cb65b34bdaeb" providerId="ADAL" clId="{82046916-5FB3-4DFD-9AFC-519EE9EE0958}" dt="2023-11-26T18:45:49.597" v="17" actId="47"/>
        <pc:sldMkLst>
          <pc:docMk/>
          <pc:sldMk cId="0" sldId="330"/>
        </pc:sldMkLst>
      </pc:sldChg>
      <pc:sldChg chg="del">
        <pc:chgData name="Shade Coleman" userId="fa95e791-a82e-478b-856d-cb65b34bdaeb" providerId="ADAL" clId="{82046916-5FB3-4DFD-9AFC-519EE9EE0958}" dt="2023-11-26T18:45:49.597" v="17" actId="47"/>
        <pc:sldMkLst>
          <pc:docMk/>
          <pc:sldMk cId="0" sldId="331"/>
        </pc:sldMkLst>
      </pc:sldChg>
      <pc:sldChg chg="del">
        <pc:chgData name="Shade Coleman" userId="fa95e791-a82e-478b-856d-cb65b34bdaeb" providerId="ADAL" clId="{82046916-5FB3-4DFD-9AFC-519EE9EE0958}" dt="2023-11-26T18:45:49.597" v="17" actId="47"/>
        <pc:sldMkLst>
          <pc:docMk/>
          <pc:sldMk cId="0" sldId="332"/>
        </pc:sldMkLst>
      </pc:sldChg>
      <pc:sldChg chg="del">
        <pc:chgData name="Shade Coleman" userId="fa95e791-a82e-478b-856d-cb65b34bdaeb" providerId="ADAL" clId="{82046916-5FB3-4DFD-9AFC-519EE9EE0958}" dt="2023-11-26T18:45:49.597" v="17" actId="47"/>
        <pc:sldMkLst>
          <pc:docMk/>
          <pc:sldMk cId="0" sldId="333"/>
        </pc:sldMkLst>
      </pc:sldChg>
      <pc:sldChg chg="del">
        <pc:chgData name="Shade Coleman" userId="fa95e791-a82e-478b-856d-cb65b34bdaeb" providerId="ADAL" clId="{82046916-5FB3-4DFD-9AFC-519EE9EE0958}" dt="2023-11-26T18:45:49.597" v="17" actId="47"/>
        <pc:sldMkLst>
          <pc:docMk/>
          <pc:sldMk cId="0" sldId="334"/>
        </pc:sldMkLst>
      </pc:sldChg>
      <pc:sldChg chg="del">
        <pc:chgData name="Shade Coleman" userId="fa95e791-a82e-478b-856d-cb65b34bdaeb" providerId="ADAL" clId="{82046916-5FB3-4DFD-9AFC-519EE9EE0958}" dt="2023-11-26T18:45:49.597" v="17" actId="47"/>
        <pc:sldMkLst>
          <pc:docMk/>
          <pc:sldMk cId="0" sldId="335"/>
        </pc:sldMkLst>
      </pc:sldChg>
      <pc:sldChg chg="del">
        <pc:chgData name="Shade Coleman" userId="fa95e791-a82e-478b-856d-cb65b34bdaeb" providerId="ADAL" clId="{82046916-5FB3-4DFD-9AFC-519EE9EE0958}" dt="2023-11-26T18:45:49.597" v="17" actId="47"/>
        <pc:sldMkLst>
          <pc:docMk/>
          <pc:sldMk cId="0" sldId="336"/>
        </pc:sldMkLst>
      </pc:sldChg>
      <pc:sldChg chg="del">
        <pc:chgData name="Shade Coleman" userId="fa95e791-a82e-478b-856d-cb65b34bdaeb" providerId="ADAL" clId="{82046916-5FB3-4DFD-9AFC-519EE9EE0958}" dt="2023-11-26T18:45:49.597" v="17" actId="47"/>
        <pc:sldMkLst>
          <pc:docMk/>
          <pc:sldMk cId="0" sldId="337"/>
        </pc:sldMkLst>
      </pc:sldChg>
      <pc:sldChg chg="del">
        <pc:chgData name="Shade Coleman" userId="fa95e791-a82e-478b-856d-cb65b34bdaeb" providerId="ADAL" clId="{82046916-5FB3-4DFD-9AFC-519EE9EE0958}" dt="2023-11-26T18:45:49.597" v="17" actId="47"/>
        <pc:sldMkLst>
          <pc:docMk/>
          <pc:sldMk cId="0" sldId="338"/>
        </pc:sldMkLst>
      </pc:sldChg>
      <pc:sldChg chg="del">
        <pc:chgData name="Shade Coleman" userId="fa95e791-a82e-478b-856d-cb65b34bdaeb" providerId="ADAL" clId="{82046916-5FB3-4DFD-9AFC-519EE9EE0958}" dt="2023-11-26T18:45:49.597" v="17" actId="47"/>
        <pc:sldMkLst>
          <pc:docMk/>
          <pc:sldMk cId="0" sldId="339"/>
        </pc:sldMkLst>
      </pc:sldChg>
      <pc:sldChg chg="del">
        <pc:chgData name="Shade Coleman" userId="fa95e791-a82e-478b-856d-cb65b34bdaeb" providerId="ADAL" clId="{82046916-5FB3-4DFD-9AFC-519EE9EE0958}" dt="2023-11-26T18:45:49.597" v="17" actId="47"/>
        <pc:sldMkLst>
          <pc:docMk/>
          <pc:sldMk cId="0" sldId="340"/>
        </pc:sldMkLst>
      </pc:sldChg>
      <pc:sldChg chg="del">
        <pc:chgData name="Shade Coleman" userId="fa95e791-a82e-478b-856d-cb65b34bdaeb" providerId="ADAL" clId="{82046916-5FB3-4DFD-9AFC-519EE9EE0958}" dt="2023-11-26T18:45:49.597" v="17" actId="47"/>
        <pc:sldMkLst>
          <pc:docMk/>
          <pc:sldMk cId="0" sldId="341"/>
        </pc:sldMkLst>
      </pc:sldChg>
      <pc:sldChg chg="del">
        <pc:chgData name="Shade Coleman" userId="fa95e791-a82e-478b-856d-cb65b34bdaeb" providerId="ADAL" clId="{82046916-5FB3-4DFD-9AFC-519EE9EE0958}" dt="2023-11-26T18:45:49.597" v="17" actId="47"/>
        <pc:sldMkLst>
          <pc:docMk/>
          <pc:sldMk cId="0" sldId="342"/>
        </pc:sldMkLst>
      </pc:sldChg>
      <pc:sldChg chg="del">
        <pc:chgData name="Shade Coleman" userId="fa95e791-a82e-478b-856d-cb65b34bdaeb" providerId="ADAL" clId="{82046916-5FB3-4DFD-9AFC-519EE9EE0958}" dt="2023-11-26T18:45:49.597" v="17" actId="47"/>
        <pc:sldMkLst>
          <pc:docMk/>
          <pc:sldMk cId="0" sldId="343"/>
        </pc:sldMkLst>
      </pc:sldChg>
      <pc:sldChg chg="del">
        <pc:chgData name="Shade Coleman" userId="fa95e791-a82e-478b-856d-cb65b34bdaeb" providerId="ADAL" clId="{82046916-5FB3-4DFD-9AFC-519EE9EE0958}" dt="2023-11-26T18:45:49.597" v="17" actId="47"/>
        <pc:sldMkLst>
          <pc:docMk/>
          <pc:sldMk cId="0" sldId="344"/>
        </pc:sldMkLst>
      </pc:sldChg>
      <pc:sldChg chg="del">
        <pc:chgData name="Shade Coleman" userId="fa95e791-a82e-478b-856d-cb65b34bdaeb" providerId="ADAL" clId="{82046916-5FB3-4DFD-9AFC-519EE9EE0958}" dt="2023-11-26T18:45:49.597" v="17" actId="47"/>
        <pc:sldMkLst>
          <pc:docMk/>
          <pc:sldMk cId="0" sldId="345"/>
        </pc:sldMkLst>
      </pc:sldChg>
      <pc:sldChg chg="del">
        <pc:chgData name="Shade Coleman" userId="fa95e791-a82e-478b-856d-cb65b34bdaeb" providerId="ADAL" clId="{82046916-5FB3-4DFD-9AFC-519EE9EE0958}" dt="2023-11-26T18:45:49.597" v="17" actId="47"/>
        <pc:sldMkLst>
          <pc:docMk/>
          <pc:sldMk cId="0" sldId="346"/>
        </pc:sldMkLst>
      </pc:sldChg>
      <pc:sldChg chg="del">
        <pc:chgData name="Shade Coleman" userId="fa95e791-a82e-478b-856d-cb65b34bdaeb" providerId="ADAL" clId="{82046916-5FB3-4DFD-9AFC-519EE9EE0958}" dt="2023-11-26T18:45:49.597" v="17" actId="47"/>
        <pc:sldMkLst>
          <pc:docMk/>
          <pc:sldMk cId="0" sldId="347"/>
        </pc:sldMkLst>
      </pc:sldChg>
      <pc:sldChg chg="del">
        <pc:chgData name="Shade Coleman" userId="fa95e791-a82e-478b-856d-cb65b34bdaeb" providerId="ADAL" clId="{82046916-5FB3-4DFD-9AFC-519EE9EE0958}" dt="2023-11-26T18:45:49.597" v="17" actId="47"/>
        <pc:sldMkLst>
          <pc:docMk/>
          <pc:sldMk cId="0" sldId="348"/>
        </pc:sldMkLst>
      </pc:sldChg>
      <pc:sldChg chg="del">
        <pc:chgData name="Shade Coleman" userId="fa95e791-a82e-478b-856d-cb65b34bdaeb" providerId="ADAL" clId="{82046916-5FB3-4DFD-9AFC-519EE9EE0958}" dt="2023-11-26T18:45:49.597" v="17" actId="47"/>
        <pc:sldMkLst>
          <pc:docMk/>
          <pc:sldMk cId="0" sldId="349"/>
        </pc:sldMkLst>
      </pc:sldChg>
      <pc:sldChg chg="del">
        <pc:chgData name="Shade Coleman" userId="fa95e791-a82e-478b-856d-cb65b34bdaeb" providerId="ADAL" clId="{82046916-5FB3-4DFD-9AFC-519EE9EE0958}" dt="2023-11-26T18:45:49.597" v="17" actId="47"/>
        <pc:sldMkLst>
          <pc:docMk/>
          <pc:sldMk cId="0" sldId="350"/>
        </pc:sldMkLst>
      </pc:sldChg>
      <pc:sldChg chg="del">
        <pc:chgData name="Shade Coleman" userId="fa95e791-a82e-478b-856d-cb65b34bdaeb" providerId="ADAL" clId="{82046916-5FB3-4DFD-9AFC-519EE9EE0958}" dt="2023-11-26T18:45:49.597" v="17" actId="47"/>
        <pc:sldMkLst>
          <pc:docMk/>
          <pc:sldMk cId="0" sldId="351"/>
        </pc:sldMkLst>
      </pc:sldChg>
      <pc:sldChg chg="del">
        <pc:chgData name="Shade Coleman" userId="fa95e791-a82e-478b-856d-cb65b34bdaeb" providerId="ADAL" clId="{82046916-5FB3-4DFD-9AFC-519EE9EE0958}" dt="2023-11-26T18:45:49.597" v="17" actId="47"/>
        <pc:sldMkLst>
          <pc:docMk/>
          <pc:sldMk cId="0" sldId="352"/>
        </pc:sldMkLst>
      </pc:sldChg>
      <pc:sldChg chg="del">
        <pc:chgData name="Shade Coleman" userId="fa95e791-a82e-478b-856d-cb65b34bdaeb" providerId="ADAL" clId="{82046916-5FB3-4DFD-9AFC-519EE9EE0958}" dt="2023-11-26T18:45:49.597" v="17" actId="47"/>
        <pc:sldMkLst>
          <pc:docMk/>
          <pc:sldMk cId="0" sldId="353"/>
        </pc:sldMkLst>
      </pc:sldChg>
      <pc:sldChg chg="del">
        <pc:chgData name="Shade Coleman" userId="fa95e791-a82e-478b-856d-cb65b34bdaeb" providerId="ADAL" clId="{82046916-5FB3-4DFD-9AFC-519EE9EE0958}" dt="2023-11-26T18:45:49.597" v="17" actId="47"/>
        <pc:sldMkLst>
          <pc:docMk/>
          <pc:sldMk cId="0" sldId="354"/>
        </pc:sldMkLst>
      </pc:sldChg>
      <pc:sldChg chg="del">
        <pc:chgData name="Shade Coleman" userId="fa95e791-a82e-478b-856d-cb65b34bdaeb" providerId="ADAL" clId="{82046916-5FB3-4DFD-9AFC-519EE9EE0958}" dt="2023-11-26T18:45:49.597" v="17" actId="47"/>
        <pc:sldMkLst>
          <pc:docMk/>
          <pc:sldMk cId="0" sldId="355"/>
        </pc:sldMkLst>
      </pc:sldChg>
      <pc:sldChg chg="del">
        <pc:chgData name="Shade Coleman" userId="fa95e791-a82e-478b-856d-cb65b34bdaeb" providerId="ADAL" clId="{82046916-5FB3-4DFD-9AFC-519EE9EE0958}" dt="2023-11-26T18:45:49.597" v="17" actId="47"/>
        <pc:sldMkLst>
          <pc:docMk/>
          <pc:sldMk cId="0" sldId="356"/>
        </pc:sldMkLst>
      </pc:sldChg>
      <pc:sldChg chg="del">
        <pc:chgData name="Shade Coleman" userId="fa95e791-a82e-478b-856d-cb65b34bdaeb" providerId="ADAL" clId="{82046916-5FB3-4DFD-9AFC-519EE9EE0958}" dt="2023-11-26T18:45:49.597" v="17" actId="47"/>
        <pc:sldMkLst>
          <pc:docMk/>
          <pc:sldMk cId="0" sldId="357"/>
        </pc:sldMkLst>
      </pc:sldChg>
      <pc:sldChg chg="del">
        <pc:chgData name="Shade Coleman" userId="fa95e791-a82e-478b-856d-cb65b34bdaeb" providerId="ADAL" clId="{82046916-5FB3-4DFD-9AFC-519EE9EE0958}" dt="2023-11-26T18:45:49.597" v="17" actId="47"/>
        <pc:sldMkLst>
          <pc:docMk/>
          <pc:sldMk cId="0" sldId="358"/>
        </pc:sldMkLst>
      </pc:sldChg>
      <pc:sldChg chg="del">
        <pc:chgData name="Shade Coleman" userId="fa95e791-a82e-478b-856d-cb65b34bdaeb" providerId="ADAL" clId="{82046916-5FB3-4DFD-9AFC-519EE9EE0958}" dt="2023-11-26T18:45:49.597" v="17" actId="47"/>
        <pc:sldMkLst>
          <pc:docMk/>
          <pc:sldMk cId="0" sldId="359"/>
        </pc:sldMkLst>
      </pc:sldChg>
      <pc:sldChg chg="del">
        <pc:chgData name="Shade Coleman" userId="fa95e791-a82e-478b-856d-cb65b34bdaeb" providerId="ADAL" clId="{82046916-5FB3-4DFD-9AFC-519EE9EE0958}" dt="2023-11-26T18:45:49.597" v="17" actId="47"/>
        <pc:sldMkLst>
          <pc:docMk/>
          <pc:sldMk cId="0" sldId="360"/>
        </pc:sldMkLst>
      </pc:sldChg>
      <pc:sldChg chg="del">
        <pc:chgData name="Shade Coleman" userId="fa95e791-a82e-478b-856d-cb65b34bdaeb" providerId="ADAL" clId="{82046916-5FB3-4DFD-9AFC-519EE9EE0958}" dt="2023-11-26T18:45:49.597" v="17" actId="47"/>
        <pc:sldMkLst>
          <pc:docMk/>
          <pc:sldMk cId="0" sldId="361"/>
        </pc:sldMkLst>
      </pc:sldChg>
      <pc:sldChg chg="del">
        <pc:chgData name="Shade Coleman" userId="fa95e791-a82e-478b-856d-cb65b34bdaeb" providerId="ADAL" clId="{82046916-5FB3-4DFD-9AFC-519EE9EE0958}" dt="2023-11-26T18:45:49.597" v="17" actId="47"/>
        <pc:sldMkLst>
          <pc:docMk/>
          <pc:sldMk cId="0" sldId="362"/>
        </pc:sldMkLst>
      </pc:sldChg>
      <pc:sldChg chg="del">
        <pc:chgData name="Shade Coleman" userId="fa95e791-a82e-478b-856d-cb65b34bdaeb" providerId="ADAL" clId="{82046916-5FB3-4DFD-9AFC-519EE9EE0958}" dt="2023-11-26T18:45:49.597" v="17" actId="47"/>
        <pc:sldMkLst>
          <pc:docMk/>
          <pc:sldMk cId="0" sldId="363"/>
        </pc:sldMkLst>
      </pc:sldChg>
      <pc:sldChg chg="del">
        <pc:chgData name="Shade Coleman" userId="fa95e791-a82e-478b-856d-cb65b34bdaeb" providerId="ADAL" clId="{82046916-5FB3-4DFD-9AFC-519EE9EE0958}" dt="2023-11-26T18:45:49.597" v="17" actId="47"/>
        <pc:sldMkLst>
          <pc:docMk/>
          <pc:sldMk cId="0" sldId="364"/>
        </pc:sldMkLst>
      </pc:sldChg>
      <pc:sldChg chg="del">
        <pc:chgData name="Shade Coleman" userId="fa95e791-a82e-478b-856d-cb65b34bdaeb" providerId="ADAL" clId="{82046916-5FB3-4DFD-9AFC-519EE9EE0958}" dt="2023-11-26T18:45:49.597" v="17" actId="47"/>
        <pc:sldMkLst>
          <pc:docMk/>
          <pc:sldMk cId="0" sldId="365"/>
        </pc:sldMkLst>
      </pc:sldChg>
      <pc:sldChg chg="del">
        <pc:chgData name="Shade Coleman" userId="fa95e791-a82e-478b-856d-cb65b34bdaeb" providerId="ADAL" clId="{82046916-5FB3-4DFD-9AFC-519EE9EE0958}" dt="2023-11-26T18:45:49.597" v="17" actId="47"/>
        <pc:sldMkLst>
          <pc:docMk/>
          <pc:sldMk cId="0" sldId="366"/>
        </pc:sldMkLst>
      </pc:sldChg>
      <pc:sldChg chg="del">
        <pc:chgData name="Shade Coleman" userId="fa95e791-a82e-478b-856d-cb65b34bdaeb" providerId="ADAL" clId="{82046916-5FB3-4DFD-9AFC-519EE9EE0958}" dt="2023-11-26T18:45:49.597" v="17" actId="47"/>
        <pc:sldMkLst>
          <pc:docMk/>
          <pc:sldMk cId="0" sldId="367"/>
        </pc:sldMkLst>
      </pc:sldChg>
      <pc:sldChg chg="del">
        <pc:chgData name="Shade Coleman" userId="fa95e791-a82e-478b-856d-cb65b34bdaeb" providerId="ADAL" clId="{82046916-5FB3-4DFD-9AFC-519EE9EE0958}" dt="2023-11-26T18:45:49.597" v="17" actId="47"/>
        <pc:sldMkLst>
          <pc:docMk/>
          <pc:sldMk cId="0" sldId="368"/>
        </pc:sldMkLst>
      </pc:sldChg>
      <pc:sldChg chg="del">
        <pc:chgData name="Shade Coleman" userId="fa95e791-a82e-478b-856d-cb65b34bdaeb" providerId="ADAL" clId="{82046916-5FB3-4DFD-9AFC-519EE9EE0958}" dt="2023-11-26T18:45:49.597" v="17" actId="47"/>
        <pc:sldMkLst>
          <pc:docMk/>
          <pc:sldMk cId="0" sldId="369"/>
        </pc:sldMkLst>
      </pc:sldChg>
      <pc:sldChg chg="del">
        <pc:chgData name="Shade Coleman" userId="fa95e791-a82e-478b-856d-cb65b34bdaeb" providerId="ADAL" clId="{82046916-5FB3-4DFD-9AFC-519EE9EE0958}" dt="2023-11-26T18:45:49.597" v="17" actId="47"/>
        <pc:sldMkLst>
          <pc:docMk/>
          <pc:sldMk cId="0" sldId="370"/>
        </pc:sldMkLst>
      </pc:sldChg>
      <pc:sldChg chg="del">
        <pc:chgData name="Shade Coleman" userId="fa95e791-a82e-478b-856d-cb65b34bdaeb" providerId="ADAL" clId="{82046916-5FB3-4DFD-9AFC-519EE9EE0958}" dt="2023-11-26T18:45:49.597" v="17" actId="47"/>
        <pc:sldMkLst>
          <pc:docMk/>
          <pc:sldMk cId="0" sldId="371"/>
        </pc:sldMkLst>
      </pc:sldChg>
      <pc:sldChg chg="del">
        <pc:chgData name="Shade Coleman" userId="fa95e791-a82e-478b-856d-cb65b34bdaeb" providerId="ADAL" clId="{82046916-5FB3-4DFD-9AFC-519EE9EE0958}" dt="2023-11-26T18:45:49.597" v="17" actId="47"/>
        <pc:sldMkLst>
          <pc:docMk/>
          <pc:sldMk cId="0" sldId="372"/>
        </pc:sldMkLst>
      </pc:sldChg>
      <pc:sldChg chg="del">
        <pc:chgData name="Shade Coleman" userId="fa95e791-a82e-478b-856d-cb65b34bdaeb" providerId="ADAL" clId="{82046916-5FB3-4DFD-9AFC-519EE9EE0958}" dt="2023-11-26T18:45:49.597" v="17" actId="47"/>
        <pc:sldMkLst>
          <pc:docMk/>
          <pc:sldMk cId="0" sldId="373"/>
        </pc:sldMkLst>
      </pc:sldChg>
      <pc:sldChg chg="del">
        <pc:chgData name="Shade Coleman" userId="fa95e791-a82e-478b-856d-cb65b34bdaeb" providerId="ADAL" clId="{82046916-5FB3-4DFD-9AFC-519EE9EE0958}" dt="2023-11-26T18:45:49.597" v="17" actId="47"/>
        <pc:sldMkLst>
          <pc:docMk/>
          <pc:sldMk cId="0" sldId="374"/>
        </pc:sldMkLst>
      </pc:sldChg>
      <pc:sldChg chg="del">
        <pc:chgData name="Shade Coleman" userId="fa95e791-a82e-478b-856d-cb65b34bdaeb" providerId="ADAL" clId="{82046916-5FB3-4DFD-9AFC-519EE9EE0958}" dt="2023-11-26T18:45:49.597" v="17" actId="47"/>
        <pc:sldMkLst>
          <pc:docMk/>
          <pc:sldMk cId="0" sldId="375"/>
        </pc:sldMkLst>
      </pc:sldChg>
      <pc:sldChg chg="del">
        <pc:chgData name="Shade Coleman" userId="fa95e791-a82e-478b-856d-cb65b34bdaeb" providerId="ADAL" clId="{82046916-5FB3-4DFD-9AFC-519EE9EE0958}" dt="2023-11-26T18:45:49.597" v="17" actId="47"/>
        <pc:sldMkLst>
          <pc:docMk/>
          <pc:sldMk cId="0" sldId="376"/>
        </pc:sldMkLst>
      </pc:sldChg>
      <pc:sldChg chg="del">
        <pc:chgData name="Shade Coleman" userId="fa95e791-a82e-478b-856d-cb65b34bdaeb" providerId="ADAL" clId="{82046916-5FB3-4DFD-9AFC-519EE9EE0958}" dt="2023-11-26T18:45:49.597" v="17" actId="47"/>
        <pc:sldMkLst>
          <pc:docMk/>
          <pc:sldMk cId="0" sldId="377"/>
        </pc:sldMkLst>
      </pc:sldChg>
      <pc:sldChg chg="del">
        <pc:chgData name="Shade Coleman" userId="fa95e791-a82e-478b-856d-cb65b34bdaeb" providerId="ADAL" clId="{82046916-5FB3-4DFD-9AFC-519EE9EE0958}" dt="2023-11-26T18:45:49.597" v="17" actId="47"/>
        <pc:sldMkLst>
          <pc:docMk/>
          <pc:sldMk cId="0" sldId="378"/>
        </pc:sldMkLst>
      </pc:sldChg>
      <pc:sldChg chg="del">
        <pc:chgData name="Shade Coleman" userId="fa95e791-a82e-478b-856d-cb65b34bdaeb" providerId="ADAL" clId="{82046916-5FB3-4DFD-9AFC-519EE9EE0958}" dt="2023-11-26T18:45:49.597" v="17" actId="47"/>
        <pc:sldMkLst>
          <pc:docMk/>
          <pc:sldMk cId="0" sldId="379"/>
        </pc:sldMkLst>
      </pc:sldChg>
      <pc:sldChg chg="del">
        <pc:chgData name="Shade Coleman" userId="fa95e791-a82e-478b-856d-cb65b34bdaeb" providerId="ADAL" clId="{82046916-5FB3-4DFD-9AFC-519EE9EE0958}" dt="2023-11-26T18:45:49.597" v="17" actId="47"/>
        <pc:sldMkLst>
          <pc:docMk/>
          <pc:sldMk cId="0" sldId="380"/>
        </pc:sldMkLst>
      </pc:sldChg>
      <pc:sldChg chg="del">
        <pc:chgData name="Shade Coleman" userId="fa95e791-a82e-478b-856d-cb65b34bdaeb" providerId="ADAL" clId="{82046916-5FB3-4DFD-9AFC-519EE9EE0958}" dt="2023-11-26T18:45:49.597" v="17" actId="47"/>
        <pc:sldMkLst>
          <pc:docMk/>
          <pc:sldMk cId="0" sldId="381"/>
        </pc:sldMkLst>
      </pc:sldChg>
      <pc:sldChg chg="del">
        <pc:chgData name="Shade Coleman" userId="fa95e791-a82e-478b-856d-cb65b34bdaeb" providerId="ADAL" clId="{82046916-5FB3-4DFD-9AFC-519EE9EE0958}" dt="2023-11-26T18:45:49.597" v="17" actId="47"/>
        <pc:sldMkLst>
          <pc:docMk/>
          <pc:sldMk cId="0" sldId="382"/>
        </pc:sldMkLst>
      </pc:sldChg>
      <pc:sldChg chg="del">
        <pc:chgData name="Shade Coleman" userId="fa95e791-a82e-478b-856d-cb65b34bdaeb" providerId="ADAL" clId="{82046916-5FB3-4DFD-9AFC-519EE9EE0958}" dt="2023-11-26T18:45:49.597" v="17" actId="47"/>
        <pc:sldMkLst>
          <pc:docMk/>
          <pc:sldMk cId="0" sldId="383"/>
        </pc:sldMkLst>
      </pc:sldChg>
      <pc:sldChg chg="del">
        <pc:chgData name="Shade Coleman" userId="fa95e791-a82e-478b-856d-cb65b34bdaeb" providerId="ADAL" clId="{82046916-5FB3-4DFD-9AFC-519EE9EE0958}" dt="2023-11-26T18:45:49.597" v="17" actId="47"/>
        <pc:sldMkLst>
          <pc:docMk/>
          <pc:sldMk cId="0" sldId="384"/>
        </pc:sldMkLst>
      </pc:sldChg>
      <pc:sldChg chg="del">
        <pc:chgData name="Shade Coleman" userId="fa95e791-a82e-478b-856d-cb65b34bdaeb" providerId="ADAL" clId="{82046916-5FB3-4DFD-9AFC-519EE9EE0958}" dt="2023-11-26T18:45:49.597" v="17" actId="47"/>
        <pc:sldMkLst>
          <pc:docMk/>
          <pc:sldMk cId="0" sldId="385"/>
        </pc:sldMkLst>
      </pc:sldChg>
      <pc:sldChg chg="del">
        <pc:chgData name="Shade Coleman" userId="fa95e791-a82e-478b-856d-cb65b34bdaeb" providerId="ADAL" clId="{82046916-5FB3-4DFD-9AFC-519EE9EE0958}" dt="2023-11-26T18:45:49.597" v="17" actId="47"/>
        <pc:sldMkLst>
          <pc:docMk/>
          <pc:sldMk cId="0" sldId="386"/>
        </pc:sldMkLst>
      </pc:sldChg>
      <pc:sldChg chg="del">
        <pc:chgData name="Shade Coleman" userId="fa95e791-a82e-478b-856d-cb65b34bdaeb" providerId="ADAL" clId="{82046916-5FB3-4DFD-9AFC-519EE9EE0958}" dt="2023-11-26T18:45:49.597" v="17" actId="47"/>
        <pc:sldMkLst>
          <pc:docMk/>
          <pc:sldMk cId="0" sldId="387"/>
        </pc:sldMkLst>
      </pc:sldChg>
      <pc:sldChg chg="del">
        <pc:chgData name="Shade Coleman" userId="fa95e791-a82e-478b-856d-cb65b34bdaeb" providerId="ADAL" clId="{82046916-5FB3-4DFD-9AFC-519EE9EE0958}" dt="2023-11-26T18:45:49.597" v="17" actId="47"/>
        <pc:sldMkLst>
          <pc:docMk/>
          <pc:sldMk cId="0" sldId="388"/>
        </pc:sldMkLst>
      </pc:sldChg>
      <pc:sldChg chg="addSp modSp new del mod modClrScheme chgLayout">
        <pc:chgData name="Shade Coleman" userId="fa95e791-a82e-478b-856d-cb65b34bdaeb" providerId="ADAL" clId="{82046916-5FB3-4DFD-9AFC-519EE9EE0958}" dt="2023-11-26T18:47:16.982" v="19" actId="47"/>
        <pc:sldMkLst>
          <pc:docMk/>
          <pc:sldMk cId="925451788" sldId="389"/>
        </pc:sldMkLst>
        <pc:spChg chg="add mod">
          <ac:chgData name="Shade Coleman" userId="fa95e791-a82e-478b-856d-cb65b34bdaeb" providerId="ADAL" clId="{82046916-5FB3-4DFD-9AFC-519EE9EE0958}" dt="2023-11-26T18:44:39.435" v="14"/>
          <ac:spMkLst>
            <pc:docMk/>
            <pc:sldMk cId="925451788" sldId="389"/>
            <ac:spMk id="2" creationId="{BF9B5452-024E-B4D1-5C7D-56234A423A67}"/>
          </ac:spMkLst>
        </pc:spChg>
        <pc:spChg chg="add mod">
          <ac:chgData name="Shade Coleman" userId="fa95e791-a82e-478b-856d-cb65b34bdaeb" providerId="ADAL" clId="{82046916-5FB3-4DFD-9AFC-519EE9EE0958}" dt="2023-11-26T18:44:46.313" v="15"/>
          <ac:spMkLst>
            <pc:docMk/>
            <pc:sldMk cId="925451788" sldId="389"/>
            <ac:spMk id="3" creationId="{6F699F86-48AD-059E-6398-8BF9FBA9CDBC}"/>
          </ac:spMkLst>
        </pc:spChg>
      </pc:sldChg>
      <pc:sldMasterChg chg="delSldLayout">
        <pc:chgData name="Shade Coleman" userId="fa95e791-a82e-478b-856d-cb65b34bdaeb" providerId="ADAL" clId="{82046916-5FB3-4DFD-9AFC-519EE9EE0958}" dt="2023-11-26T18:48:52.371" v="44" actId="47"/>
        <pc:sldMasterMkLst>
          <pc:docMk/>
          <pc:sldMasterMk cId="0" sldId="2147483648"/>
        </pc:sldMasterMkLst>
        <pc:sldLayoutChg chg="del">
          <pc:chgData name="Shade Coleman" userId="fa95e791-a82e-478b-856d-cb65b34bdaeb" providerId="ADAL" clId="{82046916-5FB3-4DFD-9AFC-519EE9EE0958}" dt="2023-11-26T18:48:52.371" v="44" actId="47"/>
          <pc:sldLayoutMkLst>
            <pc:docMk/>
            <pc:sldMasterMk cId="0" sldId="2147483648"/>
            <pc:sldLayoutMk cId="0" sldId="2147483651"/>
          </pc:sldLayoutMkLst>
        </pc:sldLayoutChg>
      </pc:sldMasterChg>
      <pc:sldMasterChg chg="del delSldLayout">
        <pc:chgData name="Shade Coleman" userId="fa95e791-a82e-478b-856d-cb65b34bdaeb" providerId="ADAL" clId="{82046916-5FB3-4DFD-9AFC-519EE9EE0958}" dt="2023-11-26T18:45:49.597" v="17" actId="47"/>
        <pc:sldMasterMkLst>
          <pc:docMk/>
          <pc:sldMasterMk cId="0" sldId="2147483657"/>
        </pc:sldMasterMkLst>
        <pc:sldLayoutChg chg="del">
          <pc:chgData name="Shade Coleman" userId="fa95e791-a82e-478b-856d-cb65b34bdaeb" providerId="ADAL" clId="{82046916-5FB3-4DFD-9AFC-519EE9EE0958}" dt="2023-11-26T18:45:49.597" v="17" actId="47"/>
          <pc:sldLayoutMkLst>
            <pc:docMk/>
            <pc:sldMasterMk cId="0" sldId="2147483657"/>
            <pc:sldLayoutMk cId="0" sldId="2147483658"/>
          </pc:sldLayoutMkLst>
        </pc:sldLayoutChg>
        <pc:sldLayoutChg chg="del">
          <pc:chgData name="Shade Coleman" userId="fa95e791-a82e-478b-856d-cb65b34bdaeb" providerId="ADAL" clId="{82046916-5FB3-4DFD-9AFC-519EE9EE0958}" dt="2023-11-26T18:45:49.597" v="17" actId="47"/>
          <pc:sldLayoutMkLst>
            <pc:docMk/>
            <pc:sldMasterMk cId="0" sldId="2147483657"/>
            <pc:sldLayoutMk cId="0" sldId="2147483659"/>
          </pc:sldLayoutMkLst>
        </pc:sldLayoutChg>
        <pc:sldLayoutChg chg="del">
          <pc:chgData name="Shade Coleman" userId="fa95e791-a82e-478b-856d-cb65b34bdaeb" providerId="ADAL" clId="{82046916-5FB3-4DFD-9AFC-519EE9EE0958}" dt="2023-11-26T18:45:49.597" v="17" actId="47"/>
          <pc:sldLayoutMkLst>
            <pc:docMk/>
            <pc:sldMasterMk cId="0" sldId="2147483657"/>
            <pc:sldLayoutMk cId="0" sldId="2147483660"/>
          </pc:sldLayoutMkLst>
        </pc:sldLayoutChg>
        <pc:sldLayoutChg chg="del">
          <pc:chgData name="Shade Coleman" userId="fa95e791-a82e-478b-856d-cb65b34bdaeb" providerId="ADAL" clId="{82046916-5FB3-4DFD-9AFC-519EE9EE0958}" dt="2023-11-26T18:45:49.597" v="17" actId="47"/>
          <pc:sldLayoutMkLst>
            <pc:docMk/>
            <pc:sldMasterMk cId="0" sldId="2147483657"/>
            <pc:sldLayoutMk cId="0" sldId="2147483661"/>
          </pc:sldLayoutMkLst>
        </pc:sldLayoutChg>
        <pc:sldLayoutChg chg="del">
          <pc:chgData name="Shade Coleman" userId="fa95e791-a82e-478b-856d-cb65b34bdaeb" providerId="ADAL" clId="{82046916-5FB3-4DFD-9AFC-519EE9EE0958}" dt="2023-11-26T18:45:49.597" v="17" actId="47"/>
          <pc:sldLayoutMkLst>
            <pc:docMk/>
            <pc:sldMasterMk cId="0" sldId="2147483657"/>
            <pc:sldLayoutMk cId="0" sldId="2147483662"/>
          </pc:sldLayoutMkLst>
        </pc:sldLayoutChg>
        <pc:sldLayoutChg chg="del">
          <pc:chgData name="Shade Coleman" userId="fa95e791-a82e-478b-856d-cb65b34bdaeb" providerId="ADAL" clId="{82046916-5FB3-4DFD-9AFC-519EE9EE0958}" dt="2023-11-26T18:45:49.597" v="17" actId="47"/>
          <pc:sldLayoutMkLst>
            <pc:docMk/>
            <pc:sldMasterMk cId="0" sldId="2147483657"/>
            <pc:sldLayoutMk cId="0" sldId="2147483663"/>
          </pc:sldLayoutMkLst>
        </pc:sldLayoutChg>
        <pc:sldLayoutChg chg="del">
          <pc:chgData name="Shade Coleman" userId="fa95e791-a82e-478b-856d-cb65b34bdaeb" providerId="ADAL" clId="{82046916-5FB3-4DFD-9AFC-519EE9EE0958}" dt="2023-11-26T18:45:49.597" v="17" actId="47"/>
          <pc:sldLayoutMkLst>
            <pc:docMk/>
            <pc:sldMasterMk cId="0" sldId="2147483657"/>
            <pc:sldLayoutMk cId="0" sldId="2147483664"/>
          </pc:sldLayoutMkLst>
        </pc:sldLayoutChg>
        <pc:sldLayoutChg chg="del">
          <pc:chgData name="Shade Coleman" userId="fa95e791-a82e-478b-856d-cb65b34bdaeb" providerId="ADAL" clId="{82046916-5FB3-4DFD-9AFC-519EE9EE0958}" dt="2023-11-26T18:45:49.597" v="17" actId="47"/>
          <pc:sldLayoutMkLst>
            <pc:docMk/>
            <pc:sldMasterMk cId="0" sldId="2147483657"/>
            <pc:sldLayoutMk cId="0" sldId="2147483665"/>
          </pc:sldLayoutMkLst>
        </pc:sldLayoutChg>
        <pc:sldLayoutChg chg="del">
          <pc:chgData name="Shade Coleman" userId="fa95e791-a82e-478b-856d-cb65b34bdaeb" providerId="ADAL" clId="{82046916-5FB3-4DFD-9AFC-519EE9EE0958}" dt="2023-11-26T18:45:49.597" v="17" actId="47"/>
          <pc:sldLayoutMkLst>
            <pc:docMk/>
            <pc:sldMasterMk cId="0" sldId="2147483657"/>
            <pc:sldLayoutMk cId="0" sldId="2147483666"/>
          </pc:sldLayoutMkLst>
        </pc:sldLayoutChg>
        <pc:sldLayoutChg chg="del">
          <pc:chgData name="Shade Coleman" userId="fa95e791-a82e-478b-856d-cb65b34bdaeb" providerId="ADAL" clId="{82046916-5FB3-4DFD-9AFC-519EE9EE0958}" dt="2023-11-26T18:45:49.597" v="17" actId="47"/>
          <pc:sldLayoutMkLst>
            <pc:docMk/>
            <pc:sldMasterMk cId="0" sldId="2147483657"/>
            <pc:sldLayoutMk cId="0" sldId="2147483667"/>
          </pc:sldLayoutMkLst>
        </pc:sldLayoutChg>
      </pc:sldMasterChg>
      <pc:sldMasterChg chg="del delSldLayout">
        <pc:chgData name="Shade Coleman" userId="fa95e791-a82e-478b-856d-cb65b34bdaeb" providerId="ADAL" clId="{82046916-5FB3-4DFD-9AFC-519EE9EE0958}" dt="2023-11-26T18:45:49.597" v="17" actId="47"/>
        <pc:sldMasterMkLst>
          <pc:docMk/>
          <pc:sldMasterMk cId="0" sldId="2147483668"/>
        </pc:sldMasterMkLst>
        <pc:sldLayoutChg chg="del">
          <pc:chgData name="Shade Coleman" userId="fa95e791-a82e-478b-856d-cb65b34bdaeb" providerId="ADAL" clId="{82046916-5FB3-4DFD-9AFC-519EE9EE0958}" dt="2023-11-26T18:45:49.597" v="17" actId="47"/>
          <pc:sldLayoutMkLst>
            <pc:docMk/>
            <pc:sldMasterMk cId="0" sldId="2147483668"/>
            <pc:sldLayoutMk cId="0" sldId="2147483669"/>
          </pc:sldLayoutMkLst>
        </pc:sldLayoutChg>
        <pc:sldLayoutChg chg="del">
          <pc:chgData name="Shade Coleman" userId="fa95e791-a82e-478b-856d-cb65b34bdaeb" providerId="ADAL" clId="{82046916-5FB3-4DFD-9AFC-519EE9EE0958}" dt="2023-11-26T18:45:49.597" v="17" actId="47"/>
          <pc:sldLayoutMkLst>
            <pc:docMk/>
            <pc:sldMasterMk cId="0" sldId="2147483668"/>
            <pc:sldLayoutMk cId="0" sldId="2147483670"/>
          </pc:sldLayoutMkLst>
        </pc:sldLayoutChg>
        <pc:sldLayoutChg chg="del">
          <pc:chgData name="Shade Coleman" userId="fa95e791-a82e-478b-856d-cb65b34bdaeb" providerId="ADAL" clId="{82046916-5FB3-4DFD-9AFC-519EE9EE0958}" dt="2023-11-26T18:45:49.597" v="17" actId="47"/>
          <pc:sldLayoutMkLst>
            <pc:docMk/>
            <pc:sldMasterMk cId="0" sldId="2147483668"/>
            <pc:sldLayoutMk cId="0" sldId="2147483671"/>
          </pc:sldLayoutMkLst>
        </pc:sldLayoutChg>
        <pc:sldLayoutChg chg="del">
          <pc:chgData name="Shade Coleman" userId="fa95e791-a82e-478b-856d-cb65b34bdaeb" providerId="ADAL" clId="{82046916-5FB3-4DFD-9AFC-519EE9EE0958}" dt="2023-11-26T18:45:49.597" v="17" actId="47"/>
          <pc:sldLayoutMkLst>
            <pc:docMk/>
            <pc:sldMasterMk cId="0" sldId="2147483668"/>
            <pc:sldLayoutMk cId="0" sldId="2147483672"/>
          </pc:sldLayoutMkLst>
        </pc:sldLayoutChg>
        <pc:sldLayoutChg chg="del">
          <pc:chgData name="Shade Coleman" userId="fa95e791-a82e-478b-856d-cb65b34bdaeb" providerId="ADAL" clId="{82046916-5FB3-4DFD-9AFC-519EE9EE0958}" dt="2023-11-26T18:45:49.597" v="17" actId="47"/>
          <pc:sldLayoutMkLst>
            <pc:docMk/>
            <pc:sldMasterMk cId="0" sldId="2147483668"/>
            <pc:sldLayoutMk cId="0" sldId="2147483673"/>
          </pc:sldLayoutMkLst>
        </pc:sldLayoutChg>
        <pc:sldLayoutChg chg="del">
          <pc:chgData name="Shade Coleman" userId="fa95e791-a82e-478b-856d-cb65b34bdaeb" providerId="ADAL" clId="{82046916-5FB3-4DFD-9AFC-519EE9EE0958}" dt="2023-11-26T18:45:49.597" v="17" actId="47"/>
          <pc:sldLayoutMkLst>
            <pc:docMk/>
            <pc:sldMasterMk cId="0" sldId="2147483668"/>
            <pc:sldLayoutMk cId="0" sldId="2147483674"/>
          </pc:sldLayoutMkLst>
        </pc:sldLayoutChg>
        <pc:sldLayoutChg chg="del">
          <pc:chgData name="Shade Coleman" userId="fa95e791-a82e-478b-856d-cb65b34bdaeb" providerId="ADAL" clId="{82046916-5FB3-4DFD-9AFC-519EE9EE0958}" dt="2023-11-26T18:45:49.597" v="17" actId="47"/>
          <pc:sldLayoutMkLst>
            <pc:docMk/>
            <pc:sldMasterMk cId="0" sldId="2147483668"/>
            <pc:sldLayoutMk cId="0" sldId="2147483675"/>
          </pc:sldLayoutMkLst>
        </pc:sldLayoutChg>
        <pc:sldLayoutChg chg="del">
          <pc:chgData name="Shade Coleman" userId="fa95e791-a82e-478b-856d-cb65b34bdaeb" providerId="ADAL" clId="{82046916-5FB3-4DFD-9AFC-519EE9EE0958}" dt="2023-11-26T18:45:49.597" v="17" actId="47"/>
          <pc:sldLayoutMkLst>
            <pc:docMk/>
            <pc:sldMasterMk cId="0" sldId="2147483668"/>
            <pc:sldLayoutMk cId="0" sldId="2147483676"/>
          </pc:sldLayoutMkLst>
        </pc:sldLayoutChg>
        <pc:sldLayoutChg chg="del">
          <pc:chgData name="Shade Coleman" userId="fa95e791-a82e-478b-856d-cb65b34bdaeb" providerId="ADAL" clId="{82046916-5FB3-4DFD-9AFC-519EE9EE0958}" dt="2023-11-26T18:45:49.597" v="17" actId="47"/>
          <pc:sldLayoutMkLst>
            <pc:docMk/>
            <pc:sldMasterMk cId="0" sldId="2147483668"/>
            <pc:sldLayoutMk cId="0" sldId="2147483677"/>
          </pc:sldLayoutMkLst>
        </pc:sldLayoutChg>
        <pc:sldLayoutChg chg="del">
          <pc:chgData name="Shade Coleman" userId="fa95e791-a82e-478b-856d-cb65b34bdaeb" providerId="ADAL" clId="{82046916-5FB3-4DFD-9AFC-519EE9EE0958}" dt="2023-11-26T18:45:49.597" v="17" actId="47"/>
          <pc:sldLayoutMkLst>
            <pc:docMk/>
            <pc:sldMasterMk cId="0" sldId="2147483668"/>
            <pc:sldLayoutMk cId="0" sldId="2147483678"/>
          </pc:sldLayoutMkLst>
        </pc:sldLayoutChg>
        <pc:sldLayoutChg chg="del">
          <pc:chgData name="Shade Coleman" userId="fa95e791-a82e-478b-856d-cb65b34bdaeb" providerId="ADAL" clId="{82046916-5FB3-4DFD-9AFC-519EE9EE0958}" dt="2023-11-26T18:45:49.597" v="17" actId="47"/>
          <pc:sldLayoutMkLst>
            <pc:docMk/>
            <pc:sldMasterMk cId="0" sldId="2147483668"/>
            <pc:sldLayoutMk cId="0" sldId="2147483679"/>
          </pc:sldLayoutMkLst>
        </pc:sldLayoutChg>
      </pc:sldMasterChg>
      <pc:sldMasterChg chg="del delSldLayout">
        <pc:chgData name="Shade Coleman" userId="fa95e791-a82e-478b-856d-cb65b34bdaeb" providerId="ADAL" clId="{82046916-5FB3-4DFD-9AFC-519EE9EE0958}" dt="2023-11-26T18:47:18.061" v="20" actId="47"/>
        <pc:sldMasterMkLst>
          <pc:docMk/>
          <pc:sldMasterMk cId="0" sldId="2147483680"/>
        </pc:sldMasterMkLst>
        <pc:sldLayoutChg chg="del">
          <pc:chgData name="Shade Coleman" userId="fa95e791-a82e-478b-856d-cb65b34bdaeb" providerId="ADAL" clId="{82046916-5FB3-4DFD-9AFC-519EE9EE0958}" dt="2023-11-26T18:47:18.061" v="20" actId="47"/>
          <pc:sldLayoutMkLst>
            <pc:docMk/>
            <pc:sldMasterMk cId="0" sldId="2147483680"/>
            <pc:sldLayoutMk cId="0" sldId="2147483681"/>
          </pc:sldLayoutMkLst>
        </pc:sldLayoutChg>
        <pc:sldLayoutChg chg="del">
          <pc:chgData name="Shade Coleman" userId="fa95e791-a82e-478b-856d-cb65b34bdaeb" providerId="ADAL" clId="{82046916-5FB3-4DFD-9AFC-519EE9EE0958}" dt="2023-11-26T18:47:18.061" v="20" actId="47"/>
          <pc:sldLayoutMkLst>
            <pc:docMk/>
            <pc:sldMasterMk cId="0" sldId="2147483680"/>
            <pc:sldLayoutMk cId="0" sldId="2147483682"/>
          </pc:sldLayoutMkLst>
        </pc:sldLayoutChg>
        <pc:sldLayoutChg chg="del">
          <pc:chgData name="Shade Coleman" userId="fa95e791-a82e-478b-856d-cb65b34bdaeb" providerId="ADAL" clId="{82046916-5FB3-4DFD-9AFC-519EE9EE0958}" dt="2023-11-26T18:47:18.061" v="20" actId="47"/>
          <pc:sldLayoutMkLst>
            <pc:docMk/>
            <pc:sldMasterMk cId="0" sldId="2147483680"/>
            <pc:sldLayoutMk cId="0" sldId="2147483683"/>
          </pc:sldLayoutMkLst>
        </pc:sldLayoutChg>
        <pc:sldLayoutChg chg="del">
          <pc:chgData name="Shade Coleman" userId="fa95e791-a82e-478b-856d-cb65b34bdaeb" providerId="ADAL" clId="{82046916-5FB3-4DFD-9AFC-519EE9EE0958}" dt="2023-11-26T18:47:18.061" v="20" actId="47"/>
          <pc:sldLayoutMkLst>
            <pc:docMk/>
            <pc:sldMasterMk cId="0" sldId="2147483680"/>
            <pc:sldLayoutMk cId="0" sldId="2147483684"/>
          </pc:sldLayoutMkLst>
        </pc:sldLayoutChg>
        <pc:sldLayoutChg chg="del">
          <pc:chgData name="Shade Coleman" userId="fa95e791-a82e-478b-856d-cb65b34bdaeb" providerId="ADAL" clId="{82046916-5FB3-4DFD-9AFC-519EE9EE0958}" dt="2023-11-26T18:47:18.061" v="20" actId="47"/>
          <pc:sldLayoutMkLst>
            <pc:docMk/>
            <pc:sldMasterMk cId="0" sldId="2147483680"/>
            <pc:sldLayoutMk cId="0" sldId="2147483685"/>
          </pc:sldLayoutMkLst>
        </pc:sldLayoutChg>
        <pc:sldLayoutChg chg="del">
          <pc:chgData name="Shade Coleman" userId="fa95e791-a82e-478b-856d-cb65b34bdaeb" providerId="ADAL" clId="{82046916-5FB3-4DFD-9AFC-519EE9EE0958}" dt="2023-11-26T18:47:18.061" v="20" actId="47"/>
          <pc:sldLayoutMkLst>
            <pc:docMk/>
            <pc:sldMasterMk cId="0" sldId="2147483680"/>
            <pc:sldLayoutMk cId="0" sldId="2147483686"/>
          </pc:sldLayoutMkLst>
        </pc:sldLayoutChg>
        <pc:sldLayoutChg chg="del">
          <pc:chgData name="Shade Coleman" userId="fa95e791-a82e-478b-856d-cb65b34bdaeb" providerId="ADAL" clId="{82046916-5FB3-4DFD-9AFC-519EE9EE0958}" dt="2023-11-26T18:47:18.061" v="20" actId="47"/>
          <pc:sldLayoutMkLst>
            <pc:docMk/>
            <pc:sldMasterMk cId="0" sldId="2147483680"/>
            <pc:sldLayoutMk cId="0" sldId="2147483687"/>
          </pc:sldLayoutMkLst>
        </pc:sldLayoutChg>
        <pc:sldLayoutChg chg="del">
          <pc:chgData name="Shade Coleman" userId="fa95e791-a82e-478b-856d-cb65b34bdaeb" providerId="ADAL" clId="{82046916-5FB3-4DFD-9AFC-519EE9EE0958}" dt="2023-11-26T18:47:18.061" v="20" actId="47"/>
          <pc:sldLayoutMkLst>
            <pc:docMk/>
            <pc:sldMasterMk cId="0" sldId="2147483680"/>
            <pc:sldLayoutMk cId="0" sldId="2147483688"/>
          </pc:sldLayoutMkLst>
        </pc:sldLayoutChg>
      </pc:sldMasterChg>
      <pc:sldMasterChg chg="del delSldLayout">
        <pc:chgData name="Shade Coleman" userId="fa95e791-a82e-478b-856d-cb65b34bdaeb" providerId="ADAL" clId="{82046916-5FB3-4DFD-9AFC-519EE9EE0958}" dt="2023-11-26T18:44:37.459" v="13" actId="700"/>
        <pc:sldMasterMkLst>
          <pc:docMk/>
          <pc:sldMasterMk cId="0" sldId="2147483689"/>
        </pc:sldMasterMkLst>
        <pc:sldLayoutChg chg="del">
          <pc:chgData name="Shade Coleman" userId="fa95e791-a82e-478b-856d-cb65b34bdaeb" providerId="ADAL" clId="{82046916-5FB3-4DFD-9AFC-519EE9EE0958}" dt="2023-11-26T18:44:37.459" v="13" actId="700"/>
          <pc:sldLayoutMkLst>
            <pc:docMk/>
            <pc:sldMasterMk cId="0" sldId="2147483689"/>
            <pc:sldLayoutMk cId="0" sldId="2147483690"/>
          </pc:sldLayoutMkLst>
        </pc:sldLayoutChg>
        <pc:sldLayoutChg chg="del">
          <pc:chgData name="Shade Coleman" userId="fa95e791-a82e-478b-856d-cb65b34bdaeb" providerId="ADAL" clId="{82046916-5FB3-4DFD-9AFC-519EE9EE0958}" dt="2023-11-26T18:44:37.459" v="13" actId="700"/>
          <pc:sldLayoutMkLst>
            <pc:docMk/>
            <pc:sldMasterMk cId="0" sldId="2147483689"/>
            <pc:sldLayoutMk cId="0" sldId="2147483691"/>
          </pc:sldLayoutMkLst>
        </pc:sldLayoutChg>
        <pc:sldLayoutChg chg="del">
          <pc:chgData name="Shade Coleman" userId="fa95e791-a82e-478b-856d-cb65b34bdaeb" providerId="ADAL" clId="{82046916-5FB3-4DFD-9AFC-519EE9EE0958}" dt="2023-11-26T18:44:37.459" v="13" actId="700"/>
          <pc:sldLayoutMkLst>
            <pc:docMk/>
            <pc:sldMasterMk cId="0" sldId="2147483689"/>
            <pc:sldLayoutMk cId="0" sldId="2147483692"/>
          </pc:sldLayoutMkLst>
        </pc:sldLayoutChg>
        <pc:sldLayoutChg chg="del">
          <pc:chgData name="Shade Coleman" userId="fa95e791-a82e-478b-856d-cb65b34bdaeb" providerId="ADAL" clId="{82046916-5FB3-4DFD-9AFC-519EE9EE0958}" dt="2023-11-26T18:44:37.459" v="13" actId="700"/>
          <pc:sldLayoutMkLst>
            <pc:docMk/>
            <pc:sldMasterMk cId="0" sldId="2147483689"/>
            <pc:sldLayoutMk cId="0" sldId="2147483693"/>
          </pc:sldLayoutMkLst>
        </pc:sldLayoutChg>
        <pc:sldLayoutChg chg="del">
          <pc:chgData name="Shade Coleman" userId="fa95e791-a82e-478b-856d-cb65b34bdaeb" providerId="ADAL" clId="{82046916-5FB3-4DFD-9AFC-519EE9EE0958}" dt="2023-11-26T18:44:37.459" v="13" actId="700"/>
          <pc:sldLayoutMkLst>
            <pc:docMk/>
            <pc:sldMasterMk cId="0" sldId="2147483689"/>
            <pc:sldLayoutMk cId="0" sldId="2147483694"/>
          </pc:sldLayoutMkLst>
        </pc:sldLayoutChg>
        <pc:sldLayoutChg chg="del">
          <pc:chgData name="Shade Coleman" userId="fa95e791-a82e-478b-856d-cb65b34bdaeb" providerId="ADAL" clId="{82046916-5FB3-4DFD-9AFC-519EE9EE0958}" dt="2023-11-26T18:44:37.459" v="13" actId="700"/>
          <pc:sldLayoutMkLst>
            <pc:docMk/>
            <pc:sldMasterMk cId="0" sldId="2147483689"/>
            <pc:sldLayoutMk cId="0" sldId="2147483695"/>
          </pc:sldLayoutMkLst>
        </pc:sldLayoutChg>
        <pc:sldLayoutChg chg="del">
          <pc:chgData name="Shade Coleman" userId="fa95e791-a82e-478b-856d-cb65b34bdaeb" providerId="ADAL" clId="{82046916-5FB3-4DFD-9AFC-519EE9EE0958}" dt="2023-11-26T18:44:37.459" v="13" actId="700"/>
          <pc:sldLayoutMkLst>
            <pc:docMk/>
            <pc:sldMasterMk cId="0" sldId="2147483689"/>
            <pc:sldLayoutMk cId="0" sldId="2147483696"/>
          </pc:sldLayoutMkLst>
        </pc:sldLayoutChg>
        <pc:sldLayoutChg chg="del">
          <pc:chgData name="Shade Coleman" userId="fa95e791-a82e-478b-856d-cb65b34bdaeb" providerId="ADAL" clId="{82046916-5FB3-4DFD-9AFC-519EE9EE0958}" dt="2023-11-26T18:44:37.459" v="13" actId="700"/>
          <pc:sldLayoutMkLst>
            <pc:docMk/>
            <pc:sldMasterMk cId="0" sldId="2147483689"/>
            <pc:sldLayoutMk cId="0" sldId="2147483697"/>
          </pc:sldLayoutMkLst>
        </pc:sldLayoutChg>
        <pc:sldLayoutChg chg="del">
          <pc:chgData name="Shade Coleman" userId="fa95e791-a82e-478b-856d-cb65b34bdaeb" providerId="ADAL" clId="{82046916-5FB3-4DFD-9AFC-519EE9EE0958}" dt="2023-11-26T18:44:37.459" v="13" actId="700"/>
          <pc:sldLayoutMkLst>
            <pc:docMk/>
            <pc:sldMasterMk cId="0" sldId="2147483689"/>
            <pc:sldLayoutMk cId="0" sldId="2147483698"/>
          </pc:sldLayoutMkLst>
        </pc:sldLayoutChg>
        <pc:sldLayoutChg chg="del">
          <pc:chgData name="Shade Coleman" userId="fa95e791-a82e-478b-856d-cb65b34bdaeb" providerId="ADAL" clId="{82046916-5FB3-4DFD-9AFC-519EE9EE0958}" dt="2023-11-26T18:44:37.459" v="13" actId="700"/>
          <pc:sldLayoutMkLst>
            <pc:docMk/>
            <pc:sldMasterMk cId="0" sldId="2147483689"/>
            <pc:sldLayoutMk cId="0" sldId="2147483699"/>
          </pc:sldLayoutMkLst>
        </pc:sldLayoutChg>
        <pc:sldLayoutChg chg="del">
          <pc:chgData name="Shade Coleman" userId="fa95e791-a82e-478b-856d-cb65b34bdaeb" providerId="ADAL" clId="{82046916-5FB3-4DFD-9AFC-519EE9EE0958}" dt="2023-11-26T18:44:37.459" v="13" actId="700"/>
          <pc:sldLayoutMkLst>
            <pc:docMk/>
            <pc:sldMasterMk cId="0" sldId="2147483689"/>
            <pc:sldLayoutMk cId="0" sldId="2147483700"/>
          </pc:sldLayoutMkLst>
        </pc:sldLayoutChg>
      </pc:sldMasterChg>
      <pc:sldMasterChg chg="del delSldLayout">
        <pc:chgData name="Shade Coleman" userId="fa95e791-a82e-478b-856d-cb65b34bdaeb" providerId="ADAL" clId="{82046916-5FB3-4DFD-9AFC-519EE9EE0958}" dt="2023-11-26T18:44:37.459" v="13" actId="700"/>
        <pc:sldMasterMkLst>
          <pc:docMk/>
          <pc:sldMasterMk cId="0" sldId="2147483701"/>
        </pc:sldMasterMkLst>
        <pc:sldLayoutChg chg="del">
          <pc:chgData name="Shade Coleman" userId="fa95e791-a82e-478b-856d-cb65b34bdaeb" providerId="ADAL" clId="{82046916-5FB3-4DFD-9AFC-519EE9EE0958}" dt="2023-11-26T18:44:37.459" v="13" actId="700"/>
          <pc:sldLayoutMkLst>
            <pc:docMk/>
            <pc:sldMasterMk cId="0" sldId="2147483701"/>
            <pc:sldLayoutMk cId="0" sldId="2147483702"/>
          </pc:sldLayoutMkLst>
        </pc:sldLayoutChg>
        <pc:sldLayoutChg chg="del">
          <pc:chgData name="Shade Coleman" userId="fa95e791-a82e-478b-856d-cb65b34bdaeb" providerId="ADAL" clId="{82046916-5FB3-4DFD-9AFC-519EE9EE0958}" dt="2023-11-26T18:44:37.459" v="13" actId="700"/>
          <pc:sldLayoutMkLst>
            <pc:docMk/>
            <pc:sldMasterMk cId="0" sldId="2147483701"/>
            <pc:sldLayoutMk cId="0" sldId="2147483703"/>
          </pc:sldLayoutMkLst>
        </pc:sldLayoutChg>
        <pc:sldLayoutChg chg="del">
          <pc:chgData name="Shade Coleman" userId="fa95e791-a82e-478b-856d-cb65b34bdaeb" providerId="ADAL" clId="{82046916-5FB3-4DFD-9AFC-519EE9EE0958}" dt="2023-11-26T18:44:37.459" v="13" actId="700"/>
          <pc:sldLayoutMkLst>
            <pc:docMk/>
            <pc:sldMasterMk cId="0" sldId="2147483701"/>
            <pc:sldLayoutMk cId="0" sldId="2147483704"/>
          </pc:sldLayoutMkLst>
        </pc:sldLayoutChg>
        <pc:sldLayoutChg chg="del">
          <pc:chgData name="Shade Coleman" userId="fa95e791-a82e-478b-856d-cb65b34bdaeb" providerId="ADAL" clId="{82046916-5FB3-4DFD-9AFC-519EE9EE0958}" dt="2023-11-26T18:44:37.459" v="13" actId="700"/>
          <pc:sldLayoutMkLst>
            <pc:docMk/>
            <pc:sldMasterMk cId="0" sldId="2147483701"/>
            <pc:sldLayoutMk cId="0" sldId="2147483705"/>
          </pc:sldLayoutMkLst>
        </pc:sldLayoutChg>
        <pc:sldLayoutChg chg="del">
          <pc:chgData name="Shade Coleman" userId="fa95e791-a82e-478b-856d-cb65b34bdaeb" providerId="ADAL" clId="{82046916-5FB3-4DFD-9AFC-519EE9EE0958}" dt="2023-11-26T18:44:37.459" v="13" actId="700"/>
          <pc:sldLayoutMkLst>
            <pc:docMk/>
            <pc:sldMasterMk cId="0" sldId="2147483701"/>
            <pc:sldLayoutMk cId="0" sldId="2147483706"/>
          </pc:sldLayoutMkLst>
        </pc:sldLayoutChg>
        <pc:sldLayoutChg chg="del">
          <pc:chgData name="Shade Coleman" userId="fa95e791-a82e-478b-856d-cb65b34bdaeb" providerId="ADAL" clId="{82046916-5FB3-4DFD-9AFC-519EE9EE0958}" dt="2023-11-26T18:44:37.459" v="13" actId="700"/>
          <pc:sldLayoutMkLst>
            <pc:docMk/>
            <pc:sldMasterMk cId="0" sldId="2147483701"/>
            <pc:sldLayoutMk cId="0" sldId="2147483707"/>
          </pc:sldLayoutMkLst>
        </pc:sldLayoutChg>
        <pc:sldLayoutChg chg="del">
          <pc:chgData name="Shade Coleman" userId="fa95e791-a82e-478b-856d-cb65b34bdaeb" providerId="ADAL" clId="{82046916-5FB3-4DFD-9AFC-519EE9EE0958}" dt="2023-11-26T18:44:37.459" v="13" actId="700"/>
          <pc:sldLayoutMkLst>
            <pc:docMk/>
            <pc:sldMasterMk cId="0" sldId="2147483701"/>
            <pc:sldLayoutMk cId="0" sldId="2147483708"/>
          </pc:sldLayoutMkLst>
        </pc:sldLayoutChg>
        <pc:sldLayoutChg chg="del">
          <pc:chgData name="Shade Coleman" userId="fa95e791-a82e-478b-856d-cb65b34bdaeb" providerId="ADAL" clId="{82046916-5FB3-4DFD-9AFC-519EE9EE0958}" dt="2023-11-26T18:44:37.459" v="13" actId="700"/>
          <pc:sldLayoutMkLst>
            <pc:docMk/>
            <pc:sldMasterMk cId="0" sldId="2147483701"/>
            <pc:sldLayoutMk cId="0" sldId="2147483709"/>
          </pc:sldLayoutMkLst>
        </pc:sldLayoutChg>
        <pc:sldLayoutChg chg="del">
          <pc:chgData name="Shade Coleman" userId="fa95e791-a82e-478b-856d-cb65b34bdaeb" providerId="ADAL" clId="{82046916-5FB3-4DFD-9AFC-519EE9EE0958}" dt="2023-11-26T18:44:37.459" v="13" actId="700"/>
          <pc:sldLayoutMkLst>
            <pc:docMk/>
            <pc:sldMasterMk cId="0" sldId="2147483701"/>
            <pc:sldLayoutMk cId="0" sldId="2147483710"/>
          </pc:sldLayoutMkLst>
        </pc:sldLayoutChg>
        <pc:sldLayoutChg chg="del">
          <pc:chgData name="Shade Coleman" userId="fa95e791-a82e-478b-856d-cb65b34bdaeb" providerId="ADAL" clId="{82046916-5FB3-4DFD-9AFC-519EE9EE0958}" dt="2023-11-26T18:44:37.459" v="13" actId="700"/>
          <pc:sldLayoutMkLst>
            <pc:docMk/>
            <pc:sldMasterMk cId="0" sldId="2147483701"/>
            <pc:sldLayoutMk cId="0" sldId="2147483711"/>
          </pc:sldLayoutMkLst>
        </pc:sldLayoutChg>
        <pc:sldLayoutChg chg="del">
          <pc:chgData name="Shade Coleman" userId="fa95e791-a82e-478b-856d-cb65b34bdaeb" providerId="ADAL" clId="{82046916-5FB3-4DFD-9AFC-519EE9EE0958}" dt="2023-11-26T18:44:37.459" v="13" actId="700"/>
          <pc:sldLayoutMkLst>
            <pc:docMk/>
            <pc:sldMasterMk cId="0" sldId="2147483701"/>
            <pc:sldLayoutMk cId="0" sldId="2147483712"/>
          </pc:sldLayoutMkLst>
        </pc:sldLayoutChg>
      </pc:sldMasterChg>
    </pc:docChg>
  </pc:docChgLst>
  <pc:docChgLst>
    <pc:chgData name="Sean Gallagher" userId="577446c3-45ae-4097-b8f0-9d862fa3a0df" providerId="ADAL" clId="{B1FBFDDA-7B2C-42D9-B0E4-BA8D415546AF}"/>
    <pc:docChg chg="custSel addSld modSld">
      <pc:chgData name="Sean Gallagher" userId="577446c3-45ae-4097-b8f0-9d862fa3a0df" providerId="ADAL" clId="{B1FBFDDA-7B2C-42D9-B0E4-BA8D415546AF}" dt="2023-12-22T00:09:06.356" v="7"/>
      <pc:docMkLst>
        <pc:docMk/>
      </pc:docMkLst>
      <pc:sldChg chg="add">
        <pc:chgData name="Sean Gallagher" userId="577446c3-45ae-4097-b8f0-9d862fa3a0df" providerId="ADAL" clId="{B1FBFDDA-7B2C-42D9-B0E4-BA8D415546AF}" dt="2023-12-22T00:08:31.605" v="4"/>
        <pc:sldMkLst>
          <pc:docMk/>
          <pc:sldMk cId="444905680" sldId="259"/>
        </pc:sldMkLst>
      </pc:sldChg>
      <pc:sldChg chg="add">
        <pc:chgData name="Sean Gallagher" userId="577446c3-45ae-4097-b8f0-9d862fa3a0df" providerId="ADAL" clId="{B1FBFDDA-7B2C-42D9-B0E4-BA8D415546AF}" dt="2023-12-22T00:08:03.210" v="1"/>
        <pc:sldMkLst>
          <pc:docMk/>
          <pc:sldMk cId="2320711456" sldId="260"/>
        </pc:sldMkLst>
      </pc:sldChg>
      <pc:sldChg chg="add">
        <pc:chgData name="Sean Gallagher" userId="577446c3-45ae-4097-b8f0-9d862fa3a0df" providerId="ADAL" clId="{B1FBFDDA-7B2C-42D9-B0E4-BA8D415546AF}" dt="2023-12-22T00:08:31.605" v="4"/>
        <pc:sldMkLst>
          <pc:docMk/>
          <pc:sldMk cId="4224937772" sldId="261"/>
        </pc:sldMkLst>
      </pc:sldChg>
      <pc:sldChg chg="add">
        <pc:chgData name="Sean Gallagher" userId="577446c3-45ae-4097-b8f0-9d862fa3a0df" providerId="ADAL" clId="{B1FBFDDA-7B2C-42D9-B0E4-BA8D415546AF}" dt="2023-12-22T00:08:31.605" v="4"/>
        <pc:sldMkLst>
          <pc:docMk/>
          <pc:sldMk cId="965513629" sldId="262"/>
        </pc:sldMkLst>
      </pc:sldChg>
      <pc:sldChg chg="add">
        <pc:chgData name="Sean Gallagher" userId="577446c3-45ae-4097-b8f0-9d862fa3a0df" providerId="ADAL" clId="{B1FBFDDA-7B2C-42D9-B0E4-BA8D415546AF}" dt="2023-12-22T00:08:31.605" v="4"/>
        <pc:sldMkLst>
          <pc:docMk/>
          <pc:sldMk cId="2143399453" sldId="263"/>
        </pc:sldMkLst>
      </pc:sldChg>
      <pc:sldChg chg="add">
        <pc:chgData name="Sean Gallagher" userId="577446c3-45ae-4097-b8f0-9d862fa3a0df" providerId="ADAL" clId="{B1FBFDDA-7B2C-42D9-B0E4-BA8D415546AF}" dt="2023-12-22T00:08:31.605" v="4"/>
        <pc:sldMkLst>
          <pc:docMk/>
          <pc:sldMk cId="3217415362" sldId="264"/>
        </pc:sldMkLst>
      </pc:sldChg>
      <pc:sldChg chg="add">
        <pc:chgData name="Sean Gallagher" userId="577446c3-45ae-4097-b8f0-9d862fa3a0df" providerId="ADAL" clId="{B1FBFDDA-7B2C-42D9-B0E4-BA8D415546AF}" dt="2023-12-22T00:08:31.605" v="4"/>
        <pc:sldMkLst>
          <pc:docMk/>
          <pc:sldMk cId="3048664052" sldId="265"/>
        </pc:sldMkLst>
      </pc:sldChg>
      <pc:sldChg chg="add">
        <pc:chgData name="Sean Gallagher" userId="577446c3-45ae-4097-b8f0-9d862fa3a0df" providerId="ADAL" clId="{B1FBFDDA-7B2C-42D9-B0E4-BA8D415546AF}" dt="2023-12-22T00:08:31.605" v="4"/>
        <pc:sldMkLst>
          <pc:docMk/>
          <pc:sldMk cId="1585083632" sldId="266"/>
        </pc:sldMkLst>
      </pc:sldChg>
      <pc:sldChg chg="add">
        <pc:chgData name="Sean Gallagher" userId="577446c3-45ae-4097-b8f0-9d862fa3a0df" providerId="ADAL" clId="{B1FBFDDA-7B2C-42D9-B0E4-BA8D415546AF}" dt="2023-12-22T00:08:31.605" v="4"/>
        <pc:sldMkLst>
          <pc:docMk/>
          <pc:sldMk cId="2431944453" sldId="267"/>
        </pc:sldMkLst>
      </pc:sldChg>
      <pc:sldChg chg="add">
        <pc:chgData name="Sean Gallagher" userId="577446c3-45ae-4097-b8f0-9d862fa3a0df" providerId="ADAL" clId="{B1FBFDDA-7B2C-42D9-B0E4-BA8D415546AF}" dt="2023-12-22T00:08:31.605" v="4"/>
        <pc:sldMkLst>
          <pc:docMk/>
          <pc:sldMk cId="1524115689" sldId="268"/>
        </pc:sldMkLst>
      </pc:sldChg>
      <pc:sldChg chg="add">
        <pc:chgData name="Sean Gallagher" userId="577446c3-45ae-4097-b8f0-9d862fa3a0df" providerId="ADAL" clId="{B1FBFDDA-7B2C-42D9-B0E4-BA8D415546AF}" dt="2023-12-22T00:08:31.605" v="4"/>
        <pc:sldMkLst>
          <pc:docMk/>
          <pc:sldMk cId="549810890" sldId="269"/>
        </pc:sldMkLst>
      </pc:sldChg>
      <pc:sldChg chg="add">
        <pc:chgData name="Sean Gallagher" userId="577446c3-45ae-4097-b8f0-9d862fa3a0df" providerId="ADAL" clId="{B1FBFDDA-7B2C-42D9-B0E4-BA8D415546AF}" dt="2023-12-22T00:08:31.605" v="4"/>
        <pc:sldMkLst>
          <pc:docMk/>
          <pc:sldMk cId="1051638274" sldId="270"/>
        </pc:sldMkLst>
      </pc:sldChg>
      <pc:sldChg chg="add">
        <pc:chgData name="Sean Gallagher" userId="577446c3-45ae-4097-b8f0-9d862fa3a0df" providerId="ADAL" clId="{B1FBFDDA-7B2C-42D9-B0E4-BA8D415546AF}" dt="2023-12-22T00:08:31.605" v="4"/>
        <pc:sldMkLst>
          <pc:docMk/>
          <pc:sldMk cId="2291316917" sldId="271"/>
        </pc:sldMkLst>
      </pc:sldChg>
      <pc:sldChg chg="add">
        <pc:chgData name="Sean Gallagher" userId="577446c3-45ae-4097-b8f0-9d862fa3a0df" providerId="ADAL" clId="{B1FBFDDA-7B2C-42D9-B0E4-BA8D415546AF}" dt="2023-12-22T00:08:31.605" v="4"/>
        <pc:sldMkLst>
          <pc:docMk/>
          <pc:sldMk cId="1160943213" sldId="272"/>
        </pc:sldMkLst>
      </pc:sldChg>
      <pc:sldChg chg="add">
        <pc:chgData name="Sean Gallagher" userId="577446c3-45ae-4097-b8f0-9d862fa3a0df" providerId="ADAL" clId="{B1FBFDDA-7B2C-42D9-B0E4-BA8D415546AF}" dt="2023-12-22T00:08:31.605" v="4"/>
        <pc:sldMkLst>
          <pc:docMk/>
          <pc:sldMk cId="4025240805" sldId="273"/>
        </pc:sldMkLst>
      </pc:sldChg>
      <pc:sldChg chg="add">
        <pc:chgData name="Sean Gallagher" userId="577446c3-45ae-4097-b8f0-9d862fa3a0df" providerId="ADAL" clId="{B1FBFDDA-7B2C-42D9-B0E4-BA8D415546AF}" dt="2023-12-22T00:08:31.605" v="4"/>
        <pc:sldMkLst>
          <pc:docMk/>
          <pc:sldMk cId="4169655881" sldId="274"/>
        </pc:sldMkLst>
      </pc:sldChg>
      <pc:sldChg chg="add">
        <pc:chgData name="Sean Gallagher" userId="577446c3-45ae-4097-b8f0-9d862fa3a0df" providerId="ADAL" clId="{B1FBFDDA-7B2C-42D9-B0E4-BA8D415546AF}" dt="2023-12-22T00:08:03.210" v="1"/>
        <pc:sldMkLst>
          <pc:docMk/>
          <pc:sldMk cId="2354891409" sldId="275"/>
        </pc:sldMkLst>
      </pc:sldChg>
      <pc:sldChg chg="add">
        <pc:chgData name="Sean Gallagher" userId="577446c3-45ae-4097-b8f0-9d862fa3a0df" providerId="ADAL" clId="{B1FBFDDA-7B2C-42D9-B0E4-BA8D415546AF}" dt="2023-12-22T00:08:31.605" v="4"/>
        <pc:sldMkLst>
          <pc:docMk/>
          <pc:sldMk cId="1279519720" sldId="276"/>
        </pc:sldMkLst>
      </pc:sldChg>
      <pc:sldChg chg="add setBg">
        <pc:chgData name="Sean Gallagher" userId="577446c3-45ae-4097-b8f0-9d862fa3a0df" providerId="ADAL" clId="{B1FBFDDA-7B2C-42D9-B0E4-BA8D415546AF}" dt="2023-12-22T00:08:50.262" v="5"/>
        <pc:sldMkLst>
          <pc:docMk/>
          <pc:sldMk cId="966849820" sldId="284"/>
        </pc:sldMkLst>
      </pc:sldChg>
      <pc:sldChg chg="add">
        <pc:chgData name="Sean Gallagher" userId="577446c3-45ae-4097-b8f0-9d862fa3a0df" providerId="ADAL" clId="{B1FBFDDA-7B2C-42D9-B0E4-BA8D415546AF}" dt="2023-12-22T00:08:50.262" v="5"/>
        <pc:sldMkLst>
          <pc:docMk/>
          <pc:sldMk cId="872862978" sldId="285"/>
        </pc:sldMkLst>
      </pc:sldChg>
      <pc:sldChg chg="add">
        <pc:chgData name="Sean Gallagher" userId="577446c3-45ae-4097-b8f0-9d862fa3a0df" providerId="ADAL" clId="{B1FBFDDA-7B2C-42D9-B0E4-BA8D415546AF}" dt="2023-12-22T00:08:50.262" v="5"/>
        <pc:sldMkLst>
          <pc:docMk/>
          <pc:sldMk cId="419879253" sldId="286"/>
        </pc:sldMkLst>
      </pc:sldChg>
      <pc:sldChg chg="add">
        <pc:chgData name="Sean Gallagher" userId="577446c3-45ae-4097-b8f0-9d862fa3a0df" providerId="ADAL" clId="{B1FBFDDA-7B2C-42D9-B0E4-BA8D415546AF}" dt="2023-12-22T00:08:50.262" v="5"/>
        <pc:sldMkLst>
          <pc:docMk/>
          <pc:sldMk cId="413968409" sldId="287"/>
        </pc:sldMkLst>
      </pc:sldChg>
      <pc:sldChg chg="add">
        <pc:chgData name="Sean Gallagher" userId="577446c3-45ae-4097-b8f0-9d862fa3a0df" providerId="ADAL" clId="{B1FBFDDA-7B2C-42D9-B0E4-BA8D415546AF}" dt="2023-12-22T00:08:50.262" v="5"/>
        <pc:sldMkLst>
          <pc:docMk/>
          <pc:sldMk cId="2085771341" sldId="288"/>
        </pc:sldMkLst>
      </pc:sldChg>
      <pc:sldChg chg="add">
        <pc:chgData name="Sean Gallagher" userId="577446c3-45ae-4097-b8f0-9d862fa3a0df" providerId="ADAL" clId="{B1FBFDDA-7B2C-42D9-B0E4-BA8D415546AF}" dt="2023-12-22T00:08:50.262" v="5"/>
        <pc:sldMkLst>
          <pc:docMk/>
          <pc:sldMk cId="3428010037" sldId="289"/>
        </pc:sldMkLst>
      </pc:sldChg>
      <pc:sldChg chg="add">
        <pc:chgData name="Sean Gallagher" userId="577446c3-45ae-4097-b8f0-9d862fa3a0df" providerId="ADAL" clId="{B1FBFDDA-7B2C-42D9-B0E4-BA8D415546AF}" dt="2023-12-22T00:08:50.262" v="5"/>
        <pc:sldMkLst>
          <pc:docMk/>
          <pc:sldMk cId="3509228943" sldId="290"/>
        </pc:sldMkLst>
      </pc:sldChg>
      <pc:sldChg chg="add">
        <pc:chgData name="Sean Gallagher" userId="577446c3-45ae-4097-b8f0-9d862fa3a0df" providerId="ADAL" clId="{B1FBFDDA-7B2C-42D9-B0E4-BA8D415546AF}" dt="2023-12-22T00:08:03.210" v="1"/>
        <pc:sldMkLst>
          <pc:docMk/>
          <pc:sldMk cId="2415720490" sldId="291"/>
        </pc:sldMkLst>
      </pc:sldChg>
      <pc:sldChg chg="add">
        <pc:chgData name="Sean Gallagher" userId="577446c3-45ae-4097-b8f0-9d862fa3a0df" providerId="ADAL" clId="{B1FBFDDA-7B2C-42D9-B0E4-BA8D415546AF}" dt="2023-12-22T00:08:03.210" v="1"/>
        <pc:sldMkLst>
          <pc:docMk/>
          <pc:sldMk cId="3970295639" sldId="292"/>
        </pc:sldMkLst>
      </pc:sldChg>
      <pc:sldChg chg="add">
        <pc:chgData name="Sean Gallagher" userId="577446c3-45ae-4097-b8f0-9d862fa3a0df" providerId="ADAL" clId="{B1FBFDDA-7B2C-42D9-B0E4-BA8D415546AF}" dt="2023-12-22T00:08:50.262" v="5"/>
        <pc:sldMkLst>
          <pc:docMk/>
          <pc:sldMk cId="1426288643" sldId="293"/>
        </pc:sldMkLst>
      </pc:sldChg>
      <pc:sldChg chg="add">
        <pc:chgData name="Sean Gallagher" userId="577446c3-45ae-4097-b8f0-9d862fa3a0df" providerId="ADAL" clId="{B1FBFDDA-7B2C-42D9-B0E4-BA8D415546AF}" dt="2023-12-22T00:08:50.262" v="5"/>
        <pc:sldMkLst>
          <pc:docMk/>
          <pc:sldMk cId="3808464183" sldId="294"/>
        </pc:sldMkLst>
      </pc:sldChg>
      <pc:sldChg chg="add">
        <pc:chgData name="Sean Gallagher" userId="577446c3-45ae-4097-b8f0-9d862fa3a0df" providerId="ADAL" clId="{B1FBFDDA-7B2C-42D9-B0E4-BA8D415546AF}" dt="2023-12-22T00:08:50.262" v="5"/>
        <pc:sldMkLst>
          <pc:docMk/>
          <pc:sldMk cId="935765521" sldId="295"/>
        </pc:sldMkLst>
      </pc:sldChg>
      <pc:sldChg chg="add">
        <pc:chgData name="Sean Gallagher" userId="577446c3-45ae-4097-b8f0-9d862fa3a0df" providerId="ADAL" clId="{B1FBFDDA-7B2C-42D9-B0E4-BA8D415546AF}" dt="2023-12-22T00:08:50.262" v="5"/>
        <pc:sldMkLst>
          <pc:docMk/>
          <pc:sldMk cId="580178077" sldId="296"/>
        </pc:sldMkLst>
      </pc:sldChg>
      <pc:sldChg chg="modSp add mod">
        <pc:chgData name="Sean Gallagher" userId="577446c3-45ae-4097-b8f0-9d862fa3a0df" providerId="ADAL" clId="{B1FBFDDA-7B2C-42D9-B0E4-BA8D415546AF}" dt="2023-12-22T00:08:50.835" v="6" actId="27636"/>
        <pc:sldMkLst>
          <pc:docMk/>
          <pc:sldMk cId="3772825552" sldId="299"/>
        </pc:sldMkLst>
        <pc:spChg chg="mod">
          <ac:chgData name="Sean Gallagher" userId="577446c3-45ae-4097-b8f0-9d862fa3a0df" providerId="ADAL" clId="{B1FBFDDA-7B2C-42D9-B0E4-BA8D415546AF}" dt="2023-12-22T00:08:50.835" v="6" actId="27636"/>
          <ac:spMkLst>
            <pc:docMk/>
            <pc:sldMk cId="3772825552" sldId="299"/>
            <ac:spMk id="5" creationId="{00000000-0000-0000-0000-000000000000}"/>
          </ac:spMkLst>
        </pc:spChg>
      </pc:sldChg>
      <pc:sldChg chg="add">
        <pc:chgData name="Sean Gallagher" userId="577446c3-45ae-4097-b8f0-9d862fa3a0df" providerId="ADAL" clId="{B1FBFDDA-7B2C-42D9-B0E4-BA8D415546AF}" dt="2023-12-22T00:08:50.262" v="5"/>
        <pc:sldMkLst>
          <pc:docMk/>
          <pc:sldMk cId="3941190568" sldId="301"/>
        </pc:sldMkLst>
      </pc:sldChg>
      <pc:sldChg chg="modSp add">
        <pc:chgData name="Sean Gallagher" userId="577446c3-45ae-4097-b8f0-9d862fa3a0df" providerId="ADAL" clId="{B1FBFDDA-7B2C-42D9-B0E4-BA8D415546AF}" dt="2023-12-22T00:08:03.210" v="1"/>
        <pc:sldMkLst>
          <pc:docMk/>
          <pc:sldMk cId="3510876390" sldId="302"/>
        </pc:sldMkLst>
        <pc:spChg chg="mod">
          <ac:chgData name="Sean Gallagher" userId="577446c3-45ae-4097-b8f0-9d862fa3a0df" providerId="ADAL" clId="{B1FBFDDA-7B2C-42D9-B0E4-BA8D415546AF}" dt="2023-12-22T00:08:03.210" v="1"/>
          <ac:spMkLst>
            <pc:docMk/>
            <pc:sldMk cId="3510876390" sldId="302"/>
            <ac:spMk id="4" creationId="{00000000-0000-0000-0000-000000000000}"/>
          </ac:spMkLst>
        </pc:spChg>
      </pc:sldChg>
      <pc:sldChg chg="add">
        <pc:chgData name="Sean Gallagher" userId="577446c3-45ae-4097-b8f0-9d862fa3a0df" providerId="ADAL" clId="{B1FBFDDA-7B2C-42D9-B0E4-BA8D415546AF}" dt="2023-12-22T00:08:50.262" v="5"/>
        <pc:sldMkLst>
          <pc:docMk/>
          <pc:sldMk cId="1612877978" sldId="304"/>
        </pc:sldMkLst>
      </pc:sldChg>
      <pc:sldChg chg="add">
        <pc:chgData name="Sean Gallagher" userId="577446c3-45ae-4097-b8f0-9d862fa3a0df" providerId="ADAL" clId="{B1FBFDDA-7B2C-42D9-B0E4-BA8D415546AF}" dt="2023-12-22T00:08:50.262" v="5"/>
        <pc:sldMkLst>
          <pc:docMk/>
          <pc:sldMk cId="3991060306" sldId="306"/>
        </pc:sldMkLst>
      </pc:sldChg>
      <pc:sldChg chg="add">
        <pc:chgData name="Sean Gallagher" userId="577446c3-45ae-4097-b8f0-9d862fa3a0df" providerId="ADAL" clId="{B1FBFDDA-7B2C-42D9-B0E4-BA8D415546AF}" dt="2023-12-22T00:08:50.262" v="5"/>
        <pc:sldMkLst>
          <pc:docMk/>
          <pc:sldMk cId="2979145041" sldId="307"/>
        </pc:sldMkLst>
      </pc:sldChg>
      <pc:sldChg chg="add">
        <pc:chgData name="Sean Gallagher" userId="577446c3-45ae-4097-b8f0-9d862fa3a0df" providerId="ADAL" clId="{B1FBFDDA-7B2C-42D9-B0E4-BA8D415546AF}" dt="2023-12-22T00:08:03.210" v="1"/>
        <pc:sldMkLst>
          <pc:docMk/>
          <pc:sldMk cId="2467540722" sldId="308"/>
        </pc:sldMkLst>
      </pc:sldChg>
      <pc:sldChg chg="add">
        <pc:chgData name="Sean Gallagher" userId="577446c3-45ae-4097-b8f0-9d862fa3a0df" providerId="ADAL" clId="{B1FBFDDA-7B2C-42D9-B0E4-BA8D415546AF}" dt="2023-12-22T00:08:03.210" v="1"/>
        <pc:sldMkLst>
          <pc:docMk/>
          <pc:sldMk cId="312387212" sldId="328"/>
        </pc:sldMkLst>
      </pc:sldChg>
      <pc:sldChg chg="add">
        <pc:chgData name="Sean Gallagher" userId="577446c3-45ae-4097-b8f0-9d862fa3a0df" providerId="ADAL" clId="{B1FBFDDA-7B2C-42D9-B0E4-BA8D415546AF}" dt="2023-12-22T00:08:03.210" v="1"/>
        <pc:sldMkLst>
          <pc:docMk/>
          <pc:sldMk cId="598096420" sldId="344"/>
        </pc:sldMkLst>
      </pc:sldChg>
      <pc:sldChg chg="add">
        <pc:chgData name="Sean Gallagher" userId="577446c3-45ae-4097-b8f0-9d862fa3a0df" providerId="ADAL" clId="{B1FBFDDA-7B2C-42D9-B0E4-BA8D415546AF}" dt="2023-12-22T00:08:03.210" v="1"/>
        <pc:sldMkLst>
          <pc:docMk/>
          <pc:sldMk cId="931783921" sldId="350"/>
        </pc:sldMkLst>
      </pc:sldChg>
      <pc:sldChg chg="add">
        <pc:chgData name="Sean Gallagher" userId="577446c3-45ae-4097-b8f0-9d862fa3a0df" providerId="ADAL" clId="{B1FBFDDA-7B2C-42D9-B0E4-BA8D415546AF}" dt="2023-12-22T00:08:03.210" v="1"/>
        <pc:sldMkLst>
          <pc:docMk/>
          <pc:sldMk cId="2186034693" sldId="351"/>
        </pc:sldMkLst>
      </pc:sldChg>
      <pc:sldChg chg="add">
        <pc:chgData name="Sean Gallagher" userId="577446c3-45ae-4097-b8f0-9d862fa3a0df" providerId="ADAL" clId="{B1FBFDDA-7B2C-42D9-B0E4-BA8D415546AF}" dt="2023-12-22T00:08:03.210" v="1"/>
        <pc:sldMkLst>
          <pc:docMk/>
          <pc:sldMk cId="358824353" sldId="353"/>
        </pc:sldMkLst>
      </pc:sldChg>
      <pc:sldChg chg="add">
        <pc:chgData name="Sean Gallagher" userId="577446c3-45ae-4097-b8f0-9d862fa3a0df" providerId="ADAL" clId="{B1FBFDDA-7B2C-42D9-B0E4-BA8D415546AF}" dt="2023-12-22T00:08:03.210" v="1"/>
        <pc:sldMkLst>
          <pc:docMk/>
          <pc:sldMk cId="1122909798" sldId="354"/>
        </pc:sldMkLst>
      </pc:sldChg>
      <pc:sldChg chg="add">
        <pc:chgData name="Sean Gallagher" userId="577446c3-45ae-4097-b8f0-9d862fa3a0df" providerId="ADAL" clId="{B1FBFDDA-7B2C-42D9-B0E4-BA8D415546AF}" dt="2023-12-22T00:08:03.210" v="1"/>
        <pc:sldMkLst>
          <pc:docMk/>
          <pc:sldMk cId="2484538121" sldId="355"/>
        </pc:sldMkLst>
      </pc:sldChg>
      <pc:sldChg chg="add">
        <pc:chgData name="Sean Gallagher" userId="577446c3-45ae-4097-b8f0-9d862fa3a0df" providerId="ADAL" clId="{B1FBFDDA-7B2C-42D9-B0E4-BA8D415546AF}" dt="2023-12-22T00:07:48.295" v="0"/>
        <pc:sldMkLst>
          <pc:docMk/>
          <pc:sldMk cId="3317805121" sldId="369"/>
        </pc:sldMkLst>
      </pc:sldChg>
      <pc:sldChg chg="add">
        <pc:chgData name="Sean Gallagher" userId="577446c3-45ae-4097-b8f0-9d862fa3a0df" providerId="ADAL" clId="{B1FBFDDA-7B2C-42D9-B0E4-BA8D415546AF}" dt="2023-12-22T00:07:48.295" v="0"/>
        <pc:sldMkLst>
          <pc:docMk/>
          <pc:sldMk cId="868721240" sldId="370"/>
        </pc:sldMkLst>
      </pc:sldChg>
      <pc:sldChg chg="add">
        <pc:chgData name="Sean Gallagher" userId="577446c3-45ae-4097-b8f0-9d862fa3a0df" providerId="ADAL" clId="{B1FBFDDA-7B2C-42D9-B0E4-BA8D415546AF}" dt="2023-12-22T00:07:48.295" v="0"/>
        <pc:sldMkLst>
          <pc:docMk/>
          <pc:sldMk cId="755221669" sldId="371"/>
        </pc:sldMkLst>
      </pc:sldChg>
      <pc:sldChg chg="add">
        <pc:chgData name="Sean Gallagher" userId="577446c3-45ae-4097-b8f0-9d862fa3a0df" providerId="ADAL" clId="{B1FBFDDA-7B2C-42D9-B0E4-BA8D415546AF}" dt="2023-12-22T00:07:48.295" v="0"/>
        <pc:sldMkLst>
          <pc:docMk/>
          <pc:sldMk cId="1929897180" sldId="372"/>
        </pc:sldMkLst>
      </pc:sldChg>
      <pc:sldChg chg="add">
        <pc:chgData name="Sean Gallagher" userId="577446c3-45ae-4097-b8f0-9d862fa3a0df" providerId="ADAL" clId="{B1FBFDDA-7B2C-42D9-B0E4-BA8D415546AF}" dt="2023-12-22T00:07:48.295" v="0"/>
        <pc:sldMkLst>
          <pc:docMk/>
          <pc:sldMk cId="2700605576" sldId="373"/>
        </pc:sldMkLst>
      </pc:sldChg>
      <pc:sldChg chg="add">
        <pc:chgData name="Sean Gallagher" userId="577446c3-45ae-4097-b8f0-9d862fa3a0df" providerId="ADAL" clId="{B1FBFDDA-7B2C-42D9-B0E4-BA8D415546AF}" dt="2023-12-22T00:07:48.295" v="0"/>
        <pc:sldMkLst>
          <pc:docMk/>
          <pc:sldMk cId="1763021291" sldId="374"/>
        </pc:sldMkLst>
      </pc:sldChg>
      <pc:sldChg chg="add">
        <pc:chgData name="Sean Gallagher" userId="577446c3-45ae-4097-b8f0-9d862fa3a0df" providerId="ADAL" clId="{B1FBFDDA-7B2C-42D9-B0E4-BA8D415546AF}" dt="2023-12-22T00:07:48.295" v="0"/>
        <pc:sldMkLst>
          <pc:docMk/>
          <pc:sldMk cId="3987271513" sldId="377"/>
        </pc:sldMkLst>
      </pc:sldChg>
      <pc:sldChg chg="add">
        <pc:chgData name="Sean Gallagher" userId="577446c3-45ae-4097-b8f0-9d862fa3a0df" providerId="ADAL" clId="{B1FBFDDA-7B2C-42D9-B0E4-BA8D415546AF}" dt="2023-12-22T00:07:48.295" v="0"/>
        <pc:sldMkLst>
          <pc:docMk/>
          <pc:sldMk cId="2825227313" sldId="378"/>
        </pc:sldMkLst>
      </pc:sldChg>
      <pc:sldChg chg="add">
        <pc:chgData name="Sean Gallagher" userId="577446c3-45ae-4097-b8f0-9d862fa3a0df" providerId="ADAL" clId="{B1FBFDDA-7B2C-42D9-B0E4-BA8D415546AF}" dt="2023-12-22T00:08:03.210" v="1"/>
        <pc:sldMkLst>
          <pc:docMk/>
          <pc:sldMk cId="1679246476" sldId="381"/>
        </pc:sldMkLst>
      </pc:sldChg>
      <pc:sldChg chg="add">
        <pc:chgData name="Sean Gallagher" userId="577446c3-45ae-4097-b8f0-9d862fa3a0df" providerId="ADAL" clId="{B1FBFDDA-7B2C-42D9-B0E4-BA8D415546AF}" dt="2023-12-22T00:08:03.210" v="1"/>
        <pc:sldMkLst>
          <pc:docMk/>
          <pc:sldMk cId="3331811235" sldId="382"/>
        </pc:sldMkLst>
      </pc:sldChg>
      <pc:sldChg chg="add">
        <pc:chgData name="Sean Gallagher" userId="577446c3-45ae-4097-b8f0-9d862fa3a0df" providerId="ADAL" clId="{B1FBFDDA-7B2C-42D9-B0E4-BA8D415546AF}" dt="2023-12-22T00:07:48.295" v="0"/>
        <pc:sldMkLst>
          <pc:docMk/>
          <pc:sldMk cId="2584530106" sldId="384"/>
        </pc:sldMkLst>
      </pc:sldChg>
      <pc:sldChg chg="add">
        <pc:chgData name="Sean Gallagher" userId="577446c3-45ae-4097-b8f0-9d862fa3a0df" providerId="ADAL" clId="{B1FBFDDA-7B2C-42D9-B0E4-BA8D415546AF}" dt="2023-12-22T00:07:48.295" v="0"/>
        <pc:sldMkLst>
          <pc:docMk/>
          <pc:sldMk cId="2287968065" sldId="385"/>
        </pc:sldMkLst>
      </pc:sldChg>
      <pc:sldChg chg="add">
        <pc:chgData name="Sean Gallagher" userId="577446c3-45ae-4097-b8f0-9d862fa3a0df" providerId="ADAL" clId="{B1FBFDDA-7B2C-42D9-B0E4-BA8D415546AF}" dt="2023-12-22T00:08:03.210" v="1"/>
        <pc:sldMkLst>
          <pc:docMk/>
          <pc:sldMk cId="1695610328" sldId="394"/>
        </pc:sldMkLst>
      </pc:sldChg>
      <pc:sldChg chg="add">
        <pc:chgData name="Sean Gallagher" userId="577446c3-45ae-4097-b8f0-9d862fa3a0df" providerId="ADAL" clId="{B1FBFDDA-7B2C-42D9-B0E4-BA8D415546AF}" dt="2023-12-22T00:07:48.295" v="0"/>
        <pc:sldMkLst>
          <pc:docMk/>
          <pc:sldMk cId="835126252" sldId="396"/>
        </pc:sldMkLst>
      </pc:sldChg>
      <pc:sldChg chg="add">
        <pc:chgData name="Sean Gallagher" userId="577446c3-45ae-4097-b8f0-9d862fa3a0df" providerId="ADAL" clId="{B1FBFDDA-7B2C-42D9-B0E4-BA8D415546AF}" dt="2023-12-22T00:07:48.295" v="0"/>
        <pc:sldMkLst>
          <pc:docMk/>
          <pc:sldMk cId="3342158107" sldId="1027"/>
        </pc:sldMkLst>
      </pc:sldChg>
      <pc:sldChg chg="add">
        <pc:chgData name="Sean Gallagher" userId="577446c3-45ae-4097-b8f0-9d862fa3a0df" providerId="ADAL" clId="{B1FBFDDA-7B2C-42D9-B0E4-BA8D415546AF}" dt="2023-12-22T00:07:48.295" v="0"/>
        <pc:sldMkLst>
          <pc:docMk/>
          <pc:sldMk cId="1811360256" sldId="1071"/>
        </pc:sldMkLst>
      </pc:sldChg>
      <pc:sldChg chg="add">
        <pc:chgData name="Sean Gallagher" userId="577446c3-45ae-4097-b8f0-9d862fa3a0df" providerId="ADAL" clId="{B1FBFDDA-7B2C-42D9-B0E4-BA8D415546AF}" dt="2023-12-22T00:08:03.210" v="1"/>
        <pc:sldMkLst>
          <pc:docMk/>
          <pc:sldMk cId="4192286161" sldId="2276"/>
        </pc:sldMkLst>
      </pc:sldChg>
      <pc:sldChg chg="add">
        <pc:chgData name="Sean Gallagher" userId="577446c3-45ae-4097-b8f0-9d862fa3a0df" providerId="ADAL" clId="{B1FBFDDA-7B2C-42D9-B0E4-BA8D415546AF}" dt="2023-12-22T00:08:03.210" v="1"/>
        <pc:sldMkLst>
          <pc:docMk/>
          <pc:sldMk cId="1236799495" sldId="2277"/>
        </pc:sldMkLst>
      </pc:sldChg>
      <pc:sldChg chg="add">
        <pc:chgData name="Sean Gallagher" userId="577446c3-45ae-4097-b8f0-9d862fa3a0df" providerId="ADAL" clId="{B1FBFDDA-7B2C-42D9-B0E4-BA8D415546AF}" dt="2023-12-22T00:08:03.210" v="1"/>
        <pc:sldMkLst>
          <pc:docMk/>
          <pc:sldMk cId="2953233235" sldId="2278"/>
        </pc:sldMkLst>
      </pc:sldChg>
      <pc:sldChg chg="add">
        <pc:chgData name="Sean Gallagher" userId="577446c3-45ae-4097-b8f0-9d862fa3a0df" providerId="ADAL" clId="{B1FBFDDA-7B2C-42D9-B0E4-BA8D415546AF}" dt="2023-12-22T00:08:03.210" v="1"/>
        <pc:sldMkLst>
          <pc:docMk/>
          <pc:sldMk cId="581962308" sldId="2279"/>
        </pc:sldMkLst>
      </pc:sldChg>
      <pc:sldChg chg="add">
        <pc:chgData name="Sean Gallagher" userId="577446c3-45ae-4097-b8f0-9d862fa3a0df" providerId="ADAL" clId="{B1FBFDDA-7B2C-42D9-B0E4-BA8D415546AF}" dt="2023-12-22T00:08:03.210" v="1"/>
        <pc:sldMkLst>
          <pc:docMk/>
          <pc:sldMk cId="0" sldId="2486"/>
        </pc:sldMkLst>
      </pc:sldChg>
      <pc:sldChg chg="add">
        <pc:chgData name="Sean Gallagher" userId="577446c3-45ae-4097-b8f0-9d862fa3a0df" providerId="ADAL" clId="{B1FBFDDA-7B2C-42D9-B0E4-BA8D415546AF}" dt="2023-12-22T00:08:03.210" v="1"/>
        <pc:sldMkLst>
          <pc:docMk/>
          <pc:sldMk cId="3001313302" sldId="3420"/>
        </pc:sldMkLst>
      </pc:sldChg>
      <pc:sldChg chg="add">
        <pc:chgData name="Sean Gallagher" userId="577446c3-45ae-4097-b8f0-9d862fa3a0df" providerId="ADAL" clId="{B1FBFDDA-7B2C-42D9-B0E4-BA8D415546AF}" dt="2023-12-22T00:07:48.295" v="0"/>
        <pc:sldMkLst>
          <pc:docMk/>
          <pc:sldMk cId="325836760" sldId="12863"/>
        </pc:sldMkLst>
      </pc:sldChg>
      <pc:sldChg chg="add">
        <pc:chgData name="Sean Gallagher" userId="577446c3-45ae-4097-b8f0-9d862fa3a0df" providerId="ADAL" clId="{B1FBFDDA-7B2C-42D9-B0E4-BA8D415546AF}" dt="2023-12-22T00:07:48.295" v="0"/>
        <pc:sldMkLst>
          <pc:docMk/>
          <pc:sldMk cId="4234390961" sldId="12897"/>
        </pc:sldMkLst>
      </pc:sldChg>
      <pc:sldChg chg="add">
        <pc:chgData name="Sean Gallagher" userId="577446c3-45ae-4097-b8f0-9d862fa3a0df" providerId="ADAL" clId="{B1FBFDDA-7B2C-42D9-B0E4-BA8D415546AF}" dt="2023-12-22T00:07:48.295" v="0"/>
        <pc:sldMkLst>
          <pc:docMk/>
          <pc:sldMk cId="3537315064" sldId="12898"/>
        </pc:sldMkLst>
      </pc:sldChg>
      <pc:sldChg chg="add">
        <pc:chgData name="Sean Gallagher" userId="577446c3-45ae-4097-b8f0-9d862fa3a0df" providerId="ADAL" clId="{B1FBFDDA-7B2C-42D9-B0E4-BA8D415546AF}" dt="2023-12-22T00:07:48.295" v="0"/>
        <pc:sldMkLst>
          <pc:docMk/>
          <pc:sldMk cId="475812659" sldId="12899"/>
        </pc:sldMkLst>
      </pc:sldChg>
      <pc:sldChg chg="add">
        <pc:chgData name="Sean Gallagher" userId="577446c3-45ae-4097-b8f0-9d862fa3a0df" providerId="ADAL" clId="{B1FBFDDA-7B2C-42D9-B0E4-BA8D415546AF}" dt="2023-12-22T00:07:48.295" v="0"/>
        <pc:sldMkLst>
          <pc:docMk/>
          <pc:sldMk cId="2997054119" sldId="12900"/>
        </pc:sldMkLst>
      </pc:sldChg>
      <pc:sldChg chg="add">
        <pc:chgData name="Sean Gallagher" userId="577446c3-45ae-4097-b8f0-9d862fa3a0df" providerId="ADAL" clId="{B1FBFDDA-7B2C-42D9-B0E4-BA8D415546AF}" dt="2023-12-22T00:07:48.295" v="0"/>
        <pc:sldMkLst>
          <pc:docMk/>
          <pc:sldMk cId="611832855" sldId="12901"/>
        </pc:sldMkLst>
      </pc:sldChg>
      <pc:sldChg chg="add">
        <pc:chgData name="Sean Gallagher" userId="577446c3-45ae-4097-b8f0-9d862fa3a0df" providerId="ADAL" clId="{B1FBFDDA-7B2C-42D9-B0E4-BA8D415546AF}" dt="2023-12-22T00:07:48.295" v="0"/>
        <pc:sldMkLst>
          <pc:docMk/>
          <pc:sldMk cId="3681824389" sldId="12902"/>
        </pc:sldMkLst>
      </pc:sldChg>
      <pc:sldChg chg="add">
        <pc:chgData name="Sean Gallagher" userId="577446c3-45ae-4097-b8f0-9d862fa3a0df" providerId="ADAL" clId="{B1FBFDDA-7B2C-42D9-B0E4-BA8D415546AF}" dt="2023-12-22T00:07:48.295" v="0"/>
        <pc:sldMkLst>
          <pc:docMk/>
          <pc:sldMk cId="2438049678" sldId="12903"/>
        </pc:sldMkLst>
      </pc:sldChg>
      <pc:sldChg chg="add">
        <pc:chgData name="Sean Gallagher" userId="577446c3-45ae-4097-b8f0-9d862fa3a0df" providerId="ADAL" clId="{B1FBFDDA-7B2C-42D9-B0E4-BA8D415546AF}" dt="2023-12-22T00:07:48.295" v="0"/>
        <pc:sldMkLst>
          <pc:docMk/>
          <pc:sldMk cId="383060233" sldId="12904"/>
        </pc:sldMkLst>
      </pc:sldChg>
      <pc:sldChg chg="add">
        <pc:chgData name="Sean Gallagher" userId="577446c3-45ae-4097-b8f0-9d862fa3a0df" providerId="ADAL" clId="{B1FBFDDA-7B2C-42D9-B0E4-BA8D415546AF}" dt="2023-12-22T00:08:03.210" v="1"/>
        <pc:sldMkLst>
          <pc:docMk/>
          <pc:sldMk cId="4189789431" sldId="2076137023"/>
        </pc:sldMkLst>
      </pc:sldChg>
      <pc:sldChg chg="add">
        <pc:chgData name="Sean Gallagher" userId="577446c3-45ae-4097-b8f0-9d862fa3a0df" providerId="ADAL" clId="{B1FBFDDA-7B2C-42D9-B0E4-BA8D415546AF}" dt="2023-12-22T00:08:03.210" v="1"/>
        <pc:sldMkLst>
          <pc:docMk/>
          <pc:sldMk cId="2775503596" sldId="2134958830"/>
        </pc:sldMkLst>
      </pc:sldChg>
      <pc:sldChg chg="add">
        <pc:chgData name="Sean Gallagher" userId="577446c3-45ae-4097-b8f0-9d862fa3a0df" providerId="ADAL" clId="{B1FBFDDA-7B2C-42D9-B0E4-BA8D415546AF}" dt="2023-12-22T00:08:03.210" v="1"/>
        <pc:sldMkLst>
          <pc:docMk/>
          <pc:sldMk cId="978127073" sldId="2134958873"/>
        </pc:sldMkLst>
      </pc:sldChg>
      <pc:sldChg chg="add">
        <pc:chgData name="Sean Gallagher" userId="577446c3-45ae-4097-b8f0-9d862fa3a0df" providerId="ADAL" clId="{B1FBFDDA-7B2C-42D9-B0E4-BA8D415546AF}" dt="2023-12-22T00:08:03.210" v="1"/>
        <pc:sldMkLst>
          <pc:docMk/>
          <pc:sldMk cId="413694282" sldId="2141411153"/>
        </pc:sldMkLst>
      </pc:sldChg>
      <pc:sldChg chg="add">
        <pc:chgData name="Sean Gallagher" userId="577446c3-45ae-4097-b8f0-9d862fa3a0df" providerId="ADAL" clId="{B1FBFDDA-7B2C-42D9-B0E4-BA8D415546AF}" dt="2023-12-22T00:08:03.210" v="1"/>
        <pc:sldMkLst>
          <pc:docMk/>
          <pc:sldMk cId="1816393886" sldId="2141411157"/>
        </pc:sldMkLst>
      </pc:sldChg>
      <pc:sldChg chg="add">
        <pc:chgData name="Sean Gallagher" userId="577446c3-45ae-4097-b8f0-9d862fa3a0df" providerId="ADAL" clId="{B1FBFDDA-7B2C-42D9-B0E4-BA8D415546AF}" dt="2023-12-22T00:08:03.210" v="1"/>
        <pc:sldMkLst>
          <pc:docMk/>
          <pc:sldMk cId="2228954844" sldId="2141411161"/>
        </pc:sldMkLst>
      </pc:sldChg>
      <pc:sldChg chg="add">
        <pc:chgData name="Sean Gallagher" userId="577446c3-45ae-4097-b8f0-9d862fa3a0df" providerId="ADAL" clId="{B1FBFDDA-7B2C-42D9-B0E4-BA8D415546AF}" dt="2023-12-22T00:08:03.210" v="1"/>
        <pc:sldMkLst>
          <pc:docMk/>
          <pc:sldMk cId="386986943" sldId="2141411171"/>
        </pc:sldMkLst>
      </pc:sldChg>
      <pc:sldChg chg="add">
        <pc:chgData name="Sean Gallagher" userId="577446c3-45ae-4097-b8f0-9d862fa3a0df" providerId="ADAL" clId="{B1FBFDDA-7B2C-42D9-B0E4-BA8D415546AF}" dt="2023-12-22T00:08:03.210" v="1"/>
        <pc:sldMkLst>
          <pc:docMk/>
          <pc:sldMk cId="912409796" sldId="2141411172"/>
        </pc:sldMkLst>
      </pc:sldChg>
      <pc:sldChg chg="add">
        <pc:chgData name="Sean Gallagher" userId="577446c3-45ae-4097-b8f0-9d862fa3a0df" providerId="ADAL" clId="{B1FBFDDA-7B2C-42D9-B0E4-BA8D415546AF}" dt="2023-12-22T00:08:03.210" v="1"/>
        <pc:sldMkLst>
          <pc:docMk/>
          <pc:sldMk cId="90601056" sldId="2141411181"/>
        </pc:sldMkLst>
      </pc:sldChg>
      <pc:sldChg chg="add">
        <pc:chgData name="Sean Gallagher" userId="577446c3-45ae-4097-b8f0-9d862fa3a0df" providerId="ADAL" clId="{B1FBFDDA-7B2C-42D9-B0E4-BA8D415546AF}" dt="2023-12-22T00:08:03.210" v="1"/>
        <pc:sldMkLst>
          <pc:docMk/>
          <pc:sldMk cId="3664369361" sldId="2146845801"/>
        </pc:sldMkLst>
      </pc:sldChg>
      <pc:sldChg chg="modSp add mod">
        <pc:chgData name="Sean Gallagher" userId="577446c3-45ae-4097-b8f0-9d862fa3a0df" providerId="ADAL" clId="{B1FBFDDA-7B2C-42D9-B0E4-BA8D415546AF}" dt="2023-12-22T00:08:03.509" v="3" actId="27636"/>
        <pc:sldMkLst>
          <pc:docMk/>
          <pc:sldMk cId="845494087" sldId="2146845809"/>
        </pc:sldMkLst>
        <pc:spChg chg="mod">
          <ac:chgData name="Sean Gallagher" userId="577446c3-45ae-4097-b8f0-9d862fa3a0df" providerId="ADAL" clId="{B1FBFDDA-7B2C-42D9-B0E4-BA8D415546AF}" dt="2023-12-22T00:08:03.509" v="2" actId="27636"/>
          <ac:spMkLst>
            <pc:docMk/>
            <pc:sldMk cId="845494087" sldId="2146845809"/>
            <ac:spMk id="2" creationId="{566AFF45-B43B-449F-A94E-0B13C8D6F108}"/>
          </ac:spMkLst>
        </pc:spChg>
        <pc:spChg chg="mod">
          <ac:chgData name="Sean Gallagher" userId="577446c3-45ae-4097-b8f0-9d862fa3a0df" providerId="ADAL" clId="{B1FBFDDA-7B2C-42D9-B0E4-BA8D415546AF}" dt="2023-12-22T00:08:03.509" v="3" actId="27636"/>
          <ac:spMkLst>
            <pc:docMk/>
            <pc:sldMk cId="845494087" sldId="2146845809"/>
            <ac:spMk id="4" creationId="{E18DD374-035A-45BC-A2BC-540397C40A42}"/>
          </ac:spMkLst>
        </pc:spChg>
      </pc:sldChg>
      <pc:sldChg chg="add">
        <pc:chgData name="Sean Gallagher" userId="577446c3-45ae-4097-b8f0-9d862fa3a0df" providerId="ADAL" clId="{B1FBFDDA-7B2C-42D9-B0E4-BA8D415546AF}" dt="2023-12-22T00:08:03.210" v="1"/>
        <pc:sldMkLst>
          <pc:docMk/>
          <pc:sldMk cId="2946710912" sldId="2146845810"/>
        </pc:sldMkLst>
      </pc:sldChg>
      <pc:sldChg chg="add">
        <pc:chgData name="Sean Gallagher" userId="577446c3-45ae-4097-b8f0-9d862fa3a0df" providerId="ADAL" clId="{B1FBFDDA-7B2C-42D9-B0E4-BA8D415546AF}" dt="2023-12-22T00:08:03.210" v="1"/>
        <pc:sldMkLst>
          <pc:docMk/>
          <pc:sldMk cId="470952699" sldId="2146845811"/>
        </pc:sldMkLst>
      </pc:sldChg>
      <pc:sldChg chg="add">
        <pc:chgData name="Sean Gallagher" userId="577446c3-45ae-4097-b8f0-9d862fa3a0df" providerId="ADAL" clId="{B1FBFDDA-7B2C-42D9-B0E4-BA8D415546AF}" dt="2023-12-22T00:08:03.210" v="1"/>
        <pc:sldMkLst>
          <pc:docMk/>
          <pc:sldMk cId="0" sldId="2146848252"/>
        </pc:sldMkLst>
      </pc:sldChg>
      <pc:sldChg chg="add">
        <pc:chgData name="Sean Gallagher" userId="577446c3-45ae-4097-b8f0-9d862fa3a0df" providerId="ADAL" clId="{B1FBFDDA-7B2C-42D9-B0E4-BA8D415546AF}" dt="2023-12-22T00:07:48.295" v="0"/>
        <pc:sldMkLst>
          <pc:docMk/>
          <pc:sldMk cId="0" sldId="2147472450"/>
        </pc:sldMkLst>
      </pc:sldChg>
      <pc:sldChg chg="add">
        <pc:chgData name="Sean Gallagher" userId="577446c3-45ae-4097-b8f0-9d862fa3a0df" providerId="ADAL" clId="{B1FBFDDA-7B2C-42D9-B0E4-BA8D415546AF}" dt="2023-12-22T00:07:48.295" v="0"/>
        <pc:sldMkLst>
          <pc:docMk/>
          <pc:sldMk cId="405174721" sldId="2147472451"/>
        </pc:sldMkLst>
      </pc:sldChg>
      <pc:sldChg chg="add">
        <pc:chgData name="Sean Gallagher" userId="577446c3-45ae-4097-b8f0-9d862fa3a0df" providerId="ADAL" clId="{B1FBFDDA-7B2C-42D9-B0E4-BA8D415546AF}" dt="2023-12-22T00:08:03.210" v="1"/>
        <pc:sldMkLst>
          <pc:docMk/>
          <pc:sldMk cId="3640817926" sldId="2147472452"/>
        </pc:sldMkLst>
      </pc:sldChg>
      <pc:sldChg chg="add">
        <pc:chgData name="Sean Gallagher" userId="577446c3-45ae-4097-b8f0-9d862fa3a0df" providerId="ADAL" clId="{B1FBFDDA-7B2C-42D9-B0E4-BA8D415546AF}" dt="2023-12-22T00:08:03.210" v="1"/>
        <pc:sldMkLst>
          <pc:docMk/>
          <pc:sldMk cId="2349304409" sldId="2147474009"/>
        </pc:sldMkLst>
      </pc:sldChg>
      <pc:sldChg chg="add">
        <pc:chgData name="Sean Gallagher" userId="577446c3-45ae-4097-b8f0-9d862fa3a0df" providerId="ADAL" clId="{B1FBFDDA-7B2C-42D9-B0E4-BA8D415546AF}" dt="2023-12-22T00:08:03.210" v="1"/>
        <pc:sldMkLst>
          <pc:docMk/>
          <pc:sldMk cId="977592046" sldId="2147474012"/>
        </pc:sldMkLst>
      </pc:sldChg>
      <pc:sldChg chg="add">
        <pc:chgData name="Sean Gallagher" userId="577446c3-45ae-4097-b8f0-9d862fa3a0df" providerId="ADAL" clId="{B1FBFDDA-7B2C-42D9-B0E4-BA8D415546AF}" dt="2023-12-22T00:08:31.605" v="4"/>
        <pc:sldMkLst>
          <pc:docMk/>
          <pc:sldMk cId="0" sldId="2147474013"/>
        </pc:sldMkLst>
      </pc:sldChg>
      <pc:sldChg chg="add">
        <pc:chgData name="Sean Gallagher" userId="577446c3-45ae-4097-b8f0-9d862fa3a0df" providerId="ADAL" clId="{B1FBFDDA-7B2C-42D9-B0E4-BA8D415546AF}" dt="2023-12-22T00:08:31.605" v="4"/>
        <pc:sldMkLst>
          <pc:docMk/>
          <pc:sldMk cId="2179223480" sldId="2147474014"/>
        </pc:sldMkLst>
      </pc:sldChg>
      <pc:sldChg chg="add">
        <pc:chgData name="Sean Gallagher" userId="577446c3-45ae-4097-b8f0-9d862fa3a0df" providerId="ADAL" clId="{B1FBFDDA-7B2C-42D9-B0E4-BA8D415546AF}" dt="2023-12-22T00:08:31.605" v="4"/>
        <pc:sldMkLst>
          <pc:docMk/>
          <pc:sldMk cId="3148164938" sldId="2147474015"/>
        </pc:sldMkLst>
      </pc:sldChg>
      <pc:sldChg chg="add">
        <pc:chgData name="Sean Gallagher" userId="577446c3-45ae-4097-b8f0-9d862fa3a0df" providerId="ADAL" clId="{B1FBFDDA-7B2C-42D9-B0E4-BA8D415546AF}" dt="2023-12-22T00:08:31.605" v="4"/>
        <pc:sldMkLst>
          <pc:docMk/>
          <pc:sldMk cId="2430752666" sldId="2147474016"/>
        </pc:sldMkLst>
      </pc:sldChg>
      <pc:sldChg chg="add">
        <pc:chgData name="Sean Gallagher" userId="577446c3-45ae-4097-b8f0-9d862fa3a0df" providerId="ADAL" clId="{B1FBFDDA-7B2C-42D9-B0E4-BA8D415546AF}" dt="2023-12-22T00:08:31.605" v="4"/>
        <pc:sldMkLst>
          <pc:docMk/>
          <pc:sldMk cId="1475638436" sldId="2147474017"/>
        </pc:sldMkLst>
      </pc:sldChg>
      <pc:sldChg chg="add">
        <pc:chgData name="Sean Gallagher" userId="577446c3-45ae-4097-b8f0-9d862fa3a0df" providerId="ADAL" clId="{B1FBFDDA-7B2C-42D9-B0E4-BA8D415546AF}" dt="2023-12-22T00:08:50.262" v="5"/>
        <pc:sldMkLst>
          <pc:docMk/>
          <pc:sldMk cId="1770905082" sldId="2147474018"/>
        </pc:sldMkLst>
      </pc:sldChg>
      <pc:sldChg chg="add">
        <pc:chgData name="Sean Gallagher" userId="577446c3-45ae-4097-b8f0-9d862fa3a0df" providerId="ADAL" clId="{B1FBFDDA-7B2C-42D9-B0E4-BA8D415546AF}" dt="2023-12-22T00:08:50.262" v="5"/>
        <pc:sldMkLst>
          <pc:docMk/>
          <pc:sldMk cId="1643160523" sldId="2147474019"/>
        </pc:sldMkLst>
      </pc:sldChg>
      <pc:sldChg chg="add">
        <pc:chgData name="Sean Gallagher" userId="577446c3-45ae-4097-b8f0-9d862fa3a0df" providerId="ADAL" clId="{B1FBFDDA-7B2C-42D9-B0E4-BA8D415546AF}" dt="2023-12-22T00:08:50.262" v="5"/>
        <pc:sldMkLst>
          <pc:docMk/>
          <pc:sldMk cId="1390597801" sldId="2147474020"/>
        </pc:sldMkLst>
      </pc:sldChg>
      <pc:sldChg chg="add">
        <pc:chgData name="Sean Gallagher" userId="577446c3-45ae-4097-b8f0-9d862fa3a0df" providerId="ADAL" clId="{B1FBFDDA-7B2C-42D9-B0E4-BA8D415546AF}" dt="2023-12-22T00:08:50.262" v="5"/>
        <pc:sldMkLst>
          <pc:docMk/>
          <pc:sldMk cId="1557199508" sldId="2147474021"/>
        </pc:sldMkLst>
      </pc:sldChg>
      <pc:sldChg chg="add">
        <pc:chgData name="Sean Gallagher" userId="577446c3-45ae-4097-b8f0-9d862fa3a0df" providerId="ADAL" clId="{B1FBFDDA-7B2C-42D9-B0E4-BA8D415546AF}" dt="2023-12-22T00:08:50.262" v="5"/>
        <pc:sldMkLst>
          <pc:docMk/>
          <pc:sldMk cId="2552469815" sldId="2147474022"/>
        </pc:sldMkLst>
      </pc:sldChg>
      <pc:sldChg chg="add">
        <pc:chgData name="Sean Gallagher" userId="577446c3-45ae-4097-b8f0-9d862fa3a0df" providerId="ADAL" clId="{B1FBFDDA-7B2C-42D9-B0E4-BA8D415546AF}" dt="2023-12-22T00:08:50.262" v="5"/>
        <pc:sldMkLst>
          <pc:docMk/>
          <pc:sldMk cId="1435213577" sldId="2147474023"/>
        </pc:sldMkLst>
      </pc:sldChg>
      <pc:sldChg chg="add">
        <pc:chgData name="Sean Gallagher" userId="577446c3-45ae-4097-b8f0-9d862fa3a0df" providerId="ADAL" clId="{B1FBFDDA-7B2C-42D9-B0E4-BA8D415546AF}" dt="2023-12-22T00:08:50.262" v="5"/>
        <pc:sldMkLst>
          <pc:docMk/>
          <pc:sldMk cId="255235987" sldId="2147474024"/>
        </pc:sldMkLst>
      </pc:sldChg>
      <pc:sldChg chg="add">
        <pc:chgData name="Sean Gallagher" userId="577446c3-45ae-4097-b8f0-9d862fa3a0df" providerId="ADAL" clId="{B1FBFDDA-7B2C-42D9-B0E4-BA8D415546AF}" dt="2023-12-22T00:08:50.262" v="5"/>
        <pc:sldMkLst>
          <pc:docMk/>
          <pc:sldMk cId="524766346" sldId="2147474025"/>
        </pc:sldMkLst>
      </pc:sldChg>
      <pc:sldChg chg="add">
        <pc:chgData name="Sean Gallagher" userId="577446c3-45ae-4097-b8f0-9d862fa3a0df" providerId="ADAL" clId="{B1FBFDDA-7B2C-42D9-B0E4-BA8D415546AF}" dt="2023-12-22T00:09:06.356" v="7"/>
        <pc:sldMkLst>
          <pc:docMk/>
          <pc:sldMk cId="0" sldId="2147474026"/>
        </pc:sldMkLst>
      </pc:sldChg>
      <pc:sldChg chg="add">
        <pc:chgData name="Sean Gallagher" userId="577446c3-45ae-4097-b8f0-9d862fa3a0df" providerId="ADAL" clId="{B1FBFDDA-7B2C-42D9-B0E4-BA8D415546AF}" dt="2023-12-22T00:09:06.356" v="7"/>
        <pc:sldMkLst>
          <pc:docMk/>
          <pc:sldMk cId="561314840" sldId="2147474027"/>
        </pc:sldMkLst>
      </pc:sldChg>
      <pc:sldChg chg="add">
        <pc:chgData name="Sean Gallagher" userId="577446c3-45ae-4097-b8f0-9d862fa3a0df" providerId="ADAL" clId="{B1FBFDDA-7B2C-42D9-B0E4-BA8D415546AF}" dt="2023-12-22T00:09:06.356" v="7"/>
        <pc:sldMkLst>
          <pc:docMk/>
          <pc:sldMk cId="3750094106" sldId="2147474028"/>
        </pc:sldMkLst>
      </pc:sldChg>
      <pc:sldChg chg="add">
        <pc:chgData name="Sean Gallagher" userId="577446c3-45ae-4097-b8f0-9d862fa3a0df" providerId="ADAL" clId="{B1FBFDDA-7B2C-42D9-B0E4-BA8D415546AF}" dt="2023-12-22T00:09:06.356" v="7"/>
        <pc:sldMkLst>
          <pc:docMk/>
          <pc:sldMk cId="2493276390" sldId="2147474029"/>
        </pc:sldMkLst>
      </pc:sldChg>
      <pc:sldChg chg="add">
        <pc:chgData name="Sean Gallagher" userId="577446c3-45ae-4097-b8f0-9d862fa3a0df" providerId="ADAL" clId="{B1FBFDDA-7B2C-42D9-B0E4-BA8D415546AF}" dt="2023-12-22T00:09:06.356" v="7"/>
        <pc:sldMkLst>
          <pc:docMk/>
          <pc:sldMk cId="40561954" sldId="2147474030"/>
        </pc:sldMkLst>
      </pc:sldChg>
      <pc:sldChg chg="add">
        <pc:chgData name="Sean Gallagher" userId="577446c3-45ae-4097-b8f0-9d862fa3a0df" providerId="ADAL" clId="{B1FBFDDA-7B2C-42D9-B0E4-BA8D415546AF}" dt="2023-12-22T00:09:06.356" v="7"/>
        <pc:sldMkLst>
          <pc:docMk/>
          <pc:sldMk cId="686215817" sldId="2147474031"/>
        </pc:sldMkLst>
      </pc:sldChg>
      <pc:sldChg chg="add">
        <pc:chgData name="Sean Gallagher" userId="577446c3-45ae-4097-b8f0-9d862fa3a0df" providerId="ADAL" clId="{B1FBFDDA-7B2C-42D9-B0E4-BA8D415546AF}" dt="2023-12-22T00:09:06.356" v="7"/>
        <pc:sldMkLst>
          <pc:docMk/>
          <pc:sldMk cId="2638020463" sldId="2147474032"/>
        </pc:sldMkLst>
      </pc:sldChg>
      <pc:sldChg chg="add">
        <pc:chgData name="Sean Gallagher" userId="577446c3-45ae-4097-b8f0-9d862fa3a0df" providerId="ADAL" clId="{B1FBFDDA-7B2C-42D9-B0E4-BA8D415546AF}" dt="2023-12-22T00:09:06.356" v="7"/>
        <pc:sldMkLst>
          <pc:docMk/>
          <pc:sldMk cId="1606471940" sldId="2147474033"/>
        </pc:sldMkLst>
      </pc:sldChg>
      <pc:sldChg chg="add">
        <pc:chgData name="Sean Gallagher" userId="577446c3-45ae-4097-b8f0-9d862fa3a0df" providerId="ADAL" clId="{B1FBFDDA-7B2C-42D9-B0E4-BA8D415546AF}" dt="2023-12-22T00:09:06.356" v="7"/>
        <pc:sldMkLst>
          <pc:docMk/>
          <pc:sldMk cId="1781410926" sldId="2147474034"/>
        </pc:sldMkLst>
      </pc:sldChg>
      <pc:sldChg chg="add">
        <pc:chgData name="Sean Gallagher" userId="577446c3-45ae-4097-b8f0-9d862fa3a0df" providerId="ADAL" clId="{B1FBFDDA-7B2C-42D9-B0E4-BA8D415546AF}" dt="2023-12-22T00:09:06.356" v="7"/>
        <pc:sldMkLst>
          <pc:docMk/>
          <pc:sldMk cId="864014166" sldId="2147474035"/>
        </pc:sldMkLst>
      </pc:sldChg>
      <pc:sldChg chg="add">
        <pc:chgData name="Sean Gallagher" userId="577446c3-45ae-4097-b8f0-9d862fa3a0df" providerId="ADAL" clId="{B1FBFDDA-7B2C-42D9-B0E4-BA8D415546AF}" dt="2023-12-22T00:09:06.356" v="7"/>
        <pc:sldMkLst>
          <pc:docMk/>
          <pc:sldMk cId="183128881" sldId="2147474036"/>
        </pc:sldMkLst>
      </pc:sldChg>
      <pc:sldChg chg="add">
        <pc:chgData name="Sean Gallagher" userId="577446c3-45ae-4097-b8f0-9d862fa3a0df" providerId="ADAL" clId="{B1FBFDDA-7B2C-42D9-B0E4-BA8D415546AF}" dt="2023-12-22T00:09:06.356" v="7"/>
        <pc:sldMkLst>
          <pc:docMk/>
          <pc:sldMk cId="1906602394" sldId="2147474037"/>
        </pc:sldMkLst>
      </pc:sldChg>
      <pc:sldChg chg="add">
        <pc:chgData name="Sean Gallagher" userId="577446c3-45ae-4097-b8f0-9d862fa3a0df" providerId="ADAL" clId="{B1FBFDDA-7B2C-42D9-B0E4-BA8D415546AF}" dt="2023-12-22T00:09:06.356" v="7"/>
        <pc:sldMkLst>
          <pc:docMk/>
          <pc:sldMk cId="154827267" sldId="2147474038"/>
        </pc:sldMkLst>
      </pc:sldChg>
      <pc:sldChg chg="add">
        <pc:chgData name="Sean Gallagher" userId="577446c3-45ae-4097-b8f0-9d862fa3a0df" providerId="ADAL" clId="{B1FBFDDA-7B2C-42D9-B0E4-BA8D415546AF}" dt="2023-12-22T00:09:06.356" v="7"/>
        <pc:sldMkLst>
          <pc:docMk/>
          <pc:sldMk cId="3400367632" sldId="2147474039"/>
        </pc:sldMkLst>
      </pc:sldChg>
      <pc:sldChg chg="add">
        <pc:chgData name="Sean Gallagher" userId="577446c3-45ae-4097-b8f0-9d862fa3a0df" providerId="ADAL" clId="{B1FBFDDA-7B2C-42D9-B0E4-BA8D415546AF}" dt="2023-12-22T00:09:06.356" v="7"/>
        <pc:sldMkLst>
          <pc:docMk/>
          <pc:sldMk cId="3955016190" sldId="2147474040"/>
        </pc:sldMkLst>
      </pc:sldChg>
      <pc:sldChg chg="add">
        <pc:chgData name="Sean Gallagher" userId="577446c3-45ae-4097-b8f0-9d862fa3a0df" providerId="ADAL" clId="{B1FBFDDA-7B2C-42D9-B0E4-BA8D415546AF}" dt="2023-12-22T00:09:06.356" v="7"/>
        <pc:sldMkLst>
          <pc:docMk/>
          <pc:sldMk cId="2325361795" sldId="2147474041"/>
        </pc:sldMkLst>
      </pc:sldChg>
      <pc:sldChg chg="add">
        <pc:chgData name="Sean Gallagher" userId="577446c3-45ae-4097-b8f0-9d862fa3a0df" providerId="ADAL" clId="{B1FBFDDA-7B2C-42D9-B0E4-BA8D415546AF}" dt="2023-12-22T00:09:06.356" v="7"/>
        <pc:sldMkLst>
          <pc:docMk/>
          <pc:sldMk cId="616963437" sldId="2147474042"/>
        </pc:sldMkLst>
      </pc:sldChg>
      <pc:sldChg chg="add">
        <pc:chgData name="Sean Gallagher" userId="577446c3-45ae-4097-b8f0-9d862fa3a0df" providerId="ADAL" clId="{B1FBFDDA-7B2C-42D9-B0E4-BA8D415546AF}" dt="2023-12-22T00:09:06.356" v="7"/>
        <pc:sldMkLst>
          <pc:docMk/>
          <pc:sldMk cId="3061074559" sldId="2147474043"/>
        </pc:sldMkLst>
      </pc:sldChg>
      <pc:sldChg chg="add">
        <pc:chgData name="Sean Gallagher" userId="577446c3-45ae-4097-b8f0-9d862fa3a0df" providerId="ADAL" clId="{B1FBFDDA-7B2C-42D9-B0E4-BA8D415546AF}" dt="2023-12-22T00:09:06.356" v="7"/>
        <pc:sldMkLst>
          <pc:docMk/>
          <pc:sldMk cId="2563808600" sldId="214747404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Sheet1!$A$1</c:f>
              <c:strCache>
                <c:ptCount val="1"/>
                <c:pt idx="0">
                  <c:v>Olaparib  (n=84)</c:v>
                </c:pt>
              </c:strCache>
            </c:strRef>
          </c:tx>
          <c:spPr>
            <a:solidFill>
              <a:schemeClr val="accent2"/>
            </a:solidFill>
            <a:ln>
              <a:noFill/>
            </a:ln>
            <a:effectLst/>
          </c:spPr>
          <c:invertIfNegative val="0"/>
          <c:dLbls>
            <c:dLbl>
              <c:idx val="0"/>
              <c:tx>
                <c:rich>
                  <a:bodyPr/>
                  <a:lstStyle/>
                  <a:p>
                    <a:fld id="{45691A99-619A-4D11-A2A6-3A412789E8A1}"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418-9D41-8A17-087CA481C29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Sheet1!$A$2</c:f>
              <c:numCache>
                <c:formatCode>General</c:formatCode>
                <c:ptCount val="1"/>
                <c:pt idx="0">
                  <c:v>33.299999999999997</c:v>
                </c:pt>
              </c:numCache>
            </c:numRef>
          </c:val>
          <c:extLst>
            <c:ext xmlns:c16="http://schemas.microsoft.com/office/drawing/2014/chart" uri="{C3380CC4-5D6E-409C-BE32-E72D297353CC}">
              <c16:uniqueId val="{00000001-0418-9D41-8A17-087CA481C299}"/>
            </c:ext>
          </c:extLst>
        </c:ser>
        <c:ser>
          <c:idx val="1"/>
          <c:order val="1"/>
          <c:tx>
            <c:strRef>
              <c:f>Sheet1!$B$1</c:f>
              <c:strCache>
                <c:ptCount val="1"/>
                <c:pt idx="0">
                  <c:v>Control (n=43)</c:v>
                </c:pt>
              </c:strCache>
            </c:strRef>
          </c:tx>
          <c:spPr>
            <a:solidFill>
              <a:schemeClr val="accent3"/>
            </a:solidFill>
            <a:ln>
              <a:noFill/>
            </a:ln>
            <a:effectLst/>
          </c:spPr>
          <c:invertIfNegative val="0"/>
          <c:dLbls>
            <c:dLbl>
              <c:idx val="0"/>
              <c:tx>
                <c:rich>
                  <a:bodyPr/>
                  <a:lstStyle/>
                  <a:p>
                    <a:fld id="{FF3516F2-1152-4920-915F-D17686E40A73}"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418-9D41-8A17-087CA481C29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c:f>
              <c:numCache>
                <c:formatCode>General</c:formatCode>
                <c:ptCount val="1"/>
                <c:pt idx="0">
                  <c:v>2.2999999999999998</c:v>
                </c:pt>
              </c:numCache>
            </c:numRef>
          </c:val>
          <c:extLst>
            <c:ext xmlns:c16="http://schemas.microsoft.com/office/drawing/2014/chart" uri="{C3380CC4-5D6E-409C-BE32-E72D297353CC}">
              <c16:uniqueId val="{00000003-0418-9D41-8A17-087CA481C299}"/>
            </c:ext>
          </c:extLst>
        </c:ser>
        <c:dLbls>
          <c:showLegendKey val="0"/>
          <c:showVal val="0"/>
          <c:showCatName val="0"/>
          <c:showSerName val="0"/>
          <c:showPercent val="0"/>
          <c:showBubbleSize val="0"/>
        </c:dLbls>
        <c:gapWidth val="219"/>
        <c:axId val="903037200"/>
        <c:axId val="903042448"/>
      </c:barChart>
      <c:catAx>
        <c:axId val="903037200"/>
        <c:scaling>
          <c:orientation val="minMax"/>
        </c:scaling>
        <c:delete val="0"/>
        <c:axPos val="b"/>
        <c:numFmt formatCode="General" sourceLinked="1"/>
        <c:majorTickMark val="out"/>
        <c:minorTickMark val="none"/>
        <c:tickLblPos val="none"/>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3042448"/>
        <c:crosses val="autoZero"/>
        <c:auto val="1"/>
        <c:lblAlgn val="ctr"/>
        <c:lblOffset val="100"/>
        <c:noMultiLvlLbl val="0"/>
      </c:catAx>
      <c:valAx>
        <c:axId val="903042448"/>
        <c:scaling>
          <c:orientation val="minMax"/>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dirty="0">
                    <a:solidFill>
                      <a:schemeClr val="tx1"/>
                    </a:solidFill>
                  </a:rPr>
                  <a:t>Objective response rate, %</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03037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57435525671729E-2"/>
          <c:y val="8.2781613910022755E-2"/>
          <c:w val="0.64888508577052351"/>
          <c:h val="0.82895971382286715"/>
        </c:manualLayout>
      </c:layout>
      <c:barChart>
        <c:barDir val="bar"/>
        <c:grouping val="stacked"/>
        <c:varyColors val="0"/>
        <c:ser>
          <c:idx val="0"/>
          <c:order val="0"/>
          <c:tx>
            <c:strRef>
              <c:f>Sheet1!$B$1</c:f>
              <c:strCache>
                <c:ptCount val="1"/>
                <c:pt idx="0">
                  <c:v>Grade &gt;=3</c:v>
                </c:pt>
              </c:strCache>
            </c:strRef>
          </c:tx>
          <c:spPr>
            <a:solidFill>
              <a:schemeClr val="accent1"/>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0-254C-664D-BBFD-75F0333466FD}"/>
                </c:ext>
              </c:extLst>
            </c:dLbl>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1-254C-664D-BBFD-75F0333466FD}"/>
                </c:ext>
              </c:extLst>
            </c:dLbl>
            <c:dLbl>
              <c:idx val="2"/>
              <c:delete val="1"/>
              <c:extLst>
                <c:ext xmlns:c15="http://schemas.microsoft.com/office/drawing/2012/chart" uri="{CE6537A1-D6FC-4f65-9D91-7224C49458BB}"/>
                <c:ext xmlns:c16="http://schemas.microsoft.com/office/drawing/2014/chart" uri="{C3380CC4-5D6E-409C-BE32-E72D297353CC}">
                  <c16:uniqueId val="{00000002-254C-664D-BBFD-75F0333466FD}"/>
                </c:ext>
              </c:extLst>
            </c:dLbl>
            <c:dLbl>
              <c:idx val="3"/>
              <c:layout>
                <c:manualLayout>
                  <c:x val="3.7871747523728322E-2"/>
                  <c:y val="4.0860331985372103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C-664D-BBFD-75F0333466FD}"/>
                </c:ext>
              </c:extLst>
            </c:dLbl>
            <c:dLbl>
              <c:idx val="4"/>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4-254C-664D-BBFD-75F0333466FD}"/>
                </c:ext>
              </c:extLst>
            </c:dLbl>
            <c:dLbl>
              <c:idx val="5"/>
              <c:layout>
                <c:manualLayout>
                  <c:x val="2.8125031755676183E-2"/>
                  <c:y val="-4.0860331985372103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C-664D-BBFD-75F0333466FD}"/>
                </c:ext>
              </c:extLst>
            </c:dLbl>
            <c:dLbl>
              <c:idx val="6"/>
              <c:delete val="1"/>
              <c:extLst>
                <c:ext xmlns:c15="http://schemas.microsoft.com/office/drawing/2012/chart" uri="{CE6537A1-D6FC-4f65-9D91-7224C49458BB}"/>
                <c:ext xmlns:c16="http://schemas.microsoft.com/office/drawing/2014/chart" uri="{C3380CC4-5D6E-409C-BE32-E72D297353CC}">
                  <c16:uniqueId val="{00000006-254C-664D-BBFD-75F0333466FD}"/>
                </c:ext>
              </c:extLst>
            </c:dLbl>
            <c:dLbl>
              <c:idx val="7"/>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7-254C-664D-BBFD-75F0333466FD}"/>
                </c:ext>
              </c:extLst>
            </c:dLbl>
            <c:dLbl>
              <c:idx val="8"/>
              <c:layout>
                <c:manualLayout>
                  <c:x val="2.8125031755676183E-2"/>
                  <c:y val="4.0860331985370611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54C-664D-BBFD-75F0333466FD}"/>
                </c:ext>
              </c:extLst>
            </c:dLbl>
            <c:dLbl>
              <c:idx val="9"/>
              <c:layout>
                <c:manualLayout>
                  <c:x val="2.8125031755676193E-2"/>
                  <c:y val="-3.7454871638050431E-17"/>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54C-664D-BBFD-75F0333466FD}"/>
                </c:ext>
              </c:extLst>
            </c:dLbl>
            <c:dLbl>
              <c:idx val="1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A-254C-664D-BBFD-75F0333466FD}"/>
                </c:ext>
              </c:extLst>
            </c:dLbl>
            <c:dLbl>
              <c:idx val="1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B-254C-664D-BBFD-75F0333466FD}"/>
                </c:ext>
              </c:extLst>
            </c:dLbl>
            <c:dLbl>
              <c:idx val="12"/>
              <c:layout>
                <c:manualLayout>
                  <c:x val="3.5436746240080003E-2"/>
                  <c:y val="0"/>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54C-664D-BBFD-75F0333466FD}"/>
                </c:ext>
              </c:extLst>
            </c:dLbl>
            <c:dLbl>
              <c:idx val="13"/>
              <c:layout>
                <c:manualLayout>
                  <c:x val="7.6861678314089424E-2"/>
                  <c:y val="0"/>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54C-664D-BBFD-75F0333466FD}"/>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Urinary tract infection</c:v>
                </c:pt>
                <c:pt idx="1">
                  <c:v>Peripheral edema</c:v>
                </c:pt>
                <c:pt idx="2">
                  <c:v>Dizziness</c:v>
                </c:pt>
                <c:pt idx="3">
                  <c:v>Hypertension</c:v>
                </c:pt>
                <c:pt idx="4">
                  <c:v>Arthralgia</c:v>
                </c:pt>
                <c:pt idx="5">
                  <c:v>Vomiting</c:v>
                </c:pt>
                <c:pt idx="6">
                  <c:v>Decreased appetite</c:v>
                </c:pt>
                <c:pt idx="7">
                  <c:v>Back pain</c:v>
                </c:pt>
                <c:pt idx="8">
                  <c:v>Constipation</c:v>
                </c:pt>
                <c:pt idx="9">
                  <c:v>Diarrhea</c:v>
                </c:pt>
                <c:pt idx="10">
                  <c:v>Nausea</c:v>
                </c:pt>
                <c:pt idx="11">
                  <c:v>Fatigue or asthenia</c:v>
                </c:pt>
                <c:pt idx="12">
                  <c:v>Anemia†</c:v>
                </c:pt>
                <c:pt idx="13">
                  <c:v>Any</c:v>
                </c:pt>
              </c:strCache>
            </c:strRef>
          </c:cat>
          <c:val>
            <c:numRef>
              <c:f>Sheet1!$B$2:$B$15</c:f>
              <c:numCache>
                <c:formatCode>0.0</c:formatCode>
                <c:ptCount val="14"/>
                <c:pt idx="0">
                  <c:v>1</c:v>
                </c:pt>
                <c:pt idx="1">
                  <c:v>0.3</c:v>
                </c:pt>
                <c:pt idx="2">
                  <c:v>0</c:v>
                </c:pt>
                <c:pt idx="3">
                  <c:v>3.3</c:v>
                </c:pt>
                <c:pt idx="4">
                  <c:v>0.5</c:v>
                </c:pt>
                <c:pt idx="5">
                  <c:v>0.3</c:v>
                </c:pt>
                <c:pt idx="6">
                  <c:v>0</c:v>
                </c:pt>
                <c:pt idx="7">
                  <c:v>1</c:v>
                </c:pt>
                <c:pt idx="8">
                  <c:v>0.3</c:v>
                </c:pt>
                <c:pt idx="9">
                  <c:v>0.3</c:v>
                </c:pt>
                <c:pt idx="10">
                  <c:v>0.3</c:v>
                </c:pt>
                <c:pt idx="11">
                  <c:v>1.5</c:v>
                </c:pt>
                <c:pt idx="12">
                  <c:v>3.3</c:v>
                </c:pt>
                <c:pt idx="13">
                  <c:v>38.4</c:v>
                </c:pt>
              </c:numCache>
            </c:numRef>
          </c:val>
          <c:extLst>
            <c:ext xmlns:c16="http://schemas.microsoft.com/office/drawing/2014/chart" uri="{C3380CC4-5D6E-409C-BE32-E72D297353CC}">
              <c16:uniqueId val="{0000000E-254C-664D-BBFD-75F0333466FD}"/>
            </c:ext>
          </c:extLst>
        </c:ser>
        <c:ser>
          <c:idx val="1"/>
          <c:order val="1"/>
          <c:tx>
            <c:strRef>
              <c:f>Sheet1!$C$1</c:f>
              <c:strCache>
                <c:ptCount val="1"/>
                <c:pt idx="0">
                  <c:v>All grades</c:v>
                </c:pt>
              </c:strCache>
            </c:strRef>
          </c:tx>
          <c:spPr>
            <a:solidFill>
              <a:schemeClr val="accent1">
                <a:lumMod val="20000"/>
                <a:lumOff val="80000"/>
              </a:schemeClr>
            </a:solidFill>
            <a:ln>
              <a:noFill/>
            </a:ln>
            <a:effectLst/>
          </c:spPr>
          <c:invertIfNegative val="0"/>
          <c:dLbls>
            <c:dLbl>
              <c:idx val="0"/>
              <c:layout>
                <c:manualLayout>
                  <c:x val="6.574503465850449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54C-664D-BBFD-75F0333466FD}"/>
                </c:ext>
              </c:extLst>
            </c:dLbl>
            <c:dLbl>
              <c:idx val="1"/>
              <c:layout>
                <c:manualLayout>
                  <c:x val="6.8180035942152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54C-664D-BBFD-75F0333466FD}"/>
                </c:ext>
              </c:extLst>
            </c:dLbl>
            <c:dLbl>
              <c:idx val="2"/>
              <c:layout>
                <c:manualLayout>
                  <c:x val="4.3830023105669663E-2"/>
                  <c:y val="-1.060921019503653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54C-664D-BBFD-75F0333466FD}"/>
                </c:ext>
              </c:extLst>
            </c:dLbl>
            <c:dLbl>
              <c:idx val="3"/>
              <c:layout>
                <c:manualLayout>
                  <c:x val="8.7660046211339299E-2"/>
                  <c:y val="9.0323585674850814E-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54C-664D-BBFD-75F0333466FD}"/>
                </c:ext>
              </c:extLst>
            </c:dLbl>
            <c:dLbl>
              <c:idx val="4"/>
              <c:layout>
                <c:manualLayout>
                  <c:x val="9.2530048778635923E-2"/>
                  <c:y val="-1.060921019503764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54C-664D-BBFD-75F0333466FD}"/>
                </c:ext>
              </c:extLst>
            </c:dLbl>
            <c:dLbl>
              <c:idx val="5"/>
              <c:layout>
                <c:manualLayout>
                  <c:x val="5.3570028240262905E-2"/>
                  <c:y val="-1.060921019503653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54C-664D-BBFD-75F0333466FD}"/>
                </c:ext>
              </c:extLst>
            </c:dLbl>
            <c:dLbl>
              <c:idx val="6"/>
              <c:layout>
                <c:manualLayout>
                  <c:x val="4.383002310566966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54C-664D-BBFD-75F0333466FD}"/>
                </c:ext>
              </c:extLst>
            </c:dLbl>
            <c:dLbl>
              <c:idx val="7"/>
              <c:layout>
                <c:manualLayout>
                  <c:x val="9.740005134593257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54C-664D-BBFD-75F0333466FD}"/>
                </c:ext>
              </c:extLst>
            </c:dLbl>
            <c:dLbl>
              <c:idx val="8"/>
              <c:layout>
                <c:manualLayout>
                  <c:x val="8.5225044927691007E-2"/>
                  <c:y val="4.085998915259469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54C-664D-BBFD-75F0333466FD}"/>
                </c:ext>
              </c:extLst>
            </c:dLbl>
            <c:dLbl>
              <c:idx val="9"/>
              <c:layout>
                <c:manualLayout>
                  <c:x val="5.6005029523911232E-2"/>
                  <c:y val="-3.745487163805043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54C-664D-BBFD-75F0333466FD}"/>
                </c:ext>
              </c:extLst>
            </c:dLbl>
            <c:dLbl>
              <c:idx val="10"/>
              <c:layout>
                <c:manualLayout>
                  <c:x val="7.54850397930977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54C-664D-BBFD-75F0333466FD}"/>
                </c:ext>
              </c:extLst>
            </c:dLbl>
            <c:dLbl>
              <c:idx val="11"/>
              <c:layout>
                <c:manualLayout>
                  <c:x val="0.13392507060065731"/>
                  <c:y val="3.025077895755815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54C-664D-BBFD-75F0333466FD}"/>
                </c:ext>
              </c:extLst>
            </c:dLbl>
            <c:dLbl>
              <c:idx val="12"/>
              <c:layout>
                <c:manualLayout>
                  <c:x val="9.009504749498761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54C-664D-BBFD-75F0333466FD}"/>
                </c:ext>
              </c:extLst>
            </c:dLbl>
            <c:dLbl>
              <c:idx val="13"/>
              <c:layout>
                <c:manualLayout>
                  <c:x val="0.13149006931700899"/>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54C-664D-BBFD-75F0333466FD}"/>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Urinary tract infection</c:v>
                </c:pt>
                <c:pt idx="1">
                  <c:v>Peripheral edema</c:v>
                </c:pt>
                <c:pt idx="2">
                  <c:v>Dizziness</c:v>
                </c:pt>
                <c:pt idx="3">
                  <c:v>Hypertension</c:v>
                </c:pt>
                <c:pt idx="4">
                  <c:v>Arthralgia</c:v>
                </c:pt>
                <c:pt idx="5">
                  <c:v>Vomiting</c:v>
                </c:pt>
                <c:pt idx="6">
                  <c:v>Decreased appetite</c:v>
                </c:pt>
                <c:pt idx="7">
                  <c:v>Back pain</c:v>
                </c:pt>
                <c:pt idx="8">
                  <c:v>Constipation</c:v>
                </c:pt>
                <c:pt idx="9">
                  <c:v>Diarrhea</c:v>
                </c:pt>
                <c:pt idx="10">
                  <c:v>Nausea</c:v>
                </c:pt>
                <c:pt idx="11">
                  <c:v>Fatigue or asthenia</c:v>
                </c:pt>
                <c:pt idx="12">
                  <c:v>Anemia†</c:v>
                </c:pt>
                <c:pt idx="13">
                  <c:v>Any</c:v>
                </c:pt>
              </c:strCache>
            </c:strRef>
          </c:cat>
          <c:val>
            <c:numRef>
              <c:f>Sheet1!$C$2:$C$15</c:f>
              <c:numCache>
                <c:formatCode>0.0</c:formatCode>
                <c:ptCount val="14"/>
                <c:pt idx="0">
                  <c:v>7.8</c:v>
                </c:pt>
                <c:pt idx="1">
                  <c:v>11.4</c:v>
                </c:pt>
                <c:pt idx="2">
                  <c:v>6.3</c:v>
                </c:pt>
                <c:pt idx="3">
                  <c:v>16.399999999999999</c:v>
                </c:pt>
                <c:pt idx="4">
                  <c:v>17.7</c:v>
                </c:pt>
                <c:pt idx="5">
                  <c:v>9.1</c:v>
                </c:pt>
                <c:pt idx="6">
                  <c:v>5.8</c:v>
                </c:pt>
                <c:pt idx="7">
                  <c:v>18.399999999999999</c:v>
                </c:pt>
                <c:pt idx="8">
                  <c:v>13.9</c:v>
                </c:pt>
                <c:pt idx="9">
                  <c:v>9.3000000000000007</c:v>
                </c:pt>
                <c:pt idx="10">
                  <c:v>12.6</c:v>
                </c:pt>
                <c:pt idx="11">
                  <c:v>28.3</c:v>
                </c:pt>
                <c:pt idx="12">
                  <c:v>16.399999999999999</c:v>
                </c:pt>
                <c:pt idx="13">
                  <c:v>94.9</c:v>
                </c:pt>
              </c:numCache>
            </c:numRef>
          </c:val>
          <c:extLst>
            <c:ext xmlns:c16="http://schemas.microsoft.com/office/drawing/2014/chart" uri="{C3380CC4-5D6E-409C-BE32-E72D297353CC}">
              <c16:uniqueId val="{0000001D-254C-664D-BBFD-75F0333466FD}"/>
            </c:ext>
          </c:extLst>
        </c:ser>
        <c:dLbls>
          <c:showLegendKey val="0"/>
          <c:showVal val="0"/>
          <c:showCatName val="0"/>
          <c:showSerName val="0"/>
          <c:showPercent val="0"/>
          <c:showBubbleSize val="0"/>
        </c:dLbls>
        <c:gapWidth val="30"/>
        <c:overlap val="100"/>
        <c:axId val="572324879"/>
        <c:axId val="572317807"/>
      </c:barChart>
      <c:catAx>
        <c:axId val="572324879"/>
        <c:scaling>
          <c:orientation val="minMax"/>
        </c:scaling>
        <c:delete val="1"/>
        <c:axPos val="l"/>
        <c:numFmt formatCode="General" sourceLinked="1"/>
        <c:majorTickMark val="none"/>
        <c:minorTickMark val="none"/>
        <c:tickLblPos val="high"/>
        <c:crossAx val="572317807"/>
        <c:crosses val="autoZero"/>
        <c:auto val="1"/>
        <c:lblAlgn val="ctr"/>
        <c:lblOffset val="100"/>
        <c:noMultiLvlLbl val="0"/>
      </c:catAx>
      <c:valAx>
        <c:axId val="572317807"/>
        <c:scaling>
          <c:orientation val="minMax"/>
          <c:max val="100"/>
        </c:scaling>
        <c:delete val="0"/>
        <c:axPos val="b"/>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723248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95122749948568"/>
          <c:y val="8.5806697169279855E-2"/>
          <c:w val="0.6982952881958232"/>
          <c:h val="0.82500051807411712"/>
        </c:manualLayout>
      </c:layout>
      <c:barChart>
        <c:barDir val="bar"/>
        <c:grouping val="stacked"/>
        <c:varyColors val="0"/>
        <c:ser>
          <c:idx val="0"/>
          <c:order val="0"/>
          <c:tx>
            <c:strRef>
              <c:f>Sheet1!$B$1</c:f>
              <c:strCache>
                <c:ptCount val="1"/>
                <c:pt idx="0">
                  <c:v>Grade &gt;=3</c:v>
                </c:pt>
              </c:strCache>
            </c:strRef>
          </c:tx>
          <c:spPr>
            <a:solidFill>
              <a:schemeClr val="accent2"/>
            </a:solidFill>
            <a:ln>
              <a:noFill/>
            </a:ln>
            <a:effectLst/>
          </c:spPr>
          <c:invertIfNegative val="0"/>
          <c:dLbls>
            <c:dLbl>
              <c:idx val="0"/>
              <c:layout>
                <c:manualLayout>
                  <c:x val="2.7496724731541109E-2"/>
                  <c:y val="-1.4981948655220172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FF0-9348-82EA-E8AD91BC959F}"/>
                </c:ext>
              </c:extLst>
            </c:dLbl>
            <c:dLbl>
              <c:idx val="1"/>
              <c:delete val="1"/>
              <c:extLst>
                <c:ext xmlns:c15="http://schemas.microsoft.com/office/drawing/2012/chart" uri="{CE6537A1-D6FC-4f65-9D91-7224C49458BB}"/>
                <c:ext xmlns:c16="http://schemas.microsoft.com/office/drawing/2014/chart" uri="{C3380CC4-5D6E-409C-BE32-E72D297353CC}">
                  <c16:uniqueId val="{00000001-5FF0-9348-82EA-E8AD91BC959F}"/>
                </c:ext>
              </c:extLst>
            </c:dLbl>
            <c:dLbl>
              <c:idx val="2"/>
              <c:delete val="1"/>
              <c:extLst>
                <c:ext xmlns:c15="http://schemas.microsoft.com/office/drawing/2012/chart" uri="{CE6537A1-D6FC-4f65-9D91-7224C49458BB}"/>
                <c:ext xmlns:c16="http://schemas.microsoft.com/office/drawing/2014/chart" uri="{C3380CC4-5D6E-409C-BE32-E72D297353CC}">
                  <c16:uniqueId val="{00000002-5FF0-9348-82EA-E8AD91BC959F}"/>
                </c:ext>
              </c:extLst>
            </c:dLbl>
            <c:dLbl>
              <c:idx val="3"/>
              <c:layout>
                <c:manualLayout>
                  <c:x val="3.4744975796662615E-2"/>
                  <c:y val="-7.490974327610086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FF0-9348-82EA-E8AD91BC959F}"/>
                </c:ext>
              </c:extLst>
            </c:dLbl>
            <c:dLbl>
              <c:idx val="4"/>
              <c:delete val="1"/>
              <c:extLst>
                <c:ext xmlns:c15="http://schemas.microsoft.com/office/drawing/2012/chart" uri="{CE6537A1-D6FC-4f65-9D91-7224C49458BB}"/>
                <c:ext xmlns:c16="http://schemas.microsoft.com/office/drawing/2014/chart" uri="{C3380CC4-5D6E-409C-BE32-E72D297353CC}">
                  <c16:uniqueId val="{00000004-5FF0-9348-82EA-E8AD91BC959F}"/>
                </c:ext>
              </c:extLst>
            </c:dLbl>
            <c:dLbl>
              <c:idx val="5"/>
              <c:layout>
                <c:manualLayout>
                  <c:x val="2.4350204568867682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FF0-9348-82EA-E8AD91BC959F}"/>
                </c:ext>
              </c:extLst>
            </c:dLbl>
            <c:dLbl>
              <c:idx val="6"/>
              <c:layout>
                <c:manualLayout>
                  <c:x val="2.678558931728525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FF0-9348-82EA-E8AD91BC959F}"/>
                </c:ext>
              </c:extLst>
            </c:dLbl>
            <c:dLbl>
              <c:idx val="7"/>
              <c:layout>
                <c:manualLayout>
                  <c:x val="2.6785781049669617E-2"/>
                  <c:y val="-4.086033198537210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FF0-9348-82EA-E8AD91BC959F}"/>
                </c:ext>
              </c:extLst>
            </c:dLbl>
            <c:dLbl>
              <c:idx val="8"/>
              <c:delete val="1"/>
              <c:extLst>
                <c:ext xmlns:c15="http://schemas.microsoft.com/office/drawing/2012/chart" uri="{CE6537A1-D6FC-4f65-9D91-7224C49458BB}"/>
                <c:ext xmlns:c16="http://schemas.microsoft.com/office/drawing/2014/chart" uri="{C3380CC4-5D6E-409C-BE32-E72D297353CC}">
                  <c16:uniqueId val="{00000008-5FF0-9348-82EA-E8AD91BC959F}"/>
                </c:ext>
              </c:extLst>
            </c:dLbl>
            <c:dLbl>
              <c:idx val="9"/>
              <c:layout>
                <c:manualLayout>
                  <c:x val="2.1915011552834832E-2"/>
                  <c:y val="-3.745487163805043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FF0-9348-82EA-E8AD91BC959F}"/>
                </c:ext>
              </c:extLst>
            </c:dLbl>
            <c:dLbl>
              <c:idx val="10"/>
              <c:layout>
                <c:manualLayout>
                  <c:x val="2.19152032852193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FF0-9348-82EA-E8AD91BC959F}"/>
                </c:ext>
              </c:extLst>
            </c:dLbl>
            <c:dLbl>
              <c:idx val="11"/>
              <c:layout>
                <c:manualLayout>
                  <c:x val="3.38164158583390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FF0-9348-82EA-E8AD91BC959F}"/>
                </c:ext>
              </c:extLst>
            </c:dLbl>
            <c:dLbl>
              <c:idx val="12"/>
              <c:layout>
                <c:manualLayout>
                  <c:x val="8.0122481642905252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FF0-9348-82EA-E8AD91BC959F}"/>
                </c:ext>
              </c:extLst>
            </c:dLbl>
            <c:dLbl>
              <c:idx val="13"/>
              <c:layout>
                <c:manualLayout>
                  <c:x val="0.17856305873463488"/>
                  <c:y val="-1.3864773583381089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FF0-9348-82EA-E8AD91BC959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Urinary tract infection</c:v>
                </c:pt>
                <c:pt idx="1">
                  <c:v>Peripheral edema</c:v>
                </c:pt>
                <c:pt idx="2">
                  <c:v>Dizziness</c:v>
                </c:pt>
                <c:pt idx="3">
                  <c:v>Hypertension</c:v>
                </c:pt>
                <c:pt idx="4">
                  <c:v>Arthralgia</c:v>
                </c:pt>
                <c:pt idx="5">
                  <c:v>Vomiting</c:v>
                </c:pt>
                <c:pt idx="6">
                  <c:v>Decreased appetite</c:v>
                </c:pt>
                <c:pt idx="7">
                  <c:v>Back pain</c:v>
                </c:pt>
                <c:pt idx="8">
                  <c:v>Constipation</c:v>
                </c:pt>
                <c:pt idx="9">
                  <c:v>Diarrhea</c:v>
                </c:pt>
                <c:pt idx="10">
                  <c:v>Nausea</c:v>
                </c:pt>
                <c:pt idx="11">
                  <c:v>Fatigue or asthenia</c:v>
                </c:pt>
                <c:pt idx="12">
                  <c:v>Anemia*</c:v>
                </c:pt>
                <c:pt idx="13">
                  <c:v>Any</c:v>
                </c:pt>
              </c:strCache>
            </c:strRef>
          </c:cat>
          <c:val>
            <c:numRef>
              <c:f>Sheet1!$B$2:$B$15</c:f>
              <c:numCache>
                <c:formatCode>0.0</c:formatCode>
                <c:ptCount val="14"/>
                <c:pt idx="0">
                  <c:v>2</c:v>
                </c:pt>
                <c:pt idx="1">
                  <c:v>0</c:v>
                </c:pt>
                <c:pt idx="2">
                  <c:v>0</c:v>
                </c:pt>
                <c:pt idx="3">
                  <c:v>3.5</c:v>
                </c:pt>
                <c:pt idx="4">
                  <c:v>0</c:v>
                </c:pt>
                <c:pt idx="5">
                  <c:v>1</c:v>
                </c:pt>
                <c:pt idx="6">
                  <c:v>1</c:v>
                </c:pt>
                <c:pt idx="7">
                  <c:v>0.8</c:v>
                </c:pt>
                <c:pt idx="8">
                  <c:v>0</c:v>
                </c:pt>
                <c:pt idx="9">
                  <c:v>0.8</c:v>
                </c:pt>
                <c:pt idx="10">
                  <c:v>0.3</c:v>
                </c:pt>
                <c:pt idx="11">
                  <c:v>2.2999999999999998</c:v>
                </c:pt>
                <c:pt idx="12">
                  <c:v>15.1</c:v>
                </c:pt>
                <c:pt idx="13">
                  <c:v>47.2</c:v>
                </c:pt>
              </c:numCache>
            </c:numRef>
          </c:val>
          <c:extLst>
            <c:ext xmlns:c16="http://schemas.microsoft.com/office/drawing/2014/chart" uri="{C3380CC4-5D6E-409C-BE32-E72D297353CC}">
              <c16:uniqueId val="{0000000E-5FF0-9348-82EA-E8AD91BC959F}"/>
            </c:ext>
          </c:extLst>
        </c:ser>
        <c:ser>
          <c:idx val="1"/>
          <c:order val="1"/>
          <c:tx>
            <c:strRef>
              <c:f>Sheet1!$C$1</c:f>
              <c:strCache>
                <c:ptCount val="1"/>
                <c:pt idx="0">
                  <c:v>All grades</c:v>
                </c:pt>
              </c:strCache>
            </c:strRef>
          </c:tx>
          <c:spPr>
            <a:solidFill>
              <a:schemeClr val="accent2">
                <a:lumMod val="20000"/>
                <a:lumOff val="80000"/>
              </a:schemeClr>
            </a:solidFill>
            <a:ln>
              <a:noFill/>
            </a:ln>
            <a:effectLst/>
          </c:spPr>
          <c:invertIfNegative val="0"/>
          <c:dLbls>
            <c:dLbl>
              <c:idx val="0"/>
              <c:layout>
                <c:manualLayout>
                  <c:x val="6.8180227674537339E-2"/>
                  <c:y val="-1.4981948655220172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FF0-9348-82EA-E8AD91BC959F}"/>
                </c:ext>
              </c:extLst>
            </c:dLbl>
            <c:dLbl>
              <c:idx val="1"/>
              <c:layout>
                <c:manualLayout>
                  <c:x val="6.818022767453733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5FF0-9348-82EA-E8AD91BC959F}"/>
                </c:ext>
              </c:extLst>
            </c:dLbl>
            <c:dLbl>
              <c:idx val="2"/>
              <c:layout>
                <c:manualLayout>
                  <c:x val="7.3050613706603054E-2"/>
                  <c:y val="-7.490974327610086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FF0-9348-82EA-E8AD91BC959F}"/>
                </c:ext>
              </c:extLst>
            </c:dLbl>
            <c:dLbl>
              <c:idx val="3"/>
              <c:layout>
                <c:manualLayout>
                  <c:x val="7.3050230241833977E-2"/>
                  <c:y val="-7.490974327610086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5FF0-9348-82EA-E8AD91BC959F}"/>
                </c:ext>
              </c:extLst>
            </c:dLbl>
            <c:dLbl>
              <c:idx val="4"/>
              <c:layout>
                <c:manualLayout>
                  <c:x val="7.5486190187405169E-2"/>
                  <c:y val="-4.086033198537135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5FF0-9348-82EA-E8AD91BC959F}"/>
                </c:ext>
              </c:extLst>
            </c:dLbl>
            <c:dLbl>
              <c:idx val="5"/>
              <c:layout>
                <c:manualLayout>
                  <c:x val="7.548523152548228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5FF0-9348-82EA-E8AD91BC959F}"/>
                </c:ext>
              </c:extLst>
            </c:dLbl>
            <c:dLbl>
              <c:idx val="6"/>
              <c:layout>
                <c:manualLayout>
                  <c:x val="8.52250449276910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5FF0-9348-82EA-E8AD91BC959F}"/>
                </c:ext>
              </c:extLst>
            </c:dLbl>
            <c:dLbl>
              <c:idx val="7"/>
              <c:layout>
                <c:manualLayout>
                  <c:x val="8.5225236660075629E-2"/>
                  <c:y val="-7.490974327610086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5FF0-9348-82EA-E8AD91BC959F}"/>
                </c:ext>
              </c:extLst>
            </c:dLbl>
            <c:dLbl>
              <c:idx val="8"/>
              <c:layout>
                <c:manualLayout>
                  <c:x val="9.2530432243404945E-2"/>
                  <c:y val="-7.490974327610086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5FF0-9348-82EA-E8AD91BC959F}"/>
                </c:ext>
              </c:extLst>
            </c:dLbl>
            <c:dLbl>
              <c:idx val="9"/>
              <c:layout>
                <c:manualLayout>
                  <c:x val="8.7660621408493122E-2"/>
                  <c:y val="-3.745487163805043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5FF0-9348-82EA-E8AD91BC959F}"/>
                </c:ext>
              </c:extLst>
            </c:dLbl>
            <c:dLbl>
              <c:idx val="10"/>
              <c:layout>
                <c:manualLayout>
                  <c:x val="0.11931525463115195"/>
                  <c:y val="4.0861940659858596E-3"/>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7.6191190165355763E-2"/>
                      <c:h val="5.6223816811870976E-2"/>
                    </c:manualLayout>
                  </c15:layout>
                </c:ext>
                <c:ext xmlns:c16="http://schemas.microsoft.com/office/drawing/2014/chart" uri="{C3380CC4-5D6E-409C-BE32-E72D297353CC}">
                  <c16:uniqueId val="{00000019-5FF0-9348-82EA-E8AD91BC959F}"/>
                </c:ext>
              </c:extLst>
            </c:dLbl>
            <c:dLbl>
              <c:idx val="11"/>
              <c:layout>
                <c:manualLayout>
                  <c:x val="0.15340508086984381"/>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5FF0-9348-82EA-E8AD91BC959F}"/>
                </c:ext>
              </c:extLst>
            </c:dLbl>
            <c:dLbl>
              <c:idx val="12"/>
              <c:layout>
                <c:manualLayout>
                  <c:x val="0.17414778091227917"/>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5FF0-9348-82EA-E8AD91BC959F}"/>
                </c:ext>
              </c:extLst>
            </c:dLbl>
            <c:dLbl>
              <c:idx val="13"/>
              <c:layout>
                <c:manualLayout>
                  <c:x val="6.331080030439438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5FF0-9348-82EA-E8AD91BC959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Urinary tract infection</c:v>
                </c:pt>
                <c:pt idx="1">
                  <c:v>Peripheral edema</c:v>
                </c:pt>
                <c:pt idx="2">
                  <c:v>Dizziness</c:v>
                </c:pt>
                <c:pt idx="3">
                  <c:v>Hypertension</c:v>
                </c:pt>
                <c:pt idx="4">
                  <c:v>Arthralgia</c:v>
                </c:pt>
                <c:pt idx="5">
                  <c:v>Vomiting</c:v>
                </c:pt>
                <c:pt idx="6">
                  <c:v>Decreased appetite</c:v>
                </c:pt>
                <c:pt idx="7">
                  <c:v>Back pain</c:v>
                </c:pt>
                <c:pt idx="8">
                  <c:v>Constipation</c:v>
                </c:pt>
                <c:pt idx="9">
                  <c:v>Diarrhea</c:v>
                </c:pt>
                <c:pt idx="10">
                  <c:v>Nausea</c:v>
                </c:pt>
                <c:pt idx="11">
                  <c:v>Fatigue or asthenia</c:v>
                </c:pt>
                <c:pt idx="12">
                  <c:v>Anemia*</c:v>
                </c:pt>
                <c:pt idx="13">
                  <c:v>Any</c:v>
                </c:pt>
              </c:strCache>
            </c:strRef>
          </c:cat>
          <c:val>
            <c:numRef>
              <c:f>Sheet1!$C$2:$C$15</c:f>
              <c:numCache>
                <c:formatCode>0.0</c:formatCode>
                <c:ptCount val="14"/>
                <c:pt idx="0">
                  <c:v>10.3</c:v>
                </c:pt>
                <c:pt idx="1">
                  <c:v>10.3</c:v>
                </c:pt>
                <c:pt idx="2">
                  <c:v>10.8</c:v>
                </c:pt>
                <c:pt idx="3">
                  <c:v>12.6</c:v>
                </c:pt>
                <c:pt idx="4">
                  <c:v>12.8</c:v>
                </c:pt>
                <c:pt idx="5">
                  <c:v>13.1</c:v>
                </c:pt>
                <c:pt idx="6">
                  <c:v>14.6</c:v>
                </c:pt>
                <c:pt idx="7">
                  <c:v>17.100000000000001</c:v>
                </c:pt>
                <c:pt idx="8">
                  <c:v>17.3</c:v>
                </c:pt>
                <c:pt idx="9">
                  <c:v>17.3</c:v>
                </c:pt>
                <c:pt idx="10">
                  <c:v>28.1</c:v>
                </c:pt>
                <c:pt idx="11">
                  <c:v>37.200000000000003</c:v>
                </c:pt>
                <c:pt idx="12">
                  <c:v>46</c:v>
                </c:pt>
                <c:pt idx="13">
                  <c:v>97.2</c:v>
                </c:pt>
              </c:numCache>
            </c:numRef>
          </c:val>
          <c:extLst>
            <c:ext xmlns:c16="http://schemas.microsoft.com/office/drawing/2014/chart" uri="{C3380CC4-5D6E-409C-BE32-E72D297353CC}">
              <c16:uniqueId val="{0000001D-5FF0-9348-82EA-E8AD91BC959F}"/>
            </c:ext>
          </c:extLst>
        </c:ser>
        <c:dLbls>
          <c:showLegendKey val="0"/>
          <c:showVal val="0"/>
          <c:showCatName val="0"/>
          <c:showSerName val="0"/>
          <c:showPercent val="0"/>
          <c:showBubbleSize val="0"/>
        </c:dLbls>
        <c:gapWidth val="30"/>
        <c:overlap val="100"/>
        <c:axId val="572324879"/>
        <c:axId val="572317807"/>
      </c:barChart>
      <c:catAx>
        <c:axId val="572324879"/>
        <c:scaling>
          <c:orientation val="minMax"/>
        </c:scaling>
        <c:delete val="0"/>
        <c:axPos val="r"/>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t" anchorCtr="0"/>
          <a:lstStyle/>
          <a:p>
            <a:pPr>
              <a:defRPr sz="1200" b="1" i="0" u="none" strike="noStrike" kern="1200" baseline="0">
                <a:solidFill>
                  <a:schemeClr val="tx1"/>
                </a:solidFill>
                <a:latin typeface="+mn-lt"/>
                <a:ea typeface="+mn-ea"/>
                <a:cs typeface="+mn-cs"/>
              </a:defRPr>
            </a:pPr>
            <a:endParaRPr lang="en-US"/>
          </a:p>
        </c:txPr>
        <c:crossAx val="572317807"/>
        <c:crosses val="autoZero"/>
        <c:auto val="1"/>
        <c:lblAlgn val="l"/>
        <c:lblOffset val="1000"/>
        <c:noMultiLvlLbl val="0"/>
      </c:catAx>
      <c:valAx>
        <c:axId val="572317807"/>
        <c:scaling>
          <c:orientation val="maxMin"/>
          <c:max val="100"/>
        </c:scaling>
        <c:delete val="0"/>
        <c:axPos val="b"/>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723248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bar"/>
        <c:grouping val="stacked"/>
        <c:varyColors val="0"/>
        <c:ser>
          <c:idx val="0"/>
          <c:order val="0"/>
          <c:spPr>
            <a:solidFill>
              <a:srgbClr val="009FBA"/>
            </a:solidFill>
          </c:spPr>
          <c:invertIfNegative val="0"/>
          <c:cat>
            <c:strRef>
              <c:f>'CMER 2yr TRAEs reordered'!$A$34:$A$51</c:f>
              <c:strCache>
                <c:ptCount val="18"/>
                <c:pt idx="0">
                  <c:v>Leukopenia</c:v>
                </c:pt>
                <c:pt idx="1">
                  <c:v>Increased blood creatinine</c:v>
                </c:pt>
                <c:pt idx="2">
                  <c:v>hypothyroidism</c:v>
                </c:pt>
                <c:pt idx="3">
                  <c:v>diarrhea</c:v>
                </c:pt>
                <c:pt idx="4">
                  <c:v>rash</c:v>
                </c:pt>
                <c:pt idx="5">
                  <c:v>constipation</c:v>
                </c:pt>
                <c:pt idx="6">
                  <c:v>pruritis</c:v>
                </c:pt>
                <c:pt idx="7">
                  <c:v>thrombocytopenia</c:v>
                </c:pt>
                <c:pt idx="8">
                  <c:v>astehnia</c:v>
                </c:pt>
                <c:pt idx="9">
                  <c:v>vomiting</c:v>
                </c:pt>
                <c:pt idx="10">
                  <c:v>decreased WBC count</c:v>
                </c:pt>
                <c:pt idx="11">
                  <c:v>decreased platelet count</c:v>
                </c:pt>
                <c:pt idx="12">
                  <c:v>decreased apetitie</c:v>
                </c:pt>
                <c:pt idx="13">
                  <c:v>fatigue</c:v>
                </c:pt>
                <c:pt idx="14">
                  <c:v>decreased neutro count</c:v>
                </c:pt>
                <c:pt idx="15">
                  <c:v>neutropenia</c:v>
                </c:pt>
                <c:pt idx="16">
                  <c:v>nausea</c:v>
                </c:pt>
                <c:pt idx="17">
                  <c:v>anemia</c:v>
                </c:pt>
              </c:strCache>
            </c:strRef>
          </c:cat>
          <c:val>
            <c:numRef>
              <c:f>'CMER 2yr TRAEs reordered'!$B$34:$B$51</c:f>
              <c:numCache>
                <c:formatCode>General</c:formatCode>
                <c:ptCount val="18"/>
                <c:pt idx="0">
                  <c:v>-2.2999999999999998</c:v>
                </c:pt>
                <c:pt idx="1">
                  <c:v>-0.3</c:v>
                </c:pt>
                <c:pt idx="2">
                  <c:v>0</c:v>
                </c:pt>
                <c:pt idx="3">
                  <c:v>-1.3</c:v>
                </c:pt>
                <c:pt idx="4">
                  <c:v>-0.7</c:v>
                </c:pt>
                <c:pt idx="5">
                  <c:v>0</c:v>
                </c:pt>
                <c:pt idx="6">
                  <c:v>-0.7</c:v>
                </c:pt>
                <c:pt idx="7">
                  <c:v>-6.6</c:v>
                </c:pt>
                <c:pt idx="8">
                  <c:v>-1</c:v>
                </c:pt>
                <c:pt idx="9">
                  <c:v>-1.3</c:v>
                </c:pt>
                <c:pt idx="10">
                  <c:v>-9.9</c:v>
                </c:pt>
                <c:pt idx="11">
                  <c:v>-7.6</c:v>
                </c:pt>
                <c:pt idx="12">
                  <c:v>-1.3</c:v>
                </c:pt>
                <c:pt idx="13">
                  <c:v>-2</c:v>
                </c:pt>
                <c:pt idx="14">
                  <c:v>-14.5</c:v>
                </c:pt>
                <c:pt idx="15">
                  <c:v>-18.8</c:v>
                </c:pt>
                <c:pt idx="16">
                  <c:v>-0.3</c:v>
                </c:pt>
                <c:pt idx="17">
                  <c:v>-22</c:v>
                </c:pt>
              </c:numCache>
            </c:numRef>
          </c:val>
          <c:extLst>
            <c:ext xmlns:c16="http://schemas.microsoft.com/office/drawing/2014/chart" uri="{C3380CC4-5D6E-409C-BE32-E72D297353CC}">
              <c16:uniqueId val="{00000000-AC38-47AD-A9E5-A15288D516A8}"/>
            </c:ext>
          </c:extLst>
        </c:ser>
        <c:ser>
          <c:idx val="1"/>
          <c:order val="1"/>
          <c:spPr>
            <a:solidFill>
              <a:srgbClr val="009FBA">
                <a:alpha val="50000"/>
              </a:srgbClr>
            </a:solidFill>
          </c:spPr>
          <c:invertIfNegative val="0"/>
          <c:cat>
            <c:strRef>
              <c:f>'CMER 2yr TRAEs reordered'!$A$34:$A$51</c:f>
              <c:strCache>
                <c:ptCount val="18"/>
                <c:pt idx="0">
                  <c:v>Leukopenia</c:v>
                </c:pt>
                <c:pt idx="1">
                  <c:v>Increased blood creatinine</c:v>
                </c:pt>
                <c:pt idx="2">
                  <c:v>hypothyroidism</c:v>
                </c:pt>
                <c:pt idx="3">
                  <c:v>diarrhea</c:v>
                </c:pt>
                <c:pt idx="4">
                  <c:v>rash</c:v>
                </c:pt>
                <c:pt idx="5">
                  <c:v>constipation</c:v>
                </c:pt>
                <c:pt idx="6">
                  <c:v>pruritis</c:v>
                </c:pt>
                <c:pt idx="7">
                  <c:v>thrombocytopenia</c:v>
                </c:pt>
                <c:pt idx="8">
                  <c:v>astehnia</c:v>
                </c:pt>
                <c:pt idx="9">
                  <c:v>vomiting</c:v>
                </c:pt>
                <c:pt idx="10">
                  <c:v>decreased WBC count</c:v>
                </c:pt>
                <c:pt idx="11">
                  <c:v>decreased platelet count</c:v>
                </c:pt>
                <c:pt idx="12">
                  <c:v>decreased apetitie</c:v>
                </c:pt>
                <c:pt idx="13">
                  <c:v>fatigue</c:v>
                </c:pt>
                <c:pt idx="14">
                  <c:v>decreased neutro count</c:v>
                </c:pt>
                <c:pt idx="15">
                  <c:v>neutropenia</c:v>
                </c:pt>
                <c:pt idx="16">
                  <c:v>nausea</c:v>
                </c:pt>
                <c:pt idx="17">
                  <c:v>anemia</c:v>
                </c:pt>
              </c:strCache>
            </c:strRef>
          </c:cat>
          <c:val>
            <c:numRef>
              <c:f>'CMER 2yr TRAEs reordered'!$C$34:$C$51</c:f>
              <c:numCache>
                <c:formatCode>General</c:formatCode>
                <c:ptCount val="18"/>
                <c:pt idx="0">
                  <c:v>-10.199999999999999</c:v>
                </c:pt>
                <c:pt idx="1">
                  <c:v>-12.5</c:v>
                </c:pt>
                <c:pt idx="2">
                  <c:v>-13.2</c:v>
                </c:pt>
                <c:pt idx="3">
                  <c:v>-11.899999999999999</c:v>
                </c:pt>
                <c:pt idx="4">
                  <c:v>-12.8</c:v>
                </c:pt>
                <c:pt idx="5">
                  <c:v>-14.5</c:v>
                </c:pt>
                <c:pt idx="6">
                  <c:v>-13.8</c:v>
                </c:pt>
                <c:pt idx="7">
                  <c:v>-8.2000000000000011</c:v>
                </c:pt>
                <c:pt idx="8">
                  <c:v>-14.5</c:v>
                </c:pt>
                <c:pt idx="9">
                  <c:v>-16.8</c:v>
                </c:pt>
                <c:pt idx="10">
                  <c:v>-11.200000000000001</c:v>
                </c:pt>
                <c:pt idx="11">
                  <c:v>-14.1</c:v>
                </c:pt>
                <c:pt idx="12">
                  <c:v>-21.099999999999998</c:v>
                </c:pt>
                <c:pt idx="13">
                  <c:v>-22.3</c:v>
                </c:pt>
                <c:pt idx="14">
                  <c:v>-10.199999999999999</c:v>
                </c:pt>
                <c:pt idx="15">
                  <c:v>-11.8</c:v>
                </c:pt>
                <c:pt idx="16">
                  <c:v>-46.400000000000006</c:v>
                </c:pt>
                <c:pt idx="17">
                  <c:v>-35.200000000000003</c:v>
                </c:pt>
              </c:numCache>
            </c:numRef>
          </c:val>
          <c:extLst>
            <c:ext xmlns:c16="http://schemas.microsoft.com/office/drawing/2014/chart" uri="{C3380CC4-5D6E-409C-BE32-E72D297353CC}">
              <c16:uniqueId val="{00000001-AC38-47AD-A9E5-A15288D516A8}"/>
            </c:ext>
          </c:extLst>
        </c:ser>
        <c:ser>
          <c:idx val="2"/>
          <c:order val="2"/>
          <c:spPr>
            <a:solidFill>
              <a:srgbClr val="595454"/>
            </a:solidFill>
          </c:spPr>
          <c:invertIfNegative val="0"/>
          <c:cat>
            <c:strRef>
              <c:f>'CMER 2yr TRAEs reordered'!$A$34:$A$51</c:f>
              <c:strCache>
                <c:ptCount val="18"/>
                <c:pt idx="0">
                  <c:v>Leukopenia</c:v>
                </c:pt>
                <c:pt idx="1">
                  <c:v>Increased blood creatinine</c:v>
                </c:pt>
                <c:pt idx="2">
                  <c:v>hypothyroidism</c:v>
                </c:pt>
                <c:pt idx="3">
                  <c:v>diarrhea</c:v>
                </c:pt>
                <c:pt idx="4">
                  <c:v>rash</c:v>
                </c:pt>
                <c:pt idx="5">
                  <c:v>constipation</c:v>
                </c:pt>
                <c:pt idx="6">
                  <c:v>pruritis</c:v>
                </c:pt>
                <c:pt idx="7">
                  <c:v>thrombocytopenia</c:v>
                </c:pt>
                <c:pt idx="8">
                  <c:v>astehnia</c:v>
                </c:pt>
                <c:pt idx="9">
                  <c:v>vomiting</c:v>
                </c:pt>
                <c:pt idx="10">
                  <c:v>decreased WBC count</c:v>
                </c:pt>
                <c:pt idx="11">
                  <c:v>decreased platelet count</c:v>
                </c:pt>
                <c:pt idx="12">
                  <c:v>decreased apetitie</c:v>
                </c:pt>
                <c:pt idx="13">
                  <c:v>fatigue</c:v>
                </c:pt>
                <c:pt idx="14">
                  <c:v>decreased neutro count</c:v>
                </c:pt>
                <c:pt idx="15">
                  <c:v>neutropenia</c:v>
                </c:pt>
                <c:pt idx="16">
                  <c:v>nausea</c:v>
                </c:pt>
                <c:pt idx="17">
                  <c:v>anemia</c:v>
                </c:pt>
              </c:strCache>
            </c:strRef>
          </c:cat>
          <c:val>
            <c:numRef>
              <c:f>'CMER 2yr TRAEs reordered'!$D$34:$D$51</c:f>
              <c:numCache>
                <c:formatCode>General</c:formatCode>
                <c:ptCount val="18"/>
                <c:pt idx="0">
                  <c:v>1.7</c:v>
                </c:pt>
                <c:pt idx="1">
                  <c:v>0</c:v>
                </c:pt>
                <c:pt idx="2">
                  <c:v>0</c:v>
                </c:pt>
                <c:pt idx="3">
                  <c:v>0</c:v>
                </c:pt>
                <c:pt idx="4">
                  <c:v>0.3</c:v>
                </c:pt>
                <c:pt idx="5">
                  <c:v>0.3</c:v>
                </c:pt>
                <c:pt idx="6">
                  <c:v>0</c:v>
                </c:pt>
                <c:pt idx="7">
                  <c:v>4.5</c:v>
                </c:pt>
                <c:pt idx="8">
                  <c:v>1.7</c:v>
                </c:pt>
                <c:pt idx="9">
                  <c:v>2.1</c:v>
                </c:pt>
                <c:pt idx="10">
                  <c:v>3.8</c:v>
                </c:pt>
                <c:pt idx="11">
                  <c:v>4.9000000000000004</c:v>
                </c:pt>
                <c:pt idx="12">
                  <c:v>0.3</c:v>
                </c:pt>
                <c:pt idx="13">
                  <c:v>1.4</c:v>
                </c:pt>
                <c:pt idx="14">
                  <c:v>11.1</c:v>
                </c:pt>
                <c:pt idx="15">
                  <c:v>15.3</c:v>
                </c:pt>
                <c:pt idx="16">
                  <c:v>1</c:v>
                </c:pt>
                <c:pt idx="17">
                  <c:v>17.7</c:v>
                </c:pt>
              </c:numCache>
            </c:numRef>
          </c:val>
          <c:extLst>
            <c:ext xmlns:c16="http://schemas.microsoft.com/office/drawing/2014/chart" uri="{C3380CC4-5D6E-409C-BE32-E72D297353CC}">
              <c16:uniqueId val="{00000002-AC38-47AD-A9E5-A15288D516A8}"/>
            </c:ext>
          </c:extLst>
        </c:ser>
        <c:ser>
          <c:idx val="3"/>
          <c:order val="3"/>
          <c:spPr>
            <a:solidFill>
              <a:srgbClr val="595454">
                <a:alpha val="50000"/>
              </a:srgbClr>
            </a:solidFill>
          </c:spPr>
          <c:invertIfNegative val="0"/>
          <c:cat>
            <c:strRef>
              <c:f>'CMER 2yr TRAEs reordered'!$A$34:$A$51</c:f>
              <c:strCache>
                <c:ptCount val="18"/>
                <c:pt idx="0">
                  <c:v>Leukopenia</c:v>
                </c:pt>
                <c:pt idx="1">
                  <c:v>Increased blood creatinine</c:v>
                </c:pt>
                <c:pt idx="2">
                  <c:v>hypothyroidism</c:v>
                </c:pt>
                <c:pt idx="3">
                  <c:v>diarrhea</c:v>
                </c:pt>
                <c:pt idx="4">
                  <c:v>rash</c:v>
                </c:pt>
                <c:pt idx="5">
                  <c:v>constipation</c:v>
                </c:pt>
                <c:pt idx="6">
                  <c:v>pruritis</c:v>
                </c:pt>
                <c:pt idx="7">
                  <c:v>thrombocytopenia</c:v>
                </c:pt>
                <c:pt idx="8">
                  <c:v>astehnia</c:v>
                </c:pt>
                <c:pt idx="9">
                  <c:v>vomiting</c:v>
                </c:pt>
                <c:pt idx="10">
                  <c:v>decreased WBC count</c:v>
                </c:pt>
                <c:pt idx="11">
                  <c:v>decreased platelet count</c:v>
                </c:pt>
                <c:pt idx="12">
                  <c:v>decreased apetitie</c:v>
                </c:pt>
                <c:pt idx="13">
                  <c:v>fatigue</c:v>
                </c:pt>
                <c:pt idx="14">
                  <c:v>decreased neutro count</c:v>
                </c:pt>
                <c:pt idx="15">
                  <c:v>neutropenia</c:v>
                </c:pt>
                <c:pt idx="16">
                  <c:v>nausea</c:v>
                </c:pt>
                <c:pt idx="17">
                  <c:v>anemia</c:v>
                </c:pt>
              </c:strCache>
            </c:strRef>
          </c:cat>
          <c:val>
            <c:numRef>
              <c:f>'CMER 2yr TRAEs reordered'!$E$34:$E$51</c:f>
              <c:numCache>
                <c:formatCode>General</c:formatCode>
                <c:ptCount val="18"/>
                <c:pt idx="0">
                  <c:v>9.8000000000000007</c:v>
                </c:pt>
                <c:pt idx="1">
                  <c:v>12.2</c:v>
                </c:pt>
                <c:pt idx="2">
                  <c:v>0</c:v>
                </c:pt>
                <c:pt idx="3">
                  <c:v>8.6999999999999993</c:v>
                </c:pt>
                <c:pt idx="4">
                  <c:v>3.2</c:v>
                </c:pt>
                <c:pt idx="5">
                  <c:v>13.6</c:v>
                </c:pt>
                <c:pt idx="6">
                  <c:v>2.8</c:v>
                </c:pt>
                <c:pt idx="7">
                  <c:v>7.6999999999999993</c:v>
                </c:pt>
                <c:pt idx="8">
                  <c:v>14.3</c:v>
                </c:pt>
                <c:pt idx="9">
                  <c:v>14.6</c:v>
                </c:pt>
                <c:pt idx="10">
                  <c:v>10.100000000000001</c:v>
                </c:pt>
                <c:pt idx="11">
                  <c:v>10</c:v>
                </c:pt>
                <c:pt idx="12">
                  <c:v>15.299999999999999</c:v>
                </c:pt>
                <c:pt idx="13">
                  <c:v>22.6</c:v>
                </c:pt>
                <c:pt idx="14">
                  <c:v>9.7000000000000011</c:v>
                </c:pt>
                <c:pt idx="15">
                  <c:v>14.599999999999998</c:v>
                </c:pt>
                <c:pt idx="16">
                  <c:v>46.8</c:v>
                </c:pt>
                <c:pt idx="17">
                  <c:v>29.900000000000002</c:v>
                </c:pt>
              </c:numCache>
            </c:numRef>
          </c:val>
          <c:extLst>
            <c:ext xmlns:c16="http://schemas.microsoft.com/office/drawing/2014/chart" uri="{C3380CC4-5D6E-409C-BE32-E72D297353CC}">
              <c16:uniqueId val="{00000003-AC38-47AD-A9E5-A15288D516A8}"/>
            </c:ext>
          </c:extLst>
        </c:ser>
        <c:dLbls>
          <c:showLegendKey val="0"/>
          <c:showVal val="0"/>
          <c:showCatName val="0"/>
          <c:showSerName val="0"/>
          <c:showPercent val="0"/>
          <c:showBubbleSize val="0"/>
        </c:dLbls>
        <c:gapWidth val="40"/>
        <c:overlap val="100"/>
        <c:axId val="108548480"/>
        <c:axId val="108550016"/>
      </c:barChart>
      <c:catAx>
        <c:axId val="108548480"/>
        <c:scaling>
          <c:orientation val="minMax"/>
        </c:scaling>
        <c:delete val="1"/>
        <c:axPos val="l"/>
        <c:numFmt formatCode="General" sourceLinked="0"/>
        <c:majorTickMark val="out"/>
        <c:minorTickMark val="none"/>
        <c:tickLblPos val="nextTo"/>
        <c:crossAx val="108550016"/>
        <c:crosses val="autoZero"/>
        <c:auto val="1"/>
        <c:lblAlgn val="ctr"/>
        <c:lblOffset val="100"/>
        <c:noMultiLvlLbl val="0"/>
      </c:catAx>
      <c:valAx>
        <c:axId val="108550016"/>
        <c:scaling>
          <c:orientation val="minMax"/>
          <c:max val="60"/>
          <c:min val="-60"/>
        </c:scaling>
        <c:delete val="0"/>
        <c:axPos val="b"/>
        <c:majorGridlines>
          <c:spPr>
            <a:ln>
              <a:noFill/>
            </a:ln>
          </c:spPr>
        </c:majorGridlines>
        <c:numFmt formatCode="General" sourceLinked="1"/>
        <c:majorTickMark val="out"/>
        <c:minorTickMark val="none"/>
        <c:tickLblPos val="nextTo"/>
        <c:spPr>
          <a:ln>
            <a:noFill/>
          </a:ln>
        </c:spPr>
        <c:crossAx val="108548480"/>
        <c:crosses val="autoZero"/>
        <c:crossBetween val="between"/>
      </c:valAx>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406249999999997E-2"/>
          <c:y val="0.15927156240886556"/>
          <c:w val="0.85667880715083544"/>
          <c:h val="0.66140296916010499"/>
        </c:manualLayout>
      </c:layout>
      <c:barChart>
        <c:barDir val="col"/>
        <c:grouping val="stacked"/>
        <c:varyColors val="0"/>
        <c:ser>
          <c:idx val="0"/>
          <c:order val="0"/>
          <c:tx>
            <c:strRef>
              <c:f>Sheet1!$B$1</c:f>
              <c:strCache>
                <c:ptCount val="1"/>
                <c:pt idx="0">
                  <c:v>PR</c:v>
                </c:pt>
              </c:strCache>
            </c:strRef>
          </c:tx>
          <c:spPr>
            <a:solidFill>
              <a:srgbClr val="003479">
                <a:alpha val="60000"/>
              </a:srgbClr>
            </a:solidFill>
            <a:ln>
              <a:noFill/>
            </a:ln>
            <a:effectLst/>
          </c:spPr>
          <c:invertIfNegative val="0"/>
          <c:dPt>
            <c:idx val="1"/>
            <c:invertIfNegative val="0"/>
            <c:bubble3D val="0"/>
            <c:spPr>
              <a:solidFill>
                <a:schemeClr val="accent2">
                  <a:alpha val="60000"/>
                </a:schemeClr>
              </a:solidFill>
              <a:ln>
                <a:noFill/>
              </a:ln>
              <a:effectLst/>
            </c:spPr>
            <c:extLst>
              <c:ext xmlns:c16="http://schemas.microsoft.com/office/drawing/2014/chart" uri="{C3380CC4-5D6E-409C-BE32-E72D297353CC}">
                <c16:uniqueId val="{00000001-0AF3-45B0-974A-645BE00EE4FF}"/>
              </c:ext>
            </c:extLst>
          </c:dPt>
          <c:cat>
            <c:strRef>
              <c:f>Sheet1!$A$2:$A$3</c:f>
              <c:strCache>
                <c:ptCount val="2"/>
                <c:pt idx="0">
                  <c:v>Erdafitinib</c:v>
                </c:pt>
                <c:pt idx="1">
                  <c:v>Pembrolizumab</c:v>
                </c:pt>
              </c:strCache>
            </c:strRef>
          </c:cat>
          <c:val>
            <c:numRef>
              <c:f>Sheet1!$B$2:$B$3</c:f>
              <c:numCache>
                <c:formatCode>General</c:formatCode>
                <c:ptCount val="2"/>
                <c:pt idx="0">
                  <c:v>33.700000000000003</c:v>
                </c:pt>
                <c:pt idx="1">
                  <c:v>17</c:v>
                </c:pt>
              </c:numCache>
            </c:numRef>
          </c:val>
          <c:extLst>
            <c:ext xmlns:c16="http://schemas.microsoft.com/office/drawing/2014/chart" uri="{C3380CC4-5D6E-409C-BE32-E72D297353CC}">
              <c16:uniqueId val="{00000002-0AF3-45B0-974A-645BE00EE4FF}"/>
            </c:ext>
          </c:extLst>
        </c:ser>
        <c:ser>
          <c:idx val="1"/>
          <c:order val="1"/>
          <c:tx>
            <c:strRef>
              <c:f>Sheet1!$C$1</c:f>
              <c:strCache>
                <c:ptCount val="1"/>
                <c:pt idx="0">
                  <c:v>CR</c:v>
                </c:pt>
              </c:strCache>
            </c:strRef>
          </c:tx>
          <c:spPr>
            <a:solidFill>
              <a:schemeClr val="tx2"/>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0AF3-45B0-974A-645BE00EE4FF}"/>
              </c:ext>
            </c:extLst>
          </c:dPt>
          <c:dPt>
            <c:idx val="1"/>
            <c:invertIfNegative val="0"/>
            <c:bubble3D val="0"/>
            <c:spPr>
              <a:solidFill>
                <a:srgbClr val="359942"/>
              </a:solidFill>
              <a:ln>
                <a:noFill/>
              </a:ln>
              <a:effectLst/>
            </c:spPr>
            <c:extLst>
              <c:ext xmlns:c16="http://schemas.microsoft.com/office/drawing/2014/chart" uri="{C3380CC4-5D6E-409C-BE32-E72D297353CC}">
                <c16:uniqueId val="{00000006-0AF3-45B0-974A-645BE00EE4FF}"/>
              </c:ext>
            </c:extLst>
          </c:dPt>
          <c:cat>
            <c:strRef>
              <c:f>Sheet1!$A$2:$A$3</c:f>
              <c:strCache>
                <c:ptCount val="2"/>
                <c:pt idx="0">
                  <c:v>Erdafitinib</c:v>
                </c:pt>
                <c:pt idx="1">
                  <c:v>Pembrolizumab</c:v>
                </c:pt>
              </c:strCache>
            </c:strRef>
          </c:cat>
          <c:val>
            <c:numRef>
              <c:f>Sheet1!$C$2:$C$3</c:f>
              <c:numCache>
                <c:formatCode>General</c:formatCode>
                <c:ptCount val="2"/>
                <c:pt idx="0">
                  <c:v>6.3</c:v>
                </c:pt>
                <c:pt idx="1">
                  <c:v>4.5</c:v>
                </c:pt>
              </c:numCache>
            </c:numRef>
          </c:val>
          <c:extLst>
            <c:ext xmlns:c16="http://schemas.microsoft.com/office/drawing/2014/chart" uri="{C3380CC4-5D6E-409C-BE32-E72D297353CC}">
              <c16:uniqueId val="{00000007-0AF3-45B0-974A-645BE00EE4FF}"/>
            </c:ext>
          </c:extLst>
        </c:ser>
        <c:dLbls>
          <c:showLegendKey val="0"/>
          <c:showVal val="0"/>
          <c:showCatName val="0"/>
          <c:showSerName val="0"/>
          <c:showPercent val="0"/>
          <c:showBubbleSize val="0"/>
        </c:dLbls>
        <c:gapWidth val="100"/>
        <c:overlap val="100"/>
        <c:axId val="464363359"/>
        <c:axId val="178895679"/>
      </c:barChart>
      <c:catAx>
        <c:axId val="464363359"/>
        <c:scaling>
          <c:orientation val="minMax"/>
        </c:scaling>
        <c:delete val="0"/>
        <c:axPos val="b"/>
        <c:numFmt formatCode="General" sourceLinked="1"/>
        <c:majorTickMark val="none"/>
        <c:minorTickMark val="none"/>
        <c:tickLblPos val="none"/>
        <c:spPr>
          <a:noFill/>
          <a:ln w="12700" cap="flat" cmpd="sng" algn="ctr">
            <a:solidFill>
              <a:schemeClr val="tx1"/>
            </a:solidFill>
            <a:round/>
          </a:ln>
          <a:effectLst/>
        </c:spPr>
        <c:txPr>
          <a:bodyPr rot="-60000000" spcFirstLastPara="1" vertOverflow="ellipsis" vert="horz" wrap="square" anchor="b" anchorCtr="0"/>
          <a:lstStyle/>
          <a:p>
            <a:pPr>
              <a:defRPr sz="1197" b="0" i="0" u="none" strike="noStrike" kern="1200" baseline="0">
                <a:solidFill>
                  <a:schemeClr val="bg1"/>
                </a:solidFill>
                <a:latin typeface="+mn-lt"/>
                <a:ea typeface="+mn-ea"/>
                <a:cs typeface="+mn-cs"/>
              </a:defRPr>
            </a:pPr>
            <a:endParaRPr lang="en-US"/>
          </a:p>
        </c:txPr>
        <c:crossAx val="178895679"/>
        <c:crosses val="autoZero"/>
        <c:auto val="1"/>
        <c:lblAlgn val="ctr"/>
        <c:lblOffset val="100"/>
        <c:noMultiLvlLbl val="0"/>
      </c:catAx>
      <c:valAx>
        <c:axId val="178895679"/>
        <c:scaling>
          <c:orientation val="minMax"/>
          <c:max val="50"/>
        </c:scaling>
        <c:delete val="0"/>
        <c:axPos val="l"/>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64363359"/>
        <c:crosses val="autoZero"/>
        <c:crossBetween val="between"/>
        <c:majorUnit val="10"/>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23597746614587"/>
          <c:y val="3.4717285868963062E-2"/>
          <c:w val="0.89273489465166522"/>
          <c:h val="0.93521697264863402"/>
        </c:manualLayout>
      </c:layout>
      <c:barChart>
        <c:barDir val="col"/>
        <c:grouping val="clustered"/>
        <c:varyColors val="0"/>
        <c:ser>
          <c:idx val="0"/>
          <c:order val="0"/>
          <c:tx>
            <c:strRef>
              <c:f>Sheet1!$B$1</c:f>
              <c:strCache>
                <c:ptCount val="1"/>
                <c:pt idx="0">
                  <c:v>Series 1</c:v>
                </c:pt>
              </c:strCache>
            </c:strRef>
          </c:tx>
          <c:spPr>
            <a:solidFill>
              <a:srgbClr val="414DA1"/>
            </a:solidFill>
            <a:ln>
              <a:noFill/>
            </a:ln>
            <a:effectLst/>
          </c:spPr>
          <c:invertIfNegative val="0"/>
          <c:cat>
            <c:numRef>
              <c:f>Sheet1!$A$2:$A$95</c:f>
              <c:numCache>
                <c:formatCode>General</c:formatCode>
                <c:ptCount val="94"/>
              </c:numCache>
            </c:numRef>
          </c:cat>
          <c:val>
            <c:numRef>
              <c:f>Sheet1!$B$2:$B$95</c:f>
              <c:numCache>
                <c:formatCode>General</c:formatCode>
                <c:ptCount val="94"/>
                <c:pt idx="0">
                  <c:v>56.14</c:v>
                </c:pt>
                <c:pt idx="1">
                  <c:v>52.6</c:v>
                </c:pt>
                <c:pt idx="2">
                  <c:v>36.89</c:v>
                </c:pt>
                <c:pt idx="3">
                  <c:v>35.19</c:v>
                </c:pt>
                <c:pt idx="4">
                  <c:v>31.5</c:v>
                </c:pt>
                <c:pt idx="5">
                  <c:v>23.44</c:v>
                </c:pt>
                <c:pt idx="6">
                  <c:v>20.62</c:v>
                </c:pt>
                <c:pt idx="7">
                  <c:v>11.7</c:v>
                </c:pt>
                <c:pt idx="8">
                  <c:v>9.7799999999999994</c:v>
                </c:pt>
                <c:pt idx="9">
                  <c:v>9.77</c:v>
                </c:pt>
                <c:pt idx="10">
                  <c:v>9.3800000000000008</c:v>
                </c:pt>
                <c:pt idx="11">
                  <c:v>8.93</c:v>
                </c:pt>
                <c:pt idx="12">
                  <c:v>7.95</c:v>
                </c:pt>
                <c:pt idx="13">
                  <c:v>7.14</c:v>
                </c:pt>
                <c:pt idx="14">
                  <c:v>6.49</c:v>
                </c:pt>
                <c:pt idx="15">
                  <c:v>5.56</c:v>
                </c:pt>
                <c:pt idx="16">
                  <c:v>5.07</c:v>
                </c:pt>
                <c:pt idx="17">
                  <c:v>3.36</c:v>
                </c:pt>
                <c:pt idx="18">
                  <c:v>1.92</c:v>
                </c:pt>
                <c:pt idx="19">
                  <c:v>1.82</c:v>
                </c:pt>
                <c:pt idx="20">
                  <c:v>0</c:v>
                </c:pt>
                <c:pt idx="21">
                  <c:v>0</c:v>
                </c:pt>
                <c:pt idx="22">
                  <c:v>0</c:v>
                </c:pt>
                <c:pt idx="23">
                  <c:v>-0.92</c:v>
                </c:pt>
                <c:pt idx="24">
                  <c:v>-0.98</c:v>
                </c:pt>
                <c:pt idx="25">
                  <c:v>-2.33</c:v>
                </c:pt>
                <c:pt idx="26">
                  <c:v>-2.5</c:v>
                </c:pt>
                <c:pt idx="27">
                  <c:v>-2.56</c:v>
                </c:pt>
                <c:pt idx="28">
                  <c:v>-2.63</c:v>
                </c:pt>
                <c:pt idx="29">
                  <c:v>-2.99</c:v>
                </c:pt>
                <c:pt idx="30">
                  <c:v>-3.03</c:v>
                </c:pt>
                <c:pt idx="31">
                  <c:v>-3.17</c:v>
                </c:pt>
                <c:pt idx="32">
                  <c:v>-4.3499999999999996</c:v>
                </c:pt>
                <c:pt idx="33">
                  <c:v>-4.95</c:v>
                </c:pt>
                <c:pt idx="34">
                  <c:v>-6.75</c:v>
                </c:pt>
                <c:pt idx="35">
                  <c:v>-7.14</c:v>
                </c:pt>
                <c:pt idx="36">
                  <c:v>-9.26</c:v>
                </c:pt>
                <c:pt idx="37">
                  <c:v>-10.83</c:v>
                </c:pt>
                <c:pt idx="38">
                  <c:v>-11.59</c:v>
                </c:pt>
                <c:pt idx="39">
                  <c:v>-13.29</c:v>
                </c:pt>
                <c:pt idx="40">
                  <c:v>-13.85</c:v>
                </c:pt>
                <c:pt idx="41">
                  <c:v>-14.56</c:v>
                </c:pt>
                <c:pt idx="42">
                  <c:v>-15.22</c:v>
                </c:pt>
                <c:pt idx="43">
                  <c:v>-15.56</c:v>
                </c:pt>
                <c:pt idx="44">
                  <c:v>-15.79</c:v>
                </c:pt>
                <c:pt idx="45">
                  <c:v>-16.89</c:v>
                </c:pt>
                <c:pt idx="46">
                  <c:v>-17.7</c:v>
                </c:pt>
                <c:pt idx="47">
                  <c:v>-17.95</c:v>
                </c:pt>
                <c:pt idx="48">
                  <c:v>-20.34</c:v>
                </c:pt>
                <c:pt idx="49">
                  <c:v>-20.59</c:v>
                </c:pt>
                <c:pt idx="50">
                  <c:v>-22.22</c:v>
                </c:pt>
                <c:pt idx="51">
                  <c:v>-22.78</c:v>
                </c:pt>
                <c:pt idx="52">
                  <c:v>-23.53</c:v>
                </c:pt>
                <c:pt idx="53">
                  <c:v>-25.71</c:v>
                </c:pt>
                <c:pt idx="54">
                  <c:v>-27.27</c:v>
                </c:pt>
                <c:pt idx="55">
                  <c:v>-27.66</c:v>
                </c:pt>
                <c:pt idx="56">
                  <c:v>-31.03</c:v>
                </c:pt>
                <c:pt idx="57">
                  <c:v>-32.65</c:v>
                </c:pt>
                <c:pt idx="58">
                  <c:v>-32.979999999999997</c:v>
                </c:pt>
                <c:pt idx="59">
                  <c:v>-35.630000000000003</c:v>
                </c:pt>
                <c:pt idx="60">
                  <c:v>-36.840000000000003</c:v>
                </c:pt>
                <c:pt idx="61">
                  <c:v>-37.299999999999997</c:v>
                </c:pt>
                <c:pt idx="62">
                  <c:v>-37.5</c:v>
                </c:pt>
                <c:pt idx="63">
                  <c:v>-38.24</c:v>
                </c:pt>
                <c:pt idx="64">
                  <c:v>-38.24</c:v>
                </c:pt>
                <c:pt idx="65">
                  <c:v>-38.64</c:v>
                </c:pt>
                <c:pt idx="66">
                  <c:v>-39.130000000000003</c:v>
                </c:pt>
                <c:pt idx="67">
                  <c:v>-40.630000000000003</c:v>
                </c:pt>
                <c:pt idx="68">
                  <c:v>-41.18</c:v>
                </c:pt>
                <c:pt idx="69">
                  <c:v>-41.77</c:v>
                </c:pt>
                <c:pt idx="70">
                  <c:v>-42.5</c:v>
                </c:pt>
                <c:pt idx="71">
                  <c:v>-43.75</c:v>
                </c:pt>
                <c:pt idx="72">
                  <c:v>-45.95</c:v>
                </c:pt>
                <c:pt idx="73">
                  <c:v>-46.28</c:v>
                </c:pt>
                <c:pt idx="74">
                  <c:v>-48.76</c:v>
                </c:pt>
                <c:pt idx="75">
                  <c:v>-50.79</c:v>
                </c:pt>
                <c:pt idx="76">
                  <c:v>-52.33</c:v>
                </c:pt>
                <c:pt idx="77">
                  <c:v>-52.78</c:v>
                </c:pt>
                <c:pt idx="78">
                  <c:v>-56.96</c:v>
                </c:pt>
                <c:pt idx="79">
                  <c:v>-58.33</c:v>
                </c:pt>
                <c:pt idx="80">
                  <c:v>-58.82</c:v>
                </c:pt>
                <c:pt idx="81">
                  <c:v>-60</c:v>
                </c:pt>
                <c:pt idx="82">
                  <c:v>-62.5</c:v>
                </c:pt>
                <c:pt idx="83">
                  <c:v>-64.290000000000006</c:v>
                </c:pt>
                <c:pt idx="84">
                  <c:v>-66.67</c:v>
                </c:pt>
                <c:pt idx="85">
                  <c:v>-69.23</c:v>
                </c:pt>
                <c:pt idx="86">
                  <c:v>-69.84</c:v>
                </c:pt>
                <c:pt idx="87">
                  <c:v>-70.37</c:v>
                </c:pt>
                <c:pt idx="88">
                  <c:v>-74.44</c:v>
                </c:pt>
                <c:pt idx="89">
                  <c:v>-86.96</c:v>
                </c:pt>
                <c:pt idx="90">
                  <c:v>-96.32</c:v>
                </c:pt>
                <c:pt idx="91">
                  <c:v>-100</c:v>
                </c:pt>
                <c:pt idx="92">
                  <c:v>-100</c:v>
                </c:pt>
                <c:pt idx="93">
                  <c:v>-100</c:v>
                </c:pt>
              </c:numCache>
            </c:numRef>
          </c:val>
          <c:extLst>
            <c:ext xmlns:c16="http://schemas.microsoft.com/office/drawing/2014/chart" uri="{C3380CC4-5D6E-409C-BE32-E72D297353CC}">
              <c16:uniqueId val="{00000000-A223-9F40-8F4C-200BBD731A65}"/>
            </c:ext>
          </c:extLst>
        </c:ser>
        <c:dLbls>
          <c:showLegendKey val="0"/>
          <c:showVal val="0"/>
          <c:showCatName val="0"/>
          <c:showSerName val="0"/>
          <c:showPercent val="0"/>
          <c:showBubbleSize val="0"/>
        </c:dLbls>
        <c:gapWidth val="95"/>
        <c:overlap val="-50"/>
        <c:axId val="1462409952"/>
        <c:axId val="1777541088"/>
      </c:barChart>
      <c:catAx>
        <c:axId val="1462409952"/>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77541088"/>
        <c:crosses val="autoZero"/>
        <c:auto val="1"/>
        <c:lblAlgn val="ctr"/>
        <c:lblOffset val="100"/>
        <c:noMultiLvlLbl val="0"/>
      </c:catAx>
      <c:valAx>
        <c:axId val="1777541088"/>
        <c:scaling>
          <c:orientation val="minMax"/>
          <c:max val="100"/>
          <c:min val="-100"/>
        </c:scaling>
        <c:delete val="0"/>
        <c:axPos val="l"/>
        <c:title>
          <c:tx>
            <c:rich>
              <a:bodyPr rot="-5400000" spcFirstLastPara="1" vertOverflow="ellipsis" vert="horz" wrap="square" anchor="ctr" anchorCtr="1"/>
              <a:lstStyle/>
              <a:p>
                <a:pPr>
                  <a:defRPr sz="1800" b="1" i="0" u="none" strike="noStrike" kern="1200" baseline="0">
                    <a:solidFill>
                      <a:srgbClr val="000000"/>
                    </a:solidFill>
                    <a:latin typeface="+mn-lt"/>
                    <a:ea typeface="+mn-ea"/>
                    <a:cs typeface="+mn-cs"/>
                  </a:defRPr>
                </a:pPr>
                <a:r>
                  <a:rPr lang="en-US" sz="1400" b="1" dirty="0">
                    <a:solidFill>
                      <a:srgbClr val="000000"/>
                    </a:solidFill>
                    <a:effectLst/>
                  </a:rPr>
                  <a:t>Change From Baseline</a:t>
                </a:r>
              </a:p>
            </c:rich>
          </c:tx>
          <c:overlay val="0"/>
          <c:spPr>
            <a:noFill/>
            <a:ln>
              <a:noFill/>
            </a:ln>
            <a:effectLst/>
          </c:spPr>
          <c:txPr>
            <a:bodyPr rot="-540000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title>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1462409952"/>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12T05:18:27.36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0,'1772'0,"-1743"2,51 8,-51-5,49 3,314-9,-371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12T05:18:27.71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24,'769'0,"-627"-12,3 1,-69 11,-55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12T05:18:28.29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2,'163'-1,"179"3,-232 10,-61-6,51 0,83-7,-163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12T05:18:31.97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450 0,'-425'0,"400"0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12T05:18:33.37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1,'1200'0,"-1178"0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12T05:18:34.72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70,'418'-25,"-170"6,-106 7,115-2,-239 15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12T05:19:25.73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1,'14'0,"95"0,146 18,-178-11,144-6,-95-4,199 21,-300-15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12T05:19:26.65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1,'12'0,"27"0,31 0,30 0,27 0,11 0,-3 0,0 0,-12 0,-14 0,-19 0,-16 0,-17 0,-10 0,-10 0,-10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3B4DF-526B-D344-B08E-39E8C85938CD}" type="slidenum">
              <a:rPr lang="en-US" smtClean="0"/>
              <a:t>33</a:t>
            </a:fld>
            <a:endParaRPr lang="en-US"/>
          </a:p>
        </p:txBody>
      </p:sp>
    </p:spTree>
    <p:extLst>
      <p:ext uri="{BB962C8B-B14F-4D97-AF65-F5344CB8AC3E}">
        <p14:creationId xmlns:p14="http://schemas.microsoft.com/office/powerpoint/2010/main" val="361769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Niraparib has more platelet decrease</a:t>
            </a:r>
          </a:p>
        </p:txBody>
      </p:sp>
      <p:sp>
        <p:nvSpPr>
          <p:cNvPr id="4" name="Slide Number Placeholder 3"/>
          <p:cNvSpPr>
            <a:spLocks noGrp="1"/>
          </p:cNvSpPr>
          <p:nvPr>
            <p:ph type="sldNum" sz="quarter" idx="5"/>
          </p:nvPr>
        </p:nvSpPr>
        <p:spPr/>
        <p:txBody>
          <a:bodyPr/>
          <a:lstStyle/>
          <a:p>
            <a:fld id="{2CA3B4DF-526B-D344-B08E-39E8C85938CD}" type="slidenum">
              <a:rPr lang="en-US" smtClean="0"/>
              <a:t>34</a:t>
            </a:fld>
            <a:endParaRPr lang="en-US"/>
          </a:p>
        </p:txBody>
      </p:sp>
    </p:spTree>
    <p:extLst>
      <p:ext uri="{BB962C8B-B14F-4D97-AF65-F5344CB8AC3E}">
        <p14:creationId xmlns:p14="http://schemas.microsoft.com/office/powerpoint/2010/main" val="2612827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 of patients in </a:t>
            </a:r>
            <a:r>
              <a:rPr lang="en-US" dirty="0" err="1"/>
              <a:t>abi+ola</a:t>
            </a:r>
            <a:r>
              <a:rPr lang="en-US" dirty="0"/>
              <a:t> arm required </a:t>
            </a:r>
            <a:r>
              <a:rPr lang="en-US" dirty="0" err="1"/>
              <a:t>pRBC</a:t>
            </a:r>
            <a:r>
              <a:rPr lang="en-US" dirty="0"/>
              <a:t> transfusion</a:t>
            </a:r>
          </a:p>
        </p:txBody>
      </p:sp>
      <p:sp>
        <p:nvSpPr>
          <p:cNvPr id="4" name="Slide Number Placeholder 3"/>
          <p:cNvSpPr>
            <a:spLocks noGrp="1"/>
          </p:cNvSpPr>
          <p:nvPr>
            <p:ph type="sldNum" sz="quarter" idx="5"/>
          </p:nvPr>
        </p:nvSpPr>
        <p:spPr/>
        <p:txBody>
          <a:bodyPr/>
          <a:lstStyle/>
          <a:p>
            <a:fld id="{B3A96171-A15F-AF4E-B7C5-E1453CAAF64D}" type="slidenum">
              <a:rPr lang="en-US" smtClean="0"/>
              <a:t>39</a:t>
            </a:fld>
            <a:endParaRPr lang="en-US" dirty="0"/>
          </a:p>
        </p:txBody>
      </p:sp>
    </p:spTree>
    <p:extLst>
      <p:ext uri="{BB962C8B-B14F-4D97-AF65-F5344CB8AC3E}">
        <p14:creationId xmlns:p14="http://schemas.microsoft.com/office/powerpoint/2010/main" val="2725776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BE599-8CC6-8345-B2C7-7CA28ED10474}" type="slidenum">
              <a:rPr lang="en-US" smtClean="0"/>
              <a:t>43</a:t>
            </a:fld>
            <a:endParaRPr lang="en-US"/>
          </a:p>
        </p:txBody>
      </p:sp>
    </p:spTree>
    <p:extLst>
      <p:ext uri="{BB962C8B-B14F-4D97-AF65-F5344CB8AC3E}">
        <p14:creationId xmlns:p14="http://schemas.microsoft.com/office/powerpoint/2010/main" val="1004539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BE599-8CC6-8345-B2C7-7CA28ED10474}" type="slidenum">
              <a:rPr lang="en-US" smtClean="0"/>
              <a:t>44</a:t>
            </a:fld>
            <a:endParaRPr lang="en-US"/>
          </a:p>
        </p:txBody>
      </p:sp>
    </p:spTree>
    <p:extLst>
      <p:ext uri="{BB962C8B-B14F-4D97-AF65-F5344CB8AC3E}">
        <p14:creationId xmlns:p14="http://schemas.microsoft.com/office/powerpoint/2010/main" val="1107469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TRITON2 led to accelerated approval for rucaparib post-docetaxel and only if BRCA alteration</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45</a:t>
            </a:fld>
            <a:endParaRPr lang="en-US" dirty="0"/>
          </a:p>
        </p:txBody>
      </p:sp>
    </p:spTree>
    <p:extLst>
      <p:ext uri="{BB962C8B-B14F-4D97-AF65-F5344CB8AC3E}">
        <p14:creationId xmlns:p14="http://schemas.microsoft.com/office/powerpoint/2010/main" val="2251635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3263"/>
            <a:ext cx="6254750" cy="3521075"/>
          </a:xfrm>
          <a:prstGeom prst="rect">
            <a:avLst/>
          </a:prstGeom>
        </p:spPr>
      </p:sp>
      <p:sp>
        <p:nvSpPr>
          <p:cNvPr id="3" name="Notes Placeholder 2"/>
          <p:cNvSpPr>
            <a:spLocks noGrp="1"/>
          </p:cNvSpPr>
          <p:nvPr>
            <p:ph type="body" idx="1"/>
          </p:nvPr>
        </p:nvSpPr>
        <p:spPr/>
        <p:txBody>
          <a:bodyPr/>
          <a:lstStyle/>
          <a:p>
            <a:pPr defTabSz="1417743">
              <a:defRPr/>
            </a:pPr>
            <a:endParaRPr lang="en-US" baseline="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4470E7FA-1659-4724-B04D-9C5482A442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1217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3263"/>
            <a:ext cx="6254750" cy="3521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8520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3263"/>
            <a:ext cx="6254750" cy="3521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6311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3263"/>
            <a:ext cx="6254750" cy="3521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2205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second study, PROpel  is investigating the combination of </a:t>
            </a:r>
            <a:r>
              <a:rPr lang="en-US" baseline="0" dirty="0" err="1"/>
              <a:t>olaparib</a:t>
            </a:r>
            <a:r>
              <a:rPr lang="en-US" baseline="0" dirty="0"/>
              <a:t> with abiraterone in the first line </a:t>
            </a:r>
            <a:r>
              <a:rPr lang="en-US" baseline="0" dirty="0" err="1"/>
              <a:t>Mcrpc</a:t>
            </a:r>
            <a:r>
              <a:rPr lang="en-US" baseline="0" dirty="0"/>
              <a:t> setting. This study plans to include a total of 720 </a:t>
            </a:r>
            <a:r>
              <a:rPr lang="en-US" dirty="0"/>
              <a:t>patients</a:t>
            </a:r>
            <a:r>
              <a:rPr lang="en-US" baseline="0" dirty="0"/>
              <a:t> . The primary endpoint is radiographic PFS, and OS is a key secondary endpoint.  The study does not have a selected cohort of patients positive for HRR mutations.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65E-A2F7-45E1-9CB5-019F35D32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2257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3263"/>
            <a:ext cx="6254750" cy="3521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6720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63</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87763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64</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64582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93571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42548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73237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561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Response rates much higher for mutations than fusions.  And 0/6 FGFR2 mutation patients responded.</a:t>
            </a:r>
          </a:p>
          <a:p>
            <a:endParaRPr lang="en-US" dirty="0"/>
          </a:p>
          <a:p>
            <a:r>
              <a:rPr lang="en-US" dirty="0"/>
              <a:t>ORR 59% impressive for prior ICI exposed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30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832236-04C1-194D-9422-81657BE95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1175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762760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last study, MAGNITUDE, is investigating the combination of </a:t>
            </a:r>
            <a:r>
              <a:rPr lang="en-US" baseline="0" dirty="0" err="1"/>
              <a:t>niraparib</a:t>
            </a:r>
            <a:r>
              <a:rPr lang="en-US" baseline="0" dirty="0"/>
              <a:t> with </a:t>
            </a:r>
            <a:r>
              <a:rPr lang="en-US" baseline="0" dirty="0" err="1"/>
              <a:t>abiraterone</a:t>
            </a:r>
            <a:r>
              <a:rPr lang="en-US" baseline="0" dirty="0"/>
              <a:t> in first line metastatic CRPC setting. The primary endpoint is radiographic PFS, and OS is a secondary endpoint. This study does include separate cohorts of patients unselected and selected for HRR mutations. While we are  anxiously awaiting the results from these trials in </a:t>
            </a:r>
            <a:r>
              <a:rPr lang="en-US" baseline="0" dirty="0" err="1"/>
              <a:t>mCRPC</a:t>
            </a:r>
            <a:r>
              <a:rPr lang="en-US" baseline="0" dirty="0"/>
              <a:t> setting, the AMPLITUDE study has already moved this combinatorial regimen to the earlier setting of metastatic castration sensitive prostate cancer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769265E-A2F7-45E1-9CB5-019F35D3279F}" type="slidenum">
              <a:rPr lang="en-US" smtClean="0"/>
              <a:t>15</a:t>
            </a:fld>
            <a:endParaRPr lang="en-US"/>
          </a:p>
        </p:txBody>
      </p:sp>
    </p:spTree>
    <p:extLst>
      <p:ext uri="{BB962C8B-B14F-4D97-AF65-F5344CB8AC3E}">
        <p14:creationId xmlns:p14="http://schemas.microsoft.com/office/powerpoint/2010/main" val="8864732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800"/>
              </a:spcAft>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40224675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800"/>
              </a:spcAft>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8263574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E58FB9-A7F9-4D24-9DD1-9A20DE39BB12}"/>
              </a:ext>
            </a:extLst>
          </p:cNvPr>
          <p:cNvSpPr>
            <a:spLocks noGrp="1" noRot="1" noChangeAspect="1"/>
          </p:cNvSpPr>
          <p:nvPr>
            <p:ph type="sldImg"/>
          </p:nvPr>
        </p:nvSpPr>
        <p:spPr>
          <a:xfrm>
            <a:off x="688975" y="1143000"/>
            <a:ext cx="5480050" cy="3086100"/>
          </a:xfrm>
        </p:spPr>
      </p:sp>
      <p:sp>
        <p:nvSpPr>
          <p:cNvPr id="3" name="Notes Placeholder 2">
            <a:extLst>
              <a:ext uri="{FF2B5EF4-FFF2-40B4-BE49-F238E27FC236}">
                <a16:creationId xmlns:a16="http://schemas.microsoft.com/office/drawing/2014/main" id="{75A0C0E5-83A1-4709-968E-1EF05E84A60C}"/>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7B6D5434-50FE-47D5-8FB9-7292C73B0919}"/>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0DB175-1D41-49DC-B0EF-69AFD9FF70C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005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205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neutropenia and diarrhea, which makes sense given that payload is SN-38.</a:t>
            </a:r>
          </a:p>
          <a:p>
            <a:endParaRPr lang="en-US" dirty="0"/>
          </a:p>
          <a:p>
            <a:r>
              <a:rPr lang="en-US" dirty="0"/>
              <a:t>I’d like to see the Gilbert’s patients, as it is common and if there is more toxicity there due to SN-38.  I think they may want to exclude those patients…until they show me data it is safe, I will have concern.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4858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0689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39166241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Merriweather" panose="00000500000000000000" pitchFamily="2" charset="0"/>
              </a:rPr>
              <a:t>High clinical need for  adjuvant treatment options that prevent recurrent disease in the treatment of patients with renal cell carcinoma.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42095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next study, TALAPRO-2, is a combination of talazoparib with enzalutamide versus placebo plus enzalutamide. This study plans to recruit a total of 860 </a:t>
            </a:r>
            <a:r>
              <a:rPr lang="en-US" dirty="0"/>
              <a:t>mCRPC patients</a:t>
            </a:r>
            <a:r>
              <a:rPr lang="en-US" baseline="0" dirty="0"/>
              <a:t> with documented disease progression at study entry, no prior systemic therapy for CRPC, no prior history of receiving a PARP inhibitor, 2</a:t>
            </a:r>
            <a:r>
              <a:rPr lang="en-US" baseline="30000" dirty="0"/>
              <a:t>nd</a:t>
            </a:r>
            <a:r>
              <a:rPr lang="en-US" baseline="0" dirty="0"/>
              <a:t> generation AR inhibitor, and prior therapy with taxane, immunotherapy, or radium in CSPC is acceptable if discontinued prior to Day 1 randomization. Patients will be randomized 1:1 to either arm. Two cohorts will be used for stratification; the first will consist of 560 patients which are unselected for DDR status, and the second will include patients known to harbor DDR deficiencies. The primary endpoint is radiographic PFS, with co-secondary endpoints of OS, soft tissue objective response, duration of soft tissue response, proportion of patients with PSA response ≥ 50%, time to PSA progression, and time to initiation of cytotoxic chemotherapy.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9265E-A2F7-45E1-9CB5-019F35D32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9161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414141"/>
                </a:solidFill>
                <a:effectLst/>
                <a:latin typeface="PT Serif" panose="020A0603040505020204" pitchFamily="18" charset="0"/>
              </a:rPr>
              <a:t>Given these outcomes, risk stratification tools have been developed to identify patients at high risk of recurrence. There are a number of different nomograms that are available, with a few of them listed here. the factors used in these nomograms have been the same for decades, including TNM staging, grade, UISS includes performance status. </a:t>
            </a:r>
            <a:r>
              <a:rPr lang="en-US" b="0" i="0" dirty="0">
                <a:solidFill>
                  <a:srgbClr val="333333"/>
                </a:solidFill>
                <a:effectLst/>
                <a:latin typeface="Roboto" panose="02000000000000000000" pitchFamily="2" charset="0"/>
              </a:rPr>
              <a:t>. So they're all variations around the theme. </a:t>
            </a:r>
            <a:endParaRPr lang="en-US" b="0" i="0" dirty="0">
              <a:solidFill>
                <a:srgbClr val="414141"/>
              </a:solidFill>
              <a:effectLst/>
              <a:latin typeface="PT Serif" panose="020A0603040505020204" pitchFamily="18" charset="0"/>
            </a:endParaRPr>
          </a:p>
          <a:p>
            <a:r>
              <a:rPr lang="en-US" b="0" i="0" dirty="0">
                <a:solidFill>
                  <a:srgbClr val="414141"/>
                </a:solidFill>
                <a:effectLst/>
                <a:latin typeface="PT Serif" panose="020A0603040505020204" pitchFamily="18" charset="0"/>
              </a:rPr>
              <a:t>I tend to use </a:t>
            </a:r>
            <a:r>
              <a:rPr lang="en-US" b="0" i="0" dirty="0">
                <a:solidFill>
                  <a:srgbClr val="333333"/>
                </a:solidFill>
                <a:effectLst/>
                <a:latin typeface="Roboto" panose="02000000000000000000" pitchFamily="2" charset="0"/>
              </a:rPr>
              <a:t>The Fox Chase uses data from the ASSURE study, the adjuvant TKI study that ECOG did. So it uses outcome data from the most recent dataset. </a:t>
            </a:r>
          </a:p>
          <a:p>
            <a:r>
              <a:rPr lang="en-US" b="0" i="0" dirty="0">
                <a:solidFill>
                  <a:srgbClr val="000000"/>
                </a:solidFill>
                <a:effectLst/>
                <a:latin typeface="Lato" panose="020F0502020204030203" pitchFamily="34" charset="0"/>
              </a:rPr>
              <a:t> age at diagnosis, presence or absence of vascular invasion, coagulative necrosis, or </a:t>
            </a:r>
            <a:r>
              <a:rPr lang="en-US" b="0" i="0" dirty="0" err="1">
                <a:solidFill>
                  <a:srgbClr val="000000"/>
                </a:solidFill>
                <a:effectLst/>
                <a:latin typeface="Lato" panose="020F0502020204030203" pitchFamily="34" charset="0"/>
              </a:rPr>
              <a:t>sarcomatoid</a:t>
            </a:r>
            <a:r>
              <a:rPr lang="en-US" b="0" i="0" dirty="0">
                <a:solidFill>
                  <a:srgbClr val="000000"/>
                </a:solidFill>
                <a:effectLst/>
                <a:latin typeface="Lato" panose="020F0502020204030203" pitchFamily="34" charset="0"/>
              </a:rPr>
              <a:t> features—generates 3 predictions (early disease progression, DFS, and OS) for patients with kidney cancer post-nephrectomy.</a:t>
            </a:r>
            <a:r>
              <a:rPr lang="en-US" b="0" i="0" baseline="30000" dirty="0">
                <a:solidFill>
                  <a:srgbClr val="000000"/>
                </a:solidFill>
                <a:effectLst/>
                <a:latin typeface="Lato" panose="020F0502020204030203" pitchFamily="34" charset="0"/>
              </a:rPr>
              <a:t>17</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325432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Merriweather" panose="00000500000000000000" pitchFamily="2" charset="0"/>
              </a:rPr>
              <a:t>In terms of adjuvant agents, Historically, the first trials in the adjuvant RCC space were cytokine-based treatments, but these have failed to demonstrate improvements in disease-free survival for patients at high risk of recurrence following definitive surgical resection.</a:t>
            </a:r>
            <a:endParaRPr lang="en-US" b="0" i="0" dirty="0">
              <a:solidFill>
                <a:srgbClr val="4D4D4D"/>
              </a:solidFill>
              <a:effectLst/>
              <a:latin typeface="ff-quadraat-web-pro"/>
            </a:endParaRPr>
          </a:p>
          <a:p>
            <a:r>
              <a:rPr lang="en-US" b="0" i="0" dirty="0">
                <a:solidFill>
                  <a:srgbClr val="4D4D4D"/>
                </a:solidFill>
                <a:effectLst/>
                <a:latin typeface="ff-quadraat-web-pro"/>
              </a:rPr>
              <a:t>Thereafter, Given the success of targeted therapies for metastatic disease in the early 2000s, a series of studies investigating adjuvant therapy with VEGF–targeting agents were conducted. These trials (S-TRAC with sunitinib, ASSURE [Adjuvant Sorafenib or Sunitinib], PROTECT [Pazopanib], ATLAS [</a:t>
            </a:r>
            <a:r>
              <a:rPr lang="en-US" b="0" i="0" dirty="0" err="1">
                <a:solidFill>
                  <a:srgbClr val="4D4D4D"/>
                </a:solidFill>
                <a:effectLst/>
                <a:latin typeface="ff-quadraat-web-pro"/>
              </a:rPr>
              <a:t>Axitinib</a:t>
            </a:r>
            <a:r>
              <a:rPr lang="en-US" b="0" i="0" dirty="0">
                <a:solidFill>
                  <a:srgbClr val="4D4D4D"/>
                </a:solidFill>
                <a:effectLst/>
                <a:latin typeface="ff-quadraat-web-pro"/>
              </a:rPr>
              <a:t>], and SORCE [Sorafenib]) </a:t>
            </a:r>
            <a:r>
              <a:rPr lang="en-US" b="0" i="0" dirty="0">
                <a:solidFill>
                  <a:srgbClr val="333333"/>
                </a:solidFill>
                <a:effectLst/>
                <a:latin typeface="Merriweather" panose="00000500000000000000" pitchFamily="2" charset="0"/>
              </a:rPr>
              <a:t>These trials differed regarding patients enrolled, duration of therapy, agents used and incorporation of non-clear cell features.</a:t>
            </a:r>
          </a:p>
          <a:p>
            <a:r>
              <a:rPr lang="en-US" b="0" i="0" dirty="0">
                <a:solidFill>
                  <a:srgbClr val="333333"/>
                </a:solidFill>
                <a:effectLst/>
                <a:latin typeface="Merriweather" panose="00000500000000000000" pitchFamily="2" charset="0"/>
              </a:rPr>
              <a:t>Although the studies in aggregate have been negative, with the exception of the STRAC study, there are important takeaways from conducting studies in the adjuvant space</a:t>
            </a:r>
          </a:p>
          <a:p>
            <a:r>
              <a:rPr lang="en-US" b="0" i="0" dirty="0">
                <a:solidFill>
                  <a:srgbClr val="333333"/>
                </a:solidFill>
                <a:effectLst/>
                <a:latin typeface="Merriweather" panose="00000500000000000000" pitchFamily="2" charset="0"/>
              </a:rPr>
              <a:t>With the exception of the phase III S-TRAC study, which tested the adjuvant use of sunitinib in patients with locally advanced (pT3–4) or node-positive clear cell renal cell carcinoma, these studies in aggregate have not shown significant DFS benefit and none have shown OS benefit. There are several reasons proposed as to why adjuvant TKI therapy failed to demonstrate consistent benefit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233414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D4D4D"/>
                </a:solidFill>
                <a:effectLst/>
                <a:latin typeface="ff-quadraat-web-pro"/>
              </a:rPr>
              <a:t>The toxicity experienced in these trials led to high rates of TKI discontinuation. Given the significant toxicity, several trials (ASSURE, PROTECT, and SORCE) required modification of the starting dose of therapy</a:t>
            </a:r>
            <a:r>
              <a:rPr lang="en-US" b="0" i="0" dirty="0">
                <a:solidFill>
                  <a:srgbClr val="414141"/>
                </a:solidFill>
                <a:effectLst/>
                <a:latin typeface="PT Serif" panose="020A0603040505020204" pitchFamily="18" charset="0"/>
              </a:rPr>
              <a:t>, potentially decreasing efficacy. In SOURCE, only 13% of patients received the full starting dose. As expected with high toxicity rates, patients also reported worse QoL outcomes with adjuvant </a:t>
            </a:r>
            <a:r>
              <a:rPr lang="en-US" b="0" i="0" dirty="0" err="1">
                <a:solidFill>
                  <a:srgbClr val="414141"/>
                </a:solidFill>
                <a:effectLst/>
                <a:latin typeface="PT Serif" panose="020A0603040505020204" pitchFamily="18" charset="0"/>
              </a:rPr>
              <a:t>tKI</a:t>
            </a:r>
            <a:r>
              <a:rPr lang="en-US" b="0" i="0" dirty="0">
                <a:solidFill>
                  <a:srgbClr val="414141"/>
                </a:solidFill>
                <a:effectLst/>
                <a:latin typeface="PT Serif" panose="020A0603040505020204" pitchFamily="18" charset="0"/>
              </a:rPr>
              <a:t> therapy, emphasizing the </a:t>
            </a:r>
            <a:r>
              <a:rPr lang="en-US" dirty="0"/>
              <a:t>Need for less toxic adjuvant options for our patients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609944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14141"/>
                </a:solidFill>
                <a:effectLst/>
                <a:latin typeface="PT Serif" panose="020A0603040505020204" pitchFamily="18" charset="0"/>
              </a:rPr>
              <a:t>The second proposed rationale negative trials were potentially weakened by inclusion of lower risk patients.</a:t>
            </a:r>
          </a:p>
          <a:p>
            <a:r>
              <a:rPr lang="en-US" b="0" i="0" dirty="0">
                <a:solidFill>
                  <a:srgbClr val="414141"/>
                </a:solidFill>
                <a:effectLst/>
                <a:latin typeface="PT Serif" panose="020A0603040505020204" pitchFamily="18" charset="0"/>
              </a:rPr>
              <a:t>Of the trials discussed in this domain, the ASSURE and S-TRAC trials are most frequently highlighted. The ASSURE trial was a phase III randomized, double-blind, placebo-controlled study evaluating sunitinib, </a:t>
            </a:r>
            <a:r>
              <a:rPr lang="en-US" b="0" i="0" dirty="0" err="1">
                <a:solidFill>
                  <a:srgbClr val="414141"/>
                </a:solidFill>
                <a:effectLst/>
                <a:latin typeface="PT Serif" panose="020A0603040505020204" pitchFamily="18" charset="0"/>
              </a:rPr>
              <a:t>sorafeninb</a:t>
            </a:r>
            <a:r>
              <a:rPr lang="en-US" b="0" i="0" dirty="0">
                <a:solidFill>
                  <a:srgbClr val="414141"/>
                </a:solidFill>
                <a:effectLst/>
                <a:latin typeface="PT Serif" panose="020A0603040505020204" pitchFamily="18" charset="0"/>
              </a:rPr>
              <a:t>, and placebo in patients with non-metastatic RCC (including non-clear cell </a:t>
            </a:r>
            <a:r>
              <a:rPr lang="en-US" b="0" i="0" dirty="0" err="1">
                <a:solidFill>
                  <a:srgbClr val="414141"/>
                </a:solidFill>
                <a:effectLst/>
                <a:latin typeface="PT Serif" panose="020A0603040505020204" pitchFamily="18" charset="0"/>
              </a:rPr>
              <a:t>histologies</a:t>
            </a:r>
            <a:r>
              <a:rPr lang="en-US" b="0" i="0" dirty="0">
                <a:solidFill>
                  <a:srgbClr val="414141"/>
                </a:solidFill>
                <a:effectLst/>
                <a:latin typeface="PT Serif" panose="020A0603040505020204" pitchFamily="18" charset="0"/>
              </a:rPr>
              <a:t>) after complete resection. It was the largest of the adjuvant studies to date. The primary endpoint, disease-free survival, was not met among the treatment arms . For example, 34–35% of patients in the treatment arms of ASSURE were AJCC stage I or II. </a:t>
            </a:r>
            <a:r>
              <a:rPr lang="en-US" b="0" i="0" dirty="0">
                <a:solidFill>
                  <a:srgbClr val="333333"/>
                </a:solidFill>
                <a:effectLst/>
                <a:latin typeface="Merriweather" panose="00000500000000000000" pitchFamily="2" charset="0"/>
              </a:rPr>
              <a:t>subset analyses in patients with clear cell renal cell carcinoma with pT3–4 or node-positive disease failed to demonstrate a benefit with adjuvant sunitinib</a:t>
            </a:r>
          </a:p>
          <a:p>
            <a:r>
              <a:rPr lang="en-US" b="0" i="0" dirty="0">
                <a:solidFill>
                  <a:srgbClr val="414141"/>
                </a:solidFill>
                <a:effectLst/>
                <a:latin typeface="PT Serif" panose="020A0603040505020204" pitchFamily="18" charset="0"/>
              </a:rPr>
              <a:t>Unlike the ASSURE trial, which included patients with lower risk tumors, the S-TRAC trial selected for patients with only clear cell histology and high-risk locoregional disease (tumor stage 3 or higher, regional lymph-node metastasis, or both). The primary endpoint of disease-free survival was longer in the sunitinib treatment arm (median 6.8 vs 5.6 years, Hazard Ratio [HR] 0.76, 95% Confidence Interval [CI] 0.59–0.98; </a:t>
            </a:r>
            <a:r>
              <a:rPr lang="en-US" b="0" i="1" dirty="0">
                <a:solidFill>
                  <a:srgbClr val="414141"/>
                </a:solidFill>
                <a:effectLst/>
                <a:latin typeface="PT Serif" panose="020A0603040505020204" pitchFamily="18" charset="0"/>
              </a:rPr>
              <a:t>p</a:t>
            </a:r>
            <a:r>
              <a:rPr lang="en-US" b="0" i="0" dirty="0">
                <a:solidFill>
                  <a:srgbClr val="414141"/>
                </a:solidFill>
                <a:effectLst/>
                <a:latin typeface="PT Serif" panose="020A0603040505020204" pitchFamily="18" charset="0"/>
              </a:rPr>
              <a:t> = 0.03). However, sunitinib did not result in improvement in overall survival and was associated with increased incidence of grade 3 and 4 adverse events and decreased quality of life</a:t>
            </a:r>
          </a:p>
          <a:p>
            <a:r>
              <a:rPr lang="en-US" b="0" i="0" dirty="0">
                <a:solidFill>
                  <a:srgbClr val="414141"/>
                </a:solidFill>
                <a:effectLst/>
                <a:latin typeface="PT Serif" panose="020A0603040505020204" pitchFamily="18" charset="0"/>
              </a:rPr>
              <a:t>However, sunitinib did not result in improvement in overall survival and was associated with increased incidence of grade 3 and 4 adverse events and decreased quality of life. </a:t>
            </a:r>
            <a:r>
              <a:rPr lang="en-US" dirty="0"/>
              <a:t>However, </a:t>
            </a:r>
            <a:r>
              <a:rPr lang="en-US" b="0" i="0" dirty="0">
                <a:solidFill>
                  <a:srgbClr val="333333"/>
                </a:solidFill>
                <a:effectLst/>
                <a:latin typeface="Titillium Web" panose="020F0502020204030204" pitchFamily="2" charset="0"/>
              </a:rPr>
              <a:t>sunitinib as adjuvant </a:t>
            </a:r>
            <a:r>
              <a:rPr lang="en-US" b="0" i="0" dirty="0" err="1">
                <a:solidFill>
                  <a:srgbClr val="333333"/>
                </a:solidFill>
                <a:effectLst/>
                <a:latin typeface="Titillium Web" panose="020F0502020204030204" pitchFamily="2" charset="0"/>
              </a:rPr>
              <a:t>tx</a:t>
            </a:r>
            <a:r>
              <a:rPr lang="en-US" b="0" i="0" dirty="0">
                <a:solidFill>
                  <a:srgbClr val="333333"/>
                </a:solidFill>
                <a:effectLst/>
                <a:latin typeface="Titillium Web" panose="020F0502020204030204" pitchFamily="2" charset="0"/>
              </a:rPr>
              <a:t> has not been adopted as routine practice, however, by many clinicians given the significant toxicity profile from this therapy and lack of overall survival benefit after longer term follow-up</a:t>
            </a:r>
            <a:endParaRPr lang="en-US" b="0" i="0" dirty="0">
              <a:solidFill>
                <a:srgbClr val="414141"/>
              </a:solidFill>
              <a:effectLst/>
              <a:latin typeface="PT Serif" panose="020A0603040505020204" pitchFamily="18" charset="0"/>
            </a:endParaRPr>
          </a:p>
          <a:p>
            <a:r>
              <a:rPr lang="en-US" b="0" i="0" dirty="0">
                <a:solidFill>
                  <a:srgbClr val="414141"/>
                </a:solidFill>
                <a:effectLst/>
                <a:latin typeface="PT Serif" panose="020A0603040505020204" pitchFamily="18" charset="0"/>
              </a:rPr>
              <a:t> Furthermore, subgroup analyses in patients with only clear cell histology or those with pT3 or pN1 disease showed no benefit to treatment. </a:t>
            </a:r>
            <a:r>
              <a:rPr lang="en-US" b="0" i="0" dirty="0">
                <a:solidFill>
                  <a:srgbClr val="000000"/>
                </a:solidFill>
                <a:effectLst/>
                <a:latin typeface="ui-sans-serif"/>
              </a:rPr>
              <a:t>Of the patients randomly assigned to sunitinib, 2/3 received the full starting dose of 50 mg, and 193 (44%) of them discontinued the drug over toxicity issues. Because of this high rate of discontinuation, the dose was reduced to 37.5 mg for the remaining patients, which resulted in a lower rate of withdrawal (34%).</a:t>
            </a:r>
            <a:r>
              <a:rPr lang="en-US" b="0" i="0" baseline="30000" dirty="0">
                <a:solidFill>
                  <a:srgbClr val="000000"/>
                </a:solidFill>
                <a:effectLst/>
                <a:latin typeface="ui-sans-serif"/>
              </a:rPr>
              <a: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414141"/>
                </a:solidFill>
                <a:effectLst/>
                <a:latin typeface="PT Serif" panose="020A0603040505020204" pitchFamily="18" charset="0"/>
              </a:rPr>
              <a:t>The S-TRAC trial was the only positive trial of the targeted therapy studies. It was a phase III randomized, double-blind, placebo-controlled study evaluating sunitinib in patients with locoregional high-risk clear cell RCC. Unlike the ASSURE trial, which included patients with lower risk tumors, the S-TRAC trial selected for patients with only clear cell histology and high-risk locoregional disease (tumor stage 3 or higher, regional lymph-node metastasis, or both). The primary endpoint of disease-free survival was longer in the sunitinib treatment arm (median 6.8 vs 5.6 years, Hazard Ratio [HR] 0.76, 95% Confidence Interval [CI] 0.59–0.98; </a:t>
            </a:r>
            <a:r>
              <a:rPr lang="en-US" b="0" i="1" dirty="0">
                <a:solidFill>
                  <a:srgbClr val="414141"/>
                </a:solidFill>
                <a:effectLst/>
                <a:latin typeface="PT Serif" panose="020A0603040505020204" pitchFamily="18" charset="0"/>
              </a:rPr>
              <a:t>p</a:t>
            </a:r>
            <a:r>
              <a:rPr lang="en-US" b="0" i="0" dirty="0">
                <a:solidFill>
                  <a:srgbClr val="414141"/>
                </a:solidFill>
                <a:effectLst/>
                <a:latin typeface="PT Serif" panose="020A0603040505020204" pitchFamily="18" charset="0"/>
              </a:rPr>
              <a:t> = 0.03). </a:t>
            </a:r>
            <a:endParaRPr lang="en-US" b="0" i="0" dirty="0">
              <a:solidFill>
                <a:srgbClr val="333333"/>
              </a:solidFill>
              <a:effectLst/>
              <a:latin typeface="Titillium Web" panose="020F0502020204030204" pitchFamily="2"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333333"/>
              </a:solidFill>
              <a:effectLst/>
              <a:latin typeface="Titillium Web" panose="020F0502020204030204" pitchFamily="2"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333333"/>
                </a:solidFill>
                <a:effectLst/>
                <a:latin typeface="Merriweather" panose="00000500000000000000" pitchFamily="2" charset="0"/>
              </a:rPr>
              <a:t>The study demonstrated an improvement in disease-free survival (6.2 months vs 4.0 months, hazard ratio [HR] = 0.76, 95% confidence interval [CI] = 0.55–0.99,</a:t>
            </a:r>
            <a:r>
              <a:rPr lang="en-US" b="0" i="1" dirty="0">
                <a:solidFill>
                  <a:srgbClr val="333333"/>
                </a:solidFill>
                <a:effectLst/>
                <a:latin typeface="Merriweather" panose="00000500000000000000" pitchFamily="2" charset="0"/>
              </a:rPr>
              <a:t> P</a:t>
            </a:r>
            <a:r>
              <a:rPr lang="en-US" b="0" i="0" dirty="0">
                <a:solidFill>
                  <a:srgbClr val="333333"/>
                </a:solidFill>
                <a:effectLst/>
                <a:latin typeface="Merriweather" panose="00000500000000000000" pitchFamily="2" charset="0"/>
              </a:rPr>
              <a:t> = .04) with adjuvant sunitinib over placebo, with no benefit in overall survival (HR = 0.92, 95% CI = 0.66–1.28) and increased toxicity. The results of the S-TRAC trial contrasted with those of the large phase III ASSURE trial, which tested the efficacy of sunitinib vs sorafenib vs placebo in patients with renal cell carcinoma at high risk of recurrence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333333"/>
                </a:solidFill>
                <a:effectLst/>
                <a:latin typeface="Merriweather" panose="00000500000000000000" pitchFamily="2" charset="0"/>
              </a:rPr>
              <a:t>Although the ASSURE trial enrolled a heterogeneous patient population, including those with either clear cell or variant histology renal cell carcinoma and either pT1b grade 3–4, pT2–T4, or node-positive disease, subset analyses in patients with clear cell renal cell carcinoma with pT3–4 or node-positive disease failed to demonstrate a benefit with adjuvant sunitinib.</a:t>
            </a:r>
            <a:r>
              <a:rPr lang="en-US" b="0" i="0" baseline="30000" dirty="0">
                <a:solidFill>
                  <a:srgbClr val="333333"/>
                </a:solidFill>
                <a:effectLst/>
                <a:latin typeface="Merriweather" panose="00000500000000000000" pitchFamily="2" charset="0"/>
              </a:rPr>
              <a:t>5</a:t>
            </a:r>
            <a:r>
              <a:rPr lang="en-US" b="0" i="0" dirty="0">
                <a:solidFill>
                  <a:srgbClr val="333333"/>
                </a:solidFill>
                <a:effectLst/>
                <a:latin typeface="Merriweather" panose="00000500000000000000" pitchFamily="2" charset="0"/>
              </a:rPr>
              <a:t> Neither sunitinib nor sorafenib improved overall survival vs placebo in the overall population.</a:t>
            </a:r>
            <a:endParaRPr lang="en-US" b="0" i="0" dirty="0">
              <a:solidFill>
                <a:srgbClr val="333333"/>
              </a:solidFill>
              <a:effectLst/>
              <a:latin typeface="Titillium Web" panose="020F0502020204030204" pitchFamily="2" charset="0"/>
            </a:endParaRPr>
          </a:p>
          <a:p>
            <a:endParaRPr lang="en-US" b="0" i="0" dirty="0">
              <a:solidFill>
                <a:srgbClr val="414141"/>
              </a:solidFill>
              <a:effectLst/>
              <a:latin typeface="PT Serif" panose="020A0603040505020204" pitchFamily="18"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426189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414141"/>
                </a:solidFill>
                <a:effectLst/>
                <a:latin typeface="PT Serif" panose="020A0603040505020204" pitchFamily="18" charset="0"/>
              </a:rPr>
              <a:t>Three, it is possible that from a mechanistic standpoint, TKIs do not eliminate </a:t>
            </a:r>
            <a:r>
              <a:rPr lang="en-US" b="0" i="0" dirty="0" err="1">
                <a:solidFill>
                  <a:srgbClr val="414141"/>
                </a:solidFill>
                <a:effectLst/>
                <a:latin typeface="PT Serif" panose="020A0603040505020204" pitchFamily="18" charset="0"/>
              </a:rPr>
              <a:t>micrometastatic</a:t>
            </a:r>
            <a:r>
              <a:rPr lang="en-US" b="0" i="0" dirty="0">
                <a:solidFill>
                  <a:srgbClr val="414141"/>
                </a:solidFill>
                <a:effectLst/>
                <a:latin typeface="PT Serif" panose="020A0603040505020204" pitchFamily="18" charset="0"/>
              </a:rPr>
              <a:t> disease., </a:t>
            </a:r>
            <a:r>
              <a:rPr lang="en-US" b="0" i="0" dirty="0">
                <a:solidFill>
                  <a:srgbClr val="000000"/>
                </a:solidFill>
                <a:effectLst/>
                <a:latin typeface="ui-sans-serif"/>
              </a:rPr>
              <a:t>VEGFR TKIs fundamentally work by limiting vascular supply to tumors, and </a:t>
            </a:r>
            <a:r>
              <a:rPr lang="en-US" b="0" i="0" dirty="0" err="1">
                <a:solidFill>
                  <a:srgbClr val="000000"/>
                </a:solidFill>
                <a:effectLst/>
                <a:latin typeface="ui-sans-serif"/>
              </a:rPr>
              <a:t>micrometastatic</a:t>
            </a:r>
            <a:r>
              <a:rPr lang="en-US" b="0" i="0" dirty="0">
                <a:solidFill>
                  <a:srgbClr val="000000"/>
                </a:solidFill>
                <a:effectLst/>
                <a:latin typeface="ui-sans-serif"/>
              </a:rPr>
              <a:t> tumor cells aren’t very constrained by their vascular supply until they reach a certain size.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000000"/>
                </a:solidFill>
                <a:effectLst/>
                <a:latin typeface="ui-sans-serif"/>
              </a:rPr>
              <a:t>So the lessons from adjuvant TKI trials laid the groundwork for development of adjuvant checkpoint inhibitor studies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765387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14141"/>
                </a:solidFill>
                <a:effectLst/>
                <a:latin typeface="PT Serif" panose="020A0603040505020204" pitchFamily="18" charset="0"/>
              </a:rPr>
              <a:t>The first phase III checkpoint inhibitor trial to be reported was Keynote 564. The study enrolled patients had intermediate-high risk (pT2N0M0 grade 4 or sarcomatoid, or pT3N0M0 any grade) or high-risk (pT4N0M0 any grade, or pTxN1M0 any grade) after definitive radical or partial nephrectomy. </a:t>
            </a:r>
          </a:p>
          <a:p>
            <a:r>
              <a:rPr lang="en-US" b="0" i="0" dirty="0">
                <a:solidFill>
                  <a:srgbClr val="4D4D4D"/>
                </a:solidFill>
                <a:effectLst/>
                <a:latin typeface="ff-quadraat-web-pro"/>
              </a:rPr>
              <a:t>In the case of patients with M1 NED status, M1 disease was present in addition to the primary tumor at diagnosis, and metastases had to be completely resected at the time of nephrectomy or within 1 year after nephrectomy.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16178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100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000415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Lato" panose="020F0502020204030203" pitchFamily="34" charset="0"/>
              </a:rPr>
              <a:t>With a median follow-up of 30 months, DFS was improved with adjuvant pembrolizumab compared with placebo (HR 0.63, 95% CI [0.50, 0.80]; nominal </a:t>
            </a:r>
            <a:r>
              <a:rPr lang="en-US" b="0" i="1" dirty="0">
                <a:solidFill>
                  <a:srgbClr val="000000"/>
                </a:solidFill>
                <a:effectLst/>
                <a:latin typeface="Lato" panose="020F0502020204030203" pitchFamily="34" charset="0"/>
              </a:rPr>
              <a:t>P</a:t>
            </a:r>
            <a:r>
              <a:rPr lang="en-US" b="0" i="0" dirty="0">
                <a:solidFill>
                  <a:srgbClr val="000000"/>
                </a:solidFill>
                <a:effectLst/>
                <a:latin typeface="Lato" panose="020F0502020204030203" pitchFamily="34" charset="0"/>
              </a:rPr>
              <a:t> &lt; .00001). With a 37% reduction in the risk of recurrence</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101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958500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4161A"/>
                </a:solidFill>
                <a:effectLst/>
                <a:latin typeface="Inter"/>
              </a:rPr>
              <a:t> subset analysis from patients with intermediate high risk, high risk, and M1 NED were presented at GU ASCO and the hazard ratios, there were 0.68, 0.60, 0.28.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102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127809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see a trend in overall survival but with the last data that has been shared publicly, </a:t>
            </a:r>
            <a:r>
              <a:rPr lang="en-US" b="0" i="0" dirty="0">
                <a:solidFill>
                  <a:srgbClr val="505050"/>
                </a:solidFill>
                <a:effectLst/>
                <a:latin typeface="Source Sans Pro" panose="020B0503030403020204" pitchFamily="34" charset="0"/>
              </a:rPr>
              <a:t>The p value did not cross the one-sided p value boundary of 0·000095,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103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8491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138657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regards to safety, toxicity rates appear similar to what we have seen in other PD-1 blocking agents</a:t>
            </a:r>
          </a:p>
          <a:p>
            <a:r>
              <a:rPr lang="en-US" dirty="0"/>
              <a:t>severe events such as type 1 </a:t>
            </a:r>
            <a:r>
              <a:rPr lang="en-US" dirty="0" err="1"/>
              <a:t>diabetesor</a:t>
            </a:r>
            <a:r>
              <a:rPr lang="en-US" dirty="0"/>
              <a:t> adrenal insufficiency</a:t>
            </a:r>
          </a:p>
          <a:p>
            <a:r>
              <a:rPr lang="en-US" b="0" i="0" dirty="0">
                <a:solidFill>
                  <a:srgbClr val="505050"/>
                </a:solidFill>
                <a:effectLst/>
                <a:latin typeface="Source Sans Pro" panose="020B0503030403020204" pitchFamily="34" charset="0"/>
              </a:rPr>
              <a:t>So while pembrolizumab is generally well tolerated, management of adverse events is an important consideration. Patient counselling around risks and benefits of adjuvant pembrolizumab is necessary especially when 1-5% of patients can develop severe long-term complications such as T1DM or adrenal insufficiency</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104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170156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14141"/>
                </a:solidFill>
                <a:effectLst/>
                <a:latin typeface="PT Serif" panose="020A0603040505020204" pitchFamily="18" charset="0"/>
              </a:rPr>
              <a:t>Most recently, a number of parallel studies investigating perioperative/adjuvant immune checkpoint blockage were conducted.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106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610107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is a table of the studies evaluated checkpoint inhibitors in the adjuvant or perioperative setting</a:t>
            </a:r>
          </a:p>
          <a:p>
            <a:r>
              <a:rPr lang="en-US" dirty="0"/>
              <a:t>Point out heterogeneity of design in patient selection, tumor histology and duration of treatment in adjuvant studies</a:t>
            </a:r>
          </a:p>
          <a:p>
            <a:r>
              <a:rPr lang="en-US" b="0" i="0" dirty="0">
                <a:solidFill>
                  <a:srgbClr val="414141"/>
                </a:solidFill>
                <a:effectLst/>
                <a:latin typeface="PT Serif" panose="020A0603040505020204" pitchFamily="18" charset="0"/>
              </a:rPr>
              <a:t>Currently, the results of these trials are pending or negative</a:t>
            </a:r>
          </a:p>
          <a:p>
            <a:r>
              <a:rPr lang="en-US" b="0" i="0" dirty="0">
                <a:solidFill>
                  <a:srgbClr val="212121"/>
                </a:solidFill>
                <a:effectLst/>
                <a:latin typeface="Roboto" panose="02000000000000000000" pitchFamily="2" charset="0"/>
              </a:rPr>
              <a:t>At the moment, reasons for failure of the IMmotion010, </a:t>
            </a:r>
            <a:r>
              <a:rPr lang="en-US" b="0" i="0" dirty="0" err="1">
                <a:solidFill>
                  <a:srgbClr val="212121"/>
                </a:solidFill>
                <a:effectLst/>
                <a:latin typeface="Roboto" panose="02000000000000000000" pitchFamily="2" charset="0"/>
              </a:rPr>
              <a:t>CheckMate</a:t>
            </a:r>
            <a:r>
              <a:rPr lang="en-US" b="0" i="0" dirty="0">
                <a:solidFill>
                  <a:srgbClr val="212121"/>
                </a:solidFill>
                <a:effectLst/>
                <a:latin typeface="Roboto" panose="02000000000000000000" pitchFamily="2" charset="0"/>
              </a:rPr>
              <a:t> 914 and PROSPER trials are unclear, but could reflect the heterogeneity in </a:t>
            </a:r>
            <a:r>
              <a:rPr lang="en-US" b="0" i="0" dirty="0" err="1">
                <a:solidFill>
                  <a:srgbClr val="212121"/>
                </a:solidFill>
                <a:effectLst/>
                <a:latin typeface="Roboto" panose="02000000000000000000" pitchFamily="2" charset="0"/>
              </a:rPr>
              <a:t>methology</a:t>
            </a:r>
            <a:r>
              <a:rPr lang="en-US" b="0" i="0" dirty="0">
                <a:solidFill>
                  <a:srgbClr val="212121"/>
                </a:solidFill>
                <a:effectLst/>
                <a:latin typeface="Roboto" panose="02000000000000000000" pitchFamily="2" charset="0"/>
              </a:rPr>
              <a:t> in trial design</a:t>
            </a:r>
          </a:p>
          <a:p>
            <a:r>
              <a:rPr lang="en-US" b="0" i="0" dirty="0">
                <a:solidFill>
                  <a:srgbClr val="212121"/>
                </a:solidFill>
                <a:effectLst/>
                <a:latin typeface="Roboto" panose="02000000000000000000" pitchFamily="2" charset="0"/>
              </a:rPr>
              <a:t> differences in the patient populations, such as the proportions of patients with very advanced or resected metastatic disease, the different mechanism of action of the respective immunotherapy agents tested or differences in follow-up times.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107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355122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14141"/>
                </a:solidFill>
                <a:effectLst/>
                <a:latin typeface="PT Serif" panose="020A0603040505020204" pitchFamily="18" charset="0"/>
              </a:rPr>
              <a:t>Unlike pembrolizumab, </a:t>
            </a:r>
            <a:r>
              <a:rPr lang="en-US" b="0" i="0" dirty="0" err="1">
                <a:solidFill>
                  <a:srgbClr val="414141"/>
                </a:solidFill>
                <a:effectLst/>
                <a:latin typeface="PT Serif" panose="020A0603040505020204" pitchFamily="18" charset="0"/>
              </a:rPr>
              <a:t>atezolimumab</a:t>
            </a:r>
            <a:r>
              <a:rPr lang="en-US" b="0" i="0" dirty="0">
                <a:solidFill>
                  <a:srgbClr val="414141"/>
                </a:solidFill>
                <a:effectLst/>
                <a:latin typeface="PT Serif" panose="020A0603040505020204" pitchFamily="18" charset="0"/>
              </a:rPr>
              <a:t> is a programmed death ligand 1 (PD-L1) monoclonal antibody, and does not have approval in the metastatic setting. Hence the negative results may be partly explained by differing mechanism of action of atezolizumab compared to other PD-1 targeting monoclonal antibodies.</a:t>
            </a:r>
          </a:p>
          <a:p>
            <a:r>
              <a:rPr lang="en-US" b="0" i="0" dirty="0">
                <a:solidFill>
                  <a:srgbClr val="414141"/>
                </a:solidFill>
                <a:effectLst/>
                <a:latin typeface="PT Serif" panose="020A0603040505020204" pitchFamily="18" charset="0"/>
              </a:rPr>
              <a:t>CM 214. There are multiple possible explanations for these study results including selection of patients at lower risk of recurrence, duration of therapy of 6 months alone, and toxicity that may have limited therapy exposure (despite delayed ipilimumab dosing schedule). Notably, 43% of patients discontinued therapy for all causes and 33% discontinued therapy due to drug toxicity, and this could additionally exert the effect of biasing the results towards the null</a:t>
            </a:r>
          </a:p>
          <a:p>
            <a:r>
              <a:rPr lang="en-US" b="0" i="0" dirty="0">
                <a:solidFill>
                  <a:srgbClr val="414141"/>
                </a:solidFill>
                <a:effectLst/>
                <a:latin typeface="PT Serif" panose="020A0603040505020204" pitchFamily="18" charset="0"/>
              </a:rPr>
              <a:t>Prosper</a:t>
            </a:r>
          </a:p>
          <a:p>
            <a:r>
              <a:rPr lang="en-US" b="0" i="0" dirty="0">
                <a:solidFill>
                  <a:srgbClr val="414141"/>
                </a:solidFill>
                <a:effectLst/>
                <a:latin typeface="PT Serif" panose="020A0603040505020204" pitchFamily="18" charset="0"/>
              </a:rPr>
              <a:t>50% with clinical T2 disease</a:t>
            </a:r>
          </a:p>
          <a:p>
            <a:r>
              <a:rPr lang="en-US" b="0" i="0" dirty="0">
                <a:solidFill>
                  <a:srgbClr val="414141"/>
                </a:solidFill>
                <a:effectLst/>
                <a:latin typeface="PT Serif" panose="020A0603040505020204" pitchFamily="18" charset="0"/>
              </a:rPr>
              <a:t>(1) the study including patients based on clinical stage as opposed to pathologic stage, (2) imbalance in delays during the biopsy portion of the trial, (3) toxicity in response to starting nivolumab preoperatively, (4) not all patients undergoing surgery, (5) surgical complications and other potential issues with restarting nivolumab after surgery, (6) possibility of inadequate duration of neoadjuvant nivolumab (1 cycle), 7) inclusion of non-clear cell histology (13% of cohort), and (8) relatively short median </a:t>
            </a:r>
            <a:r>
              <a:rPr lang="en-US" b="0" i="0" dirty="0" err="1">
                <a:solidFill>
                  <a:srgbClr val="414141"/>
                </a:solidFill>
                <a:effectLst/>
                <a:latin typeface="PT Serif" panose="020A0603040505020204" pitchFamily="18" charset="0"/>
              </a:rPr>
              <a:t>followup</a:t>
            </a:r>
            <a:r>
              <a:rPr lang="en-US" b="0" i="0" dirty="0">
                <a:solidFill>
                  <a:srgbClr val="414141"/>
                </a:solidFill>
                <a:effectLst/>
                <a:latin typeface="PT Serif" panose="020A0603040505020204" pitchFamily="18" charset="0"/>
              </a:rPr>
              <a:t> of 16 months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108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550478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111</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112</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96913"/>
            <a:ext cx="619125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43881-AB18-43A8-8688-61AD449D9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8427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96913"/>
            <a:ext cx="6191250" cy="3486150"/>
          </a:xfrm>
        </p:spPr>
      </p:sp>
      <p:sp>
        <p:nvSpPr>
          <p:cNvPr id="3" name="Notes Placeholder 2"/>
          <p:cNvSpPr>
            <a:spLocks noGrp="1"/>
          </p:cNvSpPr>
          <p:nvPr>
            <p:ph type="body" idx="1"/>
          </p:nvPr>
        </p:nvSpPr>
        <p:spPr/>
        <p:txBody>
          <a:bodyPr>
            <a:normAutofit fontScale="77500" lnSpcReduction="20000"/>
          </a:bodyPr>
          <a:lstStyle/>
          <a:p>
            <a:r>
              <a:rPr lang="en-US" baseline="0" dirty="0"/>
              <a:t>With the introduction of targeted therapies over the past several years, Dr. Daniel Heng from the Alberta Cancer Center and researchers from 12 other global RCC centers, including Dana Farber and the Cleveland Clinic, developed a revised RCC risk model which now includes a total of 6 baseline risk factors as depicted here on the left, which characterize risk and predict expected survival in patients treated with today’s standard treatments, including sunitinib and other TKIs as well as the mTOR inhibitors. This recently validated model is referred to as the Heng risk model and is presently being used in ongoing RCC studies involving today’s targeted therapies. </a:t>
            </a:r>
          </a:p>
          <a:p>
            <a:endParaRPr lang="en-US" baseline="0" dirty="0"/>
          </a:p>
          <a:p>
            <a:r>
              <a:rPr lang="en-US" baseline="0" dirty="0"/>
              <a:t>As depicted on the right, progress with various targeted therapies introduced over the past several years is evident, particularly in those with favorable or good risk disease and no risk factors at presentation of mRCC. However, patients who present with 1 or more risk factors have greatly diminished survival expectations ranging from less than 1 year to less than 2 years at best, compared to those favorable risk disease. </a:t>
            </a:r>
          </a:p>
          <a:p>
            <a:endParaRPr lang="en-US" baseline="0" dirty="0"/>
          </a:p>
          <a:p>
            <a:r>
              <a:rPr lang="en-US" baseline="0" dirty="0"/>
              <a:t>Note: All AGS-003 study patients to date and those to be enrolled onto the pivotal phase 3 pivotal ADAPT study, will ALL present with at least 1 RCC risk factor. They will present with synchronous, mRCC and all will have a time from diagnosis to treatment of much less than 1 year. In past studies, the vast majority of AGS-003 treated subjects presented with 2, 3 or 4 total RCC risk factors at baseline.</a:t>
            </a:r>
          </a:p>
          <a:p>
            <a:endParaRPr lang="en-US" baseline="0" dirty="0"/>
          </a:p>
          <a:p>
            <a:r>
              <a:rPr lang="en-US" baseline="0" dirty="0"/>
              <a:t>As indicated beneath the survival graph, results obtained directly from Dr. Heng and the International metastatic RCC Database Consortium, indicate that even with more effective targeted therapy, such as sunitinib, patients who present with a time from diagnosis to treatment of &lt; 1 year (eg., newly diagnosed, synchronous mRCC patients), who may also have additional risk factors which would classify them as intermediate or poor risk at baseline, have substantially lower OS and PFS expectations. As depicted here, the median OS for a group of combined, unfavorable risk patients (intermediate or poor risk) treated with sunitinib as 1</a:t>
            </a:r>
            <a:r>
              <a:rPr lang="en-US" baseline="30000" dirty="0"/>
              <a:t>st</a:t>
            </a:r>
            <a:r>
              <a:rPr lang="en-US" baseline="0" dirty="0"/>
              <a:t> line targeted therapy, is approximately 15 months, while their expected progression-free survival is approximately 6 months overall. This analysis encompasses nearly 900 patients included within the International metastatic RCC database as of November of 2011. </a:t>
            </a:r>
          </a:p>
          <a:p>
            <a:endParaRPr lang="en-US" baseline="0" dirty="0"/>
          </a:p>
        </p:txBody>
      </p:sp>
      <p:sp>
        <p:nvSpPr>
          <p:cNvPr id="4" name="Slide Number Placeholder 3"/>
          <p:cNvSpPr>
            <a:spLocks noGrp="1"/>
          </p:cNvSpPr>
          <p:nvPr>
            <p:ph type="sldNum" sz="quarter" idx="10"/>
          </p:nvPr>
        </p:nvSpPr>
        <p:spPr/>
        <p:txBody>
          <a:bodyPr/>
          <a:lstStyle/>
          <a:p>
            <a:fld id="{B8A886DC-1B20-4894-84B0-B0A304C607BD}" type="slidenum">
              <a:rPr lang="en-US" smtClean="0"/>
              <a:pPr/>
              <a:t>116</a:t>
            </a:fld>
            <a:endParaRPr lang="en-US" dirty="0"/>
          </a:p>
        </p:txBody>
      </p:sp>
    </p:spTree>
    <p:extLst>
      <p:ext uri="{BB962C8B-B14F-4D97-AF65-F5344CB8AC3E}">
        <p14:creationId xmlns:p14="http://schemas.microsoft.com/office/powerpoint/2010/main" val="25602764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FA9C1C-0720-465E-B78C-473804710970}" type="slidenum">
              <a:rPr lang="en-US"/>
              <a:pPr/>
              <a:t>117</a:t>
            </a:fld>
            <a:endParaRPr lang="en-US"/>
          </a:p>
        </p:txBody>
      </p:sp>
      <p:sp>
        <p:nvSpPr>
          <p:cNvPr id="50178" name="Rectangle 2"/>
          <p:cNvSpPr>
            <a:spLocks noGrp="1" noRot="1" noChangeAspect="1" noChangeArrowheads="1" noTextEdit="1"/>
          </p:cNvSpPr>
          <p:nvPr>
            <p:ph type="sldImg"/>
          </p:nvPr>
        </p:nvSpPr>
        <p:spPr>
          <a:xfrm>
            <a:off x="333375" y="696913"/>
            <a:ext cx="6191250" cy="3486150"/>
          </a:xfrm>
          <a:ln/>
        </p:spPr>
      </p:sp>
      <p:sp>
        <p:nvSpPr>
          <p:cNvPr id="501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059666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96913"/>
            <a:ext cx="619125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43881-AB18-43A8-8688-61AD449D9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245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none" strike="noStrike" dirty="0">
              <a:solidFill>
                <a:srgbClr val="333333"/>
              </a:solidFill>
              <a:effectLst/>
              <a:latin typeface="Titillium Web" panose="020F0502020204030204" pitchFamily="34" charset="0"/>
            </a:endParaRPr>
          </a:p>
        </p:txBody>
      </p:sp>
      <p:sp>
        <p:nvSpPr>
          <p:cNvPr id="4" name="Slide Number Placeholder 3"/>
          <p:cNvSpPr>
            <a:spLocks noGrp="1"/>
          </p:cNvSpPr>
          <p:nvPr>
            <p:ph type="sldNum" sz="quarter" idx="5"/>
          </p:nvPr>
        </p:nvSpPr>
        <p:spPr/>
        <p:txBody>
          <a:bodyPr/>
          <a:lstStyle/>
          <a:p>
            <a:fld id="{5CE1CFD4-72B9-B44C-BD5A-90135231B868}" type="slidenum">
              <a:rPr lang="en-US" smtClean="0"/>
              <a:t>24</a:t>
            </a:fld>
            <a:endParaRPr lang="en-US"/>
          </a:p>
        </p:txBody>
      </p:sp>
    </p:spTree>
    <p:extLst>
      <p:ext uri="{BB962C8B-B14F-4D97-AF65-F5344CB8AC3E}">
        <p14:creationId xmlns:p14="http://schemas.microsoft.com/office/powerpoint/2010/main" val="11648051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96913"/>
            <a:ext cx="619125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43881-AB18-43A8-8688-61AD449D9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0605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96913"/>
            <a:ext cx="619125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43881-AB18-43A8-8688-61AD449D9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22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96913"/>
            <a:ext cx="619125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551EF83-AD89-46CA-920D-6FA319926454}" type="slidenum">
              <a:rPr lang="en-US" altLang="en-US" smtClean="0"/>
              <a:pPr>
                <a:defRPr/>
              </a:pPr>
              <a:t>126</a:t>
            </a:fld>
            <a:endParaRPr lang="en-US" altLang="en-US"/>
          </a:p>
        </p:txBody>
      </p:sp>
    </p:spTree>
    <p:extLst>
      <p:ext uri="{BB962C8B-B14F-4D97-AF65-F5344CB8AC3E}">
        <p14:creationId xmlns:p14="http://schemas.microsoft.com/office/powerpoint/2010/main" val="29632437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96913"/>
            <a:ext cx="619125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B43881-AB18-43A8-8688-61AD449D9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5293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135</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6F8E91-DD4B-A441-944C-E20EF524C04E}" type="slidenum">
              <a:rPr lang="en-US" smtClean="0"/>
              <a:t>31</a:t>
            </a:fld>
            <a:endParaRPr lang="en-US"/>
          </a:p>
        </p:txBody>
      </p:sp>
    </p:spTree>
    <p:extLst>
      <p:ext uri="{BB962C8B-B14F-4D97-AF65-F5344CB8AC3E}">
        <p14:creationId xmlns:p14="http://schemas.microsoft.com/office/powerpoint/2010/main" val="1014015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6F8E91-DD4B-A441-944C-E20EF524C04E}" type="slidenum">
              <a:rPr lang="en-US" smtClean="0"/>
              <a:t>32</a:t>
            </a:fld>
            <a:endParaRPr lang="en-US"/>
          </a:p>
        </p:txBody>
      </p:sp>
    </p:spTree>
    <p:extLst>
      <p:ext uri="{BB962C8B-B14F-4D97-AF65-F5344CB8AC3E}">
        <p14:creationId xmlns:p14="http://schemas.microsoft.com/office/powerpoint/2010/main" val="393927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pic>
        <p:nvPicPr>
          <p:cNvPr id="8" name="Picture 7" descr="color-ba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491490" y="778021"/>
            <a:ext cx="8161020" cy="51063"/>
          </a:xfrm>
          <a:prstGeom prst="rect">
            <a:avLst/>
          </a:prstGeom>
        </p:spPr>
      </p:pic>
      <p:sp>
        <p:nvSpPr>
          <p:cNvPr id="3" name="Text Placeholder 2"/>
          <p:cNvSpPr>
            <a:spLocks noGrp="1"/>
          </p:cNvSpPr>
          <p:nvPr>
            <p:ph type="body" sz="quarter" idx="10"/>
          </p:nvPr>
        </p:nvSpPr>
        <p:spPr>
          <a:xfrm>
            <a:off x="491491" y="1072555"/>
            <a:ext cx="8161019" cy="3775393"/>
          </a:xfrm>
        </p:spPr>
        <p:txBody>
          <a:bodyPr>
            <a:noAutofit/>
          </a:bodyPr>
          <a:lstStyle>
            <a:lvl1pPr marL="171450" indent="-171450">
              <a:buFont typeface="Wingdings" panose="05000000000000000000" pitchFamily="2" charset="2"/>
              <a:buChar char="§"/>
              <a:defRPr sz="2100">
                <a:solidFill>
                  <a:srgbClr val="203864"/>
                </a:solidFill>
                <a:latin typeface="+mn-lt"/>
              </a:defRPr>
            </a:lvl1pPr>
            <a:lvl2pPr marL="514350" indent="-171450">
              <a:buFont typeface="Wingdings" panose="05000000000000000000" pitchFamily="2" charset="2"/>
              <a:buChar char="§"/>
              <a:defRPr sz="2100">
                <a:solidFill>
                  <a:srgbClr val="203864"/>
                </a:solidFill>
                <a:latin typeface="+mn-lt"/>
              </a:defRPr>
            </a:lvl2pPr>
            <a:lvl3pPr marL="857250" indent="-171450">
              <a:buFont typeface="Wingdings" panose="05000000000000000000" pitchFamily="2" charset="2"/>
              <a:buChar char="§"/>
              <a:defRPr sz="2100">
                <a:solidFill>
                  <a:srgbClr val="203864"/>
                </a:solidFill>
                <a:latin typeface="+mn-lt"/>
              </a:defRPr>
            </a:lvl3pPr>
            <a:lvl4pPr marL="1200150" indent="-171450">
              <a:buFont typeface="Wingdings" panose="05000000000000000000" pitchFamily="2" charset="2"/>
              <a:buChar char="§"/>
              <a:defRPr sz="2100">
                <a:solidFill>
                  <a:srgbClr val="203864"/>
                </a:solidFill>
                <a:latin typeface="+mn-lt"/>
              </a:defRPr>
            </a:lvl4pPr>
            <a:lvl5pPr marL="1543050" indent="-171450">
              <a:buFont typeface="Wingdings" panose="05000000000000000000" pitchFamily="2" charset="2"/>
              <a:buChar char="§"/>
              <a:defRPr sz="2100">
                <a:solidFill>
                  <a:srgbClr val="203864"/>
                </a:solidFill>
                <a:latin typeface="+mn-lt"/>
              </a:defRPr>
            </a:lvl5pPr>
          </a:lstStyle>
          <a:p>
            <a:pPr lvl="0"/>
            <a:r>
              <a:rPr lang="en-US" dirty="0"/>
              <a:t>Edit Master text styles</a:t>
            </a:r>
          </a:p>
        </p:txBody>
      </p:sp>
      <p:sp>
        <p:nvSpPr>
          <p:cNvPr id="7" name="Text Placeholder 21"/>
          <p:cNvSpPr>
            <a:spLocks noGrp="1"/>
          </p:cNvSpPr>
          <p:nvPr>
            <p:ph type="body" sz="quarter" idx="16"/>
          </p:nvPr>
        </p:nvSpPr>
        <p:spPr>
          <a:xfrm>
            <a:off x="0" y="239202"/>
            <a:ext cx="9144000" cy="538818"/>
          </a:xfrm>
        </p:spPr>
        <p:txBody>
          <a:bodyPr anchor="ctr">
            <a:noAutofit/>
          </a:bodyPr>
          <a:lstStyle>
            <a:lvl1pPr marL="0" indent="0" algn="ctr">
              <a:buFont typeface="Wingdings" panose="05000000000000000000" pitchFamily="2" charset="2"/>
              <a:buNone/>
              <a:defRPr sz="2400" b="1">
                <a:solidFill>
                  <a:srgbClr val="203864"/>
                </a:solidFill>
              </a:defRPr>
            </a:lvl1pPr>
            <a:lvl2pPr marL="514350" indent="-171450">
              <a:buFont typeface="Wingdings" panose="05000000000000000000" pitchFamily="2" charset="2"/>
              <a:buChar char="§"/>
              <a:defRPr sz="1350">
                <a:solidFill>
                  <a:srgbClr val="203864"/>
                </a:solidFill>
              </a:defRPr>
            </a:lvl2pPr>
            <a:lvl3pPr marL="857250" indent="-171450">
              <a:buFont typeface="Wingdings" panose="05000000000000000000" pitchFamily="2" charset="2"/>
              <a:buChar char="§"/>
              <a:defRPr sz="1350">
                <a:solidFill>
                  <a:srgbClr val="203864"/>
                </a:solidFill>
              </a:defRPr>
            </a:lvl3pPr>
            <a:lvl4pPr marL="1200150" indent="-171450">
              <a:buFont typeface="Wingdings" panose="05000000000000000000" pitchFamily="2" charset="2"/>
              <a:buChar char="§"/>
              <a:defRPr sz="1350">
                <a:solidFill>
                  <a:srgbClr val="203864"/>
                </a:solidFill>
              </a:defRPr>
            </a:lvl4pPr>
            <a:lvl5pPr marL="1543050" indent="-171450">
              <a:buFont typeface="Wingdings" panose="05000000000000000000" pitchFamily="2" charset="2"/>
              <a:buChar char="§"/>
              <a:defRPr sz="1350">
                <a:solidFill>
                  <a:srgbClr val="203864"/>
                </a:solidFill>
              </a:defRPr>
            </a:lvl5pPr>
          </a:lstStyle>
          <a:p>
            <a:pPr lvl="0"/>
            <a:r>
              <a:rPr lang="en-US" dirty="0"/>
              <a:t>Edit Master text styles</a:t>
            </a:r>
          </a:p>
        </p:txBody>
      </p:sp>
    </p:spTree>
    <p:extLst>
      <p:ext uri="{BB962C8B-B14F-4D97-AF65-F5344CB8AC3E}">
        <p14:creationId xmlns:p14="http://schemas.microsoft.com/office/powerpoint/2010/main" val="358557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40001" y="249731"/>
            <a:ext cx="5254702" cy="415884"/>
          </a:xfrm>
        </p:spPr>
        <p:txBody>
          <a:bodyPr anchor="b">
            <a:noAutofit/>
          </a:bodyPr>
          <a:lstStyle>
            <a:lvl1pPr>
              <a:defRPr sz="1800" cap="all" baseline="0"/>
            </a:lvl1pPr>
          </a:lstStyle>
          <a:p>
            <a:r>
              <a:rPr lang="en-US" dirty="0"/>
              <a:t>Click to edit Master title style</a:t>
            </a:r>
          </a:p>
        </p:txBody>
      </p:sp>
      <p:sp>
        <p:nvSpPr>
          <p:cNvPr id="12" name="Text Placeholder 11"/>
          <p:cNvSpPr>
            <a:spLocks noGrp="1"/>
          </p:cNvSpPr>
          <p:nvPr>
            <p:ph type="body" sz="quarter" idx="10"/>
          </p:nvPr>
        </p:nvSpPr>
        <p:spPr>
          <a:xfrm>
            <a:off x="540001" y="646008"/>
            <a:ext cx="5254702" cy="366936"/>
          </a:xfrm>
        </p:spPr>
        <p:txBody>
          <a:bodyPr>
            <a:noAutofit/>
          </a:bodyPr>
          <a:lstStyle>
            <a:lvl1pPr marL="0" indent="0">
              <a:buNone/>
              <a:defRPr sz="1500"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540000" y="1586190"/>
            <a:ext cx="8056800" cy="3017948"/>
          </a:xfrm>
        </p:spPr>
        <p:txBody>
          <a:bodyPr>
            <a:noAutofit/>
          </a:bodyPr>
          <a:lstStyle>
            <a:lvl1pPr marL="0" indent="0">
              <a:buNone/>
              <a:defRPr sz="1200" baseline="0"/>
            </a:lvl1pPr>
          </a:lstStyle>
          <a:p>
            <a:pPr lvl="0"/>
            <a:r>
              <a:rPr lang="en-US" dirty="0"/>
              <a:t>Click to edit Master text styles</a:t>
            </a:r>
          </a:p>
        </p:txBody>
      </p:sp>
      <p:sp>
        <p:nvSpPr>
          <p:cNvPr id="6" name="Slide Number Placeholder 5"/>
          <p:cNvSpPr>
            <a:spLocks noGrp="1"/>
          </p:cNvSpPr>
          <p:nvPr>
            <p:ph type="sldNum" sz="quarter" idx="13"/>
          </p:nvPr>
        </p:nvSpPr>
        <p:spPr/>
        <p:txBody>
          <a:bodyPr/>
          <a:lstStyle>
            <a:lvl1pPr>
              <a:defRPr/>
            </a:lvl1pPr>
          </a:lstStyle>
          <a:p>
            <a:pPr>
              <a:defRPr/>
            </a:pPr>
            <a:fld id="{D7A788FA-F864-4521-9DFD-AF03C9BFF3E5}" type="slidenum">
              <a:rPr lang="en-US" altLang="en-US"/>
              <a:pPr>
                <a:defRPr/>
              </a:pPr>
              <a:t>‹#›</a:t>
            </a:fld>
            <a:endParaRPr lang="en-US" altLang="en-US" dirty="0"/>
          </a:p>
        </p:txBody>
      </p:sp>
    </p:spTree>
    <p:extLst>
      <p:ext uri="{BB962C8B-B14F-4D97-AF65-F5344CB8AC3E}">
        <p14:creationId xmlns:p14="http://schemas.microsoft.com/office/powerpoint/2010/main" val="3746345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DA8"/>
                </a:solidFill>
              </a:defRPr>
            </a:lvl1pPr>
          </a:lstStyle>
          <a:p>
            <a:r>
              <a:rPr lang="en-US" dirty="0"/>
              <a:t>Click to edit Master title style</a:t>
            </a:r>
          </a:p>
        </p:txBody>
      </p:sp>
      <p:sp>
        <p:nvSpPr>
          <p:cNvPr id="4" name="Content Placeholder 3"/>
          <p:cNvSpPr>
            <a:spLocks noGrp="1"/>
          </p:cNvSpPr>
          <p:nvPr>
            <p:ph sz="quarter" idx="10"/>
          </p:nvPr>
        </p:nvSpPr>
        <p:spPr>
          <a:xfrm>
            <a:off x="363538" y="1168677"/>
            <a:ext cx="8388000" cy="3429145"/>
          </a:xfrm>
        </p:spPr>
        <p:txBody>
          <a:bodyPr/>
          <a:lstStyle>
            <a:lvl1pPr>
              <a:buClr>
                <a:srgbClr val="00B1EB"/>
              </a:buClr>
              <a:defRPr/>
            </a:lvl1pPr>
            <a:lvl2pPr>
              <a:buClr>
                <a:srgbClr val="00B1EB"/>
              </a:buClr>
              <a:defRPr/>
            </a:lvl2pPr>
            <a:lvl3pPr>
              <a:buClr>
                <a:srgbClr val="00B1EB"/>
              </a:buClr>
              <a:defRPr/>
            </a:lvl3pPr>
            <a:lvl4pPr>
              <a:buClr>
                <a:srgbClr val="00B1EB"/>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Footer Placeholder 5">
            <a:extLst>
              <a:ext uri="{FF2B5EF4-FFF2-40B4-BE49-F238E27FC236}">
                <a16:creationId xmlns:a16="http://schemas.microsoft.com/office/drawing/2014/main" id="{4F5BA499-DCF1-1145-94C0-97CCC5B3ED70}"/>
              </a:ext>
            </a:extLst>
          </p:cNvPr>
          <p:cNvSpPr>
            <a:spLocks noGrp="1"/>
          </p:cNvSpPr>
          <p:nvPr>
            <p:ph type="ftr" sz="quarter" idx="11"/>
          </p:nvPr>
        </p:nvSpPr>
        <p:spPr>
          <a:xfrm>
            <a:off x="356976" y="4746765"/>
            <a:ext cx="8395199" cy="299807"/>
          </a:xfrm>
        </p:spPr>
        <p:txBody>
          <a:bodyPr/>
          <a:lstStyle/>
          <a:p>
            <a:endParaRPr lang="en-US" dirty="0"/>
          </a:p>
        </p:txBody>
      </p:sp>
    </p:spTree>
    <p:extLst>
      <p:ext uri="{BB962C8B-B14F-4D97-AF65-F5344CB8AC3E}">
        <p14:creationId xmlns:p14="http://schemas.microsoft.com/office/powerpoint/2010/main" val="4122951773"/>
      </p:ext>
    </p:extLst>
  </p:cSld>
  <p:clrMapOvr>
    <a:masterClrMapping/>
  </p:clrMapOvr>
  <p:extLst>
    <p:ext uri="{DCECCB84-F9BA-43D5-87BE-67443E8EF086}">
      <p15:sldGuideLst xmlns:p15="http://schemas.microsoft.com/office/powerpoint/2012/main">
        <p15:guide id="1" orient="horz" pos="2754">
          <p15:clr>
            <a:srgbClr val="FBAE40"/>
          </p15:clr>
        </p15:guide>
        <p15:guide id="2" pos="2880">
          <p15:clr>
            <a:srgbClr val="FBAE40"/>
          </p15:clr>
        </p15:guide>
        <p15:guide id="3" orient="horz" pos="73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sz="half" idx="1"/>
          </p:nvPr>
        </p:nvSpPr>
        <p:spPr>
          <a:xfrm>
            <a:off x="628650" y="1370486"/>
            <a:ext cx="3886200" cy="32665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Content Placeholder 3"/>
          <p:cNvSpPr>
            <a:spLocks noGrp="1"/>
          </p:cNvSpPr>
          <p:nvPr>
            <p:ph sz="half" idx="2"/>
          </p:nvPr>
        </p:nvSpPr>
        <p:spPr>
          <a:xfrm>
            <a:off x="4629150" y="1370486"/>
            <a:ext cx="3886200" cy="32665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Date Placeholder 4"/>
          <p:cNvSpPr>
            <a:spLocks noGrp="1"/>
          </p:cNvSpPr>
          <p:nvPr>
            <p:ph type="dt" sz="half" idx="10"/>
          </p:nvPr>
        </p:nvSpPr>
        <p:spPr/>
        <p:txBody>
          <a:bodyPr/>
          <a:lstStyle/>
          <a:p>
            <a:fld id="{9BC681CC-14ED-4C76-9CEB-5A0A06F386A2}" type="datetimeFigureOut">
              <a:rPr lang="nl-BE" smtClean="0"/>
              <a:t>21/12/2023</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D328FC58-3578-4A1F-BD81-43617884FF30}" type="slidenum">
              <a:rPr lang="nl-BE" smtClean="0"/>
              <a:t>‹#›</a:t>
            </a:fld>
            <a:endParaRPr lang="nl-BE"/>
          </a:p>
        </p:txBody>
      </p:sp>
    </p:spTree>
    <p:extLst>
      <p:ext uri="{BB962C8B-B14F-4D97-AF65-F5344CB8AC3E}">
        <p14:creationId xmlns:p14="http://schemas.microsoft.com/office/powerpoint/2010/main" val="553943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00BB-562D-104D-96D2-0A6354843189}"/>
              </a:ext>
            </a:extLst>
          </p:cNvPr>
          <p:cNvSpPr>
            <a:spLocks noGrp="1"/>
          </p:cNvSpPr>
          <p:nvPr>
            <p:ph type="title"/>
          </p:nvPr>
        </p:nvSpPr>
        <p:spPr/>
        <p:txBody>
          <a:bodyPr/>
          <a:lstStyle>
            <a:lvl1pPr>
              <a:defRPr sz="2400">
                <a:solidFill>
                  <a:srgbClr val="433F3F"/>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F6C3CF23-467C-E84B-9ED0-3F6C920E8885}"/>
              </a:ext>
            </a:extLst>
          </p:cNvPr>
          <p:cNvSpPr>
            <a:spLocks noGrp="1"/>
          </p:cNvSpPr>
          <p:nvPr>
            <p:ph type="body" sz="quarter" idx="11"/>
          </p:nvPr>
        </p:nvSpPr>
        <p:spPr>
          <a:xfrm>
            <a:off x="266701" y="1024887"/>
            <a:ext cx="8594725" cy="3743614"/>
          </a:xfrm>
        </p:spPr>
        <p:txBody>
          <a:bodyPr/>
          <a:lstStyle>
            <a:lvl1pPr marL="171450" indent="-171450">
              <a:spcBef>
                <a:spcPts val="900"/>
              </a:spcBef>
              <a:buClr>
                <a:schemeClr val="tx1"/>
              </a:buClr>
              <a:defRPr sz="1800">
                <a:solidFill>
                  <a:srgbClr val="433F3F"/>
                </a:solidFill>
              </a:defRPr>
            </a:lvl1pPr>
            <a:lvl3pPr>
              <a:buClr>
                <a:schemeClr val="tx1"/>
              </a:buClr>
              <a:defRPr sz="1500">
                <a:solidFill>
                  <a:srgbClr val="433F3F"/>
                </a:solidFill>
              </a:defRPr>
            </a:lvl3pPr>
            <a:lvl4pPr marL="514350">
              <a:buClr>
                <a:schemeClr val="tx1"/>
              </a:buClr>
              <a:defRPr sz="1500">
                <a:solidFill>
                  <a:srgbClr val="433F3F"/>
                </a:solidFill>
              </a:defRPr>
            </a:lvl4pPr>
            <a:lvl5pPr>
              <a:buClr>
                <a:schemeClr val="tx1"/>
              </a:buClr>
              <a:defRPr sz="1500">
                <a:solidFill>
                  <a:srgbClr val="433F3F"/>
                </a:solidFill>
              </a:defRPr>
            </a:lvl5pPr>
          </a:lstStyle>
          <a:p>
            <a:pPr lvl="0"/>
            <a:r>
              <a:rPr lang="en-US"/>
              <a:t>Click to edit Master text styles</a:t>
            </a:r>
          </a:p>
          <a:p>
            <a:pPr lvl="2"/>
            <a:r>
              <a:rPr lang="en-US"/>
              <a:t>Second level</a:t>
            </a:r>
          </a:p>
          <a:p>
            <a:pPr lvl="3"/>
            <a:r>
              <a:rPr lang="en-US"/>
              <a:t>Third level</a:t>
            </a:r>
          </a:p>
          <a:p>
            <a:pPr lvl="4"/>
            <a:r>
              <a:rPr lang="en-US"/>
              <a:t>Fourth level</a:t>
            </a:r>
          </a:p>
        </p:txBody>
      </p:sp>
      <p:sp>
        <p:nvSpPr>
          <p:cNvPr id="6" name="TextBox 5">
            <a:extLst>
              <a:ext uri="{FF2B5EF4-FFF2-40B4-BE49-F238E27FC236}">
                <a16:creationId xmlns:a16="http://schemas.microsoft.com/office/drawing/2014/main" id="{C200E4CC-FB03-544E-8E87-7CDCD6CEC11A}"/>
              </a:ext>
            </a:extLst>
          </p:cNvPr>
          <p:cNvSpPr txBox="1"/>
          <p:nvPr userDrawn="1"/>
        </p:nvSpPr>
        <p:spPr>
          <a:xfrm>
            <a:off x="6964566" y="0"/>
            <a:ext cx="2179436" cy="215444"/>
          </a:xfrm>
          <a:prstGeom prst="rect">
            <a:avLst/>
          </a:prstGeom>
          <a:noFill/>
        </p:spPr>
        <p:txBody>
          <a:bodyPr wrap="square" rtlCol="0">
            <a:spAutoFit/>
          </a:bodyPr>
          <a:lstStyle/>
          <a:p>
            <a:pPr marL="0" marR="0" lvl="0" indent="0" algn="r" defTabSz="914171" rtl="0" eaLnBrk="1" fontAlgn="auto" latinLnBrk="0" hangingPunct="1">
              <a:lnSpc>
                <a:spcPct val="100000"/>
              </a:lnSpc>
              <a:spcBef>
                <a:spcPts val="0"/>
              </a:spcBef>
              <a:spcAft>
                <a:spcPts val="0"/>
              </a:spcAft>
              <a:buClrTx/>
              <a:buSzTx/>
              <a:buFontTx/>
              <a:buNone/>
              <a:tabLst/>
              <a:defRPr/>
            </a:pPr>
            <a:r>
              <a:rPr lang="en-US" sz="800">
                <a:solidFill>
                  <a:srgbClr val="433F3F"/>
                </a:solidFill>
              </a:rPr>
              <a:t>CheckMate 901</a:t>
            </a:r>
          </a:p>
        </p:txBody>
      </p:sp>
    </p:spTree>
    <p:extLst>
      <p:ext uri="{BB962C8B-B14F-4D97-AF65-F5344CB8AC3E}">
        <p14:creationId xmlns:p14="http://schemas.microsoft.com/office/powerpoint/2010/main" val="1063544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TextBox 4">
            <a:extLst>
              <a:ext uri="{FF2B5EF4-FFF2-40B4-BE49-F238E27FC236}">
                <a16:creationId xmlns:a16="http://schemas.microsoft.com/office/drawing/2014/main" id="{A4A02D12-915F-E644-BDEF-FAFA51975EF4}"/>
              </a:ext>
            </a:extLst>
          </p:cNvPr>
          <p:cNvSpPr txBox="1"/>
          <p:nvPr userDrawn="1"/>
        </p:nvSpPr>
        <p:spPr>
          <a:xfrm>
            <a:off x="6964566" y="0"/>
            <a:ext cx="2179436" cy="215444"/>
          </a:xfrm>
          <a:prstGeom prst="rect">
            <a:avLst/>
          </a:prstGeom>
          <a:noFill/>
        </p:spPr>
        <p:txBody>
          <a:bodyPr wrap="square" rtlCol="0">
            <a:spAutoFit/>
          </a:bodyPr>
          <a:lstStyle/>
          <a:p>
            <a:pPr marL="0" marR="0" lvl="0" indent="0" algn="r" defTabSz="914171" rtl="0" eaLnBrk="1" fontAlgn="auto" latinLnBrk="0" hangingPunct="1">
              <a:lnSpc>
                <a:spcPct val="100000"/>
              </a:lnSpc>
              <a:spcBef>
                <a:spcPts val="0"/>
              </a:spcBef>
              <a:spcAft>
                <a:spcPts val="0"/>
              </a:spcAft>
              <a:buClrTx/>
              <a:buSzTx/>
              <a:buFontTx/>
              <a:buNone/>
              <a:tabLst/>
              <a:defRPr/>
            </a:pPr>
            <a:r>
              <a:rPr lang="en-US" sz="800">
                <a:solidFill>
                  <a:srgbClr val="433F3F"/>
                </a:solidFill>
              </a:rPr>
              <a:t>CheckMate 901</a:t>
            </a:r>
          </a:p>
        </p:txBody>
      </p:sp>
    </p:spTree>
    <p:custDataLst>
      <p:tags r:id="rId1"/>
    </p:custDataLst>
    <p:extLst>
      <p:ext uri="{BB962C8B-B14F-4D97-AF65-F5344CB8AC3E}">
        <p14:creationId xmlns:p14="http://schemas.microsoft.com/office/powerpoint/2010/main" val="972434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Title and Text"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359999" y="918093"/>
            <a:ext cx="8409900" cy="45041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4383715" y="4806485"/>
            <a:ext cx="4503870" cy="138499"/>
          </a:xfrm>
          <a:prstGeom prst="rect">
            <a:avLst/>
          </a:prstGeom>
          <a:noFill/>
        </p:spPr>
        <p:txBody>
          <a:bodyPr wrap="square" lIns="0" tIns="0" rIns="90000" bIns="0" rtlCol="0">
            <a:spAutoFit/>
          </a:bodyPr>
          <a:lstStyle/>
          <a:p>
            <a:pPr marL="0" marR="0" lvl="0" indent="0" algn="r" defTabSz="914378" rtl="0" eaLnBrk="1" fontAlgn="auto" latinLnBrk="0" hangingPunct="1">
              <a:lnSpc>
                <a:spcPct val="100000"/>
              </a:lnSpc>
              <a:spcBef>
                <a:spcPts val="0"/>
              </a:spcBef>
              <a:spcAft>
                <a:spcPts val="0"/>
              </a:spcAft>
              <a:buClr>
                <a:srgbClr val="000000"/>
              </a:buClr>
              <a:buSzTx/>
              <a:buFont typeface="Arial"/>
              <a:buNone/>
              <a:tabLst/>
              <a:defRPr/>
            </a:pPr>
            <a:r>
              <a:rPr lang="en-US" sz="900" b="0" i="0" dirty="0">
                <a:solidFill>
                  <a:srgbClr val="D79D41"/>
                </a:solidFill>
                <a:effectLst/>
                <a:latin typeface="Arial Narrow" panose="020B0606020202030204" pitchFamily="34" charset="0"/>
              </a:rPr>
              <a:t>Content of this presentation is copyright</a:t>
            </a:r>
            <a:r>
              <a:rPr lang="en-CH" sz="900" b="0" i="0">
                <a:solidFill>
                  <a:srgbClr val="D79D41"/>
                </a:solidFill>
                <a:effectLst/>
                <a:latin typeface="Arial Narrow" panose="020B0606020202030204" pitchFamily="34" charset="0"/>
              </a:rPr>
              <a:t> </a:t>
            </a:r>
            <a:r>
              <a:rPr lang="en-US" sz="900" b="0" i="0" dirty="0">
                <a:solidFill>
                  <a:srgbClr val="D79D41"/>
                </a:solidFill>
                <a:effectLst/>
                <a:latin typeface="Arial Narrow" panose="020B0606020202030204" pitchFamily="34" charset="0"/>
              </a:rPr>
              <a:t>and responsibility of the author. Permission is required for re-use</a:t>
            </a:r>
            <a:r>
              <a:rPr lang="en-CH" sz="900" b="0" i="0">
                <a:solidFill>
                  <a:srgbClr val="D79D41"/>
                </a:solidFill>
                <a:effectLst/>
                <a:latin typeface="Arial Narrow" panose="020B0606020202030204" pitchFamily="34" charset="0"/>
              </a:rPr>
              <a:t>.</a:t>
            </a:r>
            <a:endParaRPr lang="en-US" sz="900" b="0" i="0" dirty="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359999" y="485693"/>
            <a:ext cx="8409765" cy="4324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367250" y="1615820"/>
            <a:ext cx="8409900" cy="2702500"/>
          </a:xfrm>
          <a:prstGeom prst="rect">
            <a:avLst/>
          </a:prstGeom>
          <a:noFill/>
          <a:ln>
            <a:noFill/>
          </a:ln>
        </p:spPr>
        <p:txBody>
          <a:bodyPr spcFirstLastPara="1" wrap="square" lIns="91425" tIns="45700" rIns="91425" bIns="45700" anchor="t" anchorCtr="0">
            <a:noAutofit/>
          </a:bodyPr>
          <a:lstStyle>
            <a:lvl1pPr marL="457189" marR="0" lvl="0" indent="-228594"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Narrow"/>
                <a:ea typeface="Arial Narrow"/>
                <a:cs typeface="Arial Narrow"/>
                <a:sym typeface="Arial Narrow"/>
              </a:defRPr>
            </a:lvl1pPr>
            <a:lvl2pPr marL="914378" marR="0" lvl="1" indent="-330192"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566" marR="0" lvl="2" indent="-330192"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754" marR="0" lvl="3"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5943" marR="0" lvl="4"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132" marR="0" lvl="5"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320" marR="0" lvl="6"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509" marR="0" lvl="7"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697" marR="0" lvl="8"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1770291" y="4759440"/>
            <a:ext cx="2400778" cy="180792"/>
          </a:xfrm>
          <a:prstGeom prst="rect">
            <a:avLst/>
          </a:prstGeom>
          <a:noFill/>
          <a:ln>
            <a:noFill/>
          </a:ln>
        </p:spPr>
        <p:txBody>
          <a:bodyPr spcFirstLastPara="1" vert="horz" wrap="square" lIns="0" tIns="0" rIns="0" bIns="0" anchor="ctr" anchorCtr="0">
            <a:spAutoFit/>
          </a:bodyPr>
          <a:lstStyle>
            <a:lvl1pPr marL="457189" marR="0" lvl="0" indent="-228594" algn="l" rtl="0">
              <a:lnSpc>
                <a:spcPct val="100000"/>
              </a:lnSpc>
              <a:spcBef>
                <a:spcPts val="320"/>
              </a:spcBef>
              <a:spcAft>
                <a:spcPts val="0"/>
              </a:spcAft>
              <a:buClr>
                <a:srgbClr val="05416B"/>
              </a:buClr>
              <a:buSzPts val="1600"/>
              <a:buFont typeface="Noto Sans Symbols"/>
              <a:buNone/>
              <a:defRPr sz="900" b="1" i="0" u="none" strike="noStrike" cap="none">
                <a:solidFill>
                  <a:srgbClr val="D79D41"/>
                </a:solidFill>
                <a:latin typeface="Arial Narrow"/>
                <a:ea typeface="Arial Narrow"/>
                <a:cs typeface="Arial Narrow"/>
                <a:sym typeface="Arial Narrow"/>
              </a:defRPr>
            </a:lvl1pPr>
            <a:lvl2pPr marL="914378" marR="0" lvl="1" indent="-330192"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566" marR="0" lvl="2" indent="-330192"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754" marR="0" lvl="3"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5943" marR="0" lvl="4"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132" marR="0" lvl="5"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320" marR="0" lvl="6"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509" marR="0" lvl="7"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697" marR="0" lvl="8"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358775" y="4673610"/>
            <a:ext cx="1244319" cy="250568"/>
          </a:xfrm>
          <a:prstGeom prst="rect">
            <a:avLst/>
          </a:prstGeom>
        </p:spPr>
      </p:pic>
    </p:spTree>
    <p:extLst>
      <p:ext uri="{BB962C8B-B14F-4D97-AF65-F5344CB8AC3E}">
        <p14:creationId xmlns:p14="http://schemas.microsoft.com/office/powerpoint/2010/main" val="2581512503"/>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eadership 1ppl">
    <p:spTree>
      <p:nvGrpSpPr>
        <p:cNvPr id="1" name=""/>
        <p:cNvGrpSpPr/>
        <p:nvPr/>
      </p:nvGrpSpPr>
      <p:grpSpPr>
        <a:xfrm>
          <a:off x="0" y="0"/>
          <a:ext cx="0" cy="0"/>
          <a:chOff x="0" y="0"/>
          <a:chExt cx="0" cy="0"/>
        </a:xfrm>
      </p:grpSpPr>
      <p:pic>
        <p:nvPicPr>
          <p:cNvPr id="8" name="Picture 7" descr="color-ba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491490" y="778021"/>
            <a:ext cx="8161020" cy="51063"/>
          </a:xfrm>
          <a:prstGeom prst="rect">
            <a:avLst/>
          </a:prstGeom>
        </p:spPr>
      </p:pic>
      <p:sp>
        <p:nvSpPr>
          <p:cNvPr id="10" name="Content Placeholder 2"/>
          <p:cNvSpPr>
            <a:spLocks noGrp="1"/>
          </p:cNvSpPr>
          <p:nvPr>
            <p:ph sz="half" idx="10" hasCustomPrompt="1"/>
          </p:nvPr>
        </p:nvSpPr>
        <p:spPr>
          <a:xfrm>
            <a:off x="1881418" y="1032946"/>
            <a:ext cx="809165" cy="994408"/>
          </a:xfrm>
        </p:spPr>
        <p:txBody>
          <a:bodyPr/>
          <a:lstStyle>
            <a:lvl1pPr marL="0" indent="0">
              <a:buNone/>
              <a:defRPr sz="1800">
                <a:solidFill>
                  <a:srgbClr val="203864"/>
                </a:solidFill>
              </a:defRPr>
            </a:lvl1pPr>
          </a:lstStyle>
          <a:p>
            <a:pPr lvl="0"/>
            <a:r>
              <a:rPr lang="en-US" dirty="0"/>
              <a:t>Image</a:t>
            </a:r>
          </a:p>
        </p:txBody>
      </p:sp>
      <p:sp>
        <p:nvSpPr>
          <p:cNvPr id="14" name="Text Placeholder 21"/>
          <p:cNvSpPr>
            <a:spLocks noGrp="1"/>
          </p:cNvSpPr>
          <p:nvPr>
            <p:ph type="body" sz="quarter" idx="12"/>
          </p:nvPr>
        </p:nvSpPr>
        <p:spPr>
          <a:xfrm>
            <a:off x="1032272" y="2106083"/>
            <a:ext cx="2507456" cy="250263"/>
          </a:xfrm>
        </p:spPr>
        <p:txBody>
          <a:bodyPr>
            <a:noAutofit/>
          </a:bodyPr>
          <a:lstStyle>
            <a:lvl1pPr marL="0" indent="0" algn="ctr">
              <a:buFont typeface="Wingdings" panose="05000000000000000000" pitchFamily="2" charset="2"/>
              <a:buNone/>
              <a:defRPr sz="1350">
                <a:solidFill>
                  <a:srgbClr val="203864"/>
                </a:solidFill>
              </a:defRPr>
            </a:lvl1pPr>
            <a:lvl2pPr marL="514350" indent="-171450">
              <a:buFont typeface="Wingdings" panose="05000000000000000000" pitchFamily="2" charset="2"/>
              <a:buChar char="§"/>
              <a:defRPr sz="1350">
                <a:solidFill>
                  <a:srgbClr val="203864"/>
                </a:solidFill>
              </a:defRPr>
            </a:lvl2pPr>
            <a:lvl3pPr marL="857250" indent="-171450">
              <a:buFont typeface="Wingdings" panose="05000000000000000000" pitchFamily="2" charset="2"/>
              <a:buChar char="§"/>
              <a:defRPr sz="1350">
                <a:solidFill>
                  <a:srgbClr val="203864"/>
                </a:solidFill>
              </a:defRPr>
            </a:lvl3pPr>
            <a:lvl4pPr marL="1200150" indent="-171450">
              <a:buFont typeface="Wingdings" panose="05000000000000000000" pitchFamily="2" charset="2"/>
              <a:buChar char="§"/>
              <a:defRPr sz="1350">
                <a:solidFill>
                  <a:srgbClr val="203864"/>
                </a:solidFill>
              </a:defRPr>
            </a:lvl4pPr>
            <a:lvl5pPr marL="1543050" indent="-171450">
              <a:buFont typeface="Wingdings" panose="05000000000000000000" pitchFamily="2" charset="2"/>
              <a:buChar char="§"/>
              <a:defRPr sz="1350">
                <a:solidFill>
                  <a:srgbClr val="203864"/>
                </a:solidFill>
              </a:defRPr>
            </a:lvl5pPr>
          </a:lstStyle>
          <a:p>
            <a:pPr lvl="0"/>
            <a:r>
              <a:rPr lang="en-US" dirty="0"/>
              <a:t>Edit Master text styles</a:t>
            </a:r>
          </a:p>
        </p:txBody>
      </p:sp>
      <p:sp>
        <p:nvSpPr>
          <p:cNvPr id="15" name="Text Placeholder 21"/>
          <p:cNvSpPr>
            <a:spLocks noGrp="1"/>
          </p:cNvSpPr>
          <p:nvPr>
            <p:ph type="body" sz="quarter" idx="14"/>
          </p:nvPr>
        </p:nvSpPr>
        <p:spPr>
          <a:xfrm>
            <a:off x="491490" y="2708059"/>
            <a:ext cx="3580448" cy="250263"/>
          </a:xfrm>
        </p:spPr>
        <p:txBody>
          <a:bodyPr>
            <a:noAutofit/>
          </a:bodyPr>
          <a:lstStyle>
            <a:lvl1pPr marL="214313" indent="-214313" algn="l">
              <a:buFont typeface="Wingdings" panose="05000000000000000000" pitchFamily="2" charset="2"/>
              <a:buChar char="§"/>
              <a:defRPr sz="1050">
                <a:solidFill>
                  <a:srgbClr val="203864"/>
                </a:solidFill>
              </a:defRPr>
            </a:lvl1pPr>
            <a:lvl2pPr marL="514350" indent="-171450">
              <a:buFont typeface="Wingdings" panose="05000000000000000000" pitchFamily="2" charset="2"/>
              <a:buChar char="§"/>
              <a:defRPr sz="1350">
                <a:solidFill>
                  <a:srgbClr val="203864"/>
                </a:solidFill>
              </a:defRPr>
            </a:lvl2pPr>
            <a:lvl3pPr marL="857250" indent="-171450">
              <a:buFont typeface="Wingdings" panose="05000000000000000000" pitchFamily="2" charset="2"/>
              <a:buChar char="§"/>
              <a:defRPr sz="1350">
                <a:solidFill>
                  <a:srgbClr val="203864"/>
                </a:solidFill>
              </a:defRPr>
            </a:lvl3pPr>
            <a:lvl4pPr marL="1200150" indent="-171450">
              <a:buFont typeface="Wingdings" panose="05000000000000000000" pitchFamily="2" charset="2"/>
              <a:buChar char="§"/>
              <a:defRPr sz="1350">
                <a:solidFill>
                  <a:srgbClr val="203864"/>
                </a:solidFill>
              </a:defRPr>
            </a:lvl4pPr>
            <a:lvl5pPr marL="1543050" indent="-171450">
              <a:buFont typeface="Wingdings" panose="05000000000000000000" pitchFamily="2" charset="2"/>
              <a:buChar char="§"/>
              <a:defRPr sz="1350">
                <a:solidFill>
                  <a:srgbClr val="203864"/>
                </a:solidFill>
              </a:defRPr>
            </a:lvl5pPr>
          </a:lstStyle>
          <a:p>
            <a:pPr lvl="0"/>
            <a:r>
              <a:rPr lang="en-US" dirty="0"/>
              <a:t>Edit Master text styles</a:t>
            </a:r>
          </a:p>
        </p:txBody>
      </p:sp>
      <p:sp>
        <p:nvSpPr>
          <p:cNvPr id="16" name="Text Placeholder 21"/>
          <p:cNvSpPr>
            <a:spLocks noGrp="1"/>
          </p:cNvSpPr>
          <p:nvPr>
            <p:ph type="body" sz="quarter" idx="16"/>
          </p:nvPr>
        </p:nvSpPr>
        <p:spPr>
          <a:xfrm>
            <a:off x="0" y="239202"/>
            <a:ext cx="9144000" cy="538818"/>
          </a:xfrm>
        </p:spPr>
        <p:txBody>
          <a:bodyPr anchor="ctr">
            <a:noAutofit/>
          </a:bodyPr>
          <a:lstStyle>
            <a:lvl1pPr marL="0" indent="0" algn="ctr">
              <a:buFont typeface="Wingdings" panose="05000000000000000000" pitchFamily="2" charset="2"/>
              <a:buNone/>
              <a:defRPr sz="2400" b="1">
                <a:solidFill>
                  <a:srgbClr val="203864"/>
                </a:solidFill>
              </a:defRPr>
            </a:lvl1pPr>
            <a:lvl2pPr marL="514350" indent="-171450">
              <a:buFont typeface="Wingdings" panose="05000000000000000000" pitchFamily="2" charset="2"/>
              <a:buChar char="§"/>
              <a:defRPr sz="1350">
                <a:solidFill>
                  <a:srgbClr val="203864"/>
                </a:solidFill>
              </a:defRPr>
            </a:lvl2pPr>
            <a:lvl3pPr marL="857250" indent="-171450">
              <a:buFont typeface="Wingdings" panose="05000000000000000000" pitchFamily="2" charset="2"/>
              <a:buChar char="§"/>
              <a:defRPr sz="1350">
                <a:solidFill>
                  <a:srgbClr val="203864"/>
                </a:solidFill>
              </a:defRPr>
            </a:lvl3pPr>
            <a:lvl4pPr marL="1200150" indent="-171450">
              <a:buFont typeface="Wingdings" panose="05000000000000000000" pitchFamily="2" charset="2"/>
              <a:buChar char="§"/>
              <a:defRPr sz="1350">
                <a:solidFill>
                  <a:srgbClr val="203864"/>
                </a:solidFill>
              </a:defRPr>
            </a:lvl4pPr>
            <a:lvl5pPr marL="1543050" indent="-171450">
              <a:buFont typeface="Wingdings" panose="05000000000000000000" pitchFamily="2" charset="2"/>
              <a:buChar char="§"/>
              <a:defRPr sz="1350">
                <a:solidFill>
                  <a:srgbClr val="203864"/>
                </a:solidFill>
              </a:defRPr>
            </a:lvl5pPr>
          </a:lstStyle>
          <a:p>
            <a:pPr lvl="0"/>
            <a:r>
              <a:rPr lang="en-US" dirty="0"/>
              <a:t>Edit Master text styles</a:t>
            </a:r>
          </a:p>
        </p:txBody>
      </p:sp>
      <p:sp>
        <p:nvSpPr>
          <p:cNvPr id="2" name="Slide Number Placeholder 1">
            <a:extLst>
              <a:ext uri="{FF2B5EF4-FFF2-40B4-BE49-F238E27FC236}">
                <a16:creationId xmlns:a16="http://schemas.microsoft.com/office/drawing/2014/main" id="{C92C00E9-65F3-4D50-A45C-E3394D67F14D}"/>
              </a:ext>
            </a:extLst>
          </p:cNvPr>
          <p:cNvSpPr>
            <a:spLocks noGrp="1"/>
          </p:cNvSpPr>
          <p:nvPr>
            <p:ph type="sldNum" sz="quarter" idx="17"/>
          </p:nvPr>
        </p:nvSpPr>
        <p:spPr/>
        <p:txBody>
          <a:bodyPr/>
          <a:lstStyle/>
          <a:p>
            <a:fld id="{FD4EF13F-717B-4AC4-AD64-8D07ED890D27}" type="slidenum">
              <a:rPr lang="en-US" smtClean="0"/>
              <a:t>‹#›</a:t>
            </a:fld>
            <a:endParaRPr lang="en-US"/>
          </a:p>
        </p:txBody>
      </p:sp>
    </p:spTree>
    <p:extLst>
      <p:ext uri="{BB962C8B-B14F-4D97-AF65-F5344CB8AC3E}">
        <p14:creationId xmlns:p14="http://schemas.microsoft.com/office/powerpoint/2010/main" val="2542281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480060" y="953292"/>
            <a:ext cx="8229600" cy="34398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2584572" y="4899977"/>
            <a:ext cx="3044006" cy="248287"/>
          </a:xfrm>
        </p:spPr>
        <p:txBody>
          <a:bodyPr lIns="0" tIns="0" rIns="0" bIns="0" anchor="t" anchorCtr="0">
            <a:noAutofit/>
          </a:bodyPr>
          <a:lstStyle>
            <a:lvl1pPr marL="0" indent="0">
              <a:spcBef>
                <a:spcPts val="0"/>
              </a:spcBef>
              <a:buFontTx/>
              <a:buNone/>
              <a:defRPr sz="749">
                <a:solidFill>
                  <a:srgbClr val="002557"/>
                </a:solidFill>
              </a:defRPr>
            </a:lvl1pPr>
            <a:lvl2pPr>
              <a:defRPr sz="674">
                <a:solidFill>
                  <a:srgbClr val="002557"/>
                </a:solidFill>
              </a:defRPr>
            </a:lvl2pPr>
            <a:lvl3pPr>
              <a:defRPr sz="674">
                <a:solidFill>
                  <a:srgbClr val="002557"/>
                </a:solidFill>
              </a:defRPr>
            </a:lvl3pPr>
            <a:lvl4pPr>
              <a:defRPr sz="674">
                <a:solidFill>
                  <a:srgbClr val="002557"/>
                </a:solidFill>
              </a:defRPr>
            </a:lvl4pPr>
            <a:lvl5pPr>
              <a:defRPr sz="674">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796612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480060" y="953292"/>
            <a:ext cx="8229600" cy="34398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2584572" y="4899977"/>
            <a:ext cx="3044006" cy="248287"/>
          </a:xfrm>
        </p:spPr>
        <p:txBody>
          <a:bodyPr lIns="0" tIns="0" rIns="0" bIns="0" anchor="t" anchorCtr="0">
            <a:noAutofit/>
          </a:bodyPr>
          <a:lstStyle>
            <a:lvl1pPr marL="0" indent="0">
              <a:spcBef>
                <a:spcPts val="0"/>
              </a:spcBef>
              <a:buFontTx/>
              <a:buNone/>
              <a:defRPr sz="749">
                <a:solidFill>
                  <a:srgbClr val="002557"/>
                </a:solidFill>
              </a:defRPr>
            </a:lvl1pPr>
            <a:lvl2pPr>
              <a:defRPr sz="674">
                <a:solidFill>
                  <a:srgbClr val="002557"/>
                </a:solidFill>
              </a:defRPr>
            </a:lvl2pPr>
            <a:lvl3pPr>
              <a:defRPr sz="674">
                <a:solidFill>
                  <a:srgbClr val="002557"/>
                </a:solidFill>
              </a:defRPr>
            </a:lvl3pPr>
            <a:lvl4pPr>
              <a:defRPr sz="674">
                <a:solidFill>
                  <a:srgbClr val="002557"/>
                </a:solidFill>
              </a:defRPr>
            </a:lvl4pPr>
            <a:lvl5pPr>
              <a:defRPr sz="674">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290053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sp>
        <p:nvSpPr>
          <p:cNvPr id="15" name="Google Shape;15;p18"/>
          <p:cNvSpPr txBox="1">
            <a:spLocks noGrp="1"/>
          </p:cNvSpPr>
          <p:nvPr>
            <p:ph type="subTitle" idx="1"/>
          </p:nvPr>
        </p:nvSpPr>
        <p:spPr>
          <a:xfrm>
            <a:off x="1371600" y="1249681"/>
            <a:ext cx="6400800" cy="2651759"/>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dk1"/>
              </a:buClr>
              <a:buSzPts val="2400"/>
              <a:buFont typeface="Arial"/>
              <a:buNone/>
              <a:defRPr/>
            </a:lvl1pPr>
            <a:lvl2pPr lvl="1" algn="ctr">
              <a:spcBef>
                <a:spcPts val="400"/>
              </a:spcBef>
              <a:spcAft>
                <a:spcPts val="0"/>
              </a:spcAft>
              <a:buClr>
                <a:schemeClr val="dk1"/>
              </a:buClr>
              <a:buSzPts val="2000"/>
              <a:buFont typeface="Arial"/>
              <a:buNone/>
              <a:defRPr/>
            </a:lvl2pPr>
            <a:lvl3pPr lvl="2" algn="ctr">
              <a:spcBef>
                <a:spcPts val="360"/>
              </a:spcBef>
              <a:spcAft>
                <a:spcPts val="0"/>
              </a:spcAft>
              <a:buClr>
                <a:schemeClr val="dk1"/>
              </a:buClr>
              <a:buSzPts val="18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6" name="Google Shape;16;p18"/>
          <p:cNvSpPr txBox="1">
            <a:spLocks noGrp="1"/>
          </p:cNvSpPr>
          <p:nvPr>
            <p:ph type="title"/>
          </p:nvPr>
        </p:nvSpPr>
        <p:spPr>
          <a:xfrm>
            <a:off x="0" y="132080"/>
            <a:ext cx="9144000" cy="100650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rgbClr val="002450"/>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480060" y="953292"/>
            <a:ext cx="8229600" cy="34398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2584572" y="4899977"/>
            <a:ext cx="3044006" cy="248287"/>
          </a:xfrm>
        </p:spPr>
        <p:txBody>
          <a:bodyPr lIns="0" tIns="0" rIns="0" bIns="0" anchor="t" anchorCtr="0">
            <a:noAutofit/>
          </a:bodyPr>
          <a:lstStyle>
            <a:lvl1pPr marL="0" indent="0">
              <a:spcBef>
                <a:spcPts val="0"/>
              </a:spcBef>
              <a:buFontTx/>
              <a:buNone/>
              <a:defRPr sz="749">
                <a:solidFill>
                  <a:srgbClr val="002557"/>
                </a:solidFill>
              </a:defRPr>
            </a:lvl1pPr>
            <a:lvl2pPr>
              <a:defRPr sz="674">
                <a:solidFill>
                  <a:srgbClr val="002557"/>
                </a:solidFill>
              </a:defRPr>
            </a:lvl2pPr>
            <a:lvl3pPr>
              <a:defRPr sz="674">
                <a:solidFill>
                  <a:srgbClr val="002557"/>
                </a:solidFill>
              </a:defRPr>
            </a:lvl3pPr>
            <a:lvl4pPr>
              <a:defRPr sz="674">
                <a:solidFill>
                  <a:srgbClr val="002557"/>
                </a:solidFill>
              </a:defRPr>
            </a:lvl4pPr>
            <a:lvl5pPr>
              <a:defRPr sz="674">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144911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97DC582-2330-4A32-B141-A276EACE88F0}"/>
              </a:ext>
            </a:extLst>
          </p:cNvPr>
          <p:cNvSpPr txBox="1">
            <a:spLocks noGrp="1"/>
          </p:cNvSpPr>
          <p:nvPr>
            <p:ph type="sldNum" sz="quarter" idx="8"/>
          </p:nvPr>
        </p:nvSpPr>
        <p:spPr/>
        <p:txBody>
          <a:bodyPr/>
          <a:lstStyle>
            <a:lvl1pPr>
              <a:defRPr/>
            </a:lvl1pPr>
          </a:lstStyle>
          <a:p>
            <a:pPr lvl="0"/>
            <a:fld id="{78CFDE6A-F70F-49CD-90EE-5F5191532815}" type="slidenum">
              <a:t>‹#›</a:t>
            </a:fld>
            <a:endParaRPr lang="en-US"/>
          </a:p>
        </p:txBody>
      </p:sp>
    </p:spTree>
    <p:extLst>
      <p:ext uri="{BB962C8B-B14F-4D97-AF65-F5344CB8AC3E}">
        <p14:creationId xmlns:p14="http://schemas.microsoft.com/office/powerpoint/2010/main" val="3567506590"/>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11481998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4200779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0"/>
        <p:cNvGrpSpPr/>
        <p:nvPr/>
      </p:nvGrpSpPr>
      <p:grpSpPr>
        <a:xfrm>
          <a:off x="0" y="0"/>
          <a:ext cx="0" cy="0"/>
          <a:chOff x="0" y="0"/>
          <a:chExt cx="0" cy="0"/>
        </a:xfrm>
      </p:grpSpPr>
      <p:sp>
        <p:nvSpPr>
          <p:cNvPr id="21" name="Google Shape;21;p20"/>
          <p:cNvSpPr txBox="1">
            <a:spLocks noGrp="1"/>
          </p:cNvSpPr>
          <p:nvPr>
            <p:ph type="body" idx="1"/>
          </p:nvPr>
        </p:nvSpPr>
        <p:spPr>
          <a:xfrm>
            <a:off x="685800" y="1117600"/>
            <a:ext cx="3810000" cy="293624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228600" algn="l">
              <a:spcBef>
                <a:spcPts val="360"/>
              </a:spcBef>
              <a:spcAft>
                <a:spcPts val="0"/>
              </a:spcAft>
              <a:buSzPts val="1400"/>
              <a:buNone/>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22" name="Google Shape;22;p20"/>
          <p:cNvSpPr txBox="1">
            <a:spLocks noGrp="1"/>
          </p:cNvSpPr>
          <p:nvPr>
            <p:ph type="body" idx="2"/>
          </p:nvPr>
        </p:nvSpPr>
        <p:spPr>
          <a:xfrm>
            <a:off x="4648200" y="1117600"/>
            <a:ext cx="3810000" cy="293624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228600" algn="l">
              <a:spcBef>
                <a:spcPts val="360"/>
              </a:spcBef>
              <a:spcAft>
                <a:spcPts val="0"/>
              </a:spcAft>
              <a:buSzPts val="1400"/>
              <a:buNone/>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23" name="Google Shape;23;p20"/>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00000"/>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4" name="Google Shape;24;p20"/>
          <p:cNvSpPr txBox="1">
            <a:spLocks noGrp="1"/>
          </p:cNvSpPr>
          <p:nvPr>
            <p:ph type="title"/>
          </p:nvPr>
        </p:nvSpPr>
        <p:spPr>
          <a:xfrm>
            <a:off x="0" y="127465"/>
            <a:ext cx="9144000" cy="695496"/>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rgbClr val="003465"/>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21"/>
          <p:cNvSpPr txBox="1">
            <a:spLocks noGrp="1"/>
          </p:cNvSpPr>
          <p:nvPr>
            <p:ph type="title"/>
          </p:nvPr>
        </p:nvSpPr>
        <p:spPr>
          <a:xfrm>
            <a:off x="0" y="127464"/>
            <a:ext cx="9144000" cy="100650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rgbClr val="002450"/>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
        <p:nvSpPr>
          <p:cNvPr id="27" name="Google Shape;27;p21"/>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00000"/>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8"/>
        <p:cNvGrpSpPr/>
        <p:nvPr/>
      </p:nvGrpSpPr>
      <p:grpSpPr>
        <a:xfrm>
          <a:off x="0" y="0"/>
          <a:ext cx="0" cy="0"/>
          <a:chOff x="0" y="0"/>
          <a:chExt cx="0" cy="0"/>
        </a:xfrm>
      </p:grpSpPr>
      <p:sp>
        <p:nvSpPr>
          <p:cNvPr id="29" name="Google Shape;29;p22"/>
          <p:cNvSpPr txBox="1">
            <a:spLocks noGrp="1"/>
          </p:cNvSpPr>
          <p:nvPr>
            <p:ph type="title"/>
          </p:nvPr>
        </p:nvSpPr>
        <p:spPr>
          <a:xfrm>
            <a:off x="1792288" y="3603784"/>
            <a:ext cx="5486400" cy="42544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0" i="1"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
        <p:nvSpPr>
          <p:cNvPr id="30" name="Google Shape;30;p22"/>
          <p:cNvSpPr>
            <a:spLocks noGrp="1"/>
          </p:cNvSpPr>
          <p:nvPr>
            <p:ph type="pic" idx="2"/>
          </p:nvPr>
        </p:nvSpPr>
        <p:spPr>
          <a:xfrm>
            <a:off x="1792288" y="460007"/>
            <a:ext cx="5486400" cy="3088958"/>
          </a:xfrm>
          <a:prstGeom prst="rect">
            <a:avLst/>
          </a:prstGeom>
          <a:noFill/>
          <a:ln>
            <a:noFill/>
          </a:ln>
        </p:spPr>
      </p:sp>
      <p:sp>
        <p:nvSpPr>
          <p:cNvPr id="31" name="Google Shape;31;p22"/>
          <p:cNvSpPr txBox="1">
            <a:spLocks noGrp="1"/>
          </p:cNvSpPr>
          <p:nvPr>
            <p:ph type="body" idx="1"/>
          </p:nvPr>
        </p:nvSpPr>
        <p:spPr>
          <a:xfrm>
            <a:off x="1792288" y="4029231"/>
            <a:ext cx="5486400" cy="54497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32" name="Google Shape;32;p22"/>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00000"/>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3"/>
        <p:cNvGrpSpPr/>
        <p:nvPr/>
      </p:nvGrpSpPr>
      <p:grpSpPr>
        <a:xfrm>
          <a:off x="0" y="0"/>
          <a:ext cx="0" cy="0"/>
          <a:chOff x="0" y="0"/>
          <a:chExt cx="0" cy="0"/>
        </a:xfrm>
      </p:grpSpPr>
      <p:sp>
        <p:nvSpPr>
          <p:cNvPr id="34" name="Google Shape;34;p23"/>
          <p:cNvSpPr txBox="1">
            <a:spLocks noGrp="1"/>
          </p:cNvSpPr>
          <p:nvPr>
            <p:ph type="title"/>
          </p:nvPr>
        </p:nvSpPr>
        <p:spPr>
          <a:xfrm>
            <a:off x="0" y="0"/>
            <a:ext cx="9144000" cy="100650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
        <p:nvSpPr>
          <p:cNvPr id="35" name="Google Shape;35;p23"/>
          <p:cNvSpPr txBox="1">
            <a:spLocks noGrp="1"/>
          </p:cNvSpPr>
          <p:nvPr>
            <p:ph type="body" idx="1"/>
          </p:nvPr>
        </p:nvSpPr>
        <p:spPr>
          <a:xfrm rot="5400000">
            <a:off x="3200806" y="-1142136"/>
            <a:ext cx="2742388"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228600" algn="l">
              <a:spcBef>
                <a:spcPts val="360"/>
              </a:spcBef>
              <a:spcAft>
                <a:spcPts val="0"/>
              </a:spcAft>
              <a:buSzPts val="1400"/>
              <a:buNone/>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23"/>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00000"/>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
        <p:nvSpPr>
          <p:cNvPr id="39" name="Google Shape;39;p24"/>
          <p:cNvSpPr txBox="1">
            <a:spLocks noGrp="1"/>
          </p:cNvSpPr>
          <p:nvPr>
            <p:ph type="ftr" idx="11"/>
          </p:nvPr>
        </p:nvSpPr>
        <p:spPr>
          <a:xfrm>
            <a:off x="2897632" y="4593882"/>
            <a:ext cx="3903712" cy="41751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B4692F-875F-4642-869B-003ED1E65B61}"/>
              </a:ext>
            </a:extLst>
          </p:cNvPr>
          <p:cNvSpPr>
            <a:spLocks noGrp="1"/>
          </p:cNvSpPr>
          <p:nvPr>
            <p:ph type="dt" sz="half" idx="10"/>
          </p:nvPr>
        </p:nvSpPr>
        <p:spPr>
          <a:xfrm>
            <a:off x="6553200" y="4771678"/>
            <a:ext cx="2133600" cy="274097"/>
          </a:xfrm>
        </p:spPr>
        <p:txBody>
          <a:bodyPr/>
          <a:lstStyle>
            <a:lvl1pPr>
              <a:defRPr/>
            </a:lvl1pPr>
          </a:lstStyle>
          <a:p>
            <a:pPr>
              <a:defRPr/>
            </a:pPr>
            <a:fld id="{3F628B11-82C7-DB40-B067-B386DB90B1FB}" type="datetime1">
              <a:rPr lang="en-US" smtClean="0"/>
              <a:t>12/21/2023</a:t>
            </a:fld>
            <a:endParaRPr lang="en-US"/>
          </a:p>
        </p:txBody>
      </p:sp>
      <p:sp>
        <p:nvSpPr>
          <p:cNvPr id="5" name="Footer Placeholder 4">
            <a:extLst>
              <a:ext uri="{FF2B5EF4-FFF2-40B4-BE49-F238E27FC236}">
                <a16:creationId xmlns:a16="http://schemas.microsoft.com/office/drawing/2014/main" id="{1AE03DFE-ED9B-5D44-8FB4-F0415023FA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E6D42A-1469-0742-8DE6-D96F09E39A95}"/>
              </a:ext>
            </a:extLst>
          </p:cNvPr>
          <p:cNvSpPr>
            <a:spLocks noGrp="1"/>
          </p:cNvSpPr>
          <p:nvPr>
            <p:ph type="sldNum" sz="quarter" idx="12"/>
          </p:nvPr>
        </p:nvSpPr>
        <p:spPr>
          <a:xfrm>
            <a:off x="360294" y="4771678"/>
            <a:ext cx="2133600" cy="274097"/>
          </a:xfrm>
        </p:spPr>
        <p:txBody>
          <a:bodyPr/>
          <a:lstStyle>
            <a:lvl1pPr algn="l">
              <a:defRPr>
                <a:solidFill>
                  <a:schemeClr val="bg1"/>
                </a:solidFill>
              </a:defRPr>
            </a:lvl1pPr>
          </a:lstStyle>
          <a:p>
            <a:pPr>
              <a:defRPr/>
            </a:pPr>
            <a:fld id="{F673F845-AED4-BA49-8F72-676B760A862C}" type="slidenum">
              <a:rPr lang="en-US" smtClean="0"/>
              <a:pPr>
                <a:defRPr/>
              </a:pPr>
              <a:t>‹#›</a:t>
            </a:fld>
            <a:endParaRPr lang="en-US"/>
          </a:p>
        </p:txBody>
      </p:sp>
    </p:spTree>
    <p:extLst>
      <p:ext uri="{BB962C8B-B14F-4D97-AF65-F5344CB8AC3E}">
        <p14:creationId xmlns:p14="http://schemas.microsoft.com/office/powerpoint/2010/main" val="344453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A9A0D-8560-E84D-A602-10F9B692795B}"/>
              </a:ext>
            </a:extLst>
          </p:cNvPr>
          <p:cNvSpPr>
            <a:spLocks noGrp="1"/>
          </p:cNvSpPr>
          <p:nvPr>
            <p:ph type="ctrTitle"/>
          </p:nvPr>
        </p:nvSpPr>
        <p:spPr>
          <a:xfrm>
            <a:off x="1143000" y="842552"/>
            <a:ext cx="6858000" cy="1792358"/>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6DDCA15-6745-1145-A70B-5CB696DA7110}"/>
              </a:ext>
            </a:extLst>
          </p:cNvPr>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68C94F3-2AD9-A443-A391-9CB9B2BDA184}"/>
              </a:ext>
            </a:extLst>
          </p:cNvPr>
          <p:cNvSpPr>
            <a:spLocks noGrp="1"/>
          </p:cNvSpPr>
          <p:nvPr>
            <p:ph type="dt" sz="half" idx="10"/>
          </p:nvPr>
        </p:nvSpPr>
        <p:spPr/>
        <p:txBody>
          <a:bodyPr/>
          <a:lstStyle/>
          <a:p>
            <a:fld id="{EA5988D2-78DF-9444-8A9F-50DAC160F56C}" type="datetimeFigureOut">
              <a:rPr lang="en-US" smtClean="0"/>
              <a:t>12/21/2023</a:t>
            </a:fld>
            <a:endParaRPr lang="en-US"/>
          </a:p>
        </p:txBody>
      </p:sp>
      <p:sp>
        <p:nvSpPr>
          <p:cNvPr id="5" name="Footer Placeholder 4">
            <a:extLst>
              <a:ext uri="{FF2B5EF4-FFF2-40B4-BE49-F238E27FC236}">
                <a16:creationId xmlns:a16="http://schemas.microsoft.com/office/drawing/2014/main" id="{2C2E6C2E-53AE-284C-AC99-BB97F3261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9B4C02-F276-0B46-8B85-D8FDB444B75E}"/>
              </a:ext>
            </a:extLst>
          </p:cNvPr>
          <p:cNvSpPr>
            <a:spLocks noGrp="1"/>
          </p:cNvSpPr>
          <p:nvPr>
            <p:ph type="sldNum" sz="quarter" idx="12"/>
          </p:nvPr>
        </p:nvSpPr>
        <p:spPr/>
        <p:txBody>
          <a:bodyPr/>
          <a:lstStyle/>
          <a:p>
            <a:fld id="{F6C0E937-AC33-B84F-8AFC-CF4182C19C84}" type="slidenum">
              <a:rPr lang="en-US" smtClean="0"/>
              <a:t>‹#›</a:t>
            </a:fld>
            <a:endParaRPr lang="en-US"/>
          </a:p>
        </p:txBody>
      </p:sp>
    </p:spTree>
    <p:extLst>
      <p:ext uri="{BB962C8B-B14F-4D97-AF65-F5344CB8AC3E}">
        <p14:creationId xmlns:p14="http://schemas.microsoft.com/office/powerpoint/2010/main" val="595498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0" descr="Graphical user interface, application&#10;&#10;Description automatically generated with medium confidence"/>
          <p:cNvPicPr preferRelativeResize="0"/>
          <p:nvPr/>
        </p:nvPicPr>
        <p:blipFill rotWithShape="1">
          <a:blip r:embed="rId25">
            <a:alphaModFix/>
          </a:blip>
          <a:srcRect/>
          <a:stretch/>
        </p:blipFill>
        <p:spPr>
          <a:xfrm>
            <a:off x="-71692" y="0"/>
            <a:ext cx="9215692" cy="5196626"/>
          </a:xfrm>
          <a:prstGeom prst="rect">
            <a:avLst/>
          </a:prstGeom>
          <a:noFill/>
          <a:ln>
            <a:noFill/>
          </a:ln>
        </p:spPr>
      </p:pic>
      <p:sp>
        <p:nvSpPr>
          <p:cNvPr id="11" name="Google Shape;11;p10"/>
          <p:cNvSpPr txBox="1">
            <a:spLocks noGrp="1"/>
          </p:cNvSpPr>
          <p:nvPr>
            <p:ph type="body" idx="1"/>
          </p:nvPr>
        </p:nvSpPr>
        <p:spPr>
          <a:xfrm>
            <a:off x="685800" y="1372870"/>
            <a:ext cx="7772400" cy="27423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SzPts val="1400"/>
              <a:buNone/>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0"/>
          <p:cNvSpPr txBox="1"/>
          <p:nvPr/>
        </p:nvSpPr>
        <p:spPr>
          <a:xfrm>
            <a:off x="6872288" y="5943600"/>
            <a:ext cx="26962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chemeClr val="dk1"/>
                </a:solidFill>
                <a:latin typeface="Arial"/>
                <a:ea typeface="Arial"/>
                <a:cs typeface="Arial"/>
                <a:sym typeface="Arial"/>
              </a:rPr>
              <a:t> </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1">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customXml" Target="../ink/ink5.xml"/><Relationship Id="rId18" Type="http://schemas.openxmlformats.org/officeDocument/2006/relationships/image" Target="NULL"/><Relationship Id="rId3" Type="http://schemas.openxmlformats.org/officeDocument/2006/relationships/image" Target="../media/image102.png"/><Relationship Id="rId7" Type="http://schemas.openxmlformats.org/officeDocument/2006/relationships/customXml" Target="../ink/ink2.xml"/><Relationship Id="rId12" Type="http://schemas.openxmlformats.org/officeDocument/2006/relationships/image" Target="NULL"/><Relationship Id="rId17" Type="http://schemas.openxmlformats.org/officeDocument/2006/relationships/customXml" Target="../ink/ink7.xml"/><Relationship Id="rId2" Type="http://schemas.openxmlformats.org/officeDocument/2006/relationships/notesSlide" Target="../notesSlides/notesSlide46.xml"/><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NULL"/><Relationship Id="rId19" Type="http://schemas.openxmlformats.org/officeDocument/2006/relationships/customXml" Target="../ink/ink8.xml"/><Relationship Id="rId4" Type="http://schemas.openxmlformats.org/officeDocument/2006/relationships/image" Target="../media/image103.png"/><Relationship Id="rId9" Type="http://schemas.openxmlformats.org/officeDocument/2006/relationships/customXml" Target="../ink/ink3.xml"/><Relationship Id="rId14" Type="http://schemas.openxmlformats.org/officeDocument/2006/relationships/image" Target="NULL"/></Relationships>
</file>

<file path=ppt/slides/_rels/slide10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0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0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hyperlink" Target="https://www.ncbi.nlm.nih.gov/pmc/articles/PMC9959913/#B34-ijms-24-04243" TargetMode="External"/><Relationship Id="rId7" Type="http://schemas.openxmlformats.org/officeDocument/2006/relationships/hyperlink" Target="https://www.ncbi.nlm.nih.gov/pmc/articles/PMC9959913/#B41-ijms-24-04243"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www.ncbi.nlm.nih.gov/pmc/articles/PMC9959913/#B39-ijms-24-04243" TargetMode="External"/><Relationship Id="rId5" Type="http://schemas.openxmlformats.org/officeDocument/2006/relationships/hyperlink" Target="https://www.ncbi.nlm.nih.gov/pmc/articles/PMC9959913/#B38-ijms-24-04243" TargetMode="External"/><Relationship Id="rId4" Type="http://schemas.openxmlformats.org/officeDocument/2006/relationships/hyperlink" Target="https://www.ncbi.nlm.nih.gov/pmc/articles/PMC9959913/#B36-ijms-24-04243" TargetMode="External"/></Relationships>
</file>

<file path=ppt/slides/_rels/slide108.xml.rels><?xml version="1.0" encoding="UTF-8" standalone="yes"?>
<Relationships xmlns="http://schemas.openxmlformats.org/package/2006/relationships"><Relationship Id="rId3" Type="http://schemas.openxmlformats.org/officeDocument/2006/relationships/hyperlink" Target="https://www.ncbi.nlm.nih.gov/pmc/articles/PMC9959913/#B34-ijms-24-04243" TargetMode="External"/><Relationship Id="rId7" Type="http://schemas.openxmlformats.org/officeDocument/2006/relationships/hyperlink" Target="https://www.ncbi.nlm.nih.gov/pmc/articles/PMC9959913/#B41-ijms-24-04243"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s://www.ncbi.nlm.nih.gov/pmc/articles/PMC9959913/#B39-ijms-24-04243" TargetMode="External"/><Relationship Id="rId5" Type="http://schemas.openxmlformats.org/officeDocument/2006/relationships/hyperlink" Target="https://www.ncbi.nlm.nih.gov/pmc/articles/PMC9959913/#B38-ijms-24-04243" TargetMode="External"/><Relationship Id="rId4" Type="http://schemas.openxmlformats.org/officeDocument/2006/relationships/hyperlink" Target="https://www.ncbi.nlm.nih.gov/pmc/articles/PMC9959913/#B36-ijms-24-04243"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8" Type="http://schemas.openxmlformats.org/officeDocument/2006/relationships/image" Target="../media/image115.jpg"/><Relationship Id="rId3" Type="http://schemas.openxmlformats.org/officeDocument/2006/relationships/image" Target="../media/image110.jpg"/><Relationship Id="rId7" Type="http://schemas.openxmlformats.org/officeDocument/2006/relationships/image" Target="../media/image114.jp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113.jpg"/><Relationship Id="rId11" Type="http://schemas.openxmlformats.org/officeDocument/2006/relationships/image" Target="../media/image118.jpg"/><Relationship Id="rId5" Type="http://schemas.openxmlformats.org/officeDocument/2006/relationships/image" Target="../media/image112.jpg"/><Relationship Id="rId10" Type="http://schemas.openxmlformats.org/officeDocument/2006/relationships/image" Target="../media/image117.jpg"/><Relationship Id="rId4" Type="http://schemas.openxmlformats.org/officeDocument/2006/relationships/image" Target="../media/image111.jpg"/><Relationship Id="rId9" Type="http://schemas.openxmlformats.org/officeDocument/2006/relationships/image" Target="../media/image116.jp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8.xml"/><Relationship Id="rId5" Type="http://schemas.openxmlformats.org/officeDocument/2006/relationships/image" Target="../media/image31.svg"/><Relationship Id="rId4" Type="http://schemas.openxmlformats.org/officeDocument/2006/relationships/image" Target="../media/image30.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clinicaltrials.gov/"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jp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clinicaltrials.gov/"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clinicaltrials.gov/"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chart" Target="../charts/char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image" Target="../media/image58.emf"/><Relationship Id="rId7" Type="http://schemas.openxmlformats.org/officeDocument/2006/relationships/image" Target="../media/image62.emf"/><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emf"/></Relationships>
</file>

<file path=ppt/slides/_rels/slide4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66.emf"/><Relationship Id="rId4" Type="http://schemas.openxmlformats.org/officeDocument/2006/relationships/image" Target="../media/image65.emf"/></Relationships>
</file>

<file path=ppt/slides/_rels/slide4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9.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notesSlide" Target="../notesSlides/notesSlide16.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78.png"/><Relationship Id="rId4" Type="http://schemas.openxmlformats.org/officeDocument/2006/relationships/notesSlide" Target="../notesSlides/notesSlide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79.png"/><Relationship Id="rId4" Type="http://schemas.openxmlformats.org/officeDocument/2006/relationships/notesSlide" Target="../notesSlides/notesSlide18.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chart" Target="../charts/chart4.xml"/><Relationship Id="rId4" Type="http://schemas.openxmlformats.org/officeDocument/2006/relationships/notesSlide" Target="../notesSlides/notesSlide19.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notesSlide" Target="../notesSlides/notesSlide20.xml"/></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8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8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93.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png"/><Relationship Id="rId2" Type="http://schemas.openxmlformats.org/officeDocument/2006/relationships/image" Target="../media/image94.jpeg"/><Relationship Id="rId1" Type="http://schemas.openxmlformats.org/officeDocument/2006/relationships/slideLayout" Target="../slideLayouts/slideLayout8.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1" descr="Calendar&#10;&#10;Description automatically generated"/>
          <p:cNvPicPr preferRelativeResize="0"/>
          <p:nvPr/>
        </p:nvPicPr>
        <p:blipFill rotWithShape="1">
          <a:blip r:embed="rId3">
            <a:alphaModFix/>
          </a:blip>
          <a:srcRect/>
          <a:stretch/>
        </p:blipFill>
        <p:spPr>
          <a:xfrm>
            <a:off x="7037" y="0"/>
            <a:ext cx="9129925" cy="5148263"/>
          </a:xfrm>
          <a:prstGeom prst="rect">
            <a:avLst/>
          </a:prstGeom>
          <a:noFill/>
          <a:ln>
            <a:noFill/>
          </a:ln>
        </p:spPr>
      </p:pic>
      <p:pic>
        <p:nvPicPr>
          <p:cNvPr id="348" name="Google Shape;348;p1" descr="Graphical user interface&#10;&#10;Description automatically generated"/>
          <p:cNvPicPr preferRelativeResize="0"/>
          <p:nvPr/>
        </p:nvPicPr>
        <p:blipFill rotWithShape="1">
          <a:blip r:embed="rId4">
            <a:alphaModFix/>
          </a:blip>
          <a:srcRect/>
          <a:stretch/>
        </p:blipFill>
        <p:spPr>
          <a:xfrm>
            <a:off x="7037" y="0"/>
            <a:ext cx="9129925" cy="5148263"/>
          </a:xfrm>
          <a:prstGeom prst="rect">
            <a:avLst/>
          </a:prstGeom>
          <a:noFill/>
          <a:ln>
            <a:noFill/>
          </a:ln>
        </p:spPr>
      </p:pic>
      <p:pic>
        <p:nvPicPr>
          <p:cNvPr id="349" name="Google Shape;349;p1" descr="A picture containing text&#10;&#10;Description automatically generated"/>
          <p:cNvPicPr preferRelativeResize="0"/>
          <p:nvPr/>
        </p:nvPicPr>
        <p:blipFill rotWithShape="1">
          <a:blip r:embed="rId5">
            <a:alphaModFix/>
          </a:blip>
          <a:srcRect/>
          <a:stretch/>
        </p:blipFill>
        <p:spPr>
          <a:xfrm>
            <a:off x="-1" y="-12701"/>
            <a:ext cx="9129925" cy="5148263"/>
          </a:xfrm>
          <a:prstGeom prst="rect">
            <a:avLst/>
          </a:prstGeom>
          <a:noFill/>
          <a:ln>
            <a:noFill/>
          </a:ln>
        </p:spPr>
      </p:pic>
      <p:pic>
        <p:nvPicPr>
          <p:cNvPr id="350" name="Google Shape;350;p1" descr="A picture containing graphical user interface&#10;&#10;Description automatically generated"/>
          <p:cNvPicPr preferRelativeResize="0"/>
          <p:nvPr/>
        </p:nvPicPr>
        <p:blipFill rotWithShape="1">
          <a:blip r:embed="rId6">
            <a:alphaModFix/>
          </a:blip>
          <a:srcRect/>
          <a:stretch/>
        </p:blipFill>
        <p:spPr>
          <a:xfrm>
            <a:off x="-1" y="0"/>
            <a:ext cx="9144001" cy="5148263"/>
          </a:xfrm>
          <a:prstGeom prst="rect">
            <a:avLst/>
          </a:prstGeom>
          <a:noFill/>
          <a:ln>
            <a:noFill/>
          </a:ln>
        </p:spPr>
      </p:pic>
      <p:pic>
        <p:nvPicPr>
          <p:cNvPr id="351" name="Google Shape;351;p1" descr="Graphical user interface&#10;&#10;Description automatically generated with medium confidence"/>
          <p:cNvPicPr preferRelativeResize="0"/>
          <p:nvPr/>
        </p:nvPicPr>
        <p:blipFill rotWithShape="1">
          <a:blip r:embed="rId7">
            <a:alphaModFix/>
          </a:blip>
          <a:srcRect/>
          <a:stretch/>
        </p:blipFill>
        <p:spPr>
          <a:xfrm>
            <a:off x="-1276" y="0"/>
            <a:ext cx="9129925" cy="5148263"/>
          </a:xfrm>
          <a:prstGeom prst="rect">
            <a:avLst/>
          </a:prstGeom>
          <a:noFill/>
          <a:ln>
            <a:noFill/>
          </a:ln>
        </p:spPr>
      </p:pic>
      <p:pic>
        <p:nvPicPr>
          <p:cNvPr id="352" name="Google Shape;352;p1" descr="Graphical user interface&#10;&#10;Description automatically generated"/>
          <p:cNvPicPr preferRelativeResize="0"/>
          <p:nvPr/>
        </p:nvPicPr>
        <p:blipFill rotWithShape="1">
          <a:blip r:embed="rId8">
            <a:alphaModFix/>
          </a:blip>
          <a:srcRect/>
          <a:stretch/>
        </p:blipFill>
        <p:spPr>
          <a:xfrm>
            <a:off x="7037" y="0"/>
            <a:ext cx="9129925" cy="5148263"/>
          </a:xfrm>
          <a:prstGeom prst="rect">
            <a:avLst/>
          </a:prstGeom>
          <a:noFill/>
          <a:ln>
            <a:noFill/>
          </a:ln>
        </p:spPr>
      </p:pic>
      <p:pic>
        <p:nvPicPr>
          <p:cNvPr id="353" name="Google Shape;353;p1" descr="Graphical user interface&#10;&#10;Description automatically generated with medium confidence"/>
          <p:cNvPicPr preferRelativeResize="0"/>
          <p:nvPr/>
        </p:nvPicPr>
        <p:blipFill rotWithShape="1">
          <a:blip r:embed="rId9">
            <a:alphaModFix/>
          </a:blip>
          <a:srcRect/>
          <a:stretch/>
        </p:blipFill>
        <p:spPr>
          <a:xfrm>
            <a:off x="7037" y="91440"/>
            <a:ext cx="9129925" cy="5148263"/>
          </a:xfrm>
          <a:prstGeom prst="rect">
            <a:avLst/>
          </a:prstGeom>
          <a:noFill/>
          <a:ln>
            <a:noFill/>
          </a:ln>
        </p:spPr>
      </p:pic>
      <p:pic>
        <p:nvPicPr>
          <p:cNvPr id="354" name="Google Shape;354;p1" descr="Graphical user interface&#10;&#10;Description automatically generated"/>
          <p:cNvPicPr preferRelativeResize="0"/>
          <p:nvPr/>
        </p:nvPicPr>
        <p:blipFill rotWithShape="1">
          <a:blip r:embed="rId10">
            <a:alphaModFix/>
          </a:blip>
          <a:srcRect/>
          <a:stretch/>
        </p:blipFill>
        <p:spPr>
          <a:xfrm>
            <a:off x="14075" y="12699"/>
            <a:ext cx="9129925" cy="5148263"/>
          </a:xfrm>
          <a:prstGeom prst="rect">
            <a:avLst/>
          </a:prstGeom>
          <a:noFill/>
          <a:ln>
            <a:noFill/>
          </a:ln>
        </p:spPr>
      </p:pic>
      <p:pic>
        <p:nvPicPr>
          <p:cNvPr id="355" name="Google Shape;355;p1" descr="Graphical user interface, website&#10;&#10;Description automatically generated"/>
          <p:cNvPicPr preferRelativeResize="0"/>
          <p:nvPr/>
        </p:nvPicPr>
        <p:blipFill rotWithShape="1">
          <a:blip r:embed="rId11">
            <a:alphaModFix/>
          </a:blip>
          <a:srcRect/>
          <a:stretch/>
        </p:blipFill>
        <p:spPr>
          <a:xfrm>
            <a:off x="-69273" y="0"/>
            <a:ext cx="9206235" cy="5214303"/>
          </a:xfrm>
          <a:prstGeom prst="rect">
            <a:avLst/>
          </a:prstGeom>
          <a:noFill/>
          <a:ln>
            <a:noFill/>
          </a:ln>
        </p:spPr>
      </p:pic>
      <p:sp>
        <p:nvSpPr>
          <p:cNvPr id="356" name="Google Shape;356;p1"/>
          <p:cNvSpPr/>
          <p:nvPr/>
        </p:nvSpPr>
        <p:spPr>
          <a:xfrm>
            <a:off x="0" y="2586831"/>
            <a:ext cx="912992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rgbClr val="FFC82C"/>
                </a:solidFill>
                <a:latin typeface="Arial"/>
                <a:ea typeface="Arial"/>
                <a:cs typeface="Arial"/>
                <a:sym typeface="Arial"/>
              </a:rPr>
              <a:t>PROSTATE/RCC/BLADDER</a:t>
            </a:r>
            <a:endParaRPr dirty="0"/>
          </a:p>
        </p:txBody>
      </p:sp>
      <p:sp>
        <p:nvSpPr>
          <p:cNvPr id="357" name="Google Shape;357;p1"/>
          <p:cNvSpPr/>
          <p:nvPr/>
        </p:nvSpPr>
        <p:spPr>
          <a:xfrm>
            <a:off x="14075" y="3073896"/>
            <a:ext cx="912992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latin typeface="Arial"/>
                <a:ea typeface="Arial"/>
                <a:cs typeface="Arial"/>
                <a:sym typeface="Arial"/>
              </a:rPr>
              <a:t>Tuesday, December 12, 2023</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20831-5F99-D87A-ACE5-0B40A6F1D41F}"/>
              </a:ext>
            </a:extLst>
          </p:cNvPr>
          <p:cNvSpPr>
            <a:spLocks noGrp="1"/>
          </p:cNvSpPr>
          <p:nvPr>
            <p:ph type="title"/>
          </p:nvPr>
        </p:nvSpPr>
        <p:spPr>
          <a:xfrm>
            <a:off x="249382" y="375907"/>
            <a:ext cx="9144000" cy="1006507"/>
          </a:xfrm>
        </p:spPr>
        <p:txBody>
          <a:bodyPr/>
          <a:lstStyle/>
          <a:p>
            <a:pPr algn="l"/>
            <a:r>
              <a:rPr lang="en-US" sz="2200" b="1" dirty="0"/>
              <a:t>The affected gene matters for PARP effect</a:t>
            </a:r>
            <a:endParaRPr lang="en-US" sz="2200" b="1" dirty="0">
              <a:cs typeface="Calibri"/>
            </a:endParaRPr>
          </a:p>
        </p:txBody>
      </p:sp>
      <p:sp>
        <p:nvSpPr>
          <p:cNvPr id="3" name="Slide Number Placeholder 2">
            <a:extLst>
              <a:ext uri="{FF2B5EF4-FFF2-40B4-BE49-F238E27FC236}">
                <a16:creationId xmlns:a16="http://schemas.microsoft.com/office/drawing/2014/main" id="{AA4B1D99-473A-B37F-5FEA-AAE7511D4C4D}"/>
              </a:ext>
            </a:extLst>
          </p:cNvPr>
          <p:cNvSpPr>
            <a:spLocks noGrp="1"/>
          </p:cNvSpPr>
          <p:nvPr>
            <p:ph type="sldNum" sz="quarter" idx="12"/>
          </p:nvPr>
        </p:nvSpPr>
        <p:spPr>
          <a:xfrm>
            <a:off x="8737600" y="6356350"/>
            <a:ext cx="2844800" cy="365125"/>
          </a:xfrm>
          <a:prstGeom prst="rect">
            <a:avLst/>
          </a:prstGeom>
        </p:spPr>
        <p:txBody>
          <a:bodyPr vert="horz" lIns="91440" tIns="45720" rIns="91440" bIns="45720" rtlCol="0" anchor="ctr"/>
          <a:lstStyle>
            <a:defPPr>
              <a:defRPr lang="en-US"/>
            </a:defPPr>
            <a:lvl1pPr algn="r" defTabSz="457200"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AB6EC821-251A-364F-8562-FBEB2BCFFAC8}" type="slidenum">
              <a:rPr lang="en-US" smtClean="0"/>
              <a:pPr>
                <a:defRPr/>
              </a:pPr>
              <a:t>10</a:t>
            </a:fld>
            <a:endParaRPr lang="en-US"/>
          </a:p>
        </p:txBody>
      </p:sp>
      <p:pic>
        <p:nvPicPr>
          <p:cNvPr id="4" name="Picture 3">
            <a:extLst>
              <a:ext uri="{FF2B5EF4-FFF2-40B4-BE49-F238E27FC236}">
                <a16:creationId xmlns:a16="http://schemas.microsoft.com/office/drawing/2014/main" id="{450DD844-E392-A84A-A417-A6F9B942331A}"/>
              </a:ext>
            </a:extLst>
          </p:cNvPr>
          <p:cNvPicPr>
            <a:picLocks noChangeAspect="1"/>
          </p:cNvPicPr>
          <p:nvPr/>
        </p:nvPicPr>
        <p:blipFill rotWithShape="1">
          <a:blip r:embed="rId2"/>
          <a:srcRect l="-25" b="9463"/>
          <a:stretch/>
        </p:blipFill>
        <p:spPr>
          <a:xfrm>
            <a:off x="84250" y="1064676"/>
            <a:ext cx="8967797" cy="2735696"/>
          </a:xfrm>
          <a:prstGeom prst="rect">
            <a:avLst/>
          </a:prstGeom>
        </p:spPr>
      </p:pic>
      <p:sp>
        <p:nvSpPr>
          <p:cNvPr id="9" name="TextBox 8">
            <a:extLst>
              <a:ext uri="{FF2B5EF4-FFF2-40B4-BE49-F238E27FC236}">
                <a16:creationId xmlns:a16="http://schemas.microsoft.com/office/drawing/2014/main" id="{106C9845-AB69-2A9F-231C-BED8F07107BD}"/>
              </a:ext>
            </a:extLst>
          </p:cNvPr>
          <p:cNvSpPr txBox="1"/>
          <p:nvPr/>
        </p:nvSpPr>
        <p:spPr>
          <a:xfrm>
            <a:off x="6158478" y="4541524"/>
            <a:ext cx="2983622" cy="230832"/>
          </a:xfrm>
          <a:prstGeom prst="rect">
            <a:avLst/>
          </a:prstGeom>
          <a:noFill/>
        </p:spPr>
        <p:txBody>
          <a:bodyPr wrap="square" lIns="68580" tIns="34290" rIns="68580" bIns="34290" rtlCol="0" anchor="t">
            <a:spAutoFit/>
          </a:bodyPr>
          <a:lstStyle/>
          <a:p>
            <a:r>
              <a:rPr lang="en-GB" sz="1050" dirty="0">
                <a:latin typeface="Calibri"/>
                <a:cs typeface="Calibri"/>
              </a:rPr>
              <a:t> </a:t>
            </a:r>
            <a:r>
              <a:rPr lang="da-DK" sz="1050" dirty="0">
                <a:latin typeface="Calibri"/>
                <a:cs typeface="Calibri"/>
              </a:rPr>
              <a:t>de Bono J </a:t>
            </a:r>
            <a:r>
              <a:rPr lang="da-DK" sz="1050" i="1" dirty="0">
                <a:latin typeface="Calibri"/>
                <a:cs typeface="Calibri"/>
              </a:rPr>
              <a:t>et al. N </a:t>
            </a:r>
            <a:r>
              <a:rPr lang="da-DK" sz="1050" i="1" dirty="0" err="1">
                <a:latin typeface="Calibri"/>
                <a:cs typeface="Calibri"/>
              </a:rPr>
              <a:t>Engl</a:t>
            </a:r>
            <a:r>
              <a:rPr lang="da-DK" sz="1050" i="1" dirty="0">
                <a:latin typeface="Calibri"/>
                <a:cs typeface="Calibri"/>
              </a:rPr>
              <a:t> J Med. </a:t>
            </a:r>
            <a:r>
              <a:rPr lang="da-DK" sz="1050" dirty="0">
                <a:latin typeface="Calibri"/>
                <a:cs typeface="Calibri"/>
              </a:rPr>
              <a:t>2020;</a:t>
            </a:r>
            <a:r>
              <a:rPr lang="en-GB" sz="1050" dirty="0">
                <a:latin typeface="Calibri"/>
                <a:cs typeface="Calibri"/>
              </a:rPr>
              <a:t>382:2091–2102.</a:t>
            </a:r>
          </a:p>
        </p:txBody>
      </p:sp>
      <p:sp>
        <p:nvSpPr>
          <p:cNvPr id="11" name="TextBox 10">
            <a:extLst>
              <a:ext uri="{FF2B5EF4-FFF2-40B4-BE49-F238E27FC236}">
                <a16:creationId xmlns:a16="http://schemas.microsoft.com/office/drawing/2014/main" id="{5249EACC-4A50-5DB0-69CA-02BDF99780B2}"/>
              </a:ext>
            </a:extLst>
          </p:cNvPr>
          <p:cNvSpPr txBox="1"/>
          <p:nvPr/>
        </p:nvSpPr>
        <p:spPr>
          <a:xfrm>
            <a:off x="0" y="4078615"/>
            <a:ext cx="4374292" cy="18466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750" dirty="0">
                <a:latin typeface="Calibri"/>
                <a:cs typeface="Calibri"/>
              </a:rPr>
              <a:t>CI, confidence interval; NC, not calculated; </a:t>
            </a:r>
            <a:r>
              <a:rPr lang="en-US" sz="750" dirty="0" err="1">
                <a:latin typeface="Calibri"/>
                <a:cs typeface="Calibri"/>
              </a:rPr>
              <a:t>rPFS</a:t>
            </a:r>
            <a:r>
              <a:rPr lang="en-US" sz="750" dirty="0">
                <a:latin typeface="Calibri"/>
                <a:cs typeface="Calibri"/>
              </a:rPr>
              <a:t>, radiographic progression-free survival. </a:t>
            </a:r>
            <a:r>
              <a:rPr lang="en-US" sz="750" dirty="0">
                <a:latin typeface="Calibri"/>
              </a:rPr>
              <a:t>​</a:t>
            </a:r>
            <a:endParaRPr lang="en-US" sz="750" dirty="0">
              <a:latin typeface="Calibri"/>
              <a:cs typeface="Calibri"/>
            </a:endParaRPr>
          </a:p>
        </p:txBody>
      </p:sp>
    </p:spTree>
    <p:extLst>
      <p:ext uri="{BB962C8B-B14F-4D97-AF65-F5344CB8AC3E}">
        <p14:creationId xmlns:p14="http://schemas.microsoft.com/office/powerpoint/2010/main" val="41941938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281533-2BB0-7E4F-148D-85CC4FF6FF31}"/>
              </a:ext>
            </a:extLst>
          </p:cNvPr>
          <p:cNvSpPr>
            <a:spLocks noGrp="1"/>
          </p:cNvSpPr>
          <p:nvPr>
            <p:ph type="title"/>
          </p:nvPr>
        </p:nvSpPr>
        <p:spPr>
          <a:xfrm>
            <a:off x="-74846" y="614936"/>
            <a:ext cx="3186185" cy="3258271"/>
          </a:xfrm>
        </p:spPr>
        <p:txBody>
          <a:bodyPr anchor="ctr"/>
          <a:lstStyle/>
          <a:p>
            <a:r>
              <a:rPr lang="en-US" sz="3200" b="1" dirty="0">
                <a:solidFill>
                  <a:srgbClr val="002060"/>
                </a:solidFill>
              </a:rPr>
              <a:t>Baseline characteristics: </a:t>
            </a:r>
            <a:r>
              <a:rPr lang="en-US" sz="2800" dirty="0">
                <a:solidFill>
                  <a:srgbClr val="002060"/>
                </a:solidFill>
              </a:rPr>
              <a:t>Majority of patients had M0 intermediate-high risk disease</a:t>
            </a:r>
          </a:p>
        </p:txBody>
      </p:sp>
      <p:pic>
        <p:nvPicPr>
          <p:cNvPr id="5" name="Picture 4">
            <a:extLst>
              <a:ext uri="{FF2B5EF4-FFF2-40B4-BE49-F238E27FC236}">
                <a16:creationId xmlns:a16="http://schemas.microsoft.com/office/drawing/2014/main" id="{85A185CF-69AA-A86D-2F7D-C9E7554706CE}"/>
              </a:ext>
            </a:extLst>
          </p:cNvPr>
          <p:cNvPicPr>
            <a:picLocks noChangeAspect="1"/>
          </p:cNvPicPr>
          <p:nvPr/>
        </p:nvPicPr>
        <p:blipFill>
          <a:blip r:embed="rId3"/>
          <a:stretch>
            <a:fillRect/>
          </a:stretch>
        </p:blipFill>
        <p:spPr>
          <a:xfrm>
            <a:off x="3285939" y="90516"/>
            <a:ext cx="2721752" cy="5148263"/>
          </a:xfrm>
          <a:prstGeom prst="rect">
            <a:avLst/>
          </a:prstGeom>
        </p:spPr>
      </p:pic>
      <p:pic>
        <p:nvPicPr>
          <p:cNvPr id="11" name="Picture 10">
            <a:extLst>
              <a:ext uri="{FF2B5EF4-FFF2-40B4-BE49-F238E27FC236}">
                <a16:creationId xmlns:a16="http://schemas.microsoft.com/office/drawing/2014/main" id="{E99D261E-2315-7422-10F6-9F0FAF0D32BA}"/>
              </a:ext>
            </a:extLst>
          </p:cNvPr>
          <p:cNvPicPr>
            <a:picLocks noChangeAspect="1"/>
          </p:cNvPicPr>
          <p:nvPr/>
        </p:nvPicPr>
        <p:blipFill>
          <a:blip r:embed="rId4"/>
          <a:stretch>
            <a:fillRect/>
          </a:stretch>
        </p:blipFill>
        <p:spPr>
          <a:xfrm>
            <a:off x="6007691" y="107142"/>
            <a:ext cx="2838450" cy="4305300"/>
          </a:xfrm>
          <a:prstGeom prst="rect">
            <a:avLst/>
          </a:prstGeom>
        </p:spPr>
      </p:pic>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49E1D81E-2411-E0E6-E1FD-DE05D212952A}"/>
                  </a:ext>
                </a:extLst>
              </p14:cNvPr>
              <p14:cNvContentPartPr/>
              <p14:nvPr/>
            </p14:nvContentPartPr>
            <p14:xfrm>
              <a:off x="6184211" y="1720407"/>
              <a:ext cx="864720" cy="9360"/>
            </p14:xfrm>
          </p:contentPart>
        </mc:Choice>
        <mc:Fallback xmlns="">
          <p:pic>
            <p:nvPicPr>
              <p:cNvPr id="13" name="Ink 12">
                <a:extLst>
                  <a:ext uri="{FF2B5EF4-FFF2-40B4-BE49-F238E27FC236}">
                    <a16:creationId xmlns:a16="http://schemas.microsoft.com/office/drawing/2014/main" id="{49E1D81E-2411-E0E6-E1FD-DE05D212952A}"/>
                  </a:ext>
                </a:extLst>
              </p:cNvPr>
              <p:cNvPicPr/>
              <p:nvPr/>
            </p:nvPicPr>
            <p:blipFill>
              <a:blip r:embed="rId6"/>
              <a:stretch>
                <a:fillRect/>
              </a:stretch>
            </p:blipFill>
            <p:spPr>
              <a:xfrm>
                <a:off x="6148211" y="1648407"/>
                <a:ext cx="93636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91957B27-79B9-42DB-634D-8334AD2FCD5D}"/>
                  </a:ext>
                </a:extLst>
              </p14:cNvPr>
              <p14:cNvContentPartPr/>
              <p14:nvPr/>
            </p14:nvContentPartPr>
            <p14:xfrm>
              <a:off x="7389851" y="1711767"/>
              <a:ext cx="415440" cy="9000"/>
            </p14:xfrm>
          </p:contentPart>
        </mc:Choice>
        <mc:Fallback xmlns="">
          <p:pic>
            <p:nvPicPr>
              <p:cNvPr id="14" name="Ink 13">
                <a:extLst>
                  <a:ext uri="{FF2B5EF4-FFF2-40B4-BE49-F238E27FC236}">
                    <a16:creationId xmlns:a16="http://schemas.microsoft.com/office/drawing/2014/main" id="{91957B27-79B9-42DB-634D-8334AD2FCD5D}"/>
                  </a:ext>
                </a:extLst>
              </p:cNvPr>
              <p:cNvPicPr/>
              <p:nvPr/>
            </p:nvPicPr>
            <p:blipFill>
              <a:blip r:embed="rId8"/>
              <a:stretch>
                <a:fillRect/>
              </a:stretch>
            </p:blipFill>
            <p:spPr>
              <a:xfrm>
                <a:off x="7353851" y="1640127"/>
                <a:ext cx="48708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4">
                <a:extLst>
                  <a:ext uri="{FF2B5EF4-FFF2-40B4-BE49-F238E27FC236}">
                    <a16:creationId xmlns:a16="http://schemas.microsoft.com/office/drawing/2014/main" id="{C319E932-CAC2-903D-0A62-563053C287C0}"/>
                  </a:ext>
                </a:extLst>
              </p14:cNvPr>
              <p14:cNvContentPartPr/>
              <p14:nvPr/>
            </p14:nvContentPartPr>
            <p14:xfrm>
              <a:off x="8121011" y="1736247"/>
              <a:ext cx="348480" cy="9720"/>
            </p14:xfrm>
          </p:contentPart>
        </mc:Choice>
        <mc:Fallback xmlns="">
          <p:pic>
            <p:nvPicPr>
              <p:cNvPr id="15" name="Ink 14">
                <a:extLst>
                  <a:ext uri="{FF2B5EF4-FFF2-40B4-BE49-F238E27FC236}">
                    <a16:creationId xmlns:a16="http://schemas.microsoft.com/office/drawing/2014/main" id="{C319E932-CAC2-903D-0A62-563053C287C0}"/>
                  </a:ext>
                </a:extLst>
              </p:cNvPr>
              <p:cNvPicPr/>
              <p:nvPr/>
            </p:nvPicPr>
            <p:blipFill>
              <a:blip r:embed="rId10"/>
              <a:stretch>
                <a:fillRect/>
              </a:stretch>
            </p:blipFill>
            <p:spPr>
              <a:xfrm>
                <a:off x="8085371" y="1664607"/>
                <a:ext cx="42012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Ink 15">
                <a:extLst>
                  <a:ext uri="{FF2B5EF4-FFF2-40B4-BE49-F238E27FC236}">
                    <a16:creationId xmlns:a16="http://schemas.microsoft.com/office/drawing/2014/main" id="{C2E9441C-F9B0-CEFE-34E1-24287B11A08B}"/>
                  </a:ext>
                </a:extLst>
              </p14:cNvPr>
              <p14:cNvContentPartPr/>
              <p14:nvPr/>
            </p14:nvContentPartPr>
            <p14:xfrm>
              <a:off x="3445331" y="3890127"/>
              <a:ext cx="162360" cy="360"/>
            </p14:xfrm>
          </p:contentPart>
        </mc:Choice>
        <mc:Fallback xmlns="">
          <p:pic>
            <p:nvPicPr>
              <p:cNvPr id="16" name="Ink 15">
                <a:extLst>
                  <a:ext uri="{FF2B5EF4-FFF2-40B4-BE49-F238E27FC236}">
                    <a16:creationId xmlns:a16="http://schemas.microsoft.com/office/drawing/2014/main" id="{C2E9441C-F9B0-CEFE-34E1-24287B11A08B}"/>
                  </a:ext>
                </a:extLst>
              </p:cNvPr>
              <p:cNvPicPr/>
              <p:nvPr/>
            </p:nvPicPr>
            <p:blipFill>
              <a:blip r:embed="rId12"/>
              <a:stretch>
                <a:fillRect/>
              </a:stretch>
            </p:blipFill>
            <p:spPr>
              <a:xfrm>
                <a:off x="3409331" y="3818127"/>
                <a:ext cx="234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7" name="Ink 16">
                <a:extLst>
                  <a:ext uri="{FF2B5EF4-FFF2-40B4-BE49-F238E27FC236}">
                    <a16:creationId xmlns:a16="http://schemas.microsoft.com/office/drawing/2014/main" id="{D35F7B61-A26B-6A44-3E35-30C75033275B}"/>
                  </a:ext>
                </a:extLst>
              </p14:cNvPr>
              <p14:cNvContentPartPr/>
              <p14:nvPr/>
            </p14:nvContentPartPr>
            <p14:xfrm>
              <a:off x="4596611" y="3898047"/>
              <a:ext cx="440640" cy="360"/>
            </p14:xfrm>
          </p:contentPart>
        </mc:Choice>
        <mc:Fallback xmlns="">
          <p:pic>
            <p:nvPicPr>
              <p:cNvPr id="17" name="Ink 16">
                <a:extLst>
                  <a:ext uri="{FF2B5EF4-FFF2-40B4-BE49-F238E27FC236}">
                    <a16:creationId xmlns:a16="http://schemas.microsoft.com/office/drawing/2014/main" id="{D35F7B61-A26B-6A44-3E35-30C75033275B}"/>
                  </a:ext>
                </a:extLst>
              </p:cNvPr>
              <p:cNvPicPr/>
              <p:nvPr/>
            </p:nvPicPr>
            <p:blipFill>
              <a:blip r:embed="rId14"/>
              <a:stretch>
                <a:fillRect/>
              </a:stretch>
            </p:blipFill>
            <p:spPr>
              <a:xfrm>
                <a:off x="4560971" y="3826407"/>
                <a:ext cx="51228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17A671A3-E14B-F0F2-37D5-20A540F63F9B}"/>
                  </a:ext>
                </a:extLst>
              </p14:cNvPr>
              <p14:cNvContentPartPr/>
              <p14:nvPr/>
            </p14:nvContentPartPr>
            <p14:xfrm>
              <a:off x="5319851" y="3873207"/>
              <a:ext cx="390600" cy="25560"/>
            </p14:xfrm>
          </p:contentPart>
        </mc:Choice>
        <mc:Fallback xmlns="">
          <p:pic>
            <p:nvPicPr>
              <p:cNvPr id="18" name="Ink 17">
                <a:extLst>
                  <a:ext uri="{FF2B5EF4-FFF2-40B4-BE49-F238E27FC236}">
                    <a16:creationId xmlns:a16="http://schemas.microsoft.com/office/drawing/2014/main" id="{17A671A3-E14B-F0F2-37D5-20A540F63F9B}"/>
                  </a:ext>
                </a:extLst>
              </p:cNvPr>
              <p:cNvPicPr/>
              <p:nvPr/>
            </p:nvPicPr>
            <p:blipFill>
              <a:blip r:embed="rId16"/>
              <a:stretch>
                <a:fillRect/>
              </a:stretch>
            </p:blipFill>
            <p:spPr>
              <a:xfrm>
                <a:off x="5284211" y="3801207"/>
                <a:ext cx="46224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Ink 18">
                <a:extLst>
                  <a:ext uri="{FF2B5EF4-FFF2-40B4-BE49-F238E27FC236}">
                    <a16:creationId xmlns:a16="http://schemas.microsoft.com/office/drawing/2014/main" id="{0EA3A663-281E-240D-E3B4-77A7894A7FB3}"/>
                  </a:ext>
                </a:extLst>
              </p14:cNvPr>
              <p14:cNvContentPartPr/>
              <p14:nvPr/>
            </p14:nvContentPartPr>
            <p14:xfrm>
              <a:off x="7356371" y="2983647"/>
              <a:ext cx="415440" cy="16200"/>
            </p14:xfrm>
          </p:contentPart>
        </mc:Choice>
        <mc:Fallback xmlns="">
          <p:pic>
            <p:nvPicPr>
              <p:cNvPr id="19" name="Ink 18">
                <a:extLst>
                  <a:ext uri="{FF2B5EF4-FFF2-40B4-BE49-F238E27FC236}">
                    <a16:creationId xmlns:a16="http://schemas.microsoft.com/office/drawing/2014/main" id="{0EA3A663-281E-240D-E3B4-77A7894A7FB3}"/>
                  </a:ext>
                </a:extLst>
              </p:cNvPr>
              <p:cNvPicPr/>
              <p:nvPr/>
            </p:nvPicPr>
            <p:blipFill>
              <a:blip r:embed="rId18"/>
              <a:stretch>
                <a:fillRect/>
              </a:stretch>
            </p:blipFill>
            <p:spPr>
              <a:xfrm>
                <a:off x="7320731" y="2912007"/>
                <a:ext cx="48708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id="{94D0C29D-1E50-0882-C6D0-5D3EA42BC911}"/>
                  </a:ext>
                </a:extLst>
              </p14:cNvPr>
              <p14:cNvContentPartPr/>
              <p14:nvPr/>
            </p14:nvContentPartPr>
            <p14:xfrm>
              <a:off x="8121011" y="2991927"/>
              <a:ext cx="475560" cy="360"/>
            </p14:xfrm>
          </p:contentPart>
        </mc:Choice>
        <mc:Fallback xmlns="">
          <p:pic>
            <p:nvPicPr>
              <p:cNvPr id="20" name="Ink 19">
                <a:extLst>
                  <a:ext uri="{FF2B5EF4-FFF2-40B4-BE49-F238E27FC236}">
                    <a16:creationId xmlns:a16="http://schemas.microsoft.com/office/drawing/2014/main" id="{94D0C29D-1E50-0882-C6D0-5D3EA42BC911}"/>
                  </a:ext>
                </a:extLst>
              </p:cNvPr>
              <p:cNvPicPr/>
              <p:nvPr/>
            </p:nvPicPr>
            <p:blipFill>
              <a:blip r:embed="rId20"/>
              <a:stretch>
                <a:fillRect/>
              </a:stretch>
            </p:blipFill>
            <p:spPr>
              <a:xfrm>
                <a:off x="8085371" y="2920287"/>
                <a:ext cx="547200" cy="144000"/>
              </a:xfrm>
              <a:prstGeom prst="rect">
                <a:avLst/>
              </a:prstGeom>
            </p:spPr>
          </p:pic>
        </mc:Fallback>
      </mc:AlternateContent>
      <p:sp>
        <p:nvSpPr>
          <p:cNvPr id="21" name="TextBox 20">
            <a:extLst>
              <a:ext uri="{FF2B5EF4-FFF2-40B4-BE49-F238E27FC236}">
                <a16:creationId xmlns:a16="http://schemas.microsoft.com/office/drawing/2014/main" id="{9D04BB97-54D8-0071-5B9B-9CBE42AF761D}"/>
              </a:ext>
            </a:extLst>
          </p:cNvPr>
          <p:cNvSpPr txBox="1"/>
          <p:nvPr/>
        </p:nvSpPr>
        <p:spPr>
          <a:xfrm>
            <a:off x="5002306" y="4748153"/>
            <a:ext cx="4141694" cy="230832"/>
          </a:xfrm>
          <a:prstGeom prst="rect">
            <a:avLst/>
          </a:prstGeom>
          <a:noFill/>
        </p:spPr>
        <p:txBody>
          <a:bodyPr wrap="square" rtlCol="0">
            <a:spAutoFit/>
          </a:bodyPr>
          <a:lstStyle/>
          <a:p>
            <a:pPr algn="r"/>
            <a:r>
              <a:rPr lang="en-US" sz="900" b="0" i="0" dirty="0">
                <a:solidFill>
                  <a:srgbClr val="333333"/>
                </a:solidFill>
                <a:effectLst/>
                <a:latin typeface="+mj-lt"/>
              </a:rPr>
              <a:t>Powles, T</a:t>
            </a:r>
            <a:r>
              <a:rPr lang="en-US" sz="900" dirty="0">
                <a:latin typeface="+mj-lt"/>
              </a:rPr>
              <a:t>. </a:t>
            </a:r>
            <a:r>
              <a:rPr lang="en-US" sz="900" i="1" dirty="0">
                <a:latin typeface="+mj-lt"/>
              </a:rPr>
              <a:t>Lancet Oncology</a:t>
            </a:r>
            <a:r>
              <a:rPr lang="en-US" sz="900" dirty="0">
                <a:latin typeface="+mj-lt"/>
              </a:rPr>
              <a:t>. Sept 2022</a:t>
            </a:r>
          </a:p>
        </p:txBody>
      </p:sp>
    </p:spTree>
    <p:extLst>
      <p:ext uri="{BB962C8B-B14F-4D97-AF65-F5344CB8AC3E}">
        <p14:creationId xmlns:p14="http://schemas.microsoft.com/office/powerpoint/2010/main" val="24307526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349F59-AB7D-1C1A-85AE-7ECA25C2E3E2}"/>
              </a:ext>
            </a:extLst>
          </p:cNvPr>
          <p:cNvSpPr>
            <a:spLocks noGrp="1"/>
          </p:cNvSpPr>
          <p:nvPr>
            <p:ph type="title"/>
          </p:nvPr>
        </p:nvSpPr>
        <p:spPr/>
        <p:txBody>
          <a:bodyPr/>
          <a:lstStyle/>
          <a:p>
            <a:r>
              <a:rPr lang="en-US" sz="2400" dirty="0"/>
              <a:t>Disease Free Survival improved with pembrolizumab with median follow up 30 months</a:t>
            </a:r>
          </a:p>
        </p:txBody>
      </p:sp>
      <p:pic>
        <p:nvPicPr>
          <p:cNvPr id="4" name="Content Placeholder 4">
            <a:extLst>
              <a:ext uri="{FF2B5EF4-FFF2-40B4-BE49-F238E27FC236}">
                <a16:creationId xmlns:a16="http://schemas.microsoft.com/office/drawing/2014/main" id="{F1D10491-187E-9946-3A3D-610C5FFAFAC1}"/>
              </a:ext>
            </a:extLst>
          </p:cNvPr>
          <p:cNvPicPr>
            <a:picLocks noGrp="1" noChangeAspect="1"/>
          </p:cNvPicPr>
          <p:nvPr>
            <p:ph idx="1"/>
          </p:nvPr>
        </p:nvPicPr>
        <p:blipFill>
          <a:blip r:embed="rId3"/>
          <a:stretch>
            <a:fillRect/>
          </a:stretch>
        </p:blipFill>
        <p:spPr>
          <a:xfrm>
            <a:off x="1064960" y="1138587"/>
            <a:ext cx="7014080" cy="3270853"/>
          </a:xfrm>
        </p:spPr>
      </p:pic>
      <p:sp>
        <p:nvSpPr>
          <p:cNvPr id="5" name="TextBox 4">
            <a:extLst>
              <a:ext uri="{FF2B5EF4-FFF2-40B4-BE49-F238E27FC236}">
                <a16:creationId xmlns:a16="http://schemas.microsoft.com/office/drawing/2014/main" id="{DDF04CEB-F276-75B8-0B59-53B9729CDA60}"/>
              </a:ext>
            </a:extLst>
          </p:cNvPr>
          <p:cNvSpPr txBox="1"/>
          <p:nvPr/>
        </p:nvSpPr>
        <p:spPr>
          <a:xfrm>
            <a:off x="5002306" y="4748153"/>
            <a:ext cx="4141694" cy="230832"/>
          </a:xfrm>
          <a:prstGeom prst="rect">
            <a:avLst/>
          </a:prstGeom>
          <a:noFill/>
        </p:spPr>
        <p:txBody>
          <a:bodyPr wrap="square" rtlCol="0">
            <a:spAutoFit/>
          </a:bodyPr>
          <a:lstStyle/>
          <a:p>
            <a:pPr algn="r"/>
            <a:r>
              <a:rPr lang="en-US" sz="900" b="0" i="0" dirty="0">
                <a:solidFill>
                  <a:srgbClr val="333333"/>
                </a:solidFill>
                <a:effectLst/>
                <a:latin typeface="+mj-lt"/>
              </a:rPr>
              <a:t>Choueiri, T</a:t>
            </a:r>
            <a:r>
              <a:rPr lang="en-US" sz="900" dirty="0">
                <a:latin typeface="+mj-lt"/>
              </a:rPr>
              <a:t>. </a:t>
            </a:r>
            <a:r>
              <a:rPr lang="en-US" sz="900" i="1" dirty="0">
                <a:latin typeface="+mj-lt"/>
              </a:rPr>
              <a:t>ASCO GU 2022 Cancer Symposium</a:t>
            </a:r>
            <a:r>
              <a:rPr lang="en-US" sz="900" dirty="0">
                <a:latin typeface="+mj-lt"/>
              </a:rPr>
              <a:t>.</a:t>
            </a:r>
          </a:p>
        </p:txBody>
      </p:sp>
      <p:pic>
        <p:nvPicPr>
          <p:cNvPr id="6" name="Content Placeholder 4">
            <a:extLst>
              <a:ext uri="{FF2B5EF4-FFF2-40B4-BE49-F238E27FC236}">
                <a16:creationId xmlns:a16="http://schemas.microsoft.com/office/drawing/2014/main" id="{0EBCAC92-CAB4-12B4-8A05-89F95B473317}"/>
              </a:ext>
            </a:extLst>
          </p:cNvPr>
          <p:cNvPicPr>
            <a:picLocks noChangeAspect="1"/>
          </p:cNvPicPr>
          <p:nvPr/>
        </p:nvPicPr>
        <p:blipFill>
          <a:blip r:embed="rId3"/>
          <a:stretch>
            <a:fillRect/>
          </a:stretch>
        </p:blipFill>
        <p:spPr>
          <a:xfrm>
            <a:off x="303628" y="901551"/>
            <a:ext cx="7987862" cy="3724952"/>
          </a:xfrm>
          <a:prstGeom prst="rect">
            <a:avLst/>
          </a:prstGeom>
          <a:noFill/>
          <a:ln>
            <a:noFill/>
          </a:ln>
        </p:spPr>
      </p:pic>
    </p:spTree>
    <p:extLst>
      <p:ext uri="{BB962C8B-B14F-4D97-AF65-F5344CB8AC3E}">
        <p14:creationId xmlns:p14="http://schemas.microsoft.com/office/powerpoint/2010/main" val="30486640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D96414E-535F-97E8-21A1-A3CDCD2F75F9}"/>
              </a:ext>
            </a:extLst>
          </p:cNvPr>
          <p:cNvSpPr>
            <a:spLocks noGrp="1"/>
          </p:cNvSpPr>
          <p:nvPr>
            <p:ph type="subTitle" idx="1"/>
          </p:nvPr>
        </p:nvSpPr>
        <p:spPr/>
        <p:txBody>
          <a:bodyPr/>
          <a:lstStyle/>
          <a:p>
            <a:endParaRPr lang="en-US" dirty="0"/>
          </a:p>
        </p:txBody>
      </p:sp>
      <p:sp>
        <p:nvSpPr>
          <p:cNvPr id="3" name="Title 2">
            <a:extLst>
              <a:ext uri="{FF2B5EF4-FFF2-40B4-BE49-F238E27FC236}">
                <a16:creationId xmlns:a16="http://schemas.microsoft.com/office/drawing/2014/main" id="{4472CEF5-EE02-875D-6FE8-F2D90899F363}"/>
              </a:ext>
            </a:extLst>
          </p:cNvPr>
          <p:cNvSpPr>
            <a:spLocks noGrp="1"/>
          </p:cNvSpPr>
          <p:nvPr>
            <p:ph type="title"/>
          </p:nvPr>
        </p:nvSpPr>
        <p:spPr/>
        <p:txBody>
          <a:bodyPr/>
          <a:lstStyle/>
          <a:p>
            <a:r>
              <a:rPr lang="en-US" dirty="0"/>
              <a:t>Greater benefit for those with higher-risk disease</a:t>
            </a:r>
          </a:p>
        </p:txBody>
      </p:sp>
      <p:pic>
        <p:nvPicPr>
          <p:cNvPr id="4" name="Content Placeholder 4">
            <a:extLst>
              <a:ext uri="{FF2B5EF4-FFF2-40B4-BE49-F238E27FC236}">
                <a16:creationId xmlns:a16="http://schemas.microsoft.com/office/drawing/2014/main" id="{23C32F79-BBFB-3747-5871-701511D4F229}"/>
              </a:ext>
            </a:extLst>
          </p:cNvPr>
          <p:cNvPicPr>
            <a:picLocks noGrp="1" noChangeAspect="1"/>
          </p:cNvPicPr>
          <p:nvPr>
            <p:ph idx="1"/>
          </p:nvPr>
        </p:nvPicPr>
        <p:blipFill>
          <a:blip r:embed="rId3"/>
          <a:stretch>
            <a:fillRect/>
          </a:stretch>
        </p:blipFill>
        <p:spPr>
          <a:xfrm>
            <a:off x="0" y="1778218"/>
            <a:ext cx="8807668" cy="2812482"/>
          </a:xfrm>
        </p:spPr>
      </p:pic>
      <p:pic>
        <p:nvPicPr>
          <p:cNvPr id="6" name="Content Placeholder 4">
            <a:extLst>
              <a:ext uri="{FF2B5EF4-FFF2-40B4-BE49-F238E27FC236}">
                <a16:creationId xmlns:a16="http://schemas.microsoft.com/office/drawing/2014/main" id="{517DD234-1123-3B76-9284-3DF21ACADD4B}"/>
              </a:ext>
            </a:extLst>
          </p:cNvPr>
          <p:cNvPicPr>
            <a:picLocks noGrp="1" noChangeAspect="1"/>
          </p:cNvPicPr>
          <p:nvPr>
            <p:ph idx="1"/>
          </p:nvPr>
        </p:nvPicPr>
        <p:blipFill>
          <a:blip r:embed="rId3"/>
          <a:stretch>
            <a:fillRect/>
          </a:stretch>
        </p:blipFill>
        <p:spPr>
          <a:xfrm>
            <a:off x="-106539" y="1296040"/>
            <a:ext cx="9293470" cy="2967609"/>
          </a:xfrm>
        </p:spPr>
      </p:pic>
      <p:pic>
        <p:nvPicPr>
          <p:cNvPr id="8" name="Picture 7" descr="A graph of a number of patients&#10;&#10;Description automatically generated with medium confidence">
            <a:extLst>
              <a:ext uri="{FF2B5EF4-FFF2-40B4-BE49-F238E27FC236}">
                <a16:creationId xmlns:a16="http://schemas.microsoft.com/office/drawing/2014/main" id="{9D70A928-EE6B-2000-2EE5-E475112AD70F}"/>
              </a:ext>
            </a:extLst>
          </p:cNvPr>
          <p:cNvPicPr>
            <a:picLocks noChangeAspect="1"/>
          </p:cNvPicPr>
          <p:nvPr/>
        </p:nvPicPr>
        <p:blipFill>
          <a:blip r:embed="rId4"/>
          <a:stretch>
            <a:fillRect/>
          </a:stretch>
        </p:blipFill>
        <p:spPr>
          <a:xfrm>
            <a:off x="-74735" y="1273132"/>
            <a:ext cx="9218735" cy="2943242"/>
          </a:xfrm>
          <a:prstGeom prst="rect">
            <a:avLst/>
          </a:prstGeom>
        </p:spPr>
      </p:pic>
      <p:sp>
        <p:nvSpPr>
          <p:cNvPr id="9" name="TextBox 8">
            <a:extLst>
              <a:ext uri="{FF2B5EF4-FFF2-40B4-BE49-F238E27FC236}">
                <a16:creationId xmlns:a16="http://schemas.microsoft.com/office/drawing/2014/main" id="{B65118A2-03CC-544E-5E9F-C2FEFF095706}"/>
              </a:ext>
            </a:extLst>
          </p:cNvPr>
          <p:cNvSpPr txBox="1"/>
          <p:nvPr/>
        </p:nvSpPr>
        <p:spPr>
          <a:xfrm>
            <a:off x="5002306" y="4748153"/>
            <a:ext cx="4141694" cy="230832"/>
          </a:xfrm>
          <a:prstGeom prst="rect">
            <a:avLst/>
          </a:prstGeom>
          <a:noFill/>
        </p:spPr>
        <p:txBody>
          <a:bodyPr wrap="square" rtlCol="0">
            <a:spAutoFit/>
          </a:bodyPr>
          <a:lstStyle/>
          <a:p>
            <a:pPr algn="r"/>
            <a:r>
              <a:rPr lang="en-US" sz="900" b="0" i="0" dirty="0">
                <a:solidFill>
                  <a:srgbClr val="333333"/>
                </a:solidFill>
                <a:effectLst/>
                <a:latin typeface="+mj-lt"/>
              </a:rPr>
              <a:t>Choueiri, T</a:t>
            </a:r>
            <a:r>
              <a:rPr lang="en-US" sz="900" dirty="0">
                <a:latin typeface="+mj-lt"/>
              </a:rPr>
              <a:t>. </a:t>
            </a:r>
            <a:r>
              <a:rPr lang="en-US" sz="900" i="1" dirty="0">
                <a:latin typeface="+mj-lt"/>
              </a:rPr>
              <a:t>ASCO GU 2022 Cancer Symposium</a:t>
            </a:r>
            <a:r>
              <a:rPr lang="en-US" sz="900" dirty="0">
                <a:latin typeface="+mj-lt"/>
              </a:rPr>
              <a:t>.</a:t>
            </a:r>
          </a:p>
        </p:txBody>
      </p:sp>
    </p:spTree>
    <p:extLst>
      <p:ext uri="{BB962C8B-B14F-4D97-AF65-F5344CB8AC3E}">
        <p14:creationId xmlns:p14="http://schemas.microsoft.com/office/powerpoint/2010/main" val="24319444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3A5B6BB-1C8F-8C14-4EB6-12048967EFE6}"/>
              </a:ext>
            </a:extLst>
          </p:cNvPr>
          <p:cNvSpPr>
            <a:spLocks noGrp="1"/>
          </p:cNvSpPr>
          <p:nvPr>
            <p:ph type="subTitle" idx="1"/>
          </p:nvPr>
        </p:nvSpPr>
        <p:spPr/>
        <p:txBody>
          <a:bodyPr/>
          <a:lstStyle/>
          <a:p>
            <a:endParaRPr lang="en-US" dirty="0"/>
          </a:p>
        </p:txBody>
      </p:sp>
      <p:sp>
        <p:nvSpPr>
          <p:cNvPr id="3" name="Title 2">
            <a:extLst>
              <a:ext uri="{FF2B5EF4-FFF2-40B4-BE49-F238E27FC236}">
                <a16:creationId xmlns:a16="http://schemas.microsoft.com/office/drawing/2014/main" id="{2A2491E5-9053-028E-8DE2-47C2E64070FB}"/>
              </a:ext>
            </a:extLst>
          </p:cNvPr>
          <p:cNvSpPr>
            <a:spLocks noGrp="1"/>
          </p:cNvSpPr>
          <p:nvPr>
            <p:ph type="title"/>
          </p:nvPr>
        </p:nvSpPr>
        <p:spPr/>
        <p:txBody>
          <a:bodyPr/>
          <a:lstStyle/>
          <a:p>
            <a:r>
              <a:rPr lang="en-US" sz="2800" dirty="0"/>
              <a:t>Press release report significant OS benefit; data has not yet been released</a:t>
            </a:r>
          </a:p>
        </p:txBody>
      </p:sp>
      <p:pic>
        <p:nvPicPr>
          <p:cNvPr id="4" name="Content Placeholder 4">
            <a:extLst>
              <a:ext uri="{FF2B5EF4-FFF2-40B4-BE49-F238E27FC236}">
                <a16:creationId xmlns:a16="http://schemas.microsoft.com/office/drawing/2014/main" id="{907D6F65-BE0A-BD9D-86DA-9B005D10771E}"/>
              </a:ext>
            </a:extLst>
          </p:cNvPr>
          <p:cNvPicPr>
            <a:picLocks noGrp="1" noChangeAspect="1"/>
          </p:cNvPicPr>
          <p:nvPr>
            <p:ph idx="1"/>
          </p:nvPr>
        </p:nvPicPr>
        <p:blipFill>
          <a:blip r:embed="rId3"/>
          <a:stretch>
            <a:fillRect/>
          </a:stretch>
        </p:blipFill>
        <p:spPr>
          <a:xfrm>
            <a:off x="964448" y="1030495"/>
            <a:ext cx="7177688" cy="3315464"/>
          </a:xfrm>
        </p:spPr>
      </p:pic>
      <p:pic>
        <p:nvPicPr>
          <p:cNvPr id="5" name="Content Placeholder 4">
            <a:extLst>
              <a:ext uri="{FF2B5EF4-FFF2-40B4-BE49-F238E27FC236}">
                <a16:creationId xmlns:a16="http://schemas.microsoft.com/office/drawing/2014/main" id="{E86E7335-8C41-CE30-0F5C-96647F6AF4B8}"/>
              </a:ext>
            </a:extLst>
          </p:cNvPr>
          <p:cNvPicPr>
            <a:picLocks noGrp="1" noChangeAspect="1"/>
          </p:cNvPicPr>
          <p:nvPr>
            <p:ph idx="1"/>
          </p:nvPr>
        </p:nvPicPr>
        <p:blipFill>
          <a:blip r:embed="rId3"/>
          <a:stretch>
            <a:fillRect/>
          </a:stretch>
        </p:blipFill>
        <p:spPr>
          <a:xfrm>
            <a:off x="834887" y="1143460"/>
            <a:ext cx="7307249" cy="3375309"/>
          </a:xfrm>
        </p:spPr>
      </p:pic>
      <p:sp>
        <p:nvSpPr>
          <p:cNvPr id="6" name="TextBox 5">
            <a:extLst>
              <a:ext uri="{FF2B5EF4-FFF2-40B4-BE49-F238E27FC236}">
                <a16:creationId xmlns:a16="http://schemas.microsoft.com/office/drawing/2014/main" id="{F16FBDE7-EF52-6E57-DE48-4ED8AAACAD1F}"/>
              </a:ext>
            </a:extLst>
          </p:cNvPr>
          <p:cNvSpPr txBox="1"/>
          <p:nvPr/>
        </p:nvSpPr>
        <p:spPr>
          <a:xfrm>
            <a:off x="4253948" y="4748153"/>
            <a:ext cx="4890052" cy="369332"/>
          </a:xfrm>
          <a:prstGeom prst="rect">
            <a:avLst/>
          </a:prstGeom>
          <a:noFill/>
        </p:spPr>
        <p:txBody>
          <a:bodyPr wrap="square" rtlCol="0">
            <a:spAutoFit/>
          </a:bodyPr>
          <a:lstStyle/>
          <a:p>
            <a:pPr algn="r"/>
            <a:r>
              <a:rPr lang="en-US" sz="900" b="0" i="0" dirty="0">
                <a:solidFill>
                  <a:srgbClr val="333333"/>
                </a:solidFill>
                <a:effectLst/>
                <a:latin typeface="+mj-lt"/>
              </a:rPr>
              <a:t>Choueiri, T</a:t>
            </a:r>
            <a:r>
              <a:rPr lang="en-US" sz="900" dirty="0">
                <a:latin typeface="+mj-lt"/>
              </a:rPr>
              <a:t>. </a:t>
            </a:r>
            <a:r>
              <a:rPr lang="en-US" sz="900" i="1" dirty="0">
                <a:latin typeface="+mj-lt"/>
              </a:rPr>
              <a:t>ASCO GU 2022 Cancer Symposium</a:t>
            </a:r>
            <a:r>
              <a:rPr lang="en-US" sz="900" dirty="0">
                <a:latin typeface="+mj-lt"/>
              </a:rPr>
              <a:t>.</a:t>
            </a:r>
          </a:p>
          <a:p>
            <a:pPr algn="r"/>
            <a:r>
              <a:rPr lang="en-US" sz="900" dirty="0"/>
              <a:t>https://www.merck.com/news/</a:t>
            </a:r>
          </a:p>
        </p:txBody>
      </p:sp>
      <p:pic>
        <p:nvPicPr>
          <p:cNvPr id="8" name="Picture 7" descr="A graph showing the number of patients&#10;&#10;Description automatically generated">
            <a:extLst>
              <a:ext uri="{FF2B5EF4-FFF2-40B4-BE49-F238E27FC236}">
                <a16:creationId xmlns:a16="http://schemas.microsoft.com/office/drawing/2014/main" id="{20CE1D08-FD7F-C936-4B32-4546A8778F3F}"/>
              </a:ext>
            </a:extLst>
          </p:cNvPr>
          <p:cNvPicPr>
            <a:picLocks noChangeAspect="1"/>
          </p:cNvPicPr>
          <p:nvPr/>
        </p:nvPicPr>
        <p:blipFill>
          <a:blip r:embed="rId4"/>
          <a:stretch>
            <a:fillRect/>
          </a:stretch>
        </p:blipFill>
        <p:spPr>
          <a:xfrm>
            <a:off x="637847" y="1030495"/>
            <a:ext cx="7671266" cy="3541181"/>
          </a:xfrm>
          <a:prstGeom prst="rect">
            <a:avLst/>
          </a:prstGeom>
        </p:spPr>
      </p:pic>
    </p:spTree>
    <p:extLst>
      <p:ext uri="{BB962C8B-B14F-4D97-AF65-F5344CB8AC3E}">
        <p14:creationId xmlns:p14="http://schemas.microsoft.com/office/powerpoint/2010/main" val="15241156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47745CB-B0BD-3554-909D-80555F23D0C1}"/>
              </a:ext>
            </a:extLst>
          </p:cNvPr>
          <p:cNvSpPr>
            <a:spLocks noGrp="1"/>
          </p:cNvSpPr>
          <p:nvPr>
            <p:ph type="body" idx="2"/>
          </p:nvPr>
        </p:nvSpPr>
        <p:spPr>
          <a:xfrm>
            <a:off x="616888" y="1106011"/>
            <a:ext cx="3810000" cy="2936240"/>
          </a:xfrm>
        </p:spPr>
        <p:txBody>
          <a:bodyPr/>
          <a:lstStyle/>
          <a:p>
            <a:r>
              <a:rPr lang="en-US" sz="2000" b="0" i="0" dirty="0">
                <a:solidFill>
                  <a:schemeClr val="bg2"/>
                </a:solidFill>
                <a:effectLst/>
                <a:latin typeface="+mn-lt"/>
              </a:rPr>
              <a:t>Immune-mediated adverse events of grade 3 or 4 occurred in 18.9%</a:t>
            </a:r>
          </a:p>
          <a:p>
            <a:r>
              <a:rPr lang="en-US" sz="2000" dirty="0">
                <a:solidFill>
                  <a:schemeClr val="bg2"/>
                </a:solidFill>
                <a:latin typeface="+mn-lt"/>
              </a:rPr>
              <a:t>20.7% discontinued due to treatment-limiting toxicity</a:t>
            </a:r>
            <a:endParaRPr lang="en-US" sz="2000" b="0" i="0" dirty="0">
              <a:solidFill>
                <a:schemeClr val="bg2"/>
              </a:solidFill>
              <a:effectLst/>
              <a:latin typeface="+mn-lt"/>
            </a:endParaRPr>
          </a:p>
          <a:p>
            <a:r>
              <a:rPr lang="en-US" sz="2000" b="0" i="0" dirty="0">
                <a:solidFill>
                  <a:schemeClr val="bg2"/>
                </a:solidFill>
                <a:effectLst/>
                <a:latin typeface="+mn-lt"/>
              </a:rPr>
              <a:t> 1 – 5% develop severe/chronic immune-related adverse events</a:t>
            </a:r>
            <a:endParaRPr lang="en-US" sz="2000" dirty="0">
              <a:solidFill>
                <a:schemeClr val="bg2"/>
              </a:solidFill>
              <a:latin typeface="+mn-lt"/>
            </a:endParaRPr>
          </a:p>
        </p:txBody>
      </p:sp>
      <p:sp>
        <p:nvSpPr>
          <p:cNvPr id="4" name="Title 3">
            <a:extLst>
              <a:ext uri="{FF2B5EF4-FFF2-40B4-BE49-F238E27FC236}">
                <a16:creationId xmlns:a16="http://schemas.microsoft.com/office/drawing/2014/main" id="{B3417CA8-8280-80E6-0269-F0E62ABC1E9F}"/>
              </a:ext>
            </a:extLst>
          </p:cNvPr>
          <p:cNvSpPr>
            <a:spLocks noGrp="1"/>
          </p:cNvSpPr>
          <p:nvPr>
            <p:ph type="title"/>
          </p:nvPr>
        </p:nvSpPr>
        <p:spPr/>
        <p:txBody>
          <a:bodyPr/>
          <a:lstStyle/>
          <a:p>
            <a:r>
              <a:rPr lang="en-US" sz="2800" dirty="0"/>
              <a:t>Adjuvant pembrolizumab comes with real risk of toxicity</a:t>
            </a:r>
          </a:p>
        </p:txBody>
      </p:sp>
      <p:pic>
        <p:nvPicPr>
          <p:cNvPr id="10" name="Picture 9" descr="A graph of a number of patients&#10;&#10;Description automatically generated">
            <a:extLst>
              <a:ext uri="{FF2B5EF4-FFF2-40B4-BE49-F238E27FC236}">
                <a16:creationId xmlns:a16="http://schemas.microsoft.com/office/drawing/2014/main" id="{3D4B21A0-F370-7D40-38B3-9197AA5CE617}"/>
              </a:ext>
            </a:extLst>
          </p:cNvPr>
          <p:cNvPicPr>
            <a:picLocks noChangeAspect="1"/>
          </p:cNvPicPr>
          <p:nvPr/>
        </p:nvPicPr>
        <p:blipFill>
          <a:blip r:embed="rId3"/>
          <a:stretch>
            <a:fillRect/>
          </a:stretch>
        </p:blipFill>
        <p:spPr>
          <a:xfrm>
            <a:off x="4791284" y="887794"/>
            <a:ext cx="4352716" cy="3860359"/>
          </a:xfrm>
          <a:prstGeom prst="rect">
            <a:avLst/>
          </a:prstGeom>
        </p:spPr>
      </p:pic>
      <p:sp>
        <p:nvSpPr>
          <p:cNvPr id="11" name="TextBox 10">
            <a:extLst>
              <a:ext uri="{FF2B5EF4-FFF2-40B4-BE49-F238E27FC236}">
                <a16:creationId xmlns:a16="http://schemas.microsoft.com/office/drawing/2014/main" id="{A4615008-6DD8-4DC2-7FC2-EAEA0FB35170}"/>
              </a:ext>
            </a:extLst>
          </p:cNvPr>
          <p:cNvSpPr txBox="1"/>
          <p:nvPr/>
        </p:nvSpPr>
        <p:spPr>
          <a:xfrm>
            <a:off x="5002306" y="4748153"/>
            <a:ext cx="4141694" cy="230832"/>
          </a:xfrm>
          <a:prstGeom prst="rect">
            <a:avLst/>
          </a:prstGeom>
          <a:noFill/>
        </p:spPr>
        <p:txBody>
          <a:bodyPr wrap="square" rtlCol="0">
            <a:spAutoFit/>
          </a:bodyPr>
          <a:lstStyle/>
          <a:p>
            <a:pPr algn="r"/>
            <a:r>
              <a:rPr lang="en-US" sz="900" b="0" i="0" dirty="0">
                <a:solidFill>
                  <a:srgbClr val="333333"/>
                </a:solidFill>
                <a:effectLst/>
                <a:latin typeface="+mj-lt"/>
              </a:rPr>
              <a:t>Choueiri, T</a:t>
            </a:r>
            <a:r>
              <a:rPr lang="en-US" sz="900" dirty="0">
                <a:latin typeface="+mj-lt"/>
              </a:rPr>
              <a:t>. </a:t>
            </a:r>
            <a:r>
              <a:rPr lang="en-US" sz="900" i="1" dirty="0">
                <a:latin typeface="+mj-lt"/>
              </a:rPr>
              <a:t>ASCO GU 2022 Cancer Symposium</a:t>
            </a:r>
            <a:r>
              <a:rPr lang="en-US" sz="900" dirty="0">
                <a:latin typeface="+mj-lt"/>
              </a:rPr>
              <a:t>.</a:t>
            </a:r>
          </a:p>
        </p:txBody>
      </p:sp>
    </p:spTree>
    <p:extLst>
      <p:ext uri="{BB962C8B-B14F-4D97-AF65-F5344CB8AC3E}">
        <p14:creationId xmlns:p14="http://schemas.microsoft.com/office/powerpoint/2010/main" val="11609432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8C86A8D3-4140-BF85-0A34-2B96FB3135F1}"/>
              </a:ext>
            </a:extLst>
          </p:cNvPr>
          <p:cNvSpPr>
            <a:spLocks noGrp="1"/>
          </p:cNvSpPr>
          <p:nvPr>
            <p:ph type="subTitle" idx="1"/>
          </p:nvPr>
        </p:nvSpPr>
        <p:spPr>
          <a:xfrm>
            <a:off x="238540" y="883920"/>
            <a:ext cx="7903596" cy="2651759"/>
          </a:xfrm>
        </p:spPr>
        <p:txBody>
          <a:bodyPr/>
          <a:lstStyle/>
          <a:p>
            <a:pPr algn="l">
              <a:buFont typeface="Arial" panose="020B0604020202020204" pitchFamily="34" charset="0"/>
              <a:buChar char="•"/>
            </a:pPr>
            <a:r>
              <a:rPr lang="en-US" sz="2200" dirty="0">
                <a:latin typeface="+mn-lt"/>
              </a:rPr>
              <a:t>KN-564 data supports the use of adjuvant pembrolizumab in patients with high risk RCC after nephrectomy</a:t>
            </a:r>
          </a:p>
          <a:p>
            <a:pPr algn="l">
              <a:buFont typeface="Arial" panose="020B0604020202020204" pitchFamily="34" charset="0"/>
              <a:buChar char="•"/>
            </a:pPr>
            <a:r>
              <a:rPr lang="en-US" sz="2200" dirty="0">
                <a:latin typeface="+mn-lt"/>
              </a:rPr>
              <a:t>Reported OS benefit with pembrolizumab in RCC adjuvant setting, pending data release</a:t>
            </a:r>
          </a:p>
          <a:p>
            <a:pPr algn="l">
              <a:buFont typeface="Arial" panose="020B0604020202020204" pitchFamily="34" charset="0"/>
              <a:buChar char="•"/>
            </a:pPr>
            <a:r>
              <a:rPr lang="en-US" sz="2200" dirty="0">
                <a:latin typeface="+mn-lt"/>
              </a:rPr>
              <a:t>Adjuvant pembrolizumab must be weighed against risk of possible severe or chronic side effects</a:t>
            </a:r>
          </a:p>
          <a:p>
            <a:pPr algn="l">
              <a:buFont typeface="Arial" panose="020B0604020202020204" pitchFamily="34" charset="0"/>
              <a:buChar char="•"/>
            </a:pPr>
            <a:r>
              <a:rPr lang="en-US" sz="2200" b="0" i="0" dirty="0">
                <a:solidFill>
                  <a:srgbClr val="212121"/>
                </a:solidFill>
                <a:effectLst/>
                <a:latin typeface="+mn-lt"/>
              </a:rPr>
              <a:t>Individualized approach includes assessment of disease recurrence risk, other comorbidities, and patient preferences</a:t>
            </a:r>
            <a:endParaRPr lang="en-US" sz="2200" dirty="0">
              <a:latin typeface="+mn-lt"/>
            </a:endParaRPr>
          </a:p>
        </p:txBody>
      </p:sp>
      <p:sp>
        <p:nvSpPr>
          <p:cNvPr id="4" name="Title 3">
            <a:extLst>
              <a:ext uri="{FF2B5EF4-FFF2-40B4-BE49-F238E27FC236}">
                <a16:creationId xmlns:a16="http://schemas.microsoft.com/office/drawing/2014/main" id="{83F4D11A-F8DE-E769-FE26-12DA350DF6F6}"/>
              </a:ext>
            </a:extLst>
          </p:cNvPr>
          <p:cNvSpPr>
            <a:spLocks noGrp="1"/>
          </p:cNvSpPr>
          <p:nvPr>
            <p:ph type="title"/>
          </p:nvPr>
        </p:nvSpPr>
        <p:spPr/>
        <p:txBody>
          <a:bodyPr/>
          <a:lstStyle/>
          <a:p>
            <a:r>
              <a:rPr lang="en-US" dirty="0"/>
              <a:t>Summary of Keynote-564 Outcomes</a:t>
            </a:r>
          </a:p>
        </p:txBody>
      </p:sp>
    </p:spTree>
    <p:extLst>
      <p:ext uri="{BB962C8B-B14F-4D97-AF65-F5344CB8AC3E}">
        <p14:creationId xmlns:p14="http://schemas.microsoft.com/office/powerpoint/2010/main" val="229131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F71736-6529-0B1B-AD0C-C451D38E2516}"/>
              </a:ext>
            </a:extLst>
          </p:cNvPr>
          <p:cNvSpPr>
            <a:spLocks noGrp="1"/>
          </p:cNvSpPr>
          <p:nvPr>
            <p:ph type="title"/>
          </p:nvPr>
        </p:nvSpPr>
        <p:spPr>
          <a:xfrm>
            <a:off x="0" y="1248598"/>
            <a:ext cx="9144000" cy="1006507"/>
          </a:xfrm>
        </p:spPr>
        <p:txBody>
          <a:bodyPr/>
          <a:lstStyle/>
          <a:p>
            <a:r>
              <a:rPr lang="en-US" dirty="0"/>
              <a:t>Adjuvant immunotherapy trials for localized or locally advanced RCC</a:t>
            </a:r>
          </a:p>
        </p:txBody>
      </p:sp>
    </p:spTree>
    <p:extLst>
      <p:ext uri="{BB962C8B-B14F-4D97-AF65-F5344CB8AC3E}">
        <p14:creationId xmlns:p14="http://schemas.microsoft.com/office/powerpoint/2010/main" val="12795197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F2A71E-D31B-C9A6-2D44-1E249F5377E8}"/>
              </a:ext>
            </a:extLst>
          </p:cNvPr>
          <p:cNvSpPr>
            <a:spLocks noGrp="1"/>
          </p:cNvSpPr>
          <p:nvPr>
            <p:ph type="title"/>
          </p:nvPr>
        </p:nvSpPr>
        <p:spPr/>
        <p:txBody>
          <a:bodyPr/>
          <a:lstStyle/>
          <a:p>
            <a:endParaRPr lang="en-US"/>
          </a:p>
        </p:txBody>
      </p:sp>
      <p:graphicFrame>
        <p:nvGraphicFramePr>
          <p:cNvPr id="4" name="Table 3">
            <a:extLst>
              <a:ext uri="{FF2B5EF4-FFF2-40B4-BE49-F238E27FC236}">
                <a16:creationId xmlns:a16="http://schemas.microsoft.com/office/drawing/2014/main" id="{0F76E3AB-C1A1-E3C1-7CE9-4473D0C47BA7}"/>
              </a:ext>
            </a:extLst>
          </p:cNvPr>
          <p:cNvGraphicFramePr>
            <a:graphicFrameLocks noGrp="1"/>
          </p:cNvGraphicFramePr>
          <p:nvPr/>
        </p:nvGraphicFramePr>
        <p:xfrm>
          <a:off x="322027" y="251831"/>
          <a:ext cx="8499945" cy="3894096"/>
        </p:xfrm>
        <a:graphic>
          <a:graphicData uri="http://schemas.openxmlformats.org/drawingml/2006/table">
            <a:tbl>
              <a:tblPr>
                <a:tableStyleId>{B1F75114-DA18-47F3-845B-FADB878A9381}</a:tableStyleId>
              </a:tblPr>
              <a:tblGrid>
                <a:gridCol w="1062493">
                  <a:extLst>
                    <a:ext uri="{9D8B030D-6E8A-4147-A177-3AD203B41FA5}">
                      <a16:colId xmlns:a16="http://schemas.microsoft.com/office/drawing/2014/main" val="1424532035"/>
                    </a:ext>
                  </a:extLst>
                </a:gridCol>
                <a:gridCol w="1036442">
                  <a:extLst>
                    <a:ext uri="{9D8B030D-6E8A-4147-A177-3AD203B41FA5}">
                      <a16:colId xmlns:a16="http://schemas.microsoft.com/office/drawing/2014/main" val="1181743235"/>
                    </a:ext>
                  </a:extLst>
                </a:gridCol>
                <a:gridCol w="1006050">
                  <a:extLst>
                    <a:ext uri="{9D8B030D-6E8A-4147-A177-3AD203B41FA5}">
                      <a16:colId xmlns:a16="http://schemas.microsoft.com/office/drawing/2014/main" val="2163036459"/>
                    </a:ext>
                  </a:extLst>
                </a:gridCol>
                <a:gridCol w="970059">
                  <a:extLst>
                    <a:ext uri="{9D8B030D-6E8A-4147-A177-3AD203B41FA5}">
                      <a16:colId xmlns:a16="http://schemas.microsoft.com/office/drawing/2014/main" val="156828771"/>
                    </a:ext>
                  </a:extLst>
                </a:gridCol>
                <a:gridCol w="770370">
                  <a:extLst>
                    <a:ext uri="{9D8B030D-6E8A-4147-A177-3AD203B41FA5}">
                      <a16:colId xmlns:a16="http://schemas.microsoft.com/office/drawing/2014/main" val="3814266675"/>
                    </a:ext>
                  </a:extLst>
                </a:gridCol>
                <a:gridCol w="1529545">
                  <a:extLst>
                    <a:ext uri="{9D8B030D-6E8A-4147-A177-3AD203B41FA5}">
                      <a16:colId xmlns:a16="http://schemas.microsoft.com/office/drawing/2014/main" val="218898616"/>
                    </a:ext>
                  </a:extLst>
                </a:gridCol>
                <a:gridCol w="1062493">
                  <a:extLst>
                    <a:ext uri="{9D8B030D-6E8A-4147-A177-3AD203B41FA5}">
                      <a16:colId xmlns:a16="http://schemas.microsoft.com/office/drawing/2014/main" val="3577039766"/>
                    </a:ext>
                  </a:extLst>
                </a:gridCol>
                <a:gridCol w="1062493">
                  <a:extLst>
                    <a:ext uri="{9D8B030D-6E8A-4147-A177-3AD203B41FA5}">
                      <a16:colId xmlns:a16="http://schemas.microsoft.com/office/drawing/2014/main" val="4248948385"/>
                    </a:ext>
                  </a:extLst>
                </a:gridCol>
              </a:tblGrid>
              <a:tr h="0">
                <a:tc>
                  <a:txBody>
                    <a:bodyPr/>
                    <a:lstStyle/>
                    <a:p>
                      <a:pPr algn="l" fontAlgn="ctr"/>
                      <a:r>
                        <a:rPr lang="en-US" sz="1100" b="1" u="none" strike="noStrike" dirty="0">
                          <a:effectLst/>
                          <a:latin typeface="+mn-lt"/>
                        </a:rPr>
                        <a:t>Clinical Trial </a:t>
                      </a:r>
                      <a:endParaRPr lang="en-US" sz="1100" b="1" i="0" u="none" strike="noStrike" dirty="0">
                        <a:solidFill>
                          <a:srgbClr val="212121"/>
                        </a:solidFill>
                        <a:effectLst/>
                        <a:latin typeface="+mn-lt"/>
                      </a:endParaRPr>
                    </a:p>
                  </a:txBody>
                  <a:tcPr marL="3264" marR="3264" marT="3264" marB="0" anchor="ctr">
                    <a:lnB w="12700" cap="flat" cmpd="sng" algn="ctr">
                      <a:solidFill>
                        <a:schemeClr val="tx1"/>
                      </a:solidFill>
                      <a:prstDash val="solid"/>
                      <a:round/>
                      <a:headEnd type="none" w="med" len="med"/>
                      <a:tailEnd type="none" w="med" len="med"/>
                    </a:lnB>
                  </a:tcPr>
                </a:tc>
                <a:tc>
                  <a:txBody>
                    <a:bodyPr/>
                    <a:lstStyle/>
                    <a:p>
                      <a:pPr algn="l" fontAlgn="ctr"/>
                      <a:r>
                        <a:rPr lang="en-US" sz="1100" b="1" u="none" strike="noStrike" dirty="0">
                          <a:effectLst/>
                          <a:latin typeface="+mn-lt"/>
                        </a:rPr>
                        <a:t>Treatment Arms</a:t>
                      </a:r>
                      <a:endParaRPr lang="en-US" sz="1100" b="1" i="0" u="none" strike="noStrike" dirty="0">
                        <a:solidFill>
                          <a:srgbClr val="212121"/>
                        </a:solidFill>
                        <a:effectLst/>
                        <a:latin typeface="+mn-lt"/>
                      </a:endParaRPr>
                    </a:p>
                  </a:txBody>
                  <a:tcPr marL="3264" marR="3264" marT="3264" marB="0" anchor="ctr">
                    <a:lnB w="12700" cap="flat" cmpd="sng" algn="ctr">
                      <a:solidFill>
                        <a:schemeClr val="tx1"/>
                      </a:solidFill>
                      <a:prstDash val="solid"/>
                      <a:round/>
                      <a:headEnd type="none" w="med" len="med"/>
                      <a:tailEnd type="none" w="med" len="med"/>
                    </a:lnB>
                  </a:tcPr>
                </a:tc>
                <a:tc>
                  <a:txBody>
                    <a:bodyPr/>
                    <a:lstStyle/>
                    <a:p>
                      <a:pPr algn="l" fontAlgn="ctr"/>
                      <a:r>
                        <a:rPr lang="en-US" sz="1100" b="1" u="none" strike="noStrike" dirty="0">
                          <a:effectLst/>
                          <a:latin typeface="+mn-lt"/>
                        </a:rPr>
                        <a:t>Tumor Features</a:t>
                      </a:r>
                      <a:endParaRPr lang="en-US" sz="1100" b="1" i="0" u="none" strike="noStrike" dirty="0">
                        <a:solidFill>
                          <a:srgbClr val="212121"/>
                        </a:solidFill>
                        <a:effectLst/>
                        <a:latin typeface="+mn-lt"/>
                      </a:endParaRPr>
                    </a:p>
                  </a:txBody>
                  <a:tcPr marL="3264" marR="3264" marT="3264" marB="0" anchor="ctr">
                    <a:lnB w="12700" cap="flat" cmpd="sng" algn="ctr">
                      <a:solidFill>
                        <a:schemeClr val="tx1"/>
                      </a:solidFill>
                      <a:prstDash val="solid"/>
                      <a:round/>
                      <a:headEnd type="none" w="med" len="med"/>
                      <a:tailEnd type="none" w="med" len="med"/>
                    </a:lnB>
                  </a:tcPr>
                </a:tc>
                <a:tc>
                  <a:txBody>
                    <a:bodyPr/>
                    <a:lstStyle/>
                    <a:p>
                      <a:pPr algn="l" fontAlgn="ctr"/>
                      <a:r>
                        <a:rPr lang="en-US" sz="1100" b="1" u="none" strike="noStrike">
                          <a:effectLst/>
                          <a:latin typeface="+mn-lt"/>
                        </a:rPr>
                        <a:t>Histology</a:t>
                      </a:r>
                      <a:endParaRPr lang="en-US" sz="1100" b="1" i="0" u="none" strike="noStrike">
                        <a:solidFill>
                          <a:srgbClr val="212121"/>
                        </a:solidFill>
                        <a:effectLst/>
                        <a:latin typeface="+mn-lt"/>
                      </a:endParaRPr>
                    </a:p>
                  </a:txBody>
                  <a:tcPr marL="3264" marR="3264" marT="3264" marB="0" anchor="ctr">
                    <a:lnB w="12700" cap="flat" cmpd="sng" algn="ctr">
                      <a:solidFill>
                        <a:schemeClr val="tx1"/>
                      </a:solidFill>
                      <a:prstDash val="solid"/>
                      <a:round/>
                      <a:headEnd type="none" w="med" len="med"/>
                      <a:tailEnd type="none" w="med" len="med"/>
                    </a:lnB>
                  </a:tcPr>
                </a:tc>
                <a:tc>
                  <a:txBody>
                    <a:bodyPr/>
                    <a:lstStyle/>
                    <a:p>
                      <a:pPr algn="l" fontAlgn="ctr"/>
                      <a:r>
                        <a:rPr lang="en-US" sz="1100" b="1" u="none" strike="noStrike" dirty="0">
                          <a:effectLst/>
                          <a:latin typeface="+mn-lt"/>
                        </a:rPr>
                        <a:t>Duration of Treatment</a:t>
                      </a:r>
                      <a:endParaRPr lang="en-US" sz="1100" b="1" i="0" u="none" strike="noStrike" dirty="0">
                        <a:solidFill>
                          <a:srgbClr val="212121"/>
                        </a:solidFill>
                        <a:effectLst/>
                        <a:latin typeface="+mn-lt"/>
                      </a:endParaRPr>
                    </a:p>
                  </a:txBody>
                  <a:tcPr marL="3264" marR="3264" marT="3264" marB="0" anchor="ctr">
                    <a:lnB w="12700" cap="flat" cmpd="sng" algn="ctr">
                      <a:solidFill>
                        <a:schemeClr val="tx1"/>
                      </a:solidFill>
                      <a:prstDash val="solid"/>
                      <a:round/>
                      <a:headEnd type="none" w="med" len="med"/>
                      <a:tailEnd type="none" w="med" len="med"/>
                    </a:lnB>
                  </a:tcPr>
                </a:tc>
                <a:tc>
                  <a:txBody>
                    <a:bodyPr/>
                    <a:lstStyle/>
                    <a:p>
                      <a:pPr algn="l" fontAlgn="ctr"/>
                      <a:r>
                        <a:rPr lang="en-US" sz="1100" b="1" u="none" strike="noStrike" dirty="0">
                          <a:effectLst/>
                          <a:latin typeface="+mn-lt"/>
                        </a:rPr>
                        <a:t>DFS or RFS</a:t>
                      </a:r>
                      <a:endParaRPr lang="en-US" sz="1100" b="1" i="0" u="none" strike="noStrike" dirty="0">
                        <a:solidFill>
                          <a:srgbClr val="212121"/>
                        </a:solidFill>
                        <a:effectLst/>
                        <a:latin typeface="+mn-lt"/>
                      </a:endParaRPr>
                    </a:p>
                  </a:txBody>
                  <a:tcPr marL="3264" marR="3264" marT="3264" marB="0" anchor="ctr">
                    <a:lnB w="12700" cap="flat" cmpd="sng" algn="ctr">
                      <a:solidFill>
                        <a:schemeClr val="tx1"/>
                      </a:solidFill>
                      <a:prstDash val="solid"/>
                      <a:round/>
                      <a:headEnd type="none" w="med" len="med"/>
                      <a:tailEnd type="none" w="med" len="med"/>
                    </a:lnB>
                  </a:tcPr>
                </a:tc>
                <a:tc>
                  <a:txBody>
                    <a:bodyPr/>
                    <a:lstStyle/>
                    <a:p>
                      <a:pPr algn="l" fontAlgn="ctr"/>
                      <a:r>
                        <a:rPr lang="en-US" sz="1100" b="1" u="none" strike="noStrike">
                          <a:effectLst/>
                          <a:latin typeface="+mn-lt"/>
                        </a:rPr>
                        <a:t>OS</a:t>
                      </a:r>
                      <a:endParaRPr lang="en-US" sz="1100" b="1" i="0" u="none" strike="noStrike">
                        <a:solidFill>
                          <a:srgbClr val="212121"/>
                        </a:solidFill>
                        <a:effectLst/>
                        <a:latin typeface="+mn-lt"/>
                      </a:endParaRPr>
                    </a:p>
                  </a:txBody>
                  <a:tcPr marL="3264" marR="3264" marT="3264" marB="0" anchor="ctr">
                    <a:lnB w="12700" cap="flat" cmpd="sng" algn="ctr">
                      <a:solidFill>
                        <a:schemeClr val="tx1"/>
                      </a:solidFill>
                      <a:prstDash val="solid"/>
                      <a:round/>
                      <a:headEnd type="none" w="med" len="med"/>
                      <a:tailEnd type="none" w="med" len="med"/>
                    </a:lnB>
                  </a:tcPr>
                </a:tc>
                <a:tc>
                  <a:txBody>
                    <a:bodyPr/>
                    <a:lstStyle/>
                    <a:p>
                      <a:pPr algn="l" fontAlgn="ctr"/>
                      <a:r>
                        <a:rPr lang="en-US" sz="1100" b="1" u="none" strike="noStrike" dirty="0">
                          <a:effectLst/>
                          <a:latin typeface="+mn-lt"/>
                        </a:rPr>
                        <a:t>Grade 3 or Worse AEs</a:t>
                      </a:r>
                      <a:endParaRPr lang="en-US" sz="1100" b="1" i="0" u="none" strike="noStrike" dirty="0">
                        <a:solidFill>
                          <a:srgbClr val="212121"/>
                        </a:solidFill>
                        <a:effectLst/>
                        <a:latin typeface="+mn-lt"/>
                      </a:endParaRPr>
                    </a:p>
                  </a:txBody>
                  <a:tcPr marL="3264" marR="3264" marT="3264"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891917"/>
                  </a:ext>
                </a:extLst>
              </a:tr>
              <a:tr h="235826">
                <a:tc rowSpan="2">
                  <a:txBody>
                    <a:bodyPr/>
                    <a:lstStyle/>
                    <a:p>
                      <a:pPr algn="l" fontAlgn="ctr"/>
                      <a:r>
                        <a:rPr lang="en-US" sz="1100" u="sng" strike="noStrike">
                          <a:effectLst/>
                          <a:latin typeface="+mn-lt"/>
                          <a:hlinkClick r:id="rId3"/>
                        </a:rPr>
                        <a:t>KEYNOTE-564 </a:t>
                      </a:r>
                      <a:endParaRPr lang="en-US" sz="1100" b="0" i="0" u="sng" strike="noStrike">
                        <a:solidFill>
                          <a:srgbClr val="0563C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u="none" strike="noStrike">
                          <a:effectLst/>
                          <a:latin typeface="+mn-lt"/>
                        </a:rPr>
                        <a:t>Pembrolizumab</a:t>
                      </a:r>
                      <a:endParaRPr lang="en-US" sz="1100" b="0" i="0" u="none" strike="noStrike">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tcPr>
                </a:tc>
                <a:tc>
                  <a:txBody>
                    <a:bodyPr/>
                    <a:lstStyle/>
                    <a:p>
                      <a:pPr algn="l" fontAlgn="ctr"/>
                      <a:r>
                        <a:rPr lang="en-US" sz="1100" b="1" u="none" strike="noStrike" dirty="0">
                          <a:effectLst/>
                          <a:latin typeface="+mn-lt"/>
                        </a:rPr>
                        <a:t>≥pT2aG4</a:t>
                      </a:r>
                      <a:endParaRPr lang="en-US" sz="1100" b="1"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tcPr>
                </a:tc>
                <a:tc>
                  <a:txBody>
                    <a:bodyPr/>
                    <a:lstStyle/>
                    <a:p>
                      <a:pPr algn="l" fontAlgn="ctr"/>
                      <a:r>
                        <a:rPr lang="en-US" sz="1100" u="none" strike="noStrike" dirty="0">
                          <a:effectLst/>
                          <a:latin typeface="+mn-lt"/>
                        </a:rPr>
                        <a:t>Clear-cell</a:t>
                      </a:r>
                      <a:endParaRPr lang="en-US"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tcPr>
                </a:tc>
                <a:tc rowSpan="2">
                  <a:txBody>
                    <a:bodyPr/>
                    <a:lstStyle/>
                    <a:p>
                      <a:pPr algn="l" fontAlgn="ctr"/>
                      <a:r>
                        <a:rPr lang="en-US" sz="1100" b="1" u="none" strike="noStrike">
                          <a:effectLst/>
                          <a:latin typeface="+mn-lt"/>
                        </a:rPr>
                        <a:t>1 year</a:t>
                      </a:r>
                      <a:endParaRPr lang="en-US" sz="1100" b="1" i="0" u="none" strike="noStrike">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fontAlgn="ctr"/>
                      <a:r>
                        <a:rPr lang="it-IT" sz="1100" u="none" strike="noStrike" dirty="0">
                          <a:effectLst/>
                          <a:highlight>
                            <a:srgbClr val="FFFF00"/>
                          </a:highlight>
                          <a:latin typeface="+mn-lt"/>
                        </a:rPr>
                        <a:t>HR 0.63 </a:t>
                      </a:r>
                    </a:p>
                    <a:p>
                      <a:pPr algn="l" fontAlgn="ctr"/>
                      <a:r>
                        <a:rPr lang="it-IT" sz="1100" u="none" strike="noStrike" dirty="0">
                          <a:effectLst/>
                          <a:highlight>
                            <a:srgbClr val="FFFF00"/>
                          </a:highlight>
                          <a:latin typeface="+mn-lt"/>
                        </a:rPr>
                        <a:t>(95% CI 0.50–0.80 p &lt; 0.0001)</a:t>
                      </a:r>
                      <a:endParaRPr lang="it-IT" sz="1100" b="0" i="0" u="none" strike="noStrike" dirty="0">
                        <a:solidFill>
                          <a:srgbClr val="212121"/>
                        </a:solidFill>
                        <a:effectLst/>
                        <a:highlight>
                          <a:srgbClr val="FFFF00"/>
                        </a:highligh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fontAlgn="ctr"/>
                      <a:r>
                        <a:rPr lang="it-IT" sz="1100" u="none" strike="noStrike" dirty="0">
                          <a:effectLst/>
                          <a:latin typeface="+mn-lt"/>
                        </a:rPr>
                        <a:t>HR 0.52 </a:t>
                      </a:r>
                    </a:p>
                    <a:p>
                      <a:pPr algn="l" fontAlgn="ctr"/>
                      <a:r>
                        <a:rPr lang="it-IT" sz="1100" u="none" strike="noStrike" dirty="0">
                          <a:effectLst/>
                          <a:latin typeface="+mn-lt"/>
                        </a:rPr>
                        <a:t>(95% CI 0.31–0.86, p = 0.0048)</a:t>
                      </a:r>
                      <a:endParaRPr lang="it-IT"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u="none" strike="noStrike" dirty="0">
                          <a:effectLst/>
                          <a:latin typeface="+mn-lt"/>
                        </a:rPr>
                        <a:t>32%</a:t>
                      </a:r>
                      <a:endParaRPr lang="en-US"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0683732"/>
                  </a:ext>
                </a:extLst>
              </a:tr>
              <a:tr h="431348">
                <a:tc vMerge="1">
                  <a:txBody>
                    <a:bodyPr/>
                    <a:lstStyle/>
                    <a:p>
                      <a:endParaRPr lang="en-US"/>
                    </a:p>
                  </a:txBody>
                  <a:tcPr/>
                </a:tc>
                <a:tc>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en-US" sz="1100" u="none" strike="noStrike" dirty="0">
                          <a:effectLst/>
                          <a:latin typeface="+mn-lt"/>
                        </a:rPr>
                        <a:t> Placebo</a:t>
                      </a:r>
                      <a:endParaRPr lang="en-US" sz="1100" b="0" i="0" u="none" strike="noStrike" dirty="0">
                        <a:solidFill>
                          <a:srgbClr val="212121"/>
                        </a:solidFill>
                        <a:effectLst/>
                        <a:latin typeface="+mn-lt"/>
                      </a:endParaRPr>
                    </a:p>
                  </a:txBody>
                  <a:tcPr marL="3264" marR="3264" marT="3264" marB="0">
                    <a:lnB w="12700" cap="flat" cmpd="sng" algn="ctr">
                      <a:solidFill>
                        <a:schemeClr val="tx1"/>
                      </a:solidFill>
                      <a:prstDash val="solid"/>
                      <a:round/>
                      <a:headEnd type="none" w="med" len="med"/>
                      <a:tailEnd type="none" w="med" len="med"/>
                    </a:lnB>
                  </a:tcPr>
                </a:tc>
                <a:tc>
                  <a:txBody>
                    <a:bodyPr/>
                    <a:lstStyle/>
                    <a:p>
                      <a:pPr algn="l" fontAlgn="ctr"/>
                      <a:r>
                        <a:rPr lang="en-US" sz="1100" b="1" u="none" strike="noStrike">
                          <a:effectLst/>
                          <a:latin typeface="+mn-lt"/>
                        </a:rPr>
                        <a:t>M1 NED</a:t>
                      </a:r>
                      <a:endParaRPr lang="en-US" sz="1100" b="1" i="0" u="none" strike="noStrike">
                        <a:solidFill>
                          <a:srgbClr val="212121"/>
                        </a:solidFill>
                        <a:effectLst/>
                        <a:latin typeface="+mn-lt"/>
                      </a:endParaRPr>
                    </a:p>
                  </a:txBody>
                  <a:tcPr marL="3264" marR="3264" marT="3264" marB="0">
                    <a:lnB w="12700" cap="flat" cmpd="sng" algn="ctr">
                      <a:solidFill>
                        <a:schemeClr val="tx1"/>
                      </a:solidFill>
                      <a:prstDash val="solid"/>
                      <a:round/>
                      <a:headEnd type="none" w="med" len="med"/>
                      <a:tailEnd type="none" w="med" len="med"/>
                    </a:lnB>
                  </a:tcPr>
                </a:tc>
                <a:tc>
                  <a:txBody>
                    <a:bodyPr/>
                    <a:lstStyle/>
                    <a:p>
                      <a:pPr algn="l" fontAlgn="ctr"/>
                      <a:r>
                        <a:rPr lang="en-US" sz="1100" u="none" strike="noStrike" dirty="0">
                          <a:effectLst/>
                          <a:latin typeface="+mn-lt"/>
                        </a:rPr>
                        <a:t> </a:t>
                      </a:r>
                      <a:endParaRPr lang="en-US" sz="1100" b="0" i="0" u="none" strike="noStrike" dirty="0">
                        <a:solidFill>
                          <a:srgbClr val="212121"/>
                        </a:solidFill>
                        <a:effectLst/>
                        <a:latin typeface="+mn-lt"/>
                      </a:endParaRPr>
                    </a:p>
                  </a:txBody>
                  <a:tcPr marL="3264" marR="3264" marT="3264" marB="0">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en-US" sz="1100" u="none" strike="noStrike" dirty="0">
                          <a:effectLst/>
                          <a:latin typeface="+mn-lt"/>
                        </a:rPr>
                        <a:t> 38% d/c rate</a:t>
                      </a:r>
                      <a:endParaRPr lang="en-US" sz="1100" b="0" i="0" u="none" strike="noStrike" dirty="0">
                        <a:solidFill>
                          <a:srgbClr val="212121"/>
                        </a:solidFill>
                        <a:effectLst/>
                        <a:latin typeface="+mn-lt"/>
                      </a:endParaRPr>
                    </a:p>
                  </a:txBody>
                  <a:tcPr marL="3264" marR="3264" marT="3264"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8673053"/>
                  </a:ext>
                </a:extLst>
              </a:tr>
              <a:tr h="235826">
                <a:tc rowSpan="2">
                  <a:txBody>
                    <a:bodyPr/>
                    <a:lstStyle/>
                    <a:p>
                      <a:pPr algn="l" fontAlgn="ctr"/>
                      <a:r>
                        <a:rPr lang="en-US" sz="1100" u="sng" strike="noStrike" dirty="0">
                          <a:effectLst/>
                          <a:latin typeface="+mn-lt"/>
                          <a:hlinkClick r:id="rId4"/>
                        </a:rPr>
                        <a:t>IMmotion010 </a:t>
                      </a:r>
                      <a:endParaRPr lang="en-US" sz="1100" b="0" i="0" u="sng" strike="noStrike" dirty="0">
                        <a:solidFill>
                          <a:srgbClr val="0563C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u="none" strike="noStrike">
                          <a:effectLst/>
                          <a:latin typeface="+mn-lt"/>
                        </a:rPr>
                        <a:t>Atezolizumab</a:t>
                      </a:r>
                      <a:endParaRPr lang="en-US" sz="1100" b="0" i="0" u="none" strike="noStrike">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tcPr>
                </a:tc>
                <a:tc>
                  <a:txBody>
                    <a:bodyPr/>
                    <a:lstStyle/>
                    <a:p>
                      <a:pPr algn="l" fontAlgn="ctr"/>
                      <a:r>
                        <a:rPr lang="en-US" sz="1100" b="1" u="none" strike="noStrike">
                          <a:effectLst/>
                          <a:latin typeface="+mn-lt"/>
                        </a:rPr>
                        <a:t>≥pT2aG4 </a:t>
                      </a:r>
                      <a:endParaRPr lang="en-US" sz="1100" b="1" i="0" u="none" strike="noStrike">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tcPr>
                </a:tc>
                <a:tc>
                  <a:txBody>
                    <a:bodyPr/>
                    <a:lstStyle/>
                    <a:p>
                      <a:pPr algn="l" fontAlgn="ctr"/>
                      <a:r>
                        <a:rPr lang="en-US" sz="1100" u="none" strike="noStrike" dirty="0">
                          <a:effectLst/>
                          <a:latin typeface="+mn-lt"/>
                        </a:rPr>
                        <a:t>Clear-cell</a:t>
                      </a:r>
                      <a:endParaRPr lang="en-US"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tcPr>
                </a:tc>
                <a:tc rowSpan="2">
                  <a:txBody>
                    <a:bodyPr/>
                    <a:lstStyle/>
                    <a:p>
                      <a:pPr algn="l" fontAlgn="ctr"/>
                      <a:r>
                        <a:rPr lang="en-US" sz="1100" b="1" u="none" strike="noStrike">
                          <a:effectLst/>
                          <a:latin typeface="+mn-lt"/>
                        </a:rPr>
                        <a:t>1 year</a:t>
                      </a:r>
                      <a:endParaRPr lang="en-US" sz="1100" b="1" i="0" u="none" strike="noStrike">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fontAlgn="ctr"/>
                      <a:r>
                        <a:rPr lang="it-IT" sz="1100" u="none" strike="noStrike" dirty="0">
                          <a:effectLst/>
                          <a:latin typeface="+mn-lt"/>
                        </a:rPr>
                        <a:t>HR 0.93 </a:t>
                      </a:r>
                    </a:p>
                    <a:p>
                      <a:pPr algn="l" fontAlgn="ctr"/>
                      <a:r>
                        <a:rPr lang="it-IT" sz="1100" u="none" strike="noStrike" dirty="0">
                          <a:effectLst/>
                          <a:latin typeface="+mn-lt"/>
                        </a:rPr>
                        <a:t>(95% CI 0.75–1.15, p = 0.50)</a:t>
                      </a:r>
                      <a:endParaRPr lang="it-IT"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fontAlgn="ctr"/>
                      <a:r>
                        <a:rPr lang="en-US" sz="1100" u="none" strike="noStrike" dirty="0">
                          <a:effectLst/>
                          <a:latin typeface="+mn-lt"/>
                        </a:rPr>
                        <a:t>HR 0.97 </a:t>
                      </a:r>
                    </a:p>
                    <a:p>
                      <a:pPr algn="l" fontAlgn="ctr"/>
                      <a:r>
                        <a:rPr lang="en-US" sz="1100" u="none" strike="noStrike" dirty="0">
                          <a:effectLst/>
                          <a:latin typeface="+mn-lt"/>
                        </a:rPr>
                        <a:t>(95% CI 0.67–1.42)</a:t>
                      </a:r>
                      <a:endParaRPr lang="en-US"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u="none" strike="noStrike" dirty="0">
                          <a:effectLst/>
                          <a:latin typeface="+mn-lt"/>
                        </a:rPr>
                        <a:t>28%</a:t>
                      </a:r>
                      <a:endParaRPr lang="en-US"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757775540"/>
                  </a:ext>
                </a:extLst>
              </a:tr>
              <a:tr h="265295">
                <a:tc vMerge="1">
                  <a:txBody>
                    <a:bodyPr/>
                    <a:lstStyle/>
                    <a:p>
                      <a:endParaRPr lang="en-US"/>
                    </a:p>
                  </a:txBody>
                  <a:tcPr/>
                </a:tc>
                <a:tc>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en-US" sz="1100" u="none" strike="noStrike" dirty="0">
                          <a:effectLst/>
                          <a:latin typeface="+mn-lt"/>
                        </a:rPr>
                        <a:t>Placebo</a:t>
                      </a:r>
                      <a:endParaRPr lang="en-US" sz="1100" b="0" i="0" u="none" strike="noStrike" dirty="0">
                        <a:solidFill>
                          <a:srgbClr val="212121"/>
                        </a:solidFill>
                        <a:effectLst/>
                        <a:latin typeface="+mn-lt"/>
                      </a:endParaRPr>
                    </a:p>
                  </a:txBody>
                  <a:tcPr marL="3264" marR="3264" marT="3264" marB="0">
                    <a:lnB w="12700" cap="flat" cmpd="sng" algn="ctr">
                      <a:solidFill>
                        <a:schemeClr val="tx1"/>
                      </a:solidFill>
                      <a:prstDash val="solid"/>
                      <a:round/>
                      <a:headEnd type="none" w="med" len="med"/>
                      <a:tailEnd type="none" w="med" len="med"/>
                    </a:lnB>
                  </a:tcPr>
                </a:tc>
                <a:tc>
                  <a:txBody>
                    <a:bodyPr/>
                    <a:lstStyle/>
                    <a:p>
                      <a:pPr algn="l" fontAlgn="ctr"/>
                      <a:r>
                        <a:rPr lang="en-US" sz="1100" b="1" u="none" strike="noStrike">
                          <a:effectLst/>
                          <a:latin typeface="+mn-lt"/>
                        </a:rPr>
                        <a:t>M1 NED</a:t>
                      </a:r>
                      <a:endParaRPr lang="en-US" sz="1100" b="1" i="0" u="none" strike="noStrike">
                        <a:solidFill>
                          <a:srgbClr val="212121"/>
                        </a:solidFill>
                        <a:effectLst/>
                        <a:latin typeface="+mn-lt"/>
                      </a:endParaRPr>
                    </a:p>
                  </a:txBody>
                  <a:tcPr marL="3264" marR="3264" marT="3264" marB="0">
                    <a:lnB w="12700" cap="flat" cmpd="sng" algn="ctr">
                      <a:solidFill>
                        <a:schemeClr val="tx1"/>
                      </a:solidFill>
                      <a:prstDash val="solid"/>
                      <a:round/>
                      <a:headEnd type="none" w="med" len="med"/>
                      <a:tailEnd type="none" w="med" len="med"/>
                    </a:lnB>
                  </a:tcPr>
                </a:tc>
                <a:tc>
                  <a:txBody>
                    <a:bodyPr/>
                    <a:lstStyle/>
                    <a:p>
                      <a:pPr algn="l" fontAlgn="ctr"/>
                      <a:r>
                        <a:rPr lang="en-US" sz="1100" u="none" strike="noStrike" dirty="0">
                          <a:effectLst/>
                          <a:latin typeface="+mn-lt"/>
                        </a:rPr>
                        <a:t> </a:t>
                      </a:r>
                      <a:endParaRPr lang="en-US" sz="1100" b="0" i="0" u="none" strike="noStrike" dirty="0">
                        <a:solidFill>
                          <a:srgbClr val="212121"/>
                        </a:solidFill>
                        <a:effectLst/>
                        <a:latin typeface="+mn-lt"/>
                      </a:endParaRPr>
                    </a:p>
                  </a:txBody>
                  <a:tcPr marL="3264" marR="3264" marT="3264" marB="0">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en-US" sz="1100" u="none" strike="noStrike" dirty="0">
                          <a:effectLst/>
                          <a:latin typeface="+mn-lt"/>
                        </a:rPr>
                        <a:t> </a:t>
                      </a:r>
                      <a:endParaRPr lang="en-US" sz="1100" b="0" i="0" u="none" strike="noStrike" dirty="0">
                        <a:solidFill>
                          <a:srgbClr val="212121"/>
                        </a:solidFill>
                        <a:effectLst/>
                        <a:latin typeface="+mn-lt"/>
                      </a:endParaRPr>
                    </a:p>
                  </a:txBody>
                  <a:tcPr marL="3264" marR="3264" marT="3264"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8766436"/>
                  </a:ext>
                </a:extLst>
              </a:tr>
              <a:tr h="335069">
                <a:tc rowSpan="4">
                  <a:txBody>
                    <a:bodyPr/>
                    <a:lstStyle/>
                    <a:p>
                      <a:pPr algn="l" fontAlgn="ctr"/>
                      <a:r>
                        <a:rPr lang="en-US" sz="1100" u="sng" strike="noStrike" dirty="0">
                          <a:effectLst/>
                          <a:latin typeface="+mn-lt"/>
                          <a:hlinkClick r:id="rId5"/>
                        </a:rPr>
                        <a:t>Checkmate-914 </a:t>
                      </a:r>
                      <a:endParaRPr lang="en-US" sz="1100" b="0" i="0" u="sng" strike="noStrike" dirty="0">
                        <a:solidFill>
                          <a:srgbClr val="0563C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u="none" strike="noStrike">
                          <a:effectLst/>
                          <a:latin typeface="+mn-lt"/>
                        </a:rPr>
                        <a:t>Nivolumab + Ipilimumab</a:t>
                      </a:r>
                      <a:endParaRPr lang="en-US" sz="1100" b="0" i="0" u="none" strike="noStrike">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tcPr>
                </a:tc>
                <a:tc>
                  <a:txBody>
                    <a:bodyPr/>
                    <a:lstStyle/>
                    <a:p>
                      <a:pPr algn="l" fontAlgn="ctr"/>
                      <a:r>
                        <a:rPr lang="en-US" sz="1100" b="1" u="none" strike="noStrike">
                          <a:effectLst/>
                          <a:latin typeface="+mn-lt"/>
                        </a:rPr>
                        <a:t>≥pT2aG3 </a:t>
                      </a:r>
                      <a:endParaRPr lang="en-US" sz="1100" b="1" i="0" u="none" strike="noStrike">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tcPr>
                </a:tc>
                <a:tc>
                  <a:txBody>
                    <a:bodyPr/>
                    <a:lstStyle/>
                    <a:p>
                      <a:pPr algn="l" fontAlgn="ctr"/>
                      <a:r>
                        <a:rPr lang="en-US" sz="1100" u="none" strike="noStrike" dirty="0">
                          <a:effectLst/>
                          <a:latin typeface="+mn-lt"/>
                        </a:rPr>
                        <a:t>Clear-cell</a:t>
                      </a:r>
                      <a:endParaRPr lang="en-US"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tcPr>
                </a:tc>
                <a:tc rowSpan="4">
                  <a:txBody>
                    <a:bodyPr/>
                    <a:lstStyle/>
                    <a:p>
                      <a:pPr algn="l" fontAlgn="ctr"/>
                      <a:r>
                        <a:rPr lang="en-US" sz="1100" b="1" u="none" strike="noStrike" dirty="0">
                          <a:effectLst/>
                          <a:latin typeface="+mn-lt"/>
                        </a:rPr>
                        <a:t>6 months</a:t>
                      </a:r>
                      <a:endParaRPr lang="en-US" sz="1100" b="1"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fontAlgn="ctr"/>
                      <a:r>
                        <a:rPr lang="en-US" sz="1100" u="none" strike="noStrike" dirty="0">
                          <a:effectLst/>
                          <a:latin typeface="+mn-lt"/>
                        </a:rPr>
                        <a:t>HR 0.92 </a:t>
                      </a:r>
                    </a:p>
                    <a:p>
                      <a:pPr algn="l" fontAlgn="ctr"/>
                      <a:r>
                        <a:rPr lang="en-US" sz="1100" u="none" strike="noStrike" dirty="0">
                          <a:effectLst/>
                          <a:latin typeface="+mn-lt"/>
                        </a:rPr>
                        <a:t>(95% CI 0.71–1.20)</a:t>
                      </a:r>
                      <a:endParaRPr lang="en-US"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l" fontAlgn="ctr"/>
                      <a:r>
                        <a:rPr lang="en-US" sz="1100" u="none" strike="noStrike" dirty="0">
                          <a:effectLst/>
                          <a:latin typeface="+mn-lt"/>
                        </a:rPr>
                        <a:t>NA</a:t>
                      </a:r>
                      <a:endParaRPr lang="en-US"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u="none" strike="noStrike" dirty="0">
                          <a:effectLst/>
                          <a:latin typeface="+mn-lt"/>
                        </a:rPr>
                        <a:t>28.50%</a:t>
                      </a:r>
                      <a:endParaRPr lang="en-US"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51662433"/>
                  </a:ext>
                </a:extLst>
              </a:tr>
              <a:tr h="0">
                <a:tc vMerge="1">
                  <a:txBody>
                    <a:bodyPr/>
                    <a:lstStyle/>
                    <a:p>
                      <a:endParaRPr lang="en-US"/>
                    </a:p>
                  </a:txBody>
                  <a:tcPr/>
                </a:tc>
                <a:tc rowSpan="2">
                  <a:txBody>
                    <a:bodyPr/>
                    <a:lstStyle/>
                    <a:p>
                      <a:pPr algn="l" fontAlgn="ctr"/>
                      <a:r>
                        <a:rPr lang="en-US" sz="1100" u="none" strike="noStrike" dirty="0">
                          <a:effectLst/>
                          <a:latin typeface="+mn-lt"/>
                        </a:rPr>
                        <a:t> </a:t>
                      </a:r>
                      <a:endParaRPr lang="en-US" sz="1100" b="0" i="0" u="none" strike="noStrike" dirty="0">
                        <a:solidFill>
                          <a:srgbClr val="212121"/>
                        </a:solidFill>
                        <a:effectLst/>
                        <a:latin typeface="+mn-lt"/>
                      </a:endParaRPr>
                    </a:p>
                  </a:txBody>
                  <a:tcPr marL="3264" marR="3264" marT="3264" marB="0"/>
                </a:tc>
                <a:tc rowSpan="2">
                  <a:txBody>
                    <a:bodyPr/>
                    <a:lstStyle/>
                    <a:p>
                      <a:pPr algn="l" fontAlgn="ctr"/>
                      <a:r>
                        <a:rPr lang="en-US" sz="1100" b="1" u="none" strike="noStrike" dirty="0">
                          <a:effectLst/>
                          <a:latin typeface="+mn-lt"/>
                        </a:rPr>
                        <a:t>N+</a:t>
                      </a:r>
                      <a:endParaRPr lang="en-US" sz="1100" b="1" i="0" u="none" strike="noStrike" dirty="0">
                        <a:solidFill>
                          <a:srgbClr val="212121"/>
                        </a:solidFill>
                        <a:effectLst/>
                        <a:latin typeface="+mn-lt"/>
                      </a:endParaRPr>
                    </a:p>
                  </a:txBody>
                  <a:tcPr marL="3264" marR="3264" marT="3264" marB="0"/>
                </a:tc>
                <a:tc rowSpan="2">
                  <a:txBody>
                    <a:bodyPr/>
                    <a:lstStyle/>
                    <a:p>
                      <a:pPr algn="l" fontAlgn="ctr"/>
                      <a:r>
                        <a:rPr lang="en-US" sz="1100" u="none" strike="noStrike" dirty="0">
                          <a:effectLst/>
                          <a:latin typeface="+mn-lt"/>
                        </a:rPr>
                        <a:t> </a:t>
                      </a:r>
                      <a:endParaRPr lang="en-US" sz="1100" b="0" i="0" u="none" strike="noStrike" dirty="0">
                        <a:solidFill>
                          <a:srgbClr val="212121"/>
                        </a:solidFill>
                        <a:effectLst/>
                        <a:latin typeface="+mn-lt"/>
                      </a:endParaRPr>
                    </a:p>
                  </a:txBody>
                  <a:tcPr marL="3264" marR="3264" marT="3264" marB="0"/>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algn="l" fontAlgn="ctr"/>
                      <a:r>
                        <a:rPr lang="en-US" sz="1100" u="none" strike="noStrike" dirty="0">
                          <a:effectLst/>
                          <a:latin typeface="+mn-lt"/>
                        </a:rPr>
                        <a:t> </a:t>
                      </a:r>
                      <a:r>
                        <a:rPr lang="en-US" sz="1100" b="0" i="0" u="none" strike="noStrike" cap="none" dirty="0">
                          <a:solidFill>
                            <a:schemeClr val="dk1"/>
                          </a:solidFill>
                          <a:effectLst/>
                          <a:latin typeface="Arial"/>
                          <a:ea typeface="Arial"/>
                          <a:cs typeface="Arial"/>
                          <a:sym typeface="Arial"/>
                        </a:rPr>
                        <a:t>43% d/c rate</a:t>
                      </a:r>
                      <a:endParaRPr lang="en-US" sz="1100" b="0" i="0" u="none" strike="noStrike" dirty="0">
                        <a:solidFill>
                          <a:srgbClr val="212121"/>
                        </a:solidFill>
                        <a:effectLst/>
                        <a:latin typeface="+mn-lt"/>
                      </a:endParaRPr>
                    </a:p>
                  </a:txBody>
                  <a:tcPr marL="3264" marR="3264" marT="3264" marB="0"/>
                </a:tc>
                <a:extLst>
                  <a:ext uri="{0D108BD9-81ED-4DB2-BD59-A6C34878D82A}">
                    <a16:rowId xmlns:a16="http://schemas.microsoft.com/office/drawing/2014/main" val="4234872758"/>
                  </a:ext>
                </a:extLst>
              </a:tr>
              <a:tr h="16927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algn="l" fontAlgn="ctr"/>
                      <a:r>
                        <a:rPr lang="en-US" sz="1100" b="0" i="1" u="none" strike="noStrike" cap="none" dirty="0">
                          <a:solidFill>
                            <a:schemeClr val="dk1"/>
                          </a:solidFill>
                          <a:effectLst/>
                          <a:latin typeface="Arial"/>
                          <a:ea typeface="Arial"/>
                          <a:cs typeface="Arial"/>
                          <a:sym typeface="Arial"/>
                        </a:rPr>
                        <a:t>HR = 0.29, 95% CI: 0.09–0.91</a:t>
                      </a:r>
                      <a:endParaRPr lang="en-US" sz="1100" b="0" i="1"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338895450"/>
                  </a:ext>
                </a:extLst>
              </a:tr>
              <a:tr h="169017">
                <a:tc vMerge="1">
                  <a:txBody>
                    <a:bodyPr/>
                    <a:lstStyle/>
                    <a:p>
                      <a:endParaRPr lang="en-US"/>
                    </a:p>
                  </a:txBody>
                  <a:tcPr/>
                </a:tc>
                <a:tc>
                  <a:txBody>
                    <a:bodyPr/>
                    <a:lstStyle/>
                    <a:p>
                      <a:pPr algn="l" fontAlgn="ctr"/>
                      <a:r>
                        <a:rPr lang="en-US" sz="1100" u="none" strike="noStrike" dirty="0">
                          <a:effectLst/>
                          <a:latin typeface="+mn-lt"/>
                        </a:rPr>
                        <a:t>Placebo</a:t>
                      </a:r>
                      <a:endParaRPr lang="en-US" sz="1100" b="0" i="0" u="none" strike="noStrike" dirty="0">
                        <a:solidFill>
                          <a:srgbClr val="212121"/>
                        </a:solidFill>
                        <a:effectLst/>
                        <a:latin typeface="+mn-lt"/>
                      </a:endParaRPr>
                    </a:p>
                  </a:txBody>
                  <a:tcPr marL="3264" marR="3264" marT="3264" marB="0">
                    <a:lnB w="12700" cap="flat" cmpd="sng" algn="ctr">
                      <a:solidFill>
                        <a:schemeClr val="tx1"/>
                      </a:solidFill>
                      <a:prstDash val="solid"/>
                      <a:round/>
                      <a:headEnd type="none" w="med" len="med"/>
                      <a:tailEnd type="none" w="med" len="med"/>
                    </a:lnB>
                  </a:tcPr>
                </a:tc>
                <a:tc>
                  <a:txBody>
                    <a:bodyPr/>
                    <a:lstStyle/>
                    <a:p>
                      <a:pPr algn="l" fontAlgn="ctr"/>
                      <a:r>
                        <a:rPr lang="en-US" sz="1100" b="1" u="none" strike="noStrike" dirty="0">
                          <a:effectLst/>
                          <a:latin typeface="+mn-lt"/>
                        </a:rPr>
                        <a:t> </a:t>
                      </a:r>
                      <a:endParaRPr lang="en-US" sz="1100" b="1" i="0" u="none" strike="noStrike" dirty="0">
                        <a:solidFill>
                          <a:srgbClr val="212121"/>
                        </a:solidFill>
                        <a:effectLst/>
                        <a:latin typeface="+mn-lt"/>
                      </a:endParaRPr>
                    </a:p>
                  </a:txBody>
                  <a:tcPr marL="3264" marR="3264" marT="3264" marB="0">
                    <a:lnB w="12700" cap="flat" cmpd="sng" algn="ctr">
                      <a:solidFill>
                        <a:schemeClr val="tx1"/>
                      </a:solidFill>
                      <a:prstDash val="solid"/>
                      <a:round/>
                      <a:headEnd type="none" w="med" len="med"/>
                      <a:tailEnd type="none" w="med" len="med"/>
                    </a:lnB>
                  </a:tcPr>
                </a:tc>
                <a:tc>
                  <a:txBody>
                    <a:bodyPr/>
                    <a:lstStyle/>
                    <a:p>
                      <a:pPr algn="l" fontAlgn="ctr"/>
                      <a:r>
                        <a:rPr lang="en-US" sz="1100" u="none" strike="noStrike" dirty="0">
                          <a:effectLst/>
                          <a:latin typeface="+mn-lt"/>
                        </a:rPr>
                        <a:t> </a:t>
                      </a:r>
                      <a:r>
                        <a:rPr lang="en-US" sz="1100" i="1" u="none" strike="noStrike" dirty="0">
                          <a:effectLst/>
                          <a:latin typeface="+mn-lt"/>
                        </a:rPr>
                        <a:t>(sarcomatoid)</a:t>
                      </a:r>
                      <a:endParaRPr lang="en-US" sz="1100" b="0" i="1" u="none" strike="noStrike" dirty="0">
                        <a:solidFill>
                          <a:srgbClr val="212121"/>
                        </a:solidFill>
                        <a:effectLst/>
                        <a:latin typeface="+mn-lt"/>
                      </a:endParaRPr>
                    </a:p>
                  </a:txBody>
                  <a:tcPr marL="3264" marR="3264" marT="3264" marB="0">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endParaRPr lang="en-US" sz="1100" b="0" i="0" u="none" strike="noStrike" dirty="0">
                        <a:solidFill>
                          <a:srgbClr val="212121"/>
                        </a:solidFill>
                        <a:effectLst/>
                        <a:latin typeface="+mn-lt"/>
                      </a:endParaRPr>
                    </a:p>
                  </a:txBody>
                  <a:tcPr marL="3264" marR="3264" marT="3264"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1371108"/>
                  </a:ext>
                </a:extLst>
              </a:tr>
              <a:tr h="494802">
                <a:tc rowSpan="2">
                  <a:txBody>
                    <a:bodyPr/>
                    <a:lstStyle/>
                    <a:p>
                      <a:pPr algn="l" fontAlgn="ctr"/>
                      <a:r>
                        <a:rPr lang="en-US" sz="1100" u="sng" strike="noStrike" dirty="0">
                          <a:effectLst/>
                          <a:latin typeface="+mn-lt"/>
                          <a:hlinkClick r:id="rId6"/>
                        </a:rPr>
                        <a:t>PROSPER </a:t>
                      </a:r>
                      <a:endParaRPr lang="en-US" sz="1100" b="0" i="0" u="sng" strike="noStrike" dirty="0">
                        <a:solidFill>
                          <a:srgbClr val="0563C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u="none" strike="noStrike" dirty="0">
                          <a:effectLst/>
                          <a:latin typeface="+mn-lt"/>
                        </a:rPr>
                        <a:t>Nivolumab neoadjuvant and adjuvant</a:t>
                      </a:r>
                      <a:endParaRPr lang="en-US"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tcPr>
                </a:tc>
                <a:tc rowSpan="2">
                  <a:txBody>
                    <a:bodyPr/>
                    <a:lstStyle/>
                    <a:p>
                      <a:pPr algn="l" fontAlgn="ctr"/>
                      <a:r>
                        <a:rPr lang="en-US" sz="1100" b="1" u="none" strike="noStrike" dirty="0">
                          <a:effectLst/>
                          <a:latin typeface="+mn-lt"/>
                        </a:rPr>
                        <a:t>Clinical T2</a:t>
                      </a:r>
                    </a:p>
                    <a:p>
                      <a:pPr algn="l" fontAlgn="ctr"/>
                      <a:r>
                        <a:rPr lang="en-US" sz="1100" b="1" i="0" u="none" strike="noStrike" dirty="0">
                          <a:solidFill>
                            <a:srgbClr val="212121"/>
                          </a:solidFill>
                          <a:effectLst/>
                          <a:latin typeface="+mn-lt"/>
                        </a:rPr>
                        <a:t>N+</a:t>
                      </a:r>
                    </a:p>
                    <a:p>
                      <a:pPr algn="l" fontAlgn="ctr"/>
                      <a:r>
                        <a:rPr lang="en-US" sz="1100" b="1" i="0" u="none" strike="noStrike" dirty="0">
                          <a:solidFill>
                            <a:srgbClr val="212121"/>
                          </a:solidFill>
                          <a:effectLst/>
                          <a:latin typeface="+mn-lt"/>
                        </a:rPr>
                        <a:t>OligoM1</a:t>
                      </a: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fontAlgn="ctr"/>
                      <a:r>
                        <a:rPr lang="en-US" sz="1100" u="none" strike="noStrike" dirty="0">
                          <a:effectLst/>
                          <a:latin typeface="+mn-lt"/>
                        </a:rPr>
                        <a:t>Any</a:t>
                      </a:r>
                      <a:endParaRPr lang="en-US"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fontAlgn="ctr"/>
                      <a:r>
                        <a:rPr lang="en-US" sz="1100" b="1" u="none" strike="noStrike" dirty="0">
                          <a:effectLst/>
                          <a:latin typeface="+mn-lt"/>
                        </a:rPr>
                        <a:t>9 months (one dose before and 9 after)</a:t>
                      </a:r>
                      <a:endParaRPr lang="en-US" sz="1100" b="1"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fontAlgn="ctr"/>
                      <a:r>
                        <a:rPr lang="it-IT" sz="1100" u="none" strike="noStrike" dirty="0">
                          <a:effectLst/>
                          <a:latin typeface="+mn-lt"/>
                        </a:rPr>
                        <a:t>HR: 0.97 </a:t>
                      </a:r>
                    </a:p>
                    <a:p>
                      <a:pPr algn="l" fontAlgn="ctr"/>
                      <a:r>
                        <a:rPr lang="it-IT" sz="1100" u="none" strike="noStrike" dirty="0">
                          <a:effectLst/>
                          <a:latin typeface="+mn-lt"/>
                        </a:rPr>
                        <a:t>(95% CI: 0.74–1.28; </a:t>
                      </a:r>
                    </a:p>
                    <a:p>
                      <a:pPr algn="l" fontAlgn="ctr"/>
                      <a:r>
                        <a:rPr lang="it-IT" sz="1100" u="none" strike="noStrike" dirty="0">
                          <a:effectLst/>
                          <a:latin typeface="+mn-lt"/>
                        </a:rPr>
                        <a:t>P = 0.43)</a:t>
                      </a:r>
                      <a:endParaRPr lang="en-US"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fontAlgn="ctr"/>
                      <a:r>
                        <a:rPr lang="it-IT" sz="1100" u="none" strike="noStrike" dirty="0">
                          <a:effectLst/>
                          <a:latin typeface="+mn-lt"/>
                        </a:rPr>
                        <a:t>HR: 1.48; </a:t>
                      </a:r>
                    </a:p>
                    <a:p>
                      <a:pPr algn="l" fontAlgn="ctr"/>
                      <a:r>
                        <a:rPr lang="it-IT" sz="1100" u="none" strike="noStrike" dirty="0">
                          <a:effectLst/>
                          <a:latin typeface="+mn-lt"/>
                        </a:rPr>
                        <a:t>(95% CI: 0.89–2.48; P = 0.93).</a:t>
                      </a:r>
                      <a:endParaRPr lang="it-IT"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fontAlgn="ctr"/>
                      <a:r>
                        <a:rPr lang="en-US" sz="1100" u="none" strike="noStrike" dirty="0">
                          <a:effectLst/>
                          <a:latin typeface="+mn-lt"/>
                        </a:rPr>
                        <a:t>20%</a:t>
                      </a:r>
                      <a:endParaRPr lang="en-US"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086089"/>
                  </a:ext>
                </a:extLst>
              </a:tr>
              <a:tr h="494802">
                <a:tc vMerge="1">
                  <a:txBody>
                    <a:bodyPr/>
                    <a:lstStyle/>
                    <a:p>
                      <a:endParaRPr lang="en-US"/>
                    </a:p>
                  </a:txBody>
                  <a:tcPr/>
                </a:tc>
                <a:tc>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en-US" sz="1100" u="none" strike="noStrike" dirty="0">
                          <a:effectLst/>
                          <a:latin typeface="+mn-lt"/>
                        </a:rPr>
                        <a:t>Placebo</a:t>
                      </a:r>
                      <a:endParaRPr lang="en-US" sz="1100" b="0" i="0" u="none" strike="noStrike" dirty="0">
                        <a:solidFill>
                          <a:srgbClr val="212121"/>
                        </a:solidFill>
                        <a:effectLst/>
                        <a:latin typeface="+mn-lt"/>
                      </a:endParaRPr>
                    </a:p>
                    <a:p>
                      <a:pPr algn="l" fontAlgn="ctr"/>
                      <a:endParaRPr lang="en-US" sz="1100" b="0" i="0" u="none" strike="noStrike" dirty="0">
                        <a:solidFill>
                          <a:srgbClr val="212121"/>
                        </a:solidFill>
                        <a:effectLst/>
                        <a:latin typeface="+mn-lt"/>
                      </a:endParaRPr>
                    </a:p>
                  </a:txBody>
                  <a:tcPr marL="3264" marR="3264" marT="3264" marB="0" anchor="b">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616303819"/>
                  </a:ext>
                </a:extLst>
              </a:tr>
              <a:tr h="428691">
                <a:tc>
                  <a:txBody>
                    <a:bodyPr/>
                    <a:lstStyle/>
                    <a:p>
                      <a:pPr algn="l" fontAlgn="ctr"/>
                      <a:r>
                        <a:rPr lang="en-US" sz="1100" b="0" i="0" u="sng" strike="noStrike" cap="none" dirty="0">
                          <a:solidFill>
                            <a:schemeClr val="dk1"/>
                          </a:solidFill>
                          <a:effectLst/>
                          <a:latin typeface="Arial"/>
                          <a:ea typeface="Arial"/>
                          <a:cs typeface="Arial"/>
                          <a:sym typeface="Arial"/>
                          <a:hlinkClick r:id="rId7"/>
                        </a:rPr>
                        <a:t>RAMPART</a:t>
                      </a:r>
                      <a:endParaRPr lang="en-US" sz="1100" b="0" i="0" u="sng" strike="noStrike" dirty="0">
                        <a:solidFill>
                          <a:srgbClr val="0563C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en-US" sz="1100" b="0" i="0" u="none" strike="noStrike" dirty="0">
                          <a:solidFill>
                            <a:srgbClr val="212121"/>
                          </a:solidFill>
                          <a:effectLst/>
                          <a:latin typeface="+mn-lt"/>
                        </a:rPr>
                        <a:t>Durvalumab vs Durva+ </a:t>
                      </a:r>
                      <a:r>
                        <a:rPr lang="en-US" sz="1100" b="0" i="0" u="none" strike="noStrike" dirty="0" err="1">
                          <a:solidFill>
                            <a:srgbClr val="212121"/>
                          </a:solidFill>
                          <a:effectLst/>
                          <a:latin typeface="+mn-lt"/>
                        </a:rPr>
                        <a:t>tremelimumab</a:t>
                      </a:r>
                      <a:r>
                        <a:rPr lang="en-US" sz="1100" b="0" i="0" u="none" strike="noStrike" dirty="0">
                          <a:solidFill>
                            <a:srgbClr val="212121"/>
                          </a:solidFill>
                          <a:effectLst/>
                          <a:latin typeface="+mn-lt"/>
                        </a:rPr>
                        <a:t> vs placebo</a:t>
                      </a: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en-US" sz="1100" b="1" i="0" u="none" strike="noStrike" cap="none" dirty="0">
                          <a:solidFill>
                            <a:schemeClr val="dk1"/>
                          </a:solidFill>
                          <a:effectLst/>
                          <a:latin typeface="Arial"/>
                          <a:ea typeface="Arial"/>
                          <a:cs typeface="Arial"/>
                          <a:sym typeface="Arial"/>
                        </a:rPr>
                        <a:t>Leibovich scores 3–11</a:t>
                      </a:r>
                      <a:endParaRPr lang="en-US" sz="1100" b="1"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dirty="0">
                          <a:solidFill>
                            <a:srgbClr val="212121"/>
                          </a:solidFill>
                          <a:effectLst/>
                          <a:latin typeface="+mn-lt"/>
                        </a:rPr>
                        <a:t>Any</a:t>
                      </a: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1" i="0" u="none" strike="noStrike" dirty="0">
                          <a:solidFill>
                            <a:srgbClr val="212121"/>
                          </a:solidFill>
                          <a:effectLst/>
                          <a:latin typeface="+mn-lt"/>
                        </a:rPr>
                        <a:t>1 year</a:t>
                      </a: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dirty="0">
                          <a:solidFill>
                            <a:srgbClr val="212121"/>
                          </a:solidFill>
                          <a:effectLst/>
                          <a:latin typeface="+mn-lt"/>
                        </a:rPr>
                        <a:t>DFS</a:t>
                      </a: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dirty="0">
                          <a:solidFill>
                            <a:srgbClr val="212121"/>
                          </a:solidFill>
                          <a:effectLst/>
                          <a:latin typeface="+mn-lt"/>
                        </a:rPr>
                        <a:t>Pending</a:t>
                      </a: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dirty="0">
                          <a:solidFill>
                            <a:srgbClr val="212121"/>
                          </a:solidFill>
                          <a:effectLst/>
                          <a:latin typeface="+mn-lt"/>
                        </a:rPr>
                        <a:t>Pending</a:t>
                      </a: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601313"/>
                  </a:ext>
                </a:extLst>
              </a:tr>
            </a:tbl>
          </a:graphicData>
        </a:graphic>
      </p:graphicFrame>
      <p:sp>
        <p:nvSpPr>
          <p:cNvPr id="5" name="TextBox 4">
            <a:extLst>
              <a:ext uri="{FF2B5EF4-FFF2-40B4-BE49-F238E27FC236}">
                <a16:creationId xmlns:a16="http://schemas.microsoft.com/office/drawing/2014/main" id="{26A964EF-95C6-012B-E65E-B5674476DC31}"/>
              </a:ext>
            </a:extLst>
          </p:cNvPr>
          <p:cNvSpPr txBox="1"/>
          <p:nvPr/>
        </p:nvSpPr>
        <p:spPr>
          <a:xfrm>
            <a:off x="5478449" y="4960282"/>
            <a:ext cx="3665551" cy="230832"/>
          </a:xfrm>
          <a:prstGeom prst="rect">
            <a:avLst/>
          </a:prstGeom>
          <a:noFill/>
        </p:spPr>
        <p:txBody>
          <a:bodyPr wrap="square" rtlCol="0">
            <a:spAutoFit/>
          </a:bodyPr>
          <a:lstStyle/>
          <a:p>
            <a:r>
              <a:rPr lang="en-US" sz="900" b="0" i="0" dirty="0" err="1">
                <a:solidFill>
                  <a:srgbClr val="212121"/>
                </a:solidFill>
                <a:effectLst/>
                <a:latin typeface="+mn-lt"/>
              </a:rPr>
              <a:t>Cosso</a:t>
            </a:r>
            <a:r>
              <a:rPr lang="en-US" sz="900" b="0" i="0" dirty="0">
                <a:solidFill>
                  <a:srgbClr val="212121"/>
                </a:solidFill>
                <a:effectLst/>
                <a:latin typeface="+mn-lt"/>
              </a:rPr>
              <a:t> F, Int J Mol Sci. 2023 Feb.; </a:t>
            </a:r>
            <a:r>
              <a:rPr lang="en-US" sz="900" b="0" i="0" dirty="0" err="1">
                <a:solidFill>
                  <a:srgbClr val="212121"/>
                </a:solidFill>
                <a:effectLst/>
                <a:latin typeface="+mn-lt"/>
              </a:rPr>
              <a:t>Choueri</a:t>
            </a:r>
            <a:r>
              <a:rPr lang="en-US" sz="900" b="0" i="0" dirty="0">
                <a:solidFill>
                  <a:srgbClr val="212121"/>
                </a:solidFill>
                <a:effectLst/>
                <a:latin typeface="+mn-lt"/>
              </a:rPr>
              <a:t>, T. </a:t>
            </a:r>
            <a:r>
              <a:rPr lang="en-US" sz="900" dirty="0">
                <a:latin typeface="+mn-lt"/>
              </a:rPr>
              <a:t>N Engl J Med 2021</a:t>
            </a:r>
          </a:p>
        </p:txBody>
      </p:sp>
    </p:spTree>
    <p:extLst>
      <p:ext uri="{BB962C8B-B14F-4D97-AF65-F5344CB8AC3E}">
        <p14:creationId xmlns:p14="http://schemas.microsoft.com/office/powerpoint/2010/main" val="10516382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F2A71E-D31B-C9A6-2D44-1E249F5377E8}"/>
              </a:ext>
            </a:extLst>
          </p:cNvPr>
          <p:cNvSpPr>
            <a:spLocks noGrp="1"/>
          </p:cNvSpPr>
          <p:nvPr>
            <p:ph type="title"/>
          </p:nvPr>
        </p:nvSpPr>
        <p:spPr/>
        <p:txBody>
          <a:bodyPr/>
          <a:lstStyle/>
          <a:p>
            <a:endParaRPr lang="en-US"/>
          </a:p>
        </p:txBody>
      </p:sp>
      <p:graphicFrame>
        <p:nvGraphicFramePr>
          <p:cNvPr id="4" name="Table 3">
            <a:extLst>
              <a:ext uri="{FF2B5EF4-FFF2-40B4-BE49-F238E27FC236}">
                <a16:creationId xmlns:a16="http://schemas.microsoft.com/office/drawing/2014/main" id="{0F76E3AB-C1A1-E3C1-7CE9-4473D0C47BA7}"/>
              </a:ext>
            </a:extLst>
          </p:cNvPr>
          <p:cNvGraphicFramePr>
            <a:graphicFrameLocks noGrp="1"/>
          </p:cNvGraphicFramePr>
          <p:nvPr/>
        </p:nvGraphicFramePr>
        <p:xfrm>
          <a:off x="206734" y="219905"/>
          <a:ext cx="8499945" cy="3894096"/>
        </p:xfrm>
        <a:graphic>
          <a:graphicData uri="http://schemas.openxmlformats.org/drawingml/2006/table">
            <a:tbl>
              <a:tblPr>
                <a:tableStyleId>{B1F75114-DA18-47F3-845B-FADB878A9381}</a:tableStyleId>
              </a:tblPr>
              <a:tblGrid>
                <a:gridCol w="1062493">
                  <a:extLst>
                    <a:ext uri="{9D8B030D-6E8A-4147-A177-3AD203B41FA5}">
                      <a16:colId xmlns:a16="http://schemas.microsoft.com/office/drawing/2014/main" val="1424532035"/>
                    </a:ext>
                  </a:extLst>
                </a:gridCol>
                <a:gridCol w="1036442">
                  <a:extLst>
                    <a:ext uri="{9D8B030D-6E8A-4147-A177-3AD203B41FA5}">
                      <a16:colId xmlns:a16="http://schemas.microsoft.com/office/drawing/2014/main" val="1181743235"/>
                    </a:ext>
                  </a:extLst>
                </a:gridCol>
                <a:gridCol w="994123">
                  <a:extLst>
                    <a:ext uri="{9D8B030D-6E8A-4147-A177-3AD203B41FA5}">
                      <a16:colId xmlns:a16="http://schemas.microsoft.com/office/drawing/2014/main" val="2163036459"/>
                    </a:ext>
                  </a:extLst>
                </a:gridCol>
                <a:gridCol w="955952">
                  <a:extLst>
                    <a:ext uri="{9D8B030D-6E8A-4147-A177-3AD203B41FA5}">
                      <a16:colId xmlns:a16="http://schemas.microsoft.com/office/drawing/2014/main" val="156828771"/>
                    </a:ext>
                  </a:extLst>
                </a:gridCol>
                <a:gridCol w="796404">
                  <a:extLst>
                    <a:ext uri="{9D8B030D-6E8A-4147-A177-3AD203B41FA5}">
                      <a16:colId xmlns:a16="http://schemas.microsoft.com/office/drawing/2014/main" val="3814266675"/>
                    </a:ext>
                  </a:extLst>
                </a:gridCol>
                <a:gridCol w="1529545">
                  <a:extLst>
                    <a:ext uri="{9D8B030D-6E8A-4147-A177-3AD203B41FA5}">
                      <a16:colId xmlns:a16="http://schemas.microsoft.com/office/drawing/2014/main" val="218898616"/>
                    </a:ext>
                  </a:extLst>
                </a:gridCol>
                <a:gridCol w="1062493">
                  <a:extLst>
                    <a:ext uri="{9D8B030D-6E8A-4147-A177-3AD203B41FA5}">
                      <a16:colId xmlns:a16="http://schemas.microsoft.com/office/drawing/2014/main" val="3577039766"/>
                    </a:ext>
                  </a:extLst>
                </a:gridCol>
                <a:gridCol w="1062493">
                  <a:extLst>
                    <a:ext uri="{9D8B030D-6E8A-4147-A177-3AD203B41FA5}">
                      <a16:colId xmlns:a16="http://schemas.microsoft.com/office/drawing/2014/main" val="4248948385"/>
                    </a:ext>
                  </a:extLst>
                </a:gridCol>
              </a:tblGrid>
              <a:tr h="0">
                <a:tc>
                  <a:txBody>
                    <a:bodyPr/>
                    <a:lstStyle/>
                    <a:p>
                      <a:pPr algn="l" fontAlgn="ctr"/>
                      <a:r>
                        <a:rPr lang="en-US" sz="1100" b="1" u="none" strike="noStrike" dirty="0">
                          <a:effectLst/>
                          <a:latin typeface="+mn-lt"/>
                        </a:rPr>
                        <a:t>Clinical Trial </a:t>
                      </a:r>
                      <a:endParaRPr lang="en-US" sz="1100" b="1" i="0" u="none" strike="noStrike" dirty="0">
                        <a:solidFill>
                          <a:srgbClr val="212121"/>
                        </a:solidFill>
                        <a:effectLst/>
                        <a:latin typeface="+mn-lt"/>
                      </a:endParaRPr>
                    </a:p>
                  </a:txBody>
                  <a:tcPr marL="3264" marR="3264" marT="3264" marB="0" anchor="ctr">
                    <a:lnB w="12700" cap="flat" cmpd="sng" algn="ctr">
                      <a:solidFill>
                        <a:schemeClr val="tx1"/>
                      </a:solidFill>
                      <a:prstDash val="solid"/>
                      <a:round/>
                      <a:headEnd type="none" w="med" len="med"/>
                      <a:tailEnd type="none" w="med" len="med"/>
                    </a:lnB>
                  </a:tcPr>
                </a:tc>
                <a:tc>
                  <a:txBody>
                    <a:bodyPr/>
                    <a:lstStyle/>
                    <a:p>
                      <a:pPr algn="l" fontAlgn="ctr"/>
                      <a:r>
                        <a:rPr lang="en-US" sz="1100" b="1" u="none" strike="noStrike" dirty="0">
                          <a:effectLst/>
                          <a:latin typeface="+mn-lt"/>
                        </a:rPr>
                        <a:t>Treatment Arms</a:t>
                      </a:r>
                      <a:endParaRPr lang="en-US" sz="1100" b="1" i="0" u="none" strike="noStrike" dirty="0">
                        <a:solidFill>
                          <a:srgbClr val="212121"/>
                        </a:solidFill>
                        <a:effectLst/>
                        <a:latin typeface="+mn-lt"/>
                      </a:endParaRPr>
                    </a:p>
                  </a:txBody>
                  <a:tcPr marL="3264" marR="3264" marT="3264" marB="0" anchor="ctr">
                    <a:lnB w="12700" cap="flat" cmpd="sng" algn="ctr">
                      <a:solidFill>
                        <a:schemeClr val="tx1"/>
                      </a:solidFill>
                      <a:prstDash val="solid"/>
                      <a:round/>
                      <a:headEnd type="none" w="med" len="med"/>
                      <a:tailEnd type="none" w="med" len="med"/>
                    </a:lnB>
                  </a:tcPr>
                </a:tc>
                <a:tc>
                  <a:txBody>
                    <a:bodyPr/>
                    <a:lstStyle/>
                    <a:p>
                      <a:pPr algn="l" fontAlgn="ctr"/>
                      <a:r>
                        <a:rPr lang="en-US" sz="1100" b="1" u="none" strike="noStrike" dirty="0">
                          <a:effectLst/>
                          <a:latin typeface="+mn-lt"/>
                        </a:rPr>
                        <a:t>Tumor Features</a:t>
                      </a:r>
                      <a:endParaRPr lang="en-US" sz="1100" b="1" i="0" u="none" strike="noStrike" dirty="0">
                        <a:solidFill>
                          <a:srgbClr val="212121"/>
                        </a:solidFill>
                        <a:effectLst/>
                        <a:latin typeface="+mn-lt"/>
                      </a:endParaRPr>
                    </a:p>
                  </a:txBody>
                  <a:tcPr marL="3264" marR="3264" marT="3264" marB="0" anchor="ctr">
                    <a:lnB w="12700" cap="flat" cmpd="sng" algn="ctr">
                      <a:solidFill>
                        <a:schemeClr val="tx1"/>
                      </a:solidFill>
                      <a:prstDash val="solid"/>
                      <a:round/>
                      <a:headEnd type="none" w="med" len="med"/>
                      <a:tailEnd type="none" w="med" len="med"/>
                    </a:lnB>
                  </a:tcPr>
                </a:tc>
                <a:tc>
                  <a:txBody>
                    <a:bodyPr/>
                    <a:lstStyle/>
                    <a:p>
                      <a:pPr algn="l" fontAlgn="ctr"/>
                      <a:r>
                        <a:rPr lang="en-US" sz="1100" b="1" u="none" strike="noStrike" dirty="0">
                          <a:effectLst/>
                          <a:latin typeface="+mn-lt"/>
                        </a:rPr>
                        <a:t>Histology</a:t>
                      </a:r>
                      <a:endParaRPr lang="en-US" sz="1100" b="1" i="0" u="none" strike="noStrike" dirty="0">
                        <a:solidFill>
                          <a:srgbClr val="212121"/>
                        </a:solidFill>
                        <a:effectLst/>
                        <a:latin typeface="+mn-lt"/>
                      </a:endParaRPr>
                    </a:p>
                  </a:txBody>
                  <a:tcPr marL="3264" marR="3264" marT="3264" marB="0" anchor="ctr">
                    <a:lnB w="12700" cap="flat" cmpd="sng" algn="ctr">
                      <a:solidFill>
                        <a:schemeClr val="tx1"/>
                      </a:solidFill>
                      <a:prstDash val="solid"/>
                      <a:round/>
                      <a:headEnd type="none" w="med" len="med"/>
                      <a:tailEnd type="none" w="med" len="med"/>
                    </a:lnB>
                  </a:tcPr>
                </a:tc>
                <a:tc>
                  <a:txBody>
                    <a:bodyPr/>
                    <a:lstStyle/>
                    <a:p>
                      <a:pPr algn="l" fontAlgn="ctr"/>
                      <a:r>
                        <a:rPr lang="en-US" sz="1100" b="1" u="none" strike="noStrike" dirty="0">
                          <a:effectLst/>
                          <a:latin typeface="+mn-lt"/>
                        </a:rPr>
                        <a:t>Duration of Treatment</a:t>
                      </a:r>
                      <a:endParaRPr lang="en-US" sz="1100" b="1" i="0" u="none" strike="noStrike" dirty="0">
                        <a:solidFill>
                          <a:srgbClr val="212121"/>
                        </a:solidFill>
                        <a:effectLst/>
                        <a:latin typeface="+mn-lt"/>
                      </a:endParaRPr>
                    </a:p>
                  </a:txBody>
                  <a:tcPr marL="3264" marR="3264" marT="3264" marB="0" anchor="ctr">
                    <a:lnB w="12700" cap="flat" cmpd="sng" algn="ctr">
                      <a:solidFill>
                        <a:schemeClr val="tx1"/>
                      </a:solidFill>
                      <a:prstDash val="solid"/>
                      <a:round/>
                      <a:headEnd type="none" w="med" len="med"/>
                      <a:tailEnd type="none" w="med" len="med"/>
                    </a:lnB>
                  </a:tcPr>
                </a:tc>
                <a:tc>
                  <a:txBody>
                    <a:bodyPr/>
                    <a:lstStyle/>
                    <a:p>
                      <a:pPr algn="l" fontAlgn="ctr"/>
                      <a:r>
                        <a:rPr lang="en-US" sz="1100" b="1" u="none" strike="noStrike" dirty="0">
                          <a:effectLst/>
                          <a:latin typeface="+mn-lt"/>
                        </a:rPr>
                        <a:t>DFS or RFS</a:t>
                      </a:r>
                      <a:endParaRPr lang="en-US" sz="1100" b="1" i="0" u="none" strike="noStrike" dirty="0">
                        <a:solidFill>
                          <a:srgbClr val="212121"/>
                        </a:solidFill>
                        <a:effectLst/>
                        <a:latin typeface="+mn-lt"/>
                      </a:endParaRPr>
                    </a:p>
                  </a:txBody>
                  <a:tcPr marL="3264" marR="3264" marT="3264" marB="0" anchor="ctr">
                    <a:lnB w="12700" cap="flat" cmpd="sng" algn="ctr">
                      <a:solidFill>
                        <a:schemeClr val="tx1"/>
                      </a:solidFill>
                      <a:prstDash val="solid"/>
                      <a:round/>
                      <a:headEnd type="none" w="med" len="med"/>
                      <a:tailEnd type="none" w="med" len="med"/>
                    </a:lnB>
                  </a:tcPr>
                </a:tc>
                <a:tc>
                  <a:txBody>
                    <a:bodyPr/>
                    <a:lstStyle/>
                    <a:p>
                      <a:pPr algn="l" fontAlgn="ctr"/>
                      <a:r>
                        <a:rPr lang="en-US" sz="1100" b="1" u="none" strike="noStrike">
                          <a:effectLst/>
                          <a:latin typeface="+mn-lt"/>
                        </a:rPr>
                        <a:t>OS</a:t>
                      </a:r>
                      <a:endParaRPr lang="en-US" sz="1100" b="1" i="0" u="none" strike="noStrike">
                        <a:solidFill>
                          <a:srgbClr val="212121"/>
                        </a:solidFill>
                        <a:effectLst/>
                        <a:latin typeface="+mn-lt"/>
                      </a:endParaRPr>
                    </a:p>
                  </a:txBody>
                  <a:tcPr marL="3264" marR="3264" marT="3264" marB="0" anchor="ctr">
                    <a:lnB w="12700" cap="flat" cmpd="sng" algn="ctr">
                      <a:solidFill>
                        <a:schemeClr val="tx1"/>
                      </a:solidFill>
                      <a:prstDash val="solid"/>
                      <a:round/>
                      <a:headEnd type="none" w="med" len="med"/>
                      <a:tailEnd type="none" w="med" len="med"/>
                    </a:lnB>
                  </a:tcPr>
                </a:tc>
                <a:tc>
                  <a:txBody>
                    <a:bodyPr/>
                    <a:lstStyle/>
                    <a:p>
                      <a:pPr algn="l" fontAlgn="ctr"/>
                      <a:r>
                        <a:rPr lang="en-US" sz="1100" b="1" u="none" strike="noStrike" dirty="0">
                          <a:effectLst/>
                          <a:latin typeface="+mn-lt"/>
                        </a:rPr>
                        <a:t>Grade 3 or Worse AEs</a:t>
                      </a:r>
                      <a:endParaRPr lang="en-US" sz="1100" b="1" i="0" u="none" strike="noStrike" dirty="0">
                        <a:solidFill>
                          <a:srgbClr val="212121"/>
                        </a:solidFill>
                        <a:effectLst/>
                        <a:latin typeface="+mn-lt"/>
                      </a:endParaRPr>
                    </a:p>
                  </a:txBody>
                  <a:tcPr marL="3264" marR="3264" marT="3264"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891917"/>
                  </a:ext>
                </a:extLst>
              </a:tr>
              <a:tr h="235826">
                <a:tc rowSpan="2">
                  <a:txBody>
                    <a:bodyPr/>
                    <a:lstStyle/>
                    <a:p>
                      <a:pPr algn="l" fontAlgn="ctr"/>
                      <a:r>
                        <a:rPr lang="en-US" sz="1100" u="sng" strike="noStrike">
                          <a:effectLst/>
                          <a:latin typeface="+mn-lt"/>
                          <a:hlinkClick r:id="rId3"/>
                        </a:rPr>
                        <a:t>KEYNOTE-564 </a:t>
                      </a:r>
                      <a:endParaRPr lang="en-US" sz="1100" b="0" i="0" u="sng" strike="noStrike">
                        <a:solidFill>
                          <a:srgbClr val="0563C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u="none" strike="noStrike">
                          <a:effectLst/>
                          <a:latin typeface="+mn-lt"/>
                        </a:rPr>
                        <a:t>Pembrolizumab</a:t>
                      </a:r>
                      <a:endParaRPr lang="en-US" sz="1100" b="0" i="0" u="none" strike="noStrike">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tcPr>
                </a:tc>
                <a:tc>
                  <a:txBody>
                    <a:bodyPr/>
                    <a:lstStyle/>
                    <a:p>
                      <a:pPr algn="l" fontAlgn="ctr"/>
                      <a:r>
                        <a:rPr lang="en-US" sz="1100" u="none" strike="noStrike" dirty="0">
                          <a:effectLst/>
                          <a:latin typeface="+mn-lt"/>
                        </a:rPr>
                        <a:t>≥pT2aG4</a:t>
                      </a:r>
                      <a:endParaRPr lang="en-US"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tcPr>
                </a:tc>
                <a:tc>
                  <a:txBody>
                    <a:bodyPr/>
                    <a:lstStyle/>
                    <a:p>
                      <a:pPr algn="l" fontAlgn="ctr"/>
                      <a:r>
                        <a:rPr lang="en-US" sz="1100" u="none" strike="noStrike" dirty="0">
                          <a:effectLst/>
                          <a:latin typeface="+mn-lt"/>
                        </a:rPr>
                        <a:t>Clear-cell</a:t>
                      </a:r>
                      <a:endParaRPr lang="en-US"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tcPr>
                </a:tc>
                <a:tc rowSpan="2">
                  <a:txBody>
                    <a:bodyPr/>
                    <a:lstStyle/>
                    <a:p>
                      <a:pPr algn="l" fontAlgn="ctr"/>
                      <a:r>
                        <a:rPr lang="en-US" sz="1100" u="none" strike="noStrike">
                          <a:effectLst/>
                          <a:latin typeface="+mn-lt"/>
                        </a:rPr>
                        <a:t>1 year</a:t>
                      </a:r>
                      <a:endParaRPr lang="en-US" sz="1100" b="0" i="0" u="none" strike="noStrike">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fontAlgn="ctr"/>
                      <a:r>
                        <a:rPr lang="it-IT" sz="1100" u="none" strike="noStrike" dirty="0">
                          <a:effectLst/>
                          <a:latin typeface="+mn-lt"/>
                        </a:rPr>
                        <a:t>HR 0.63 </a:t>
                      </a:r>
                    </a:p>
                    <a:p>
                      <a:pPr algn="l" fontAlgn="ctr"/>
                      <a:r>
                        <a:rPr lang="it-IT" sz="1100" u="none" strike="noStrike" dirty="0">
                          <a:effectLst/>
                          <a:latin typeface="+mn-lt"/>
                        </a:rPr>
                        <a:t>(95% CI 0.50–0.80 p &lt; 0.0001)</a:t>
                      </a:r>
                      <a:endParaRPr lang="it-IT"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fontAlgn="ctr"/>
                      <a:r>
                        <a:rPr lang="it-IT" sz="1100" u="none" strike="noStrike" dirty="0">
                          <a:effectLst/>
                          <a:latin typeface="+mn-lt"/>
                        </a:rPr>
                        <a:t>HR 0.52 </a:t>
                      </a:r>
                    </a:p>
                    <a:p>
                      <a:pPr algn="l" fontAlgn="ctr"/>
                      <a:r>
                        <a:rPr lang="it-IT" sz="1100" u="none" strike="noStrike" dirty="0">
                          <a:effectLst/>
                          <a:latin typeface="+mn-lt"/>
                        </a:rPr>
                        <a:t>(95% CI 0.31–0.86, p = 0.0048)</a:t>
                      </a:r>
                      <a:endParaRPr lang="it-IT"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u="none" strike="noStrike" dirty="0">
                          <a:effectLst/>
                          <a:latin typeface="+mn-lt"/>
                        </a:rPr>
                        <a:t>32%</a:t>
                      </a:r>
                      <a:endParaRPr lang="en-US"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0683732"/>
                  </a:ext>
                </a:extLst>
              </a:tr>
              <a:tr h="431348">
                <a:tc vMerge="1">
                  <a:txBody>
                    <a:bodyPr/>
                    <a:lstStyle/>
                    <a:p>
                      <a:endParaRPr lang="en-US"/>
                    </a:p>
                  </a:txBody>
                  <a:tcPr/>
                </a:tc>
                <a:tc>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en-US" sz="1100" u="none" strike="noStrike" dirty="0">
                          <a:effectLst/>
                          <a:latin typeface="+mn-lt"/>
                        </a:rPr>
                        <a:t> Placebo</a:t>
                      </a:r>
                      <a:endParaRPr lang="en-US" sz="1100" b="0" i="0" u="none" strike="noStrike" dirty="0">
                        <a:solidFill>
                          <a:srgbClr val="212121"/>
                        </a:solidFill>
                        <a:effectLst/>
                        <a:latin typeface="+mn-lt"/>
                      </a:endParaRPr>
                    </a:p>
                  </a:txBody>
                  <a:tcPr marL="3264" marR="3264" marT="3264" marB="0">
                    <a:lnB w="12700" cap="flat" cmpd="sng" algn="ctr">
                      <a:solidFill>
                        <a:schemeClr val="tx1"/>
                      </a:solidFill>
                      <a:prstDash val="solid"/>
                      <a:round/>
                      <a:headEnd type="none" w="med" len="med"/>
                      <a:tailEnd type="none" w="med" len="med"/>
                    </a:lnB>
                  </a:tcPr>
                </a:tc>
                <a:tc>
                  <a:txBody>
                    <a:bodyPr/>
                    <a:lstStyle/>
                    <a:p>
                      <a:pPr algn="l" fontAlgn="ctr"/>
                      <a:r>
                        <a:rPr lang="en-US" sz="1100" u="none" strike="noStrike">
                          <a:effectLst/>
                          <a:latin typeface="+mn-lt"/>
                        </a:rPr>
                        <a:t>M1 NED</a:t>
                      </a:r>
                      <a:endParaRPr lang="en-US" sz="1100" b="0" i="0" u="none" strike="noStrike">
                        <a:solidFill>
                          <a:srgbClr val="212121"/>
                        </a:solidFill>
                        <a:effectLst/>
                        <a:latin typeface="+mn-lt"/>
                      </a:endParaRPr>
                    </a:p>
                  </a:txBody>
                  <a:tcPr marL="3264" marR="3264" marT="3264" marB="0">
                    <a:lnB w="12700" cap="flat" cmpd="sng" algn="ctr">
                      <a:solidFill>
                        <a:schemeClr val="tx1"/>
                      </a:solidFill>
                      <a:prstDash val="solid"/>
                      <a:round/>
                      <a:headEnd type="none" w="med" len="med"/>
                      <a:tailEnd type="none" w="med" len="med"/>
                    </a:lnB>
                  </a:tcPr>
                </a:tc>
                <a:tc>
                  <a:txBody>
                    <a:bodyPr/>
                    <a:lstStyle/>
                    <a:p>
                      <a:pPr algn="l" fontAlgn="ctr"/>
                      <a:r>
                        <a:rPr lang="en-US" sz="1100" u="none" strike="noStrike" dirty="0">
                          <a:effectLst/>
                          <a:latin typeface="+mn-lt"/>
                        </a:rPr>
                        <a:t> </a:t>
                      </a:r>
                      <a:endParaRPr lang="en-US" sz="1100" b="0" i="0" u="none" strike="noStrike" dirty="0">
                        <a:solidFill>
                          <a:srgbClr val="212121"/>
                        </a:solidFill>
                        <a:effectLst/>
                        <a:latin typeface="+mn-lt"/>
                      </a:endParaRPr>
                    </a:p>
                  </a:txBody>
                  <a:tcPr marL="3264" marR="3264" marT="3264" marB="0">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en-US" sz="1100" u="none" strike="noStrike" dirty="0">
                          <a:effectLst/>
                          <a:latin typeface="+mn-lt"/>
                        </a:rPr>
                        <a:t> 38% d/c rate</a:t>
                      </a:r>
                      <a:endParaRPr lang="en-US" sz="1100" b="0" i="0" u="none" strike="noStrike" dirty="0">
                        <a:solidFill>
                          <a:srgbClr val="212121"/>
                        </a:solidFill>
                        <a:effectLst/>
                        <a:latin typeface="+mn-lt"/>
                      </a:endParaRPr>
                    </a:p>
                  </a:txBody>
                  <a:tcPr marL="3264" marR="3264" marT="3264"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8673053"/>
                  </a:ext>
                </a:extLst>
              </a:tr>
              <a:tr h="235826">
                <a:tc rowSpan="2">
                  <a:txBody>
                    <a:bodyPr/>
                    <a:lstStyle/>
                    <a:p>
                      <a:pPr algn="l" fontAlgn="ctr"/>
                      <a:r>
                        <a:rPr lang="en-US" sz="1100" u="sng" strike="noStrike" dirty="0">
                          <a:effectLst/>
                          <a:latin typeface="+mn-lt"/>
                          <a:hlinkClick r:id="rId4"/>
                        </a:rPr>
                        <a:t>IMmotion010 </a:t>
                      </a:r>
                      <a:endParaRPr lang="en-US" sz="1100" b="0" i="0" u="sng" strike="noStrike" dirty="0">
                        <a:solidFill>
                          <a:srgbClr val="0563C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u="none" strike="noStrike">
                          <a:effectLst/>
                          <a:latin typeface="+mn-lt"/>
                        </a:rPr>
                        <a:t>Atezolizumab</a:t>
                      </a:r>
                      <a:endParaRPr lang="en-US" sz="1100" b="0" i="0" u="none" strike="noStrike">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tcPr>
                </a:tc>
                <a:tc>
                  <a:txBody>
                    <a:bodyPr/>
                    <a:lstStyle/>
                    <a:p>
                      <a:pPr algn="l" fontAlgn="ctr"/>
                      <a:r>
                        <a:rPr lang="en-US" sz="1100" u="none" strike="noStrike">
                          <a:effectLst/>
                          <a:latin typeface="+mn-lt"/>
                        </a:rPr>
                        <a:t>≥pT2aG4 </a:t>
                      </a:r>
                      <a:endParaRPr lang="en-US" sz="1100" b="0" i="0" u="none" strike="noStrike">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tcPr>
                </a:tc>
                <a:tc>
                  <a:txBody>
                    <a:bodyPr/>
                    <a:lstStyle/>
                    <a:p>
                      <a:pPr algn="l" fontAlgn="ctr"/>
                      <a:r>
                        <a:rPr lang="en-US" sz="1100" u="none" strike="noStrike" dirty="0">
                          <a:effectLst/>
                          <a:latin typeface="+mn-lt"/>
                        </a:rPr>
                        <a:t>Clear-cell</a:t>
                      </a:r>
                      <a:endParaRPr lang="en-US"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tcPr>
                </a:tc>
                <a:tc rowSpan="2">
                  <a:txBody>
                    <a:bodyPr/>
                    <a:lstStyle/>
                    <a:p>
                      <a:pPr algn="l" fontAlgn="ctr"/>
                      <a:r>
                        <a:rPr lang="en-US" sz="1100" u="none" strike="noStrike">
                          <a:effectLst/>
                          <a:latin typeface="+mn-lt"/>
                        </a:rPr>
                        <a:t>1 year</a:t>
                      </a:r>
                      <a:endParaRPr lang="en-US" sz="1100" b="0" i="0" u="none" strike="noStrike">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fontAlgn="ctr"/>
                      <a:r>
                        <a:rPr lang="it-IT" sz="1100" u="none" strike="noStrike" dirty="0">
                          <a:effectLst/>
                          <a:latin typeface="+mn-lt"/>
                        </a:rPr>
                        <a:t>HR 0.93 </a:t>
                      </a:r>
                    </a:p>
                    <a:p>
                      <a:pPr algn="l" fontAlgn="ctr"/>
                      <a:r>
                        <a:rPr lang="it-IT" sz="1100" u="none" strike="noStrike" dirty="0">
                          <a:effectLst/>
                          <a:latin typeface="+mn-lt"/>
                        </a:rPr>
                        <a:t>(95% CI 0.75–1.15, p = 0.50)</a:t>
                      </a:r>
                      <a:endParaRPr lang="it-IT"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fontAlgn="ctr"/>
                      <a:r>
                        <a:rPr lang="en-US" sz="1100" u="none" strike="noStrike" dirty="0">
                          <a:effectLst/>
                          <a:latin typeface="+mn-lt"/>
                        </a:rPr>
                        <a:t>HR 0.97 </a:t>
                      </a:r>
                    </a:p>
                    <a:p>
                      <a:pPr algn="l" fontAlgn="ctr"/>
                      <a:r>
                        <a:rPr lang="en-US" sz="1100" u="none" strike="noStrike" dirty="0">
                          <a:effectLst/>
                          <a:latin typeface="+mn-lt"/>
                        </a:rPr>
                        <a:t>(95% CI 0.67–1.42)</a:t>
                      </a:r>
                      <a:endParaRPr lang="en-US"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u="none" strike="noStrike" dirty="0">
                          <a:effectLst/>
                          <a:latin typeface="+mn-lt"/>
                        </a:rPr>
                        <a:t>28%</a:t>
                      </a:r>
                      <a:endParaRPr lang="en-US"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757775540"/>
                  </a:ext>
                </a:extLst>
              </a:tr>
              <a:tr h="265295">
                <a:tc vMerge="1">
                  <a:txBody>
                    <a:bodyPr/>
                    <a:lstStyle/>
                    <a:p>
                      <a:endParaRPr lang="en-US"/>
                    </a:p>
                  </a:txBody>
                  <a:tcPr/>
                </a:tc>
                <a:tc>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en-US" sz="1100" u="none" strike="noStrike" dirty="0">
                          <a:effectLst/>
                          <a:latin typeface="+mn-lt"/>
                        </a:rPr>
                        <a:t>Placebo</a:t>
                      </a:r>
                      <a:endParaRPr lang="en-US" sz="1100" b="0" i="0" u="none" strike="noStrike" dirty="0">
                        <a:solidFill>
                          <a:srgbClr val="212121"/>
                        </a:solidFill>
                        <a:effectLst/>
                        <a:latin typeface="+mn-lt"/>
                      </a:endParaRPr>
                    </a:p>
                  </a:txBody>
                  <a:tcPr marL="3264" marR="3264" marT="3264" marB="0">
                    <a:lnB w="12700" cap="flat" cmpd="sng" algn="ctr">
                      <a:solidFill>
                        <a:schemeClr val="tx1"/>
                      </a:solidFill>
                      <a:prstDash val="solid"/>
                      <a:round/>
                      <a:headEnd type="none" w="med" len="med"/>
                      <a:tailEnd type="none" w="med" len="med"/>
                    </a:lnB>
                  </a:tcPr>
                </a:tc>
                <a:tc>
                  <a:txBody>
                    <a:bodyPr/>
                    <a:lstStyle/>
                    <a:p>
                      <a:pPr algn="l" fontAlgn="ctr"/>
                      <a:r>
                        <a:rPr lang="en-US" sz="1100" u="none" strike="noStrike">
                          <a:effectLst/>
                          <a:latin typeface="+mn-lt"/>
                        </a:rPr>
                        <a:t>M1 NED</a:t>
                      </a:r>
                      <a:endParaRPr lang="en-US" sz="1100" b="0" i="0" u="none" strike="noStrike">
                        <a:solidFill>
                          <a:srgbClr val="212121"/>
                        </a:solidFill>
                        <a:effectLst/>
                        <a:latin typeface="+mn-lt"/>
                      </a:endParaRPr>
                    </a:p>
                  </a:txBody>
                  <a:tcPr marL="3264" marR="3264" marT="3264" marB="0">
                    <a:lnB w="12700" cap="flat" cmpd="sng" algn="ctr">
                      <a:solidFill>
                        <a:schemeClr val="tx1"/>
                      </a:solidFill>
                      <a:prstDash val="solid"/>
                      <a:round/>
                      <a:headEnd type="none" w="med" len="med"/>
                      <a:tailEnd type="none" w="med" len="med"/>
                    </a:lnB>
                  </a:tcPr>
                </a:tc>
                <a:tc>
                  <a:txBody>
                    <a:bodyPr/>
                    <a:lstStyle/>
                    <a:p>
                      <a:pPr algn="l" fontAlgn="ctr"/>
                      <a:r>
                        <a:rPr lang="en-US" sz="1100" u="none" strike="noStrike" dirty="0">
                          <a:effectLst/>
                          <a:latin typeface="+mn-lt"/>
                        </a:rPr>
                        <a:t> </a:t>
                      </a:r>
                      <a:endParaRPr lang="en-US" sz="1100" b="0" i="0" u="none" strike="noStrike" dirty="0">
                        <a:solidFill>
                          <a:srgbClr val="212121"/>
                        </a:solidFill>
                        <a:effectLst/>
                        <a:latin typeface="+mn-lt"/>
                      </a:endParaRPr>
                    </a:p>
                  </a:txBody>
                  <a:tcPr marL="3264" marR="3264" marT="3264" marB="0">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en-US" sz="1100" u="none" strike="noStrike" dirty="0">
                          <a:effectLst/>
                          <a:latin typeface="+mn-lt"/>
                        </a:rPr>
                        <a:t> </a:t>
                      </a:r>
                      <a:endParaRPr lang="en-US" sz="1100" b="0" i="0" u="none" strike="noStrike" dirty="0">
                        <a:solidFill>
                          <a:srgbClr val="212121"/>
                        </a:solidFill>
                        <a:effectLst/>
                        <a:latin typeface="+mn-lt"/>
                      </a:endParaRPr>
                    </a:p>
                  </a:txBody>
                  <a:tcPr marL="3264" marR="3264" marT="3264"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8766436"/>
                  </a:ext>
                </a:extLst>
              </a:tr>
              <a:tr h="335069">
                <a:tc rowSpan="4">
                  <a:txBody>
                    <a:bodyPr/>
                    <a:lstStyle/>
                    <a:p>
                      <a:pPr algn="l" fontAlgn="ctr"/>
                      <a:r>
                        <a:rPr lang="en-US" sz="1100" u="sng" strike="noStrike" dirty="0">
                          <a:effectLst/>
                          <a:latin typeface="+mn-lt"/>
                          <a:hlinkClick r:id="rId5"/>
                        </a:rPr>
                        <a:t>Checkmate-914 </a:t>
                      </a:r>
                      <a:endParaRPr lang="en-US" sz="1100" b="0" i="0" u="sng" strike="noStrike" dirty="0">
                        <a:solidFill>
                          <a:srgbClr val="0563C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u="none" strike="noStrike">
                          <a:effectLst/>
                          <a:latin typeface="+mn-lt"/>
                        </a:rPr>
                        <a:t>Nivolumab + Ipilimumab</a:t>
                      </a:r>
                      <a:endParaRPr lang="en-US" sz="1100" b="0" i="0" u="none" strike="noStrike">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tcPr>
                </a:tc>
                <a:tc>
                  <a:txBody>
                    <a:bodyPr/>
                    <a:lstStyle/>
                    <a:p>
                      <a:pPr algn="l" fontAlgn="ctr"/>
                      <a:r>
                        <a:rPr lang="en-US" sz="1100" u="none" strike="noStrike">
                          <a:effectLst/>
                          <a:latin typeface="+mn-lt"/>
                        </a:rPr>
                        <a:t>≥pT2aG3 </a:t>
                      </a:r>
                      <a:endParaRPr lang="en-US" sz="1100" b="0" i="0" u="none" strike="noStrike">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tcPr>
                </a:tc>
                <a:tc>
                  <a:txBody>
                    <a:bodyPr/>
                    <a:lstStyle/>
                    <a:p>
                      <a:pPr algn="l" fontAlgn="ctr"/>
                      <a:r>
                        <a:rPr lang="en-US" sz="1100" u="none" strike="noStrike" dirty="0">
                          <a:effectLst/>
                          <a:latin typeface="+mn-lt"/>
                        </a:rPr>
                        <a:t>Clear-cell</a:t>
                      </a:r>
                      <a:endParaRPr lang="en-US"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tcPr>
                </a:tc>
                <a:tc rowSpan="4">
                  <a:txBody>
                    <a:bodyPr/>
                    <a:lstStyle/>
                    <a:p>
                      <a:pPr algn="l" fontAlgn="ctr"/>
                      <a:r>
                        <a:rPr lang="en-US" sz="1100" u="none" strike="noStrike" dirty="0">
                          <a:effectLst/>
                          <a:latin typeface="+mn-lt"/>
                        </a:rPr>
                        <a:t>6 months</a:t>
                      </a:r>
                      <a:endParaRPr lang="en-US"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fontAlgn="ctr"/>
                      <a:r>
                        <a:rPr lang="en-US" sz="1100" u="none" strike="noStrike" dirty="0">
                          <a:effectLst/>
                          <a:latin typeface="+mn-lt"/>
                        </a:rPr>
                        <a:t>HR 0.92 </a:t>
                      </a:r>
                    </a:p>
                    <a:p>
                      <a:pPr algn="l" fontAlgn="ctr"/>
                      <a:r>
                        <a:rPr lang="en-US" sz="1100" u="none" strike="noStrike" dirty="0">
                          <a:effectLst/>
                          <a:latin typeface="+mn-lt"/>
                        </a:rPr>
                        <a:t>(95% CI 0.71–1.20)</a:t>
                      </a:r>
                      <a:endParaRPr lang="en-US"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l" fontAlgn="ctr"/>
                      <a:r>
                        <a:rPr lang="en-US" sz="1100" u="none" strike="noStrike" dirty="0">
                          <a:effectLst/>
                          <a:latin typeface="+mn-lt"/>
                        </a:rPr>
                        <a:t>NA</a:t>
                      </a:r>
                      <a:endParaRPr lang="en-US"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u="none" strike="noStrike" dirty="0">
                          <a:effectLst/>
                          <a:latin typeface="+mn-lt"/>
                        </a:rPr>
                        <a:t>28.50%</a:t>
                      </a:r>
                      <a:endParaRPr lang="en-US"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51662433"/>
                  </a:ext>
                </a:extLst>
              </a:tr>
              <a:tr h="0">
                <a:tc vMerge="1">
                  <a:txBody>
                    <a:bodyPr/>
                    <a:lstStyle/>
                    <a:p>
                      <a:endParaRPr lang="en-US"/>
                    </a:p>
                  </a:txBody>
                  <a:tcPr/>
                </a:tc>
                <a:tc rowSpan="2">
                  <a:txBody>
                    <a:bodyPr/>
                    <a:lstStyle/>
                    <a:p>
                      <a:pPr algn="l" fontAlgn="ctr"/>
                      <a:r>
                        <a:rPr lang="en-US" sz="1100" u="none" strike="noStrike" dirty="0">
                          <a:effectLst/>
                          <a:latin typeface="+mn-lt"/>
                        </a:rPr>
                        <a:t> </a:t>
                      </a:r>
                      <a:endParaRPr lang="en-US" sz="1100" b="0" i="0" u="none" strike="noStrike" dirty="0">
                        <a:solidFill>
                          <a:srgbClr val="212121"/>
                        </a:solidFill>
                        <a:effectLst/>
                        <a:latin typeface="+mn-lt"/>
                      </a:endParaRPr>
                    </a:p>
                  </a:txBody>
                  <a:tcPr marL="3264" marR="3264" marT="3264" marB="0"/>
                </a:tc>
                <a:tc rowSpan="2">
                  <a:txBody>
                    <a:bodyPr/>
                    <a:lstStyle/>
                    <a:p>
                      <a:pPr algn="l" fontAlgn="ctr"/>
                      <a:r>
                        <a:rPr lang="en-US" sz="1100" u="none" strike="noStrike" dirty="0">
                          <a:effectLst/>
                          <a:latin typeface="+mn-lt"/>
                        </a:rPr>
                        <a:t>N+</a:t>
                      </a:r>
                      <a:endParaRPr lang="en-US" sz="1100" b="0" i="0" u="none" strike="noStrike" dirty="0">
                        <a:solidFill>
                          <a:srgbClr val="212121"/>
                        </a:solidFill>
                        <a:effectLst/>
                        <a:latin typeface="+mn-lt"/>
                      </a:endParaRPr>
                    </a:p>
                  </a:txBody>
                  <a:tcPr marL="3264" marR="3264" marT="3264" marB="0"/>
                </a:tc>
                <a:tc rowSpan="2">
                  <a:txBody>
                    <a:bodyPr/>
                    <a:lstStyle/>
                    <a:p>
                      <a:pPr algn="l" fontAlgn="ctr"/>
                      <a:r>
                        <a:rPr lang="en-US" sz="1100" u="none" strike="noStrike" dirty="0">
                          <a:effectLst/>
                          <a:latin typeface="+mn-lt"/>
                        </a:rPr>
                        <a:t> </a:t>
                      </a:r>
                      <a:endParaRPr lang="en-US" sz="1100" b="0" i="0" u="none" strike="noStrike" dirty="0">
                        <a:solidFill>
                          <a:srgbClr val="212121"/>
                        </a:solidFill>
                        <a:effectLst/>
                        <a:latin typeface="+mn-lt"/>
                      </a:endParaRPr>
                    </a:p>
                  </a:txBody>
                  <a:tcPr marL="3264" marR="3264" marT="3264" marB="0"/>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algn="l" fontAlgn="ctr"/>
                      <a:r>
                        <a:rPr lang="en-US" sz="1100" u="none" strike="noStrike" dirty="0">
                          <a:effectLst/>
                          <a:latin typeface="+mn-lt"/>
                        </a:rPr>
                        <a:t> </a:t>
                      </a:r>
                      <a:r>
                        <a:rPr lang="en-US" sz="1100" b="0" i="0" u="none" strike="noStrike" cap="none" dirty="0">
                          <a:solidFill>
                            <a:schemeClr val="dk1"/>
                          </a:solidFill>
                          <a:effectLst/>
                          <a:latin typeface="Arial"/>
                          <a:ea typeface="Arial"/>
                          <a:cs typeface="Arial"/>
                          <a:sym typeface="Arial"/>
                        </a:rPr>
                        <a:t>43% d/c rate</a:t>
                      </a:r>
                      <a:endParaRPr lang="en-US" sz="1100" b="0" i="0" u="none" strike="noStrike" dirty="0">
                        <a:solidFill>
                          <a:srgbClr val="212121"/>
                        </a:solidFill>
                        <a:effectLst/>
                        <a:latin typeface="+mn-lt"/>
                      </a:endParaRPr>
                    </a:p>
                  </a:txBody>
                  <a:tcPr marL="3264" marR="3264" marT="3264" marB="0"/>
                </a:tc>
                <a:extLst>
                  <a:ext uri="{0D108BD9-81ED-4DB2-BD59-A6C34878D82A}">
                    <a16:rowId xmlns:a16="http://schemas.microsoft.com/office/drawing/2014/main" val="4234872758"/>
                  </a:ext>
                </a:extLst>
              </a:tr>
              <a:tr h="16927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en-US" sz="1100" b="0" i="1" u="none" strike="noStrike" cap="none" dirty="0">
                          <a:solidFill>
                            <a:schemeClr val="dk1"/>
                          </a:solidFill>
                          <a:effectLst/>
                          <a:latin typeface="Arial"/>
                          <a:ea typeface="Arial"/>
                          <a:cs typeface="Arial"/>
                          <a:sym typeface="Arial"/>
                        </a:rPr>
                        <a:t>HR = 0.29, 95% CI: 0.09–0.91</a:t>
                      </a:r>
                      <a:endParaRPr lang="en-US" sz="1100" b="0" i="1" u="none" strike="noStrike" cap="none" dirty="0">
                        <a:solidFill>
                          <a:srgbClr val="212121"/>
                        </a:solidFill>
                        <a:effectLst/>
                        <a:latin typeface="Arial"/>
                        <a:ea typeface="Arial"/>
                        <a:cs typeface="Arial"/>
                        <a:sym typeface="Arial"/>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10624472"/>
                  </a:ext>
                </a:extLst>
              </a:tr>
              <a:tr h="169017">
                <a:tc vMerge="1">
                  <a:txBody>
                    <a:bodyPr/>
                    <a:lstStyle/>
                    <a:p>
                      <a:endParaRPr lang="en-US"/>
                    </a:p>
                  </a:txBody>
                  <a:tcPr/>
                </a:tc>
                <a:tc>
                  <a:txBody>
                    <a:bodyPr/>
                    <a:lstStyle/>
                    <a:p>
                      <a:pPr algn="l" fontAlgn="ctr"/>
                      <a:r>
                        <a:rPr lang="en-US" sz="1100" u="none" strike="noStrike" dirty="0">
                          <a:effectLst/>
                          <a:latin typeface="+mn-lt"/>
                        </a:rPr>
                        <a:t>Placebo</a:t>
                      </a:r>
                      <a:endParaRPr lang="en-US" sz="1100" b="0" i="0" u="none" strike="noStrike" dirty="0">
                        <a:solidFill>
                          <a:srgbClr val="212121"/>
                        </a:solidFill>
                        <a:effectLst/>
                        <a:latin typeface="+mn-lt"/>
                      </a:endParaRPr>
                    </a:p>
                  </a:txBody>
                  <a:tcPr marL="3264" marR="3264" marT="3264" marB="0">
                    <a:lnB w="12700" cap="flat" cmpd="sng" algn="ctr">
                      <a:solidFill>
                        <a:schemeClr val="tx1"/>
                      </a:solidFill>
                      <a:prstDash val="solid"/>
                      <a:round/>
                      <a:headEnd type="none" w="med" len="med"/>
                      <a:tailEnd type="none" w="med" len="med"/>
                    </a:lnB>
                  </a:tcPr>
                </a:tc>
                <a:tc>
                  <a:txBody>
                    <a:bodyPr/>
                    <a:lstStyle/>
                    <a:p>
                      <a:pPr algn="l" fontAlgn="ctr"/>
                      <a:r>
                        <a:rPr lang="en-US" sz="1100" u="none" strike="noStrike" dirty="0">
                          <a:effectLst/>
                          <a:latin typeface="+mn-lt"/>
                        </a:rPr>
                        <a:t> </a:t>
                      </a:r>
                      <a:endParaRPr lang="en-US" sz="1100" b="0" i="0" u="none" strike="noStrike" dirty="0">
                        <a:solidFill>
                          <a:srgbClr val="212121"/>
                        </a:solidFill>
                        <a:effectLst/>
                        <a:latin typeface="+mn-lt"/>
                      </a:endParaRPr>
                    </a:p>
                  </a:txBody>
                  <a:tcPr marL="3264" marR="3264" marT="3264" marB="0">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en-US" sz="1100" u="none" strike="noStrike" dirty="0">
                          <a:effectLst/>
                          <a:latin typeface="+mn-lt"/>
                        </a:rPr>
                        <a:t> </a:t>
                      </a:r>
                      <a:r>
                        <a:rPr lang="en-US" sz="1100" b="0" i="0" u="none" strike="noStrike" cap="none" dirty="0">
                          <a:solidFill>
                            <a:schemeClr val="dk1"/>
                          </a:solidFill>
                          <a:effectLst/>
                          <a:latin typeface="Arial"/>
                          <a:ea typeface="Arial"/>
                          <a:cs typeface="Arial"/>
                          <a:sym typeface="Arial"/>
                        </a:rPr>
                        <a:t> </a:t>
                      </a:r>
                      <a:r>
                        <a:rPr lang="en-US" sz="1100" b="0" i="1" u="none" strike="noStrike" cap="none" dirty="0">
                          <a:solidFill>
                            <a:schemeClr val="dk1"/>
                          </a:solidFill>
                          <a:effectLst/>
                          <a:latin typeface="Arial"/>
                          <a:ea typeface="Arial"/>
                          <a:cs typeface="Arial"/>
                          <a:sym typeface="Arial"/>
                        </a:rPr>
                        <a:t>(sarcomatoid)</a:t>
                      </a:r>
                      <a:endParaRPr lang="en-US" sz="1100" b="0" i="1" u="none" strike="noStrike" cap="none" dirty="0">
                        <a:solidFill>
                          <a:srgbClr val="212121"/>
                        </a:solidFill>
                        <a:effectLst/>
                        <a:latin typeface="Arial"/>
                        <a:ea typeface="Arial"/>
                        <a:cs typeface="Arial"/>
                        <a:sym typeface="Arial"/>
                      </a:endParaRPr>
                    </a:p>
                  </a:txBody>
                  <a:tcPr marL="3264" marR="3264" marT="3264" marB="0">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endParaRPr lang="en-US" sz="1100" b="0" i="0" u="none" strike="noStrike" dirty="0">
                        <a:solidFill>
                          <a:srgbClr val="212121"/>
                        </a:solidFill>
                        <a:effectLst/>
                        <a:latin typeface="+mn-lt"/>
                      </a:endParaRPr>
                    </a:p>
                  </a:txBody>
                  <a:tcPr marL="3264" marR="3264" marT="3264"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1371108"/>
                  </a:ext>
                </a:extLst>
              </a:tr>
              <a:tr h="494802">
                <a:tc rowSpan="2">
                  <a:txBody>
                    <a:bodyPr/>
                    <a:lstStyle/>
                    <a:p>
                      <a:pPr algn="l" fontAlgn="ctr"/>
                      <a:r>
                        <a:rPr lang="en-US" sz="1100" u="sng" strike="noStrike" dirty="0">
                          <a:effectLst/>
                          <a:latin typeface="+mn-lt"/>
                          <a:hlinkClick r:id="rId6"/>
                        </a:rPr>
                        <a:t>PROSPER </a:t>
                      </a:r>
                      <a:endParaRPr lang="en-US" sz="1100" b="0" i="0" u="sng" strike="noStrike" dirty="0">
                        <a:solidFill>
                          <a:srgbClr val="0563C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u="none" strike="noStrike" dirty="0">
                          <a:effectLst/>
                          <a:latin typeface="+mn-lt"/>
                        </a:rPr>
                        <a:t>Nivolumab neoadjuvant and adjuvant</a:t>
                      </a:r>
                      <a:endParaRPr lang="en-US"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tcPr>
                </a:tc>
                <a:tc rowSpan="2">
                  <a:txBody>
                    <a:bodyPr/>
                    <a:lstStyle/>
                    <a:p>
                      <a:pPr algn="l" fontAlgn="ctr"/>
                      <a:r>
                        <a:rPr lang="en-US" sz="1100" u="none" strike="noStrike" dirty="0">
                          <a:effectLst/>
                          <a:latin typeface="+mn-lt"/>
                        </a:rPr>
                        <a:t>Clinical T2</a:t>
                      </a:r>
                    </a:p>
                    <a:p>
                      <a:pPr algn="l" fontAlgn="ctr"/>
                      <a:r>
                        <a:rPr lang="en-US" sz="1100" b="0" i="0" u="none" strike="noStrike" dirty="0">
                          <a:solidFill>
                            <a:srgbClr val="212121"/>
                          </a:solidFill>
                          <a:effectLst/>
                          <a:latin typeface="+mn-lt"/>
                        </a:rPr>
                        <a:t>N+</a:t>
                      </a:r>
                    </a:p>
                    <a:p>
                      <a:pPr algn="l" fontAlgn="ctr"/>
                      <a:r>
                        <a:rPr lang="en-US" sz="1100" b="0" i="0" u="none" strike="noStrike" dirty="0">
                          <a:solidFill>
                            <a:srgbClr val="212121"/>
                          </a:solidFill>
                          <a:effectLst/>
                          <a:latin typeface="+mn-lt"/>
                        </a:rPr>
                        <a:t>OligoM1</a:t>
                      </a: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fontAlgn="ctr"/>
                      <a:r>
                        <a:rPr lang="en-US" sz="1100" u="none" strike="noStrike" dirty="0">
                          <a:effectLst/>
                          <a:latin typeface="+mn-lt"/>
                        </a:rPr>
                        <a:t>Any</a:t>
                      </a:r>
                      <a:endParaRPr lang="en-US"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fontAlgn="ctr"/>
                      <a:r>
                        <a:rPr lang="en-US" sz="1100" u="none" strike="noStrike" dirty="0">
                          <a:effectLst/>
                          <a:latin typeface="+mn-lt"/>
                        </a:rPr>
                        <a:t>9 months</a:t>
                      </a:r>
                      <a:endParaRPr lang="en-US"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fontAlgn="ctr"/>
                      <a:r>
                        <a:rPr lang="it-IT" sz="1100" u="none" strike="noStrike" dirty="0">
                          <a:effectLst/>
                          <a:latin typeface="+mn-lt"/>
                        </a:rPr>
                        <a:t>HR: 0.97 </a:t>
                      </a:r>
                    </a:p>
                    <a:p>
                      <a:pPr algn="l" fontAlgn="ctr"/>
                      <a:r>
                        <a:rPr lang="it-IT" sz="1100" u="none" strike="noStrike" dirty="0">
                          <a:effectLst/>
                          <a:latin typeface="+mn-lt"/>
                        </a:rPr>
                        <a:t>(95% CI: 0.74–1.28; </a:t>
                      </a:r>
                    </a:p>
                    <a:p>
                      <a:pPr algn="l" fontAlgn="ctr"/>
                      <a:r>
                        <a:rPr lang="it-IT" sz="1100" u="none" strike="noStrike" dirty="0">
                          <a:effectLst/>
                          <a:latin typeface="+mn-lt"/>
                        </a:rPr>
                        <a:t>P = 0.43)</a:t>
                      </a:r>
                      <a:endParaRPr lang="en-US"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fontAlgn="ctr"/>
                      <a:r>
                        <a:rPr lang="it-IT" sz="1100" u="none" strike="noStrike" dirty="0">
                          <a:effectLst/>
                          <a:latin typeface="+mn-lt"/>
                        </a:rPr>
                        <a:t>HR: 1.48; </a:t>
                      </a:r>
                    </a:p>
                    <a:p>
                      <a:pPr algn="l" fontAlgn="ctr"/>
                      <a:r>
                        <a:rPr lang="it-IT" sz="1100" u="none" strike="noStrike" dirty="0">
                          <a:effectLst/>
                          <a:latin typeface="+mn-lt"/>
                        </a:rPr>
                        <a:t>(95% CI: 0.89–2.48; P = 0.93).</a:t>
                      </a:r>
                      <a:endParaRPr lang="it-IT"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fontAlgn="ctr"/>
                      <a:r>
                        <a:rPr lang="en-US" sz="1100" u="none" strike="noStrike" dirty="0">
                          <a:effectLst/>
                          <a:latin typeface="+mn-lt"/>
                        </a:rPr>
                        <a:t>20%</a:t>
                      </a:r>
                      <a:endParaRPr lang="en-US"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086089"/>
                  </a:ext>
                </a:extLst>
              </a:tr>
              <a:tr h="494802">
                <a:tc vMerge="1">
                  <a:txBody>
                    <a:bodyPr/>
                    <a:lstStyle/>
                    <a:p>
                      <a:endParaRPr lang="en-US"/>
                    </a:p>
                  </a:txBody>
                  <a:tcPr/>
                </a:tc>
                <a:tc>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en-US" sz="1100" u="none" strike="noStrike" dirty="0">
                          <a:effectLst/>
                          <a:latin typeface="+mn-lt"/>
                        </a:rPr>
                        <a:t>Placebo</a:t>
                      </a:r>
                      <a:endParaRPr lang="en-US" sz="1100" b="0" i="0" u="none" strike="noStrike" dirty="0">
                        <a:solidFill>
                          <a:srgbClr val="212121"/>
                        </a:solidFill>
                        <a:effectLst/>
                        <a:latin typeface="+mn-lt"/>
                      </a:endParaRPr>
                    </a:p>
                    <a:p>
                      <a:pPr algn="l" fontAlgn="ctr"/>
                      <a:endParaRPr lang="en-US" sz="1100" b="0" i="0" u="none" strike="noStrike" dirty="0">
                        <a:solidFill>
                          <a:srgbClr val="212121"/>
                        </a:solidFill>
                        <a:effectLst/>
                        <a:latin typeface="+mn-lt"/>
                      </a:endParaRPr>
                    </a:p>
                  </a:txBody>
                  <a:tcPr marL="3264" marR="3264" marT="3264" marB="0" anchor="b">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616303819"/>
                  </a:ext>
                </a:extLst>
              </a:tr>
              <a:tr h="428691">
                <a:tc>
                  <a:txBody>
                    <a:bodyPr/>
                    <a:lstStyle/>
                    <a:p>
                      <a:pPr algn="l" fontAlgn="ctr"/>
                      <a:r>
                        <a:rPr lang="en-US" sz="1100" b="0" i="0" u="sng" strike="noStrike" cap="none" dirty="0">
                          <a:solidFill>
                            <a:schemeClr val="dk1"/>
                          </a:solidFill>
                          <a:effectLst/>
                          <a:latin typeface="Arial"/>
                          <a:ea typeface="Arial"/>
                          <a:cs typeface="Arial"/>
                          <a:sym typeface="Arial"/>
                          <a:hlinkClick r:id="rId7"/>
                        </a:rPr>
                        <a:t>RAMPART</a:t>
                      </a:r>
                      <a:endParaRPr lang="en-US" sz="1100" b="0" i="0" u="sng" strike="noStrike" dirty="0">
                        <a:solidFill>
                          <a:srgbClr val="0563C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en-US" sz="1100" b="0" i="0" u="none" strike="noStrike" dirty="0">
                          <a:solidFill>
                            <a:srgbClr val="212121"/>
                          </a:solidFill>
                          <a:effectLst/>
                          <a:latin typeface="+mn-lt"/>
                        </a:rPr>
                        <a:t>Durvalumab vs Durva+ </a:t>
                      </a:r>
                      <a:r>
                        <a:rPr lang="en-US" sz="1100" b="0" i="0" u="none" strike="noStrike" dirty="0" err="1">
                          <a:solidFill>
                            <a:srgbClr val="212121"/>
                          </a:solidFill>
                          <a:effectLst/>
                          <a:latin typeface="+mn-lt"/>
                        </a:rPr>
                        <a:t>tremelimumab</a:t>
                      </a:r>
                      <a:r>
                        <a:rPr lang="en-US" sz="1100" b="0" i="0" u="none" strike="noStrike" dirty="0">
                          <a:solidFill>
                            <a:srgbClr val="212121"/>
                          </a:solidFill>
                          <a:effectLst/>
                          <a:latin typeface="+mn-lt"/>
                        </a:rPr>
                        <a:t> vs placebo</a:t>
                      </a: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en-US" sz="1100" b="0" i="0" u="none" strike="noStrike" cap="none" dirty="0">
                          <a:solidFill>
                            <a:schemeClr val="dk1"/>
                          </a:solidFill>
                          <a:effectLst/>
                          <a:latin typeface="Arial"/>
                          <a:ea typeface="Arial"/>
                          <a:cs typeface="Arial"/>
                          <a:sym typeface="Arial"/>
                        </a:rPr>
                        <a:t>Leibovich scores 3–11</a:t>
                      </a:r>
                      <a:endParaRPr lang="en-US" sz="1100" b="0" i="0" u="none" strike="noStrike" dirty="0">
                        <a:solidFill>
                          <a:srgbClr val="212121"/>
                        </a:solidFill>
                        <a:effectLst/>
                        <a:latin typeface="+mn-lt"/>
                      </a:endParaRP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dirty="0">
                          <a:solidFill>
                            <a:srgbClr val="212121"/>
                          </a:solidFill>
                          <a:effectLst/>
                          <a:latin typeface="+mn-lt"/>
                        </a:rPr>
                        <a:t>Any</a:t>
                      </a: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dirty="0">
                          <a:solidFill>
                            <a:srgbClr val="212121"/>
                          </a:solidFill>
                          <a:effectLst/>
                          <a:latin typeface="+mn-lt"/>
                        </a:rPr>
                        <a:t>1 year</a:t>
                      </a: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dirty="0">
                          <a:solidFill>
                            <a:srgbClr val="212121"/>
                          </a:solidFill>
                          <a:effectLst/>
                          <a:latin typeface="+mn-lt"/>
                        </a:rPr>
                        <a:t>DFS</a:t>
                      </a: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dirty="0">
                          <a:solidFill>
                            <a:srgbClr val="212121"/>
                          </a:solidFill>
                          <a:effectLst/>
                          <a:latin typeface="+mn-lt"/>
                        </a:rPr>
                        <a:t>Pending</a:t>
                      </a: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100" b="0" i="0" u="none" strike="noStrike" dirty="0">
                          <a:solidFill>
                            <a:srgbClr val="212121"/>
                          </a:solidFill>
                          <a:effectLst/>
                          <a:latin typeface="+mn-lt"/>
                        </a:rPr>
                        <a:t>Pending</a:t>
                      </a:r>
                    </a:p>
                  </a:txBody>
                  <a:tcPr marL="3264" marR="3264" marT="3264"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601313"/>
                  </a:ext>
                </a:extLst>
              </a:tr>
            </a:tbl>
          </a:graphicData>
        </a:graphic>
      </p:graphicFrame>
      <p:sp>
        <p:nvSpPr>
          <p:cNvPr id="5" name="TextBox 4">
            <a:extLst>
              <a:ext uri="{FF2B5EF4-FFF2-40B4-BE49-F238E27FC236}">
                <a16:creationId xmlns:a16="http://schemas.microsoft.com/office/drawing/2014/main" id="{26A964EF-95C6-012B-E65E-B5674476DC31}"/>
              </a:ext>
            </a:extLst>
          </p:cNvPr>
          <p:cNvSpPr txBox="1"/>
          <p:nvPr/>
        </p:nvSpPr>
        <p:spPr>
          <a:xfrm>
            <a:off x="5478449" y="4960282"/>
            <a:ext cx="3665551" cy="230832"/>
          </a:xfrm>
          <a:prstGeom prst="rect">
            <a:avLst/>
          </a:prstGeom>
          <a:noFill/>
        </p:spPr>
        <p:txBody>
          <a:bodyPr wrap="square" rtlCol="0">
            <a:spAutoFit/>
          </a:bodyPr>
          <a:lstStyle/>
          <a:p>
            <a:r>
              <a:rPr lang="en-US" sz="900" b="0" i="0" dirty="0" err="1">
                <a:solidFill>
                  <a:srgbClr val="212121"/>
                </a:solidFill>
                <a:effectLst/>
                <a:latin typeface="+mn-lt"/>
              </a:rPr>
              <a:t>Cosso</a:t>
            </a:r>
            <a:r>
              <a:rPr lang="en-US" sz="900" b="0" i="0" dirty="0">
                <a:solidFill>
                  <a:srgbClr val="212121"/>
                </a:solidFill>
                <a:effectLst/>
                <a:latin typeface="+mn-lt"/>
              </a:rPr>
              <a:t> F, Int J Mol Sci. 2023 Feb.; </a:t>
            </a:r>
            <a:r>
              <a:rPr lang="en-US" sz="900" b="0" i="0" dirty="0" err="1">
                <a:solidFill>
                  <a:srgbClr val="212121"/>
                </a:solidFill>
                <a:effectLst/>
                <a:latin typeface="+mn-lt"/>
              </a:rPr>
              <a:t>Choueri</a:t>
            </a:r>
            <a:r>
              <a:rPr lang="en-US" sz="900" b="0" i="0" dirty="0">
                <a:solidFill>
                  <a:srgbClr val="212121"/>
                </a:solidFill>
                <a:effectLst/>
                <a:latin typeface="+mn-lt"/>
              </a:rPr>
              <a:t>, T. </a:t>
            </a:r>
            <a:r>
              <a:rPr lang="en-US" sz="900" dirty="0">
                <a:latin typeface="+mn-lt"/>
              </a:rPr>
              <a:t>N Engl J Med 2021</a:t>
            </a:r>
          </a:p>
        </p:txBody>
      </p:sp>
      <p:sp>
        <p:nvSpPr>
          <p:cNvPr id="6" name="Rectangle 5">
            <a:extLst>
              <a:ext uri="{FF2B5EF4-FFF2-40B4-BE49-F238E27FC236}">
                <a16:creationId xmlns:a16="http://schemas.microsoft.com/office/drawing/2014/main" id="{EAD2EBE3-19B0-26FC-3915-D0B8ACDFE269}"/>
              </a:ext>
            </a:extLst>
          </p:cNvPr>
          <p:cNvSpPr/>
          <p:nvPr/>
        </p:nvSpPr>
        <p:spPr>
          <a:xfrm>
            <a:off x="114571" y="1156040"/>
            <a:ext cx="2107095" cy="594797"/>
          </a:xfrm>
          <a:prstGeom prst="rect">
            <a:avLst/>
          </a:prstGeom>
          <a:noFill/>
          <a:effectLst>
            <a:glow rad="1397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D392FEA-3D19-B1AB-F55D-4AD01AA6726B}"/>
              </a:ext>
            </a:extLst>
          </p:cNvPr>
          <p:cNvSpPr/>
          <p:nvPr/>
        </p:nvSpPr>
        <p:spPr>
          <a:xfrm>
            <a:off x="7474225" y="2007153"/>
            <a:ext cx="1232454" cy="362336"/>
          </a:xfrm>
          <a:prstGeom prst="rect">
            <a:avLst/>
          </a:prstGeom>
          <a:noFill/>
          <a:effectLst>
            <a:glow rad="1397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EE7B60B-4FB0-9FC1-188D-B28F707D7D60}"/>
              </a:ext>
            </a:extLst>
          </p:cNvPr>
          <p:cNvSpPr/>
          <p:nvPr/>
        </p:nvSpPr>
        <p:spPr>
          <a:xfrm>
            <a:off x="2211788" y="2434434"/>
            <a:ext cx="1876176" cy="594797"/>
          </a:xfrm>
          <a:prstGeom prst="rect">
            <a:avLst/>
          </a:prstGeom>
          <a:noFill/>
          <a:effectLst>
            <a:glow rad="1397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3717C52-D5DF-72A1-E44A-DCF5954F41F2}"/>
              </a:ext>
            </a:extLst>
          </p:cNvPr>
          <p:cNvSpPr/>
          <p:nvPr/>
        </p:nvSpPr>
        <p:spPr>
          <a:xfrm>
            <a:off x="4087963" y="1670221"/>
            <a:ext cx="968073" cy="362336"/>
          </a:xfrm>
          <a:prstGeom prst="rect">
            <a:avLst/>
          </a:prstGeom>
          <a:noFill/>
          <a:effectLst>
            <a:glow rad="1397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981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D66E701-EA51-CA27-BA86-0E3C67B6763A}"/>
              </a:ext>
            </a:extLst>
          </p:cNvPr>
          <p:cNvSpPr>
            <a:spLocks noGrp="1"/>
          </p:cNvSpPr>
          <p:nvPr>
            <p:ph type="subTitle" idx="1"/>
          </p:nvPr>
        </p:nvSpPr>
        <p:spPr>
          <a:xfrm>
            <a:off x="159027" y="1138587"/>
            <a:ext cx="8094427" cy="2761423"/>
          </a:xfrm>
        </p:spPr>
        <p:txBody>
          <a:bodyPr/>
          <a:lstStyle/>
          <a:p>
            <a:pPr algn="l">
              <a:buFont typeface="Arial" panose="020B0604020202020204" pitchFamily="34" charset="0"/>
              <a:buChar char="•"/>
            </a:pPr>
            <a:r>
              <a:rPr lang="en-US" sz="1800" dirty="0"/>
              <a:t>Additional adjuvant studies have not shown similar efficacious outcomes </a:t>
            </a:r>
          </a:p>
          <a:p>
            <a:pPr algn="l">
              <a:buFont typeface="Arial" panose="020B0604020202020204" pitchFamily="34" charset="0"/>
              <a:buChar char="•"/>
            </a:pPr>
            <a:r>
              <a:rPr lang="en-US" sz="1800" dirty="0"/>
              <a:t>Heterogeneity in trial design (including </a:t>
            </a:r>
            <a:r>
              <a:rPr lang="en-US" sz="1800" dirty="0" err="1"/>
              <a:t>tx</a:t>
            </a:r>
            <a:r>
              <a:rPr lang="en-US" sz="1800" dirty="0"/>
              <a:t> duration), patient selection, and drug agents may account for results in other adjuvant trials</a:t>
            </a:r>
          </a:p>
          <a:p>
            <a:pPr algn="l">
              <a:buFont typeface="Arial" panose="020B0604020202020204" pitchFamily="34" charset="0"/>
              <a:buChar char="•"/>
            </a:pPr>
            <a:r>
              <a:rPr lang="en-US" sz="1800" dirty="0"/>
              <a:t>Clinical factors are likely insufficient to select truly high-risk disease—Gene expression profiles (GEP); </a:t>
            </a:r>
            <a:r>
              <a:rPr lang="en-US" sz="1800" dirty="0" err="1"/>
              <a:t>ctDNA</a:t>
            </a:r>
            <a:endParaRPr lang="en-US" sz="1800" dirty="0"/>
          </a:p>
          <a:p>
            <a:pPr algn="l">
              <a:buFont typeface="Arial" panose="020B0604020202020204" pitchFamily="34" charset="0"/>
              <a:buChar char="•"/>
            </a:pPr>
            <a:r>
              <a:rPr lang="en-US" sz="1800" dirty="0"/>
              <a:t>Possible greater anti-tumor effect with tumor in-situ (</a:t>
            </a:r>
            <a:r>
              <a:rPr lang="en-US" sz="1800" dirty="0" err="1"/>
              <a:t>NeoAvAx</a:t>
            </a:r>
            <a:r>
              <a:rPr lang="en-US" sz="1800" dirty="0"/>
              <a:t> single arm with 30% partial response)</a:t>
            </a:r>
          </a:p>
          <a:p>
            <a:pPr algn="l">
              <a:buFont typeface="Arial" panose="020B0604020202020204" pitchFamily="34" charset="0"/>
              <a:buChar char="•"/>
            </a:pPr>
            <a:r>
              <a:rPr lang="en-US" sz="1800" dirty="0"/>
              <a:t>Future trials will elucidate whether IO will benefit of non-</a:t>
            </a:r>
            <a:r>
              <a:rPr lang="en-US" sz="1800" dirty="0" err="1"/>
              <a:t>ccRCC</a:t>
            </a:r>
            <a:r>
              <a:rPr lang="en-US" sz="1800" dirty="0"/>
              <a:t> </a:t>
            </a:r>
            <a:r>
              <a:rPr lang="en-US" sz="1800" dirty="0" err="1"/>
              <a:t>histologies</a:t>
            </a:r>
            <a:r>
              <a:rPr lang="en-US" sz="1800" dirty="0"/>
              <a:t> </a:t>
            </a:r>
          </a:p>
        </p:txBody>
      </p:sp>
      <p:sp>
        <p:nvSpPr>
          <p:cNvPr id="3" name="Title 2">
            <a:extLst>
              <a:ext uri="{FF2B5EF4-FFF2-40B4-BE49-F238E27FC236}">
                <a16:creationId xmlns:a16="http://schemas.microsoft.com/office/drawing/2014/main" id="{9A307211-18B2-9319-AF74-6A3BFF53CA48}"/>
              </a:ext>
            </a:extLst>
          </p:cNvPr>
          <p:cNvSpPr>
            <a:spLocks noGrp="1"/>
          </p:cNvSpPr>
          <p:nvPr>
            <p:ph type="title"/>
          </p:nvPr>
        </p:nvSpPr>
        <p:spPr/>
        <p:txBody>
          <a:bodyPr/>
          <a:lstStyle/>
          <a:p>
            <a:r>
              <a:rPr lang="en-US" sz="2400" dirty="0"/>
              <a:t>Trial outcomes demonstrate further understanding of localized RCC biology is needed</a:t>
            </a:r>
          </a:p>
        </p:txBody>
      </p:sp>
      <p:sp>
        <p:nvSpPr>
          <p:cNvPr id="4" name="TextBox 3">
            <a:extLst>
              <a:ext uri="{FF2B5EF4-FFF2-40B4-BE49-F238E27FC236}">
                <a16:creationId xmlns:a16="http://schemas.microsoft.com/office/drawing/2014/main" id="{0A200D4D-B83A-EE00-5A2E-70990FD0BDD7}"/>
              </a:ext>
            </a:extLst>
          </p:cNvPr>
          <p:cNvSpPr txBox="1"/>
          <p:nvPr/>
        </p:nvSpPr>
        <p:spPr>
          <a:xfrm>
            <a:off x="7521934" y="4960282"/>
            <a:ext cx="1622066" cy="230832"/>
          </a:xfrm>
          <a:prstGeom prst="rect">
            <a:avLst/>
          </a:prstGeom>
          <a:noFill/>
        </p:spPr>
        <p:txBody>
          <a:bodyPr wrap="square" rtlCol="0">
            <a:spAutoFit/>
          </a:bodyPr>
          <a:lstStyle/>
          <a:p>
            <a:r>
              <a:rPr lang="en-US" sz="900" b="0" i="0" dirty="0">
                <a:solidFill>
                  <a:srgbClr val="212121"/>
                </a:solidFill>
                <a:effectLst/>
                <a:latin typeface="+mn-lt"/>
              </a:rPr>
              <a:t>Bex, A. ASCO GU 2022</a:t>
            </a:r>
            <a:endParaRPr lang="en-US" sz="900" dirty="0">
              <a:latin typeface="+mn-lt"/>
            </a:endParaRPr>
          </a:p>
        </p:txBody>
      </p:sp>
    </p:spTree>
    <p:extLst>
      <p:ext uri="{BB962C8B-B14F-4D97-AF65-F5344CB8AC3E}">
        <p14:creationId xmlns:p14="http://schemas.microsoft.com/office/powerpoint/2010/main" val="402524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A449E-CB87-AF34-FC6B-9D525CC1E841}"/>
              </a:ext>
            </a:extLst>
          </p:cNvPr>
          <p:cNvSpPr>
            <a:spLocks noGrp="1"/>
          </p:cNvSpPr>
          <p:nvPr>
            <p:ph type="title"/>
          </p:nvPr>
        </p:nvSpPr>
        <p:spPr>
          <a:xfrm>
            <a:off x="146619" y="245026"/>
            <a:ext cx="9144000" cy="1006507"/>
          </a:xfrm>
        </p:spPr>
        <p:txBody>
          <a:bodyPr/>
          <a:lstStyle/>
          <a:p>
            <a:pPr algn="l"/>
            <a:r>
              <a:rPr lang="en-US" sz="2400" i="1" dirty="0"/>
              <a:t>BRCA2</a:t>
            </a:r>
            <a:r>
              <a:rPr lang="en-US" sz="2400" dirty="0"/>
              <a:t> reversion mutations as resistance mechanisms</a:t>
            </a:r>
          </a:p>
        </p:txBody>
      </p:sp>
      <p:pic>
        <p:nvPicPr>
          <p:cNvPr id="3" name="Picture 2">
            <a:extLst>
              <a:ext uri="{FF2B5EF4-FFF2-40B4-BE49-F238E27FC236}">
                <a16:creationId xmlns:a16="http://schemas.microsoft.com/office/drawing/2014/main" id="{CB617EB7-A0B3-4412-5E1B-3E4117D1A253}"/>
              </a:ext>
            </a:extLst>
          </p:cNvPr>
          <p:cNvPicPr>
            <a:picLocks noChangeAspect="1"/>
          </p:cNvPicPr>
          <p:nvPr/>
        </p:nvPicPr>
        <p:blipFill>
          <a:blip r:embed="rId2"/>
          <a:stretch>
            <a:fillRect/>
          </a:stretch>
        </p:blipFill>
        <p:spPr>
          <a:xfrm>
            <a:off x="4809127" y="1680416"/>
            <a:ext cx="3748513" cy="1150236"/>
          </a:xfrm>
          <a:prstGeom prst="rect">
            <a:avLst/>
          </a:prstGeom>
        </p:spPr>
      </p:pic>
      <p:pic>
        <p:nvPicPr>
          <p:cNvPr id="5" name="Picture 4" descr="A diagram of a sequence of sequence of sequence of sequence of sequence of sequence of sequence of sequence of sequence of sequence of sequence of sequence of sequence of sequence of sequence of sequence of sequence of sequence&#10;&#10;Description automatically generated">
            <a:extLst>
              <a:ext uri="{FF2B5EF4-FFF2-40B4-BE49-F238E27FC236}">
                <a16:creationId xmlns:a16="http://schemas.microsoft.com/office/drawing/2014/main" id="{F63D4BC7-264F-4DA9-F01D-38D9F4300A09}"/>
              </a:ext>
            </a:extLst>
          </p:cNvPr>
          <p:cNvPicPr>
            <a:picLocks noChangeAspect="1"/>
          </p:cNvPicPr>
          <p:nvPr/>
        </p:nvPicPr>
        <p:blipFill>
          <a:blip r:embed="rId3"/>
          <a:stretch>
            <a:fillRect/>
          </a:stretch>
        </p:blipFill>
        <p:spPr>
          <a:xfrm>
            <a:off x="4508168" y="2777323"/>
            <a:ext cx="2396637" cy="1539099"/>
          </a:xfrm>
          <a:prstGeom prst="rect">
            <a:avLst/>
          </a:prstGeom>
        </p:spPr>
      </p:pic>
      <p:pic>
        <p:nvPicPr>
          <p:cNvPr id="7" name="Picture 6" descr="A table of statistics with numbers&#10;&#10;Description automatically generated with medium confidence">
            <a:extLst>
              <a:ext uri="{FF2B5EF4-FFF2-40B4-BE49-F238E27FC236}">
                <a16:creationId xmlns:a16="http://schemas.microsoft.com/office/drawing/2014/main" id="{1F78E707-EE19-798D-EB37-8D19AE20EACC}"/>
              </a:ext>
            </a:extLst>
          </p:cNvPr>
          <p:cNvPicPr>
            <a:picLocks noChangeAspect="1"/>
          </p:cNvPicPr>
          <p:nvPr/>
        </p:nvPicPr>
        <p:blipFill>
          <a:blip r:embed="rId4"/>
          <a:stretch>
            <a:fillRect/>
          </a:stretch>
        </p:blipFill>
        <p:spPr>
          <a:xfrm>
            <a:off x="-36127" y="3100684"/>
            <a:ext cx="4544295" cy="808168"/>
          </a:xfrm>
          <a:prstGeom prst="rect">
            <a:avLst/>
          </a:prstGeom>
        </p:spPr>
      </p:pic>
      <p:pic>
        <p:nvPicPr>
          <p:cNvPr id="9" name="Picture 8" descr="A screenshot of a computer screen&#10;&#10;Description automatically generated">
            <a:extLst>
              <a:ext uri="{FF2B5EF4-FFF2-40B4-BE49-F238E27FC236}">
                <a16:creationId xmlns:a16="http://schemas.microsoft.com/office/drawing/2014/main" id="{24B9A9C5-01AC-04E0-18ED-9A7F4CC9F92E}"/>
              </a:ext>
            </a:extLst>
          </p:cNvPr>
          <p:cNvPicPr>
            <a:picLocks noChangeAspect="1"/>
          </p:cNvPicPr>
          <p:nvPr/>
        </p:nvPicPr>
        <p:blipFill>
          <a:blip r:embed="rId5"/>
          <a:stretch>
            <a:fillRect/>
          </a:stretch>
        </p:blipFill>
        <p:spPr>
          <a:xfrm>
            <a:off x="1858045" y="1708300"/>
            <a:ext cx="1922326" cy="1401214"/>
          </a:xfrm>
          <a:prstGeom prst="rect">
            <a:avLst/>
          </a:prstGeom>
        </p:spPr>
      </p:pic>
      <p:sp>
        <p:nvSpPr>
          <p:cNvPr id="10" name="TextBox 9">
            <a:extLst>
              <a:ext uri="{FF2B5EF4-FFF2-40B4-BE49-F238E27FC236}">
                <a16:creationId xmlns:a16="http://schemas.microsoft.com/office/drawing/2014/main" id="{6BDB778C-38C7-1769-C931-CFDC6656DC53}"/>
              </a:ext>
            </a:extLst>
          </p:cNvPr>
          <p:cNvSpPr txBox="1"/>
          <p:nvPr/>
        </p:nvSpPr>
        <p:spPr>
          <a:xfrm>
            <a:off x="0" y="714120"/>
            <a:ext cx="8236550" cy="738664"/>
          </a:xfrm>
          <a:prstGeom prst="rect">
            <a:avLst/>
          </a:prstGeom>
          <a:noFill/>
        </p:spPr>
        <p:txBody>
          <a:bodyPr wrap="none" rtlCol="0">
            <a:spAutoFit/>
          </a:bodyPr>
          <a:lstStyle/>
          <a:p>
            <a:r>
              <a:rPr lang="en-US" dirty="0"/>
              <a:t>Previously described for ovarian cancer populations</a:t>
            </a:r>
          </a:p>
          <a:p>
            <a:r>
              <a:rPr lang="en-US" dirty="0"/>
              <a:t>Somatic mutations restoring open reading frame (ORF) of </a:t>
            </a:r>
            <a:r>
              <a:rPr lang="en-US" i="1" dirty="0"/>
              <a:t>BRCA</a:t>
            </a:r>
            <a:r>
              <a:rPr lang="en-US" dirty="0"/>
              <a:t> gene </a:t>
            </a:r>
            <a:r>
              <a:rPr lang="en-US" dirty="0">
                <a:sym typeface="Wingdings" pitchFamily="2" charset="2"/>
              </a:rPr>
              <a:t> makes functional protein  </a:t>
            </a:r>
          </a:p>
          <a:p>
            <a:r>
              <a:rPr lang="en-US" dirty="0">
                <a:sym typeface="Wingdings" pitchFamily="2" charset="2"/>
              </a:rPr>
              <a:t>tumor cells restore homologous repair for DNA breaks  resistant to platinum and PARP inhibitors</a:t>
            </a:r>
            <a:endParaRPr lang="en-US" dirty="0"/>
          </a:p>
        </p:txBody>
      </p:sp>
      <p:sp>
        <p:nvSpPr>
          <p:cNvPr id="11" name="TextBox 10">
            <a:extLst>
              <a:ext uri="{FF2B5EF4-FFF2-40B4-BE49-F238E27FC236}">
                <a16:creationId xmlns:a16="http://schemas.microsoft.com/office/drawing/2014/main" id="{7D1BB650-9F0C-3E2C-951C-DD07B0745EE0}"/>
              </a:ext>
            </a:extLst>
          </p:cNvPr>
          <p:cNvSpPr txBox="1"/>
          <p:nvPr/>
        </p:nvSpPr>
        <p:spPr>
          <a:xfrm>
            <a:off x="4734385" y="1412850"/>
            <a:ext cx="3310522" cy="307777"/>
          </a:xfrm>
          <a:prstGeom prst="rect">
            <a:avLst/>
          </a:prstGeom>
          <a:noFill/>
        </p:spPr>
        <p:txBody>
          <a:bodyPr wrap="none" rtlCol="0">
            <a:spAutoFit/>
          </a:bodyPr>
          <a:lstStyle/>
          <a:p>
            <a:r>
              <a:rPr lang="en-US" dirty="0"/>
              <a:t>Patient 2: </a:t>
            </a:r>
            <a:r>
              <a:rPr lang="en-US" dirty="0" err="1"/>
              <a:t>mCRPC</a:t>
            </a:r>
            <a:r>
              <a:rPr lang="en-US" dirty="0"/>
              <a:t> treated with </a:t>
            </a:r>
            <a:r>
              <a:rPr lang="en-US" dirty="0" err="1"/>
              <a:t>olaparib</a:t>
            </a:r>
            <a:endParaRPr lang="en-US" i="1" dirty="0"/>
          </a:p>
        </p:txBody>
      </p:sp>
      <p:sp>
        <p:nvSpPr>
          <p:cNvPr id="14" name="TextBox 13">
            <a:extLst>
              <a:ext uri="{FF2B5EF4-FFF2-40B4-BE49-F238E27FC236}">
                <a16:creationId xmlns:a16="http://schemas.microsoft.com/office/drawing/2014/main" id="{37F2C8EA-EA52-CBCE-ACD3-9794E95053CC}"/>
              </a:ext>
            </a:extLst>
          </p:cNvPr>
          <p:cNvSpPr txBox="1"/>
          <p:nvPr/>
        </p:nvSpPr>
        <p:spPr>
          <a:xfrm>
            <a:off x="6282713" y="3854195"/>
            <a:ext cx="2699778" cy="738664"/>
          </a:xfrm>
          <a:prstGeom prst="rect">
            <a:avLst/>
          </a:prstGeom>
          <a:noFill/>
        </p:spPr>
        <p:txBody>
          <a:bodyPr wrap="none" rtlCol="0">
            <a:spAutoFit/>
          </a:bodyPr>
          <a:lstStyle/>
          <a:p>
            <a:r>
              <a:rPr lang="en-US" sz="1200" dirty="0">
                <a:solidFill>
                  <a:srgbClr val="0070C0"/>
                </a:solidFill>
              </a:rPr>
              <a:t>Guardant360 experience:</a:t>
            </a:r>
          </a:p>
          <a:p>
            <a:r>
              <a:rPr lang="en-US" sz="1000" dirty="0"/>
              <a:t>24/1534 pts with </a:t>
            </a:r>
            <a:r>
              <a:rPr lang="en-US" sz="1000" i="1" dirty="0"/>
              <a:t>BRCA2</a:t>
            </a:r>
            <a:r>
              <a:rPr lang="en-US" sz="1000" dirty="0"/>
              <a:t> mutation</a:t>
            </a:r>
          </a:p>
          <a:p>
            <a:r>
              <a:rPr lang="en-US" sz="1000" dirty="0"/>
              <a:t>5/24 patients receiving </a:t>
            </a:r>
            <a:r>
              <a:rPr lang="en-US" sz="1000" dirty="0" err="1"/>
              <a:t>PARPi</a:t>
            </a:r>
            <a:r>
              <a:rPr lang="en-US" sz="1000" dirty="0"/>
              <a:t> or platinum</a:t>
            </a:r>
          </a:p>
          <a:p>
            <a:r>
              <a:rPr lang="en-US" sz="1000" dirty="0"/>
              <a:t>2/5 patients had </a:t>
            </a:r>
            <a:r>
              <a:rPr lang="en-US" sz="1000" i="1" dirty="0"/>
              <a:t>BRCA2</a:t>
            </a:r>
            <a:r>
              <a:rPr lang="en-US" sz="1000" dirty="0"/>
              <a:t> reversion mutations</a:t>
            </a:r>
          </a:p>
        </p:txBody>
      </p:sp>
      <p:sp>
        <p:nvSpPr>
          <p:cNvPr id="15" name="TextBox 14">
            <a:extLst>
              <a:ext uri="{FF2B5EF4-FFF2-40B4-BE49-F238E27FC236}">
                <a16:creationId xmlns:a16="http://schemas.microsoft.com/office/drawing/2014/main" id="{394AF26B-3012-6D78-8A77-88967C7BCF67}"/>
              </a:ext>
            </a:extLst>
          </p:cNvPr>
          <p:cNvSpPr txBox="1"/>
          <p:nvPr/>
        </p:nvSpPr>
        <p:spPr>
          <a:xfrm>
            <a:off x="-44323" y="4059828"/>
            <a:ext cx="2133918" cy="338554"/>
          </a:xfrm>
          <a:prstGeom prst="rect">
            <a:avLst/>
          </a:prstGeom>
          <a:noFill/>
        </p:spPr>
        <p:txBody>
          <a:bodyPr wrap="none" rtlCol="0">
            <a:spAutoFit/>
          </a:bodyPr>
          <a:lstStyle/>
          <a:p>
            <a:r>
              <a:rPr lang="en-US" sz="800" dirty="0"/>
              <a:t>Carneiro BA et al, </a:t>
            </a:r>
            <a:r>
              <a:rPr lang="en-US" sz="800" i="1" dirty="0"/>
              <a:t>JCO Precis Oncol</a:t>
            </a:r>
            <a:r>
              <a:rPr lang="en-US" sz="800" dirty="0"/>
              <a:t>, 2018</a:t>
            </a:r>
          </a:p>
          <a:p>
            <a:r>
              <a:rPr lang="en-US" sz="800" dirty="0"/>
              <a:t>Cheng HH et al, </a:t>
            </a:r>
            <a:r>
              <a:rPr lang="en-US" sz="800" i="1" dirty="0"/>
              <a:t>JCO Precis Oncol</a:t>
            </a:r>
            <a:r>
              <a:rPr lang="en-US" sz="800" dirty="0"/>
              <a:t>, 2018</a:t>
            </a:r>
          </a:p>
        </p:txBody>
      </p:sp>
      <p:sp>
        <p:nvSpPr>
          <p:cNvPr id="17" name="TextBox 16">
            <a:extLst>
              <a:ext uri="{FF2B5EF4-FFF2-40B4-BE49-F238E27FC236}">
                <a16:creationId xmlns:a16="http://schemas.microsoft.com/office/drawing/2014/main" id="{393F8D29-98B9-D3A6-EA2C-E8855740D986}"/>
              </a:ext>
            </a:extLst>
          </p:cNvPr>
          <p:cNvSpPr txBox="1"/>
          <p:nvPr/>
        </p:nvSpPr>
        <p:spPr>
          <a:xfrm>
            <a:off x="6786058" y="2781285"/>
            <a:ext cx="2122697" cy="553998"/>
          </a:xfrm>
          <a:prstGeom prst="rect">
            <a:avLst/>
          </a:prstGeom>
          <a:noFill/>
        </p:spPr>
        <p:txBody>
          <a:bodyPr wrap="none" rtlCol="0">
            <a:spAutoFit/>
          </a:bodyPr>
          <a:lstStyle/>
          <a:p>
            <a:r>
              <a:rPr lang="en-US" sz="1000" dirty="0"/>
              <a:t>Germline </a:t>
            </a:r>
            <a:r>
              <a:rPr lang="en-US" sz="1000" i="1" dirty="0"/>
              <a:t>BRCA2</a:t>
            </a:r>
            <a:r>
              <a:rPr lang="en-US" sz="1000" dirty="0"/>
              <a:t> mutation</a:t>
            </a:r>
          </a:p>
          <a:p>
            <a:r>
              <a:rPr lang="en-US" sz="1000" dirty="0"/>
              <a:t>11 somatic alterations</a:t>
            </a:r>
          </a:p>
          <a:p>
            <a:r>
              <a:rPr lang="en-US" sz="1000" dirty="0"/>
              <a:t>2 in cis to germline, restoring ORF</a:t>
            </a:r>
          </a:p>
        </p:txBody>
      </p:sp>
      <p:pic>
        <p:nvPicPr>
          <p:cNvPr id="19" name="Picture 18">
            <a:extLst>
              <a:ext uri="{FF2B5EF4-FFF2-40B4-BE49-F238E27FC236}">
                <a16:creationId xmlns:a16="http://schemas.microsoft.com/office/drawing/2014/main" id="{A29CFCA5-6BA4-712A-2A89-388A83294AC5}"/>
              </a:ext>
            </a:extLst>
          </p:cNvPr>
          <p:cNvPicPr>
            <a:picLocks noChangeAspect="1"/>
          </p:cNvPicPr>
          <p:nvPr/>
        </p:nvPicPr>
        <p:blipFill>
          <a:blip r:embed="rId6"/>
          <a:stretch>
            <a:fillRect/>
          </a:stretch>
        </p:blipFill>
        <p:spPr>
          <a:xfrm>
            <a:off x="0" y="1708346"/>
            <a:ext cx="1781994" cy="1260435"/>
          </a:xfrm>
          <a:prstGeom prst="rect">
            <a:avLst/>
          </a:prstGeom>
        </p:spPr>
      </p:pic>
      <p:sp>
        <p:nvSpPr>
          <p:cNvPr id="20" name="TextBox 19">
            <a:extLst>
              <a:ext uri="{FF2B5EF4-FFF2-40B4-BE49-F238E27FC236}">
                <a16:creationId xmlns:a16="http://schemas.microsoft.com/office/drawing/2014/main" id="{B70306E2-E143-4EE4-4F19-1FFF1F0DA2D6}"/>
              </a:ext>
            </a:extLst>
          </p:cNvPr>
          <p:cNvSpPr txBox="1"/>
          <p:nvPr/>
        </p:nvSpPr>
        <p:spPr>
          <a:xfrm>
            <a:off x="0" y="1418183"/>
            <a:ext cx="3948517" cy="307777"/>
          </a:xfrm>
          <a:prstGeom prst="rect">
            <a:avLst/>
          </a:prstGeom>
          <a:noFill/>
        </p:spPr>
        <p:txBody>
          <a:bodyPr wrap="none" rtlCol="0">
            <a:spAutoFit/>
          </a:bodyPr>
          <a:lstStyle/>
          <a:p>
            <a:r>
              <a:rPr lang="en-US" dirty="0"/>
              <a:t>Patient 1 at UW: </a:t>
            </a:r>
            <a:r>
              <a:rPr lang="en-US" dirty="0" err="1"/>
              <a:t>mCRPC</a:t>
            </a:r>
            <a:r>
              <a:rPr lang="en-US" dirty="0"/>
              <a:t> treated with platinum</a:t>
            </a:r>
            <a:endParaRPr lang="en-US" i="1" dirty="0"/>
          </a:p>
        </p:txBody>
      </p:sp>
      <p:sp>
        <p:nvSpPr>
          <p:cNvPr id="21" name="TextBox 20">
            <a:extLst>
              <a:ext uri="{FF2B5EF4-FFF2-40B4-BE49-F238E27FC236}">
                <a16:creationId xmlns:a16="http://schemas.microsoft.com/office/drawing/2014/main" id="{9A3A9FD0-0731-90F9-511A-8C47CCCC5AD0}"/>
              </a:ext>
            </a:extLst>
          </p:cNvPr>
          <p:cNvSpPr txBox="1"/>
          <p:nvPr/>
        </p:nvSpPr>
        <p:spPr>
          <a:xfrm>
            <a:off x="-61908" y="3854195"/>
            <a:ext cx="4777270" cy="246221"/>
          </a:xfrm>
          <a:prstGeom prst="rect">
            <a:avLst/>
          </a:prstGeom>
          <a:noFill/>
        </p:spPr>
        <p:txBody>
          <a:bodyPr wrap="none" rtlCol="0">
            <a:spAutoFit/>
          </a:bodyPr>
          <a:lstStyle/>
          <a:p>
            <a:r>
              <a:rPr lang="en-US" sz="1000" i="1" dirty="0">
                <a:solidFill>
                  <a:srgbClr val="0070C0"/>
                </a:solidFill>
              </a:rPr>
              <a:t>At time of progression, 17/90 BRCA2 mutations detected on </a:t>
            </a:r>
            <a:r>
              <a:rPr lang="en-US" sz="1000" i="1" dirty="0" err="1">
                <a:solidFill>
                  <a:srgbClr val="0070C0"/>
                </a:solidFill>
              </a:rPr>
              <a:t>ctDNA</a:t>
            </a:r>
            <a:r>
              <a:rPr lang="en-US" sz="1000" i="1" dirty="0">
                <a:solidFill>
                  <a:srgbClr val="0070C0"/>
                </a:solidFill>
              </a:rPr>
              <a:t> restored ORF</a:t>
            </a:r>
          </a:p>
        </p:txBody>
      </p:sp>
    </p:spTree>
    <p:extLst>
      <p:ext uri="{BB962C8B-B14F-4D97-AF65-F5344CB8AC3E}">
        <p14:creationId xmlns:p14="http://schemas.microsoft.com/office/powerpoint/2010/main" val="148968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AEE5FB-3BF9-98D0-2E84-284E311F5853}"/>
              </a:ext>
            </a:extLst>
          </p:cNvPr>
          <p:cNvSpPr>
            <a:spLocks noGrp="1"/>
          </p:cNvSpPr>
          <p:nvPr>
            <p:ph type="title"/>
          </p:nvPr>
        </p:nvSpPr>
        <p:spPr>
          <a:xfrm>
            <a:off x="103367" y="1932410"/>
            <a:ext cx="9144000" cy="1006507"/>
          </a:xfrm>
        </p:spPr>
        <p:txBody>
          <a:bodyPr/>
          <a:lstStyle/>
          <a:p>
            <a:r>
              <a:rPr lang="en-US" dirty="0"/>
              <a:t>Questions</a:t>
            </a:r>
            <a:br>
              <a:rPr lang="en-US" dirty="0"/>
            </a:br>
            <a:br>
              <a:rPr lang="en-US" dirty="0"/>
            </a:br>
            <a:r>
              <a:rPr lang="en-US" sz="2400" dirty="0">
                <a:solidFill>
                  <a:schemeClr val="bg1">
                    <a:lumMod val="50000"/>
                  </a:schemeClr>
                </a:solidFill>
                <a:latin typeface="+mn-lt"/>
              </a:rPr>
              <a:t>Twitter: </a:t>
            </a:r>
            <a:r>
              <a:rPr lang="en-US" sz="2400" b="0" i="0" dirty="0">
                <a:solidFill>
                  <a:schemeClr val="bg1">
                    <a:lumMod val="50000"/>
                  </a:schemeClr>
                </a:solidFill>
                <a:effectLst/>
                <a:latin typeface="+mn-lt"/>
              </a:rPr>
              <a:t>@LisaTachiki</a:t>
            </a:r>
            <a:br>
              <a:rPr lang="en-US" sz="2400" b="0" i="0" dirty="0">
                <a:solidFill>
                  <a:schemeClr val="bg1">
                    <a:lumMod val="50000"/>
                  </a:schemeClr>
                </a:solidFill>
                <a:effectLst/>
                <a:latin typeface="+mn-lt"/>
              </a:rPr>
            </a:br>
            <a:r>
              <a:rPr lang="en-US" sz="2400" b="0" i="0" dirty="0">
                <a:solidFill>
                  <a:schemeClr val="bg1">
                    <a:lumMod val="50000"/>
                  </a:schemeClr>
                </a:solidFill>
                <a:effectLst/>
                <a:latin typeface="+mn-lt"/>
              </a:rPr>
              <a:t>Email: ltachiki@uw.edu</a:t>
            </a:r>
            <a:endParaRPr lang="en-US" sz="2400" dirty="0">
              <a:solidFill>
                <a:schemeClr val="bg1">
                  <a:lumMod val="50000"/>
                </a:schemeClr>
              </a:solidFill>
              <a:latin typeface="+mn-lt"/>
            </a:endParaRPr>
          </a:p>
        </p:txBody>
      </p:sp>
    </p:spTree>
    <p:extLst>
      <p:ext uri="{BB962C8B-B14F-4D97-AF65-F5344CB8AC3E}">
        <p14:creationId xmlns:p14="http://schemas.microsoft.com/office/powerpoint/2010/main" val="14756384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3"/>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4"/>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5"/>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6"/>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7"/>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8"/>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9"/>
          <a:stretch>
            <a:fillRect/>
          </a:stretch>
        </p:blipFill>
        <p:spPr>
          <a:xfrm>
            <a:off x="14075" y="12699"/>
            <a:ext cx="9129925" cy="5148263"/>
          </a:xfrm>
          <a:prstGeom prst="rect">
            <a:avLst/>
          </a:prstGeom>
        </p:spPr>
      </p:pic>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10"/>
          <a:stretch>
            <a:fillRect/>
          </a:stretch>
        </p:blipFill>
        <p:spPr>
          <a:xfrm>
            <a:off x="7037" y="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1"/>
          <a:stretch>
            <a:fillRect/>
          </a:stretch>
        </p:blipFill>
        <p:spPr>
          <a:xfrm>
            <a:off x="7037" y="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PROSTATE/RCC/BLADDER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Tuesday, December 12, 2023</a:t>
            </a:r>
          </a:p>
        </p:txBody>
      </p:sp>
    </p:spTree>
    <p:extLst>
      <p:ext uri="{BB962C8B-B14F-4D97-AF65-F5344CB8AC3E}">
        <p14:creationId xmlns:p14="http://schemas.microsoft.com/office/powerpoint/2010/main" val="17709050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pPr>
              <a:spcBef>
                <a:spcPts val="0"/>
              </a:spcBef>
              <a:spcAft>
                <a:spcPts val="600"/>
              </a:spcAft>
            </a:pPr>
            <a:r>
              <a:rPr lang="en-US" b="1" dirty="0">
                <a:solidFill>
                  <a:srgbClr val="002E51"/>
                </a:solidFill>
              </a:rPr>
              <a:t>Scott S. </a:t>
            </a:r>
            <a:r>
              <a:rPr lang="en-US" b="1" dirty="0" err="1">
                <a:solidFill>
                  <a:srgbClr val="002E51"/>
                </a:solidFill>
              </a:rPr>
              <a:t>Tykodi</a:t>
            </a:r>
            <a:r>
              <a:rPr lang="en-US" b="1" dirty="0">
                <a:solidFill>
                  <a:srgbClr val="002E51"/>
                </a:solidFill>
              </a:rPr>
              <a:t>, MD, PhD</a:t>
            </a:r>
          </a:p>
          <a:p>
            <a:pPr>
              <a:spcBef>
                <a:spcPts val="0"/>
              </a:spcBef>
            </a:pPr>
            <a:r>
              <a:rPr lang="en-US" sz="2000" dirty="0">
                <a:solidFill>
                  <a:srgbClr val="002E51"/>
                </a:solidFill>
              </a:rPr>
              <a:t>Associate Professor</a:t>
            </a:r>
          </a:p>
          <a:p>
            <a:pPr>
              <a:spcBef>
                <a:spcPts val="0"/>
              </a:spcBef>
            </a:pPr>
            <a:r>
              <a:rPr lang="en-US" sz="2000" dirty="0">
                <a:solidFill>
                  <a:srgbClr val="002E51"/>
                </a:solidFill>
              </a:rPr>
              <a:t>University of Washington and</a:t>
            </a:r>
          </a:p>
          <a:p>
            <a:pPr>
              <a:spcBef>
                <a:spcPts val="0"/>
              </a:spcBef>
            </a:pPr>
            <a:r>
              <a:rPr lang="en-US" sz="2000" dirty="0">
                <a:solidFill>
                  <a:srgbClr val="002E51"/>
                </a:solidFill>
              </a:rPr>
              <a:t>Fred Hutchinson Cancer Center</a:t>
            </a:r>
          </a:p>
          <a:p>
            <a:pPr>
              <a:spcBef>
                <a:spcPts val="0"/>
              </a:spcBef>
            </a:pPr>
            <a:r>
              <a:rPr lang="en-US" sz="2000" dirty="0">
                <a:solidFill>
                  <a:srgbClr val="002E51"/>
                </a:solidFill>
              </a:rPr>
              <a:t>Seattle, WA</a:t>
            </a:r>
          </a:p>
          <a:p>
            <a:pPr>
              <a:spcBef>
                <a:spcPts val="0"/>
              </a:spcBef>
            </a:pPr>
            <a:r>
              <a:rPr lang="en-US" sz="2000" dirty="0">
                <a:solidFill>
                  <a:srgbClr val="002E51"/>
                </a:solidFill>
              </a:rPr>
              <a:t>stykodi@fredhutch.org</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Frontline Treatment of Metastatic RCC</a:t>
            </a:r>
          </a:p>
        </p:txBody>
      </p:sp>
    </p:spTree>
    <p:extLst>
      <p:ext uri="{BB962C8B-B14F-4D97-AF65-F5344CB8AC3E}">
        <p14:creationId xmlns:p14="http://schemas.microsoft.com/office/powerpoint/2010/main" val="16431605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marL="225425" indent="-225425" algn="l">
              <a:spcBef>
                <a:spcPts val="0"/>
              </a:spcBef>
              <a:buSzPct val="100000"/>
              <a:buFont typeface="Wingdings" panose="05000000000000000000" pitchFamily="2" charset="2"/>
              <a:buChar char="§"/>
            </a:pPr>
            <a:r>
              <a:rPr lang="en-US" sz="2000" b="1" dirty="0">
                <a:solidFill>
                  <a:srgbClr val="002E51"/>
                </a:solidFill>
              </a:rPr>
              <a:t>Research Funding</a:t>
            </a:r>
          </a:p>
          <a:p>
            <a:pPr marL="225425" lvl="1" algn="l">
              <a:spcBef>
                <a:spcPts val="0"/>
              </a:spcBef>
              <a:buClr>
                <a:schemeClr val="accent1"/>
              </a:buClr>
              <a:buSzPct val="100000"/>
            </a:pPr>
            <a:r>
              <a:rPr lang="en-US" sz="1800" dirty="0">
                <a:solidFill>
                  <a:srgbClr val="002E51"/>
                </a:solidFill>
              </a:rPr>
              <a:t>AVEO, Bristol-Myers Squibb, </a:t>
            </a:r>
            <a:r>
              <a:rPr lang="en-US" sz="1800" dirty="0" err="1">
                <a:solidFill>
                  <a:srgbClr val="002E51"/>
                </a:solidFill>
              </a:rPr>
              <a:t>Clinigen</a:t>
            </a:r>
            <a:r>
              <a:rPr lang="en-US" sz="1800" dirty="0">
                <a:solidFill>
                  <a:srgbClr val="002E51"/>
                </a:solidFill>
              </a:rPr>
              <a:t> Group, </a:t>
            </a:r>
            <a:r>
              <a:rPr lang="en-US" sz="1800" dirty="0" err="1">
                <a:solidFill>
                  <a:srgbClr val="002E51"/>
                </a:solidFill>
              </a:rPr>
              <a:t>Exelixis</a:t>
            </a:r>
            <a:r>
              <a:rPr lang="en-US" sz="1800" dirty="0">
                <a:solidFill>
                  <a:srgbClr val="002E51"/>
                </a:solidFill>
              </a:rPr>
              <a:t>, Genentech, Merck, </a:t>
            </a:r>
            <a:r>
              <a:rPr lang="en-US" sz="1800" dirty="0" err="1">
                <a:solidFill>
                  <a:srgbClr val="002E51"/>
                </a:solidFill>
              </a:rPr>
              <a:t>Nektar</a:t>
            </a:r>
            <a:r>
              <a:rPr lang="en-US" sz="1800" dirty="0">
                <a:solidFill>
                  <a:srgbClr val="002E51"/>
                </a:solidFill>
              </a:rPr>
              <a:t> Therapeutics, Pfizer</a:t>
            </a:r>
          </a:p>
          <a:p>
            <a:pPr marL="225425" lvl="1" indent="-225425" algn="l">
              <a:spcBef>
                <a:spcPts val="0"/>
              </a:spcBef>
              <a:buClr>
                <a:schemeClr val="accent1"/>
              </a:buClr>
              <a:buSzPct val="100000"/>
            </a:pPr>
            <a:endParaRPr lang="en-US" sz="1050" dirty="0">
              <a:solidFill>
                <a:srgbClr val="002E51"/>
              </a:solidFill>
            </a:endParaRPr>
          </a:p>
          <a:p>
            <a:pPr marL="225425" lvl="1" indent="-225425" algn="l">
              <a:spcBef>
                <a:spcPts val="0"/>
              </a:spcBef>
              <a:buSzPct val="100000"/>
              <a:buFont typeface="Wingdings" panose="05000000000000000000" pitchFamily="2" charset="2"/>
              <a:buChar char="§"/>
            </a:pPr>
            <a:r>
              <a:rPr lang="en-US" b="1" dirty="0">
                <a:solidFill>
                  <a:srgbClr val="002E51"/>
                </a:solidFill>
              </a:rPr>
              <a:t>Honoraria</a:t>
            </a:r>
          </a:p>
          <a:p>
            <a:pPr marL="225425" lvl="1" algn="l">
              <a:spcBef>
                <a:spcPts val="0"/>
              </a:spcBef>
              <a:buClr>
                <a:schemeClr val="accent1"/>
              </a:buClr>
              <a:buSzPct val="100000"/>
            </a:pPr>
            <a:r>
              <a:rPr lang="en-US" sz="1800" dirty="0" err="1">
                <a:solidFill>
                  <a:srgbClr val="002E51"/>
                </a:solidFill>
              </a:rPr>
              <a:t>FirstWord</a:t>
            </a:r>
            <a:r>
              <a:rPr lang="en-US" sz="1800" dirty="0">
                <a:solidFill>
                  <a:srgbClr val="002E51"/>
                </a:solidFill>
              </a:rPr>
              <a:t> Pharma, Targeted Oncology, </a:t>
            </a:r>
            <a:r>
              <a:rPr lang="en-US" sz="1800" dirty="0" err="1">
                <a:solidFill>
                  <a:srgbClr val="002E51"/>
                </a:solidFill>
              </a:rPr>
              <a:t>Natera</a:t>
            </a:r>
            <a:endParaRPr lang="en-US" sz="1800" dirty="0">
              <a:solidFill>
                <a:srgbClr val="002E51"/>
              </a:solidFill>
            </a:endParaRPr>
          </a:p>
          <a:p>
            <a:pPr marL="225425" indent="-225425" algn="l">
              <a:spcBef>
                <a:spcPts val="0"/>
              </a:spcBef>
              <a:spcAft>
                <a:spcPts val="0"/>
              </a:spcAft>
              <a:buSzPct val="100000"/>
              <a:buFont typeface="Wingdings" panose="05000000000000000000" pitchFamily="2" charset="2"/>
              <a:buChar char="§"/>
            </a:pPr>
            <a:endParaRPr lang="en-US" sz="1050" b="1" dirty="0">
              <a:solidFill>
                <a:srgbClr val="002E51"/>
              </a:solidFill>
            </a:endParaRPr>
          </a:p>
          <a:p>
            <a:pPr marL="225425" indent="-225425" algn="l">
              <a:spcBef>
                <a:spcPts val="0"/>
              </a:spcBef>
              <a:spcAft>
                <a:spcPts val="0"/>
              </a:spcAft>
              <a:buSzPct val="100000"/>
              <a:buFont typeface="Wingdings" panose="05000000000000000000" pitchFamily="2" charset="2"/>
              <a:buChar char="§"/>
            </a:pPr>
            <a:r>
              <a:rPr lang="en-US" sz="2000" b="1" dirty="0">
                <a:solidFill>
                  <a:srgbClr val="002E51"/>
                </a:solidFill>
              </a:rPr>
              <a:t>Consulting</a:t>
            </a:r>
          </a:p>
          <a:p>
            <a:pPr marL="225425" lvl="1" algn="l">
              <a:spcBef>
                <a:spcPts val="0"/>
              </a:spcBef>
              <a:spcAft>
                <a:spcPts val="0"/>
              </a:spcAft>
              <a:buClr>
                <a:schemeClr val="accent1"/>
              </a:buClr>
              <a:buSzPct val="100000"/>
            </a:pPr>
            <a:r>
              <a:rPr lang="en-US" sz="1800" dirty="0">
                <a:solidFill>
                  <a:srgbClr val="002E51"/>
                </a:solidFill>
              </a:rPr>
              <a:t>AVEO, Bristol-Myers Squibb, </a:t>
            </a:r>
            <a:r>
              <a:rPr lang="en-US" sz="1800" dirty="0" err="1">
                <a:solidFill>
                  <a:srgbClr val="002E51"/>
                </a:solidFill>
              </a:rPr>
              <a:t>Exelixis</a:t>
            </a:r>
            <a:r>
              <a:rPr lang="en-US" sz="1800" dirty="0">
                <a:solidFill>
                  <a:srgbClr val="002E51"/>
                </a:solidFill>
              </a:rPr>
              <a:t>, Merck</a:t>
            </a:r>
          </a:p>
          <a:p>
            <a:pPr algn="l"/>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solidFill>
                  <a:srgbClr val="002E51"/>
                </a:solidFill>
              </a:rPr>
              <a:t>Disclosures</a:t>
            </a:r>
          </a:p>
        </p:txBody>
      </p:sp>
    </p:spTree>
    <p:extLst>
      <p:ext uri="{BB962C8B-B14F-4D97-AF65-F5344CB8AC3E}">
        <p14:creationId xmlns:p14="http://schemas.microsoft.com/office/powerpoint/2010/main" val="139059780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marL="342900" indent="-342900" algn="l">
              <a:buFont typeface="Wingdings" panose="05000000000000000000" pitchFamily="2" charset="2"/>
              <a:buChar char="§"/>
            </a:pPr>
            <a:r>
              <a:rPr lang="en-US" dirty="0">
                <a:solidFill>
                  <a:srgbClr val="002E51"/>
                </a:solidFill>
              </a:rPr>
              <a:t>Selecting a front-line doublet regimen</a:t>
            </a:r>
          </a:p>
          <a:p>
            <a:pPr marL="342900" indent="-342900" algn="l">
              <a:buFont typeface="Wingdings" panose="05000000000000000000" pitchFamily="2" charset="2"/>
              <a:buChar char="§"/>
            </a:pPr>
            <a:r>
              <a:rPr lang="en-US" dirty="0">
                <a:solidFill>
                  <a:srgbClr val="002E51"/>
                </a:solidFill>
              </a:rPr>
              <a:t>Front-line triplets – COSMIC 313</a:t>
            </a:r>
          </a:p>
          <a:p>
            <a:pPr marL="342900" indent="-342900" algn="l">
              <a:buFont typeface="Wingdings" panose="05000000000000000000" pitchFamily="2" charset="2"/>
              <a:buChar char="§"/>
            </a:pPr>
            <a:r>
              <a:rPr lang="en-US" dirty="0">
                <a:solidFill>
                  <a:srgbClr val="002E51"/>
                </a:solidFill>
              </a:rPr>
              <a:t>Special populations – </a:t>
            </a:r>
            <a:r>
              <a:rPr lang="en-US" dirty="0" err="1">
                <a:solidFill>
                  <a:srgbClr val="002E51"/>
                </a:solidFill>
              </a:rPr>
              <a:t>sarcomatoid</a:t>
            </a:r>
            <a:r>
              <a:rPr lang="en-US" dirty="0">
                <a:solidFill>
                  <a:srgbClr val="002E51"/>
                </a:solidFill>
              </a:rPr>
              <a:t> </a:t>
            </a:r>
            <a:r>
              <a:rPr lang="en-US" dirty="0" err="1">
                <a:solidFill>
                  <a:srgbClr val="002E51"/>
                </a:solidFill>
              </a:rPr>
              <a:t>ccRCC</a:t>
            </a:r>
            <a:endParaRPr lang="en-US" dirty="0">
              <a:solidFill>
                <a:srgbClr val="002E51"/>
              </a:solidFill>
            </a:endParaRPr>
          </a:p>
          <a:p>
            <a:pPr marL="342900" indent="-342900" algn="l">
              <a:buFont typeface="Wingdings" panose="05000000000000000000" pitchFamily="2" charset="2"/>
              <a:buChar char="§"/>
            </a:pPr>
            <a:r>
              <a:rPr lang="en-US" dirty="0">
                <a:solidFill>
                  <a:srgbClr val="002E51"/>
                </a:solidFill>
              </a:rPr>
              <a:t>Non-clear cell histology – papillary</a:t>
            </a:r>
          </a:p>
          <a:p>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Overview</a:t>
            </a:r>
          </a:p>
        </p:txBody>
      </p:sp>
    </p:spTree>
    <p:extLst>
      <p:ext uri="{BB962C8B-B14F-4D97-AF65-F5344CB8AC3E}">
        <p14:creationId xmlns:p14="http://schemas.microsoft.com/office/powerpoint/2010/main" val="15571995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4CF9B35-19D4-4ADE-8E46-3C8E15907758}"/>
              </a:ext>
            </a:extLst>
          </p:cNvPr>
          <p:cNvSpPr>
            <a:spLocks noGrp="1"/>
          </p:cNvSpPr>
          <p:nvPr>
            <p:ph sz="half" idx="1"/>
          </p:nvPr>
        </p:nvSpPr>
        <p:spPr/>
        <p:txBody>
          <a:bodyPr/>
          <a:lstStyle/>
          <a:p>
            <a:endParaRPr lang="en-US"/>
          </a:p>
        </p:txBody>
      </p:sp>
      <p:sp>
        <p:nvSpPr>
          <p:cNvPr id="6" name="Content Placeholder 5">
            <a:extLst>
              <a:ext uri="{FF2B5EF4-FFF2-40B4-BE49-F238E27FC236}">
                <a16:creationId xmlns:a16="http://schemas.microsoft.com/office/drawing/2014/main" id="{A3289E19-3B82-406C-9CA1-0839C8453BB3}"/>
              </a:ext>
            </a:extLst>
          </p:cNvPr>
          <p:cNvSpPr>
            <a:spLocks noGrp="1"/>
          </p:cNvSpPr>
          <p:nvPr>
            <p:ph sz="half" idx="2"/>
          </p:nvPr>
        </p:nvSpPr>
        <p:spPr/>
        <p:txBody>
          <a:bodyPr/>
          <a:lstStyle/>
          <a:p>
            <a:endParaRPr lang="en-US"/>
          </a:p>
        </p:txBody>
      </p:sp>
      <p:sp>
        <p:nvSpPr>
          <p:cNvPr id="2" name="Title 1">
            <a:extLst>
              <a:ext uri="{FF2B5EF4-FFF2-40B4-BE49-F238E27FC236}">
                <a16:creationId xmlns:a16="http://schemas.microsoft.com/office/drawing/2014/main" id="{28117201-8CC6-1348-B4D8-9D4AF7A76F4E}"/>
              </a:ext>
            </a:extLst>
          </p:cNvPr>
          <p:cNvSpPr>
            <a:spLocks noGrp="1"/>
          </p:cNvSpPr>
          <p:nvPr>
            <p:ph type="title"/>
          </p:nvPr>
        </p:nvSpPr>
        <p:spPr/>
        <p:txBody>
          <a:bodyPr anchor="t">
            <a:no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r>
              <a:rPr lang="en-US" sz="2250" b="1" dirty="0">
                <a:solidFill>
                  <a:srgbClr val="002E51"/>
                </a:solidFill>
              </a:rPr>
              <a:t>Front-line phase 3 trials with IO agents (efficacy summary)</a:t>
            </a:r>
          </a:p>
        </p:txBody>
      </p:sp>
      <p:graphicFrame>
        <p:nvGraphicFramePr>
          <p:cNvPr id="4" name="Table 3">
            <a:extLst>
              <a:ext uri="{FF2B5EF4-FFF2-40B4-BE49-F238E27FC236}">
                <a16:creationId xmlns:a16="http://schemas.microsoft.com/office/drawing/2014/main" id="{F7DDD766-10EB-7243-B49F-B6A31C6307F7}"/>
              </a:ext>
            </a:extLst>
          </p:cNvPr>
          <p:cNvGraphicFramePr>
            <a:graphicFrameLocks noGrp="1"/>
          </p:cNvGraphicFramePr>
          <p:nvPr/>
        </p:nvGraphicFramePr>
        <p:xfrm>
          <a:off x="446140" y="584335"/>
          <a:ext cx="8229600" cy="3806200"/>
        </p:xfrm>
        <a:graphic>
          <a:graphicData uri="http://schemas.openxmlformats.org/drawingml/2006/table">
            <a:tbl>
              <a:tblPr firstRow="1" bandRow="1">
                <a:tableStyleId>{93296810-A885-4BE3-A3E7-6D5BEEA58F35}</a:tableStyleId>
              </a:tblPr>
              <a:tblGrid>
                <a:gridCol w="1645920">
                  <a:extLst>
                    <a:ext uri="{9D8B030D-6E8A-4147-A177-3AD203B41FA5}">
                      <a16:colId xmlns:a16="http://schemas.microsoft.com/office/drawing/2014/main" val="2131088340"/>
                    </a:ext>
                  </a:extLst>
                </a:gridCol>
                <a:gridCol w="1645920">
                  <a:extLst>
                    <a:ext uri="{9D8B030D-6E8A-4147-A177-3AD203B41FA5}">
                      <a16:colId xmlns:a16="http://schemas.microsoft.com/office/drawing/2014/main" val="3101438124"/>
                    </a:ext>
                  </a:extLst>
                </a:gridCol>
                <a:gridCol w="1645920">
                  <a:extLst>
                    <a:ext uri="{9D8B030D-6E8A-4147-A177-3AD203B41FA5}">
                      <a16:colId xmlns:a16="http://schemas.microsoft.com/office/drawing/2014/main" val="1002595744"/>
                    </a:ext>
                  </a:extLst>
                </a:gridCol>
                <a:gridCol w="1645920">
                  <a:extLst>
                    <a:ext uri="{9D8B030D-6E8A-4147-A177-3AD203B41FA5}">
                      <a16:colId xmlns:a16="http://schemas.microsoft.com/office/drawing/2014/main" val="981860342"/>
                    </a:ext>
                  </a:extLst>
                </a:gridCol>
                <a:gridCol w="1645920">
                  <a:extLst>
                    <a:ext uri="{9D8B030D-6E8A-4147-A177-3AD203B41FA5}">
                      <a16:colId xmlns:a16="http://schemas.microsoft.com/office/drawing/2014/main" val="1395599289"/>
                    </a:ext>
                  </a:extLst>
                </a:gridCol>
              </a:tblGrid>
              <a:tr h="280035">
                <a:tc>
                  <a:txBody>
                    <a:bodyPr/>
                    <a:lstStyle/>
                    <a:p>
                      <a:pPr algn="ctr"/>
                      <a:endParaRPr lang="en-US" sz="1400" b="1" dirty="0">
                        <a:solidFill>
                          <a:schemeClr val="bg1"/>
                        </a:solidFill>
                      </a:endParaRPr>
                    </a:p>
                  </a:txBody>
                  <a:tcPr marL="51435" marR="51435" marT="25718" marB="25718" anchor="ctr">
                    <a:solidFill>
                      <a:schemeClr val="accent2"/>
                    </a:solidFill>
                  </a:tcPr>
                </a:tc>
                <a:tc>
                  <a:txBody>
                    <a:bodyPr/>
                    <a:lstStyle/>
                    <a:p>
                      <a:pPr algn="ctr"/>
                      <a:r>
                        <a:rPr lang="en-US" sz="1500" dirty="0" err="1"/>
                        <a:t>CheckMate</a:t>
                      </a:r>
                      <a:r>
                        <a:rPr lang="en-US" sz="1500" dirty="0"/>
                        <a:t> 214</a:t>
                      </a:r>
                      <a:r>
                        <a:rPr lang="en-US" sz="1500" baseline="30000" dirty="0"/>
                        <a:t>1</a:t>
                      </a:r>
                    </a:p>
                    <a:p>
                      <a:pPr algn="ctr"/>
                      <a:r>
                        <a:rPr lang="en-US" sz="1200" baseline="0" dirty="0"/>
                        <a:t>2018</a:t>
                      </a:r>
                    </a:p>
                  </a:txBody>
                  <a:tcPr marL="51435" marR="51435" marT="25718" marB="25718" anchor="ctr"/>
                </a:tc>
                <a:tc>
                  <a:txBody>
                    <a:bodyPr/>
                    <a:lstStyle/>
                    <a:p>
                      <a:pPr algn="ctr"/>
                      <a:r>
                        <a:rPr lang="en-US" sz="1500" dirty="0"/>
                        <a:t>KEYNOTE-426</a:t>
                      </a:r>
                      <a:r>
                        <a:rPr lang="en-US" sz="1500" baseline="30000" dirty="0"/>
                        <a:t>2</a:t>
                      </a:r>
                    </a:p>
                    <a:p>
                      <a:pPr algn="ctr"/>
                      <a:r>
                        <a:rPr lang="en-US" sz="1200" baseline="0" dirty="0"/>
                        <a:t>2019</a:t>
                      </a:r>
                    </a:p>
                  </a:txBody>
                  <a:tcPr marL="51435" marR="51435" marT="25718" marB="25718" anchor="ctr"/>
                </a:tc>
                <a:tc>
                  <a:txBody>
                    <a:bodyPr/>
                    <a:lstStyle/>
                    <a:p>
                      <a:pPr algn="ctr"/>
                      <a:r>
                        <a:rPr lang="en-US" sz="1500" dirty="0" err="1"/>
                        <a:t>CheckMate</a:t>
                      </a:r>
                      <a:r>
                        <a:rPr lang="en-US" sz="1500" dirty="0"/>
                        <a:t> 9ER</a:t>
                      </a:r>
                      <a:r>
                        <a:rPr lang="en-US" sz="1500" baseline="30000" dirty="0"/>
                        <a:t>3</a:t>
                      </a:r>
                    </a:p>
                    <a:p>
                      <a:pPr algn="ctr"/>
                      <a:r>
                        <a:rPr lang="en-US" sz="1200" baseline="0" dirty="0"/>
                        <a:t>2021</a:t>
                      </a:r>
                    </a:p>
                  </a:txBody>
                  <a:tcPr marL="51435" marR="51435" marT="25718" marB="25718" anchor="ctr"/>
                </a:tc>
                <a:tc>
                  <a:txBody>
                    <a:bodyPr/>
                    <a:lstStyle/>
                    <a:p>
                      <a:pPr algn="ctr"/>
                      <a:r>
                        <a:rPr lang="en-US" sz="1500" dirty="0"/>
                        <a:t>CLEAR</a:t>
                      </a:r>
                      <a:r>
                        <a:rPr lang="en-US" sz="1500" baseline="30000" dirty="0"/>
                        <a:t>4</a:t>
                      </a:r>
                    </a:p>
                    <a:p>
                      <a:pPr algn="ctr"/>
                      <a:r>
                        <a:rPr lang="en-US" sz="1200" baseline="0" dirty="0"/>
                        <a:t>2021</a:t>
                      </a:r>
                    </a:p>
                  </a:txBody>
                  <a:tcPr marL="51435" marR="51435" marT="25718" marB="25718" anchor="ctr"/>
                </a:tc>
                <a:extLst>
                  <a:ext uri="{0D108BD9-81ED-4DB2-BD59-A6C34878D82A}">
                    <a16:rowId xmlns:a16="http://schemas.microsoft.com/office/drawing/2014/main" val="1232107124"/>
                  </a:ext>
                </a:extLst>
              </a:tr>
              <a:tr h="600075">
                <a:tc>
                  <a:txBody>
                    <a:bodyPr/>
                    <a:lstStyle/>
                    <a:p>
                      <a:pPr algn="ctr"/>
                      <a:r>
                        <a:rPr lang="en-US" sz="1400" b="1" dirty="0">
                          <a:solidFill>
                            <a:schemeClr val="bg1"/>
                          </a:solidFill>
                        </a:rPr>
                        <a:t>Intervention</a:t>
                      </a:r>
                    </a:p>
                  </a:txBody>
                  <a:tcPr marL="51435" marR="51435" marT="25718" marB="25718" anchor="c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err="1"/>
                        <a:t>Nivolumab</a:t>
                      </a:r>
                      <a:r>
                        <a:rPr lang="en-US" sz="1200" dirty="0"/>
                        <a:t> +</a:t>
                      </a:r>
                    </a:p>
                    <a:p>
                      <a:pPr algn="ctr"/>
                      <a:r>
                        <a:rPr lang="en-US" sz="1200" dirty="0"/>
                        <a:t>Ipilimumab</a:t>
                      </a:r>
                    </a:p>
                    <a:p>
                      <a:pPr algn="ctr"/>
                      <a:r>
                        <a:rPr lang="en-US" sz="1200" dirty="0"/>
                        <a:t>N=550</a:t>
                      </a:r>
                    </a:p>
                  </a:txBody>
                  <a:tcPr marL="51435" marR="51435" marT="25718" marB="25718" anchor="ctr"/>
                </a:tc>
                <a:tc>
                  <a:txBody>
                    <a:bodyPr/>
                    <a:lstStyle/>
                    <a:p>
                      <a:pPr algn="ctr"/>
                      <a:r>
                        <a:rPr lang="en-US" sz="1200" dirty="0"/>
                        <a:t>Pembrolizumab + </a:t>
                      </a:r>
                      <a:r>
                        <a:rPr lang="en-US" sz="1200" dirty="0" err="1"/>
                        <a:t>Axitinib</a:t>
                      </a:r>
                      <a:endParaRPr lang="en-US" sz="1200" dirty="0"/>
                    </a:p>
                    <a:p>
                      <a:pPr algn="ctr"/>
                      <a:r>
                        <a:rPr lang="en-US" sz="1200" dirty="0"/>
                        <a:t>N=432</a:t>
                      </a: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Nivolumab + </a:t>
                      </a:r>
                      <a:r>
                        <a:rPr lang="en-US" sz="1200" dirty="0" err="1"/>
                        <a:t>Cabozantinib</a:t>
                      </a:r>
                      <a:endParaRPr lang="en-US" sz="12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N=323</a:t>
                      </a: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Pembrolizumab + Lenvatinib</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N=355</a:t>
                      </a:r>
                    </a:p>
                  </a:txBody>
                  <a:tcPr marL="51435" marR="51435" marT="25718" marB="25718" anchor="ctr"/>
                </a:tc>
                <a:extLst>
                  <a:ext uri="{0D108BD9-81ED-4DB2-BD59-A6C34878D82A}">
                    <a16:rowId xmlns:a16="http://schemas.microsoft.com/office/drawing/2014/main" val="3794990571"/>
                  </a:ext>
                </a:extLst>
              </a:tr>
              <a:tr h="257175">
                <a:tc>
                  <a:txBody>
                    <a:bodyPr/>
                    <a:lstStyle/>
                    <a:p>
                      <a:pPr algn="ctr"/>
                      <a:r>
                        <a:rPr lang="en-US" sz="1400" b="1" dirty="0">
                          <a:solidFill>
                            <a:schemeClr val="bg1"/>
                          </a:solidFill>
                        </a:rPr>
                        <a:t>Fav/Int/Poor %</a:t>
                      </a:r>
                    </a:p>
                  </a:txBody>
                  <a:tcPr marL="51435" marR="51435" marT="25718" marB="25718" anchor="ctr">
                    <a:solidFill>
                      <a:schemeClr val="accent2"/>
                    </a:solidFill>
                  </a:tcPr>
                </a:tc>
                <a:tc>
                  <a:txBody>
                    <a:bodyPr/>
                    <a:lstStyle/>
                    <a:p>
                      <a:pPr algn="ctr"/>
                      <a:r>
                        <a:rPr lang="en-US" sz="1200" dirty="0"/>
                        <a:t>23/61/17</a:t>
                      </a:r>
                    </a:p>
                  </a:txBody>
                  <a:tcPr marL="51435" marR="51435" marT="25718" marB="25718" anchor="ctr"/>
                </a:tc>
                <a:tc>
                  <a:txBody>
                    <a:bodyPr/>
                    <a:lstStyle/>
                    <a:p>
                      <a:pPr algn="ctr"/>
                      <a:r>
                        <a:rPr lang="en-US" sz="1200" dirty="0"/>
                        <a:t>32/55/13</a:t>
                      </a:r>
                    </a:p>
                  </a:txBody>
                  <a:tcPr marL="51435" marR="51435" marT="25718" marB="25718" anchor="ctr"/>
                </a:tc>
                <a:tc>
                  <a:txBody>
                    <a:bodyPr/>
                    <a:lstStyle/>
                    <a:p>
                      <a:pPr algn="ctr"/>
                      <a:r>
                        <a:rPr lang="en-US" sz="1200" dirty="0"/>
                        <a:t>23/58/19</a:t>
                      </a:r>
                    </a:p>
                  </a:txBody>
                  <a:tcPr marL="51435" marR="51435" marT="25718" marB="25718" anchor="ctr"/>
                </a:tc>
                <a:tc>
                  <a:txBody>
                    <a:bodyPr/>
                    <a:lstStyle/>
                    <a:p>
                      <a:pPr algn="ctr"/>
                      <a:r>
                        <a:rPr lang="en-US" sz="1200" dirty="0"/>
                        <a:t>31/58/9</a:t>
                      </a:r>
                    </a:p>
                  </a:txBody>
                  <a:tcPr marL="51435" marR="51435" marT="25718" marB="25718" anchor="ctr"/>
                </a:tc>
                <a:extLst>
                  <a:ext uri="{0D108BD9-81ED-4DB2-BD59-A6C34878D82A}">
                    <a16:rowId xmlns:a16="http://schemas.microsoft.com/office/drawing/2014/main" val="3454163912"/>
                  </a:ext>
                </a:extLst>
              </a:tr>
              <a:tr h="257175">
                <a:tc>
                  <a:txBody>
                    <a:bodyPr/>
                    <a:lstStyle/>
                    <a:p>
                      <a:pPr algn="ctr"/>
                      <a:r>
                        <a:rPr lang="en-US" sz="1400" b="1" dirty="0">
                          <a:solidFill>
                            <a:schemeClr val="bg1"/>
                          </a:solidFill>
                        </a:rPr>
                        <a:t>Comparator</a:t>
                      </a:r>
                    </a:p>
                  </a:txBody>
                  <a:tcPr marL="51435" marR="51435" marT="25718" marB="25718" anchor="ctr">
                    <a:solidFill>
                      <a:schemeClr val="accent2"/>
                    </a:solidFill>
                  </a:tcPr>
                </a:tc>
                <a:tc>
                  <a:txBody>
                    <a:bodyPr/>
                    <a:lstStyle/>
                    <a:p>
                      <a:pPr algn="ctr"/>
                      <a:r>
                        <a:rPr lang="en-US" sz="1200" dirty="0"/>
                        <a:t>Sunitinib</a:t>
                      </a:r>
                    </a:p>
                  </a:txBody>
                  <a:tcPr marL="51435" marR="51435" marT="25718" marB="25718" anchor="ctr"/>
                </a:tc>
                <a:tc>
                  <a:txBody>
                    <a:bodyPr/>
                    <a:lstStyle/>
                    <a:p>
                      <a:pPr algn="ctr"/>
                      <a:r>
                        <a:rPr lang="en-US" sz="1200" dirty="0"/>
                        <a:t>Sunitinib</a:t>
                      </a:r>
                    </a:p>
                  </a:txBody>
                  <a:tcPr marL="51435" marR="51435" marT="25718" marB="25718" anchor="ctr"/>
                </a:tc>
                <a:tc>
                  <a:txBody>
                    <a:bodyPr/>
                    <a:lstStyle/>
                    <a:p>
                      <a:pPr algn="ctr"/>
                      <a:r>
                        <a:rPr lang="en-US" sz="1200" dirty="0"/>
                        <a:t>Sunitinib</a:t>
                      </a:r>
                    </a:p>
                  </a:txBody>
                  <a:tcPr marL="51435" marR="51435" marT="25718" marB="25718" anchor="ctr"/>
                </a:tc>
                <a:tc>
                  <a:txBody>
                    <a:bodyPr/>
                    <a:lstStyle/>
                    <a:p>
                      <a:pPr algn="ctr"/>
                      <a:r>
                        <a:rPr lang="en-US" sz="1200" dirty="0"/>
                        <a:t>Sunitinib</a:t>
                      </a:r>
                    </a:p>
                  </a:txBody>
                  <a:tcPr marL="51435" marR="51435" marT="25718" marB="25718" anchor="ctr"/>
                </a:tc>
                <a:extLst>
                  <a:ext uri="{0D108BD9-81ED-4DB2-BD59-A6C34878D82A}">
                    <a16:rowId xmlns:a16="http://schemas.microsoft.com/office/drawing/2014/main" val="919574628"/>
                  </a:ext>
                </a:extLst>
              </a:tr>
              <a:tr h="417195">
                <a:tc>
                  <a:txBody>
                    <a:bodyPr/>
                    <a:lstStyle/>
                    <a:p>
                      <a:pPr algn="ctr"/>
                      <a:r>
                        <a:rPr lang="en-US" sz="1400" b="1" dirty="0">
                          <a:solidFill>
                            <a:schemeClr val="bg1"/>
                          </a:solidFill>
                        </a:rPr>
                        <a:t>Primary Endpoint</a:t>
                      </a:r>
                    </a:p>
                  </a:txBody>
                  <a:tcPr marL="51435" marR="51435" marT="25718" marB="25718" anchor="ctr">
                    <a:solidFill>
                      <a:schemeClr val="accent2"/>
                    </a:solidFill>
                  </a:tcPr>
                </a:tc>
                <a:tc>
                  <a:txBody>
                    <a:bodyPr/>
                    <a:lstStyle/>
                    <a:p>
                      <a:pPr algn="ctr"/>
                      <a:r>
                        <a:rPr lang="en-US" sz="1200" dirty="0"/>
                        <a:t>OS, PFS, ORR in int/poor risk </a:t>
                      </a:r>
                    </a:p>
                  </a:txBody>
                  <a:tcPr marL="51435" marR="51435" marT="25718" marB="25718" anchor="ctr"/>
                </a:tc>
                <a:tc>
                  <a:txBody>
                    <a:bodyPr/>
                    <a:lstStyle/>
                    <a:p>
                      <a:pPr algn="ctr"/>
                      <a:r>
                        <a:rPr lang="en-US" sz="1200" dirty="0"/>
                        <a:t>OS, PFS</a:t>
                      </a:r>
                    </a:p>
                  </a:txBody>
                  <a:tcPr marL="51435" marR="51435" marT="25718" marB="25718" anchor="ctr"/>
                </a:tc>
                <a:tc>
                  <a:txBody>
                    <a:bodyPr/>
                    <a:lstStyle/>
                    <a:p>
                      <a:pPr algn="ctr"/>
                      <a:r>
                        <a:rPr lang="en-US" sz="1200" dirty="0"/>
                        <a:t>PFS</a:t>
                      </a:r>
                    </a:p>
                  </a:txBody>
                  <a:tcPr marL="51435" marR="51435" marT="25718" marB="25718" anchor="ctr"/>
                </a:tc>
                <a:tc>
                  <a:txBody>
                    <a:bodyPr/>
                    <a:lstStyle/>
                    <a:p>
                      <a:pPr algn="ctr"/>
                      <a:r>
                        <a:rPr lang="en-US" sz="1200" dirty="0"/>
                        <a:t>PFS</a:t>
                      </a:r>
                    </a:p>
                  </a:txBody>
                  <a:tcPr marL="51435" marR="51435" marT="25718" marB="25718" anchor="ctr"/>
                </a:tc>
                <a:extLst>
                  <a:ext uri="{0D108BD9-81ED-4DB2-BD59-A6C34878D82A}">
                    <a16:rowId xmlns:a16="http://schemas.microsoft.com/office/drawing/2014/main" val="1982555340"/>
                  </a:ext>
                </a:extLst>
              </a:tr>
              <a:tr h="577215">
                <a:tc>
                  <a:txBody>
                    <a:bodyPr/>
                    <a:lstStyle/>
                    <a:p>
                      <a:pPr algn="ctr"/>
                      <a:r>
                        <a:rPr lang="en-US" sz="1400" b="1" dirty="0" err="1">
                          <a:solidFill>
                            <a:schemeClr val="bg1"/>
                          </a:solidFill>
                        </a:rPr>
                        <a:t>mOS</a:t>
                      </a:r>
                      <a:r>
                        <a:rPr lang="en-US" sz="1400" b="1" dirty="0">
                          <a:solidFill>
                            <a:schemeClr val="bg1"/>
                          </a:solidFill>
                        </a:rPr>
                        <a:t> (ITT), months</a:t>
                      </a:r>
                    </a:p>
                  </a:txBody>
                  <a:tcPr marL="51435" marR="51435" marT="25718" marB="25718"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(median 67.7 </a:t>
                      </a:r>
                      <a:r>
                        <a:rPr lang="en-US" sz="1100" dirty="0" err="1"/>
                        <a:t>mo</a:t>
                      </a:r>
                      <a:r>
                        <a:rPr lang="en-US" sz="1100" dirty="0"/>
                        <a:t> FU)</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55.7 vs 38.4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HR 0.72</a:t>
                      </a: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aseline="0" dirty="0"/>
                        <a:t>(median 42.8 </a:t>
                      </a:r>
                      <a:r>
                        <a:rPr lang="en-US" sz="1100" baseline="0" dirty="0" err="1"/>
                        <a:t>mo</a:t>
                      </a:r>
                      <a:r>
                        <a:rPr lang="en-US" sz="1100" baseline="0" dirty="0"/>
                        <a:t> FU)</a:t>
                      </a:r>
                    </a:p>
                    <a:p>
                      <a:pPr algn="ctr"/>
                      <a:r>
                        <a:rPr lang="en-US" sz="1200" dirty="0"/>
                        <a:t>45.7 vs 40.1</a:t>
                      </a:r>
                      <a:r>
                        <a:rPr lang="en-US" sz="1200" baseline="0" dirty="0"/>
                        <a:t> </a:t>
                      </a:r>
                    </a:p>
                    <a:p>
                      <a:pPr algn="ctr"/>
                      <a:r>
                        <a:rPr lang="en-US" sz="1200" baseline="0" dirty="0"/>
                        <a:t>HR 0.73</a:t>
                      </a:r>
                      <a:endParaRPr lang="en-US" sz="1200" dirty="0"/>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(median 44 </a:t>
                      </a:r>
                      <a:r>
                        <a:rPr lang="en-US" sz="1100" dirty="0" err="1"/>
                        <a:t>mo</a:t>
                      </a:r>
                      <a:r>
                        <a:rPr lang="en-US" sz="1100" dirty="0"/>
                        <a:t> FU)</a:t>
                      </a:r>
                    </a:p>
                    <a:p>
                      <a:pPr algn="ctr"/>
                      <a:r>
                        <a:rPr lang="en-US" sz="1200" dirty="0"/>
                        <a:t>49.5 vs 35.5</a:t>
                      </a:r>
                    </a:p>
                    <a:p>
                      <a:pPr algn="ctr"/>
                      <a:r>
                        <a:rPr lang="en-US" sz="1200" dirty="0"/>
                        <a:t>HR 0.70</a:t>
                      </a: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(median 49.8 </a:t>
                      </a:r>
                      <a:r>
                        <a:rPr lang="en-US" sz="1100" dirty="0" err="1"/>
                        <a:t>mo</a:t>
                      </a:r>
                      <a:r>
                        <a:rPr lang="en-US" sz="1100" dirty="0"/>
                        <a:t> FU)</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 53.7 vs 54.3</a:t>
                      </a:r>
                    </a:p>
                    <a:p>
                      <a:pPr algn="ctr"/>
                      <a:r>
                        <a:rPr lang="en-US" sz="1200" dirty="0"/>
                        <a:t>HR 0.79</a:t>
                      </a:r>
                    </a:p>
                  </a:txBody>
                  <a:tcPr marL="51435" marR="51435" marT="25718" marB="25718" anchor="ctr"/>
                </a:tc>
                <a:extLst>
                  <a:ext uri="{0D108BD9-81ED-4DB2-BD59-A6C34878D82A}">
                    <a16:rowId xmlns:a16="http://schemas.microsoft.com/office/drawing/2014/main" val="410043332"/>
                  </a:ext>
                </a:extLst>
              </a:tr>
              <a:tr h="417195">
                <a:tc>
                  <a:txBody>
                    <a:bodyPr/>
                    <a:lstStyle/>
                    <a:p>
                      <a:pPr algn="ctr"/>
                      <a:r>
                        <a:rPr lang="en-US" sz="1400" b="1" dirty="0">
                          <a:solidFill>
                            <a:schemeClr val="bg1"/>
                          </a:solidFill>
                        </a:rPr>
                        <a:t>PFS (ITT), months</a:t>
                      </a:r>
                    </a:p>
                  </a:txBody>
                  <a:tcPr marL="51435" marR="51435" marT="25718" marB="25718" anchor="ctr">
                    <a:solidFill>
                      <a:schemeClr val="accent2"/>
                    </a:solidFill>
                  </a:tcPr>
                </a:tc>
                <a:tc>
                  <a:txBody>
                    <a:bodyPr/>
                    <a:lstStyle/>
                    <a:p>
                      <a:pPr algn="ctr"/>
                      <a:r>
                        <a:rPr lang="en-US" sz="1200" dirty="0"/>
                        <a:t>12.3 vs 12.3</a:t>
                      </a:r>
                    </a:p>
                    <a:p>
                      <a:pPr algn="ctr"/>
                      <a:r>
                        <a:rPr lang="en-US" sz="1200" dirty="0"/>
                        <a:t>HR 0.86</a:t>
                      </a:r>
                    </a:p>
                  </a:txBody>
                  <a:tcPr marL="51435" marR="51435" marT="25718" marB="25718" anchor="ctr"/>
                </a:tc>
                <a:tc>
                  <a:txBody>
                    <a:bodyPr/>
                    <a:lstStyle/>
                    <a:p>
                      <a:pPr algn="ctr"/>
                      <a:r>
                        <a:rPr lang="en-US" sz="1200" dirty="0"/>
                        <a:t>15.7 vs 11.1</a:t>
                      </a:r>
                    </a:p>
                    <a:p>
                      <a:pPr algn="ctr"/>
                      <a:r>
                        <a:rPr lang="en-US" sz="1200" dirty="0"/>
                        <a:t>HR 0.68</a:t>
                      </a:r>
                    </a:p>
                  </a:txBody>
                  <a:tcPr marL="51435" marR="51435" marT="25718" marB="25718" anchor="ctr"/>
                </a:tc>
                <a:tc>
                  <a:txBody>
                    <a:bodyPr/>
                    <a:lstStyle/>
                    <a:p>
                      <a:pPr algn="ctr"/>
                      <a:r>
                        <a:rPr lang="en-US" sz="1200" dirty="0"/>
                        <a:t>16.6 vs 8.4</a:t>
                      </a:r>
                    </a:p>
                    <a:p>
                      <a:pPr algn="ctr"/>
                      <a:r>
                        <a:rPr lang="en-US" sz="1200" dirty="0"/>
                        <a:t>HR 0.58</a:t>
                      </a:r>
                    </a:p>
                  </a:txBody>
                  <a:tcPr marL="51435" marR="51435" marT="25718" marB="25718" anchor="ctr"/>
                </a:tc>
                <a:tc>
                  <a:txBody>
                    <a:bodyPr/>
                    <a:lstStyle/>
                    <a:p>
                      <a:pPr algn="ctr"/>
                      <a:r>
                        <a:rPr lang="en-US" sz="1200" dirty="0"/>
                        <a:t>23.3 vs 9.2</a:t>
                      </a:r>
                    </a:p>
                    <a:p>
                      <a:pPr algn="ctr"/>
                      <a:r>
                        <a:rPr lang="en-US" sz="1200" dirty="0"/>
                        <a:t>HR 0.47</a:t>
                      </a:r>
                    </a:p>
                  </a:txBody>
                  <a:tcPr marL="51435" marR="51435" marT="25718" marB="25718" anchor="ctr"/>
                </a:tc>
                <a:extLst>
                  <a:ext uri="{0D108BD9-81ED-4DB2-BD59-A6C34878D82A}">
                    <a16:rowId xmlns:a16="http://schemas.microsoft.com/office/drawing/2014/main" val="3013897777"/>
                  </a:ext>
                </a:extLst>
              </a:tr>
              <a:tr h="257175">
                <a:tc>
                  <a:txBody>
                    <a:bodyPr/>
                    <a:lstStyle/>
                    <a:p>
                      <a:pPr algn="ctr"/>
                      <a:r>
                        <a:rPr lang="en-US" sz="1400" b="1" dirty="0">
                          <a:solidFill>
                            <a:schemeClr val="bg1"/>
                          </a:solidFill>
                        </a:rPr>
                        <a:t>ORR (ITT), %</a:t>
                      </a:r>
                    </a:p>
                  </a:txBody>
                  <a:tcPr marL="51435" marR="51435" marT="25718" marB="25718" anchor="ctr">
                    <a:solidFill>
                      <a:schemeClr val="accent2"/>
                    </a:solidFill>
                  </a:tcPr>
                </a:tc>
                <a:tc>
                  <a:txBody>
                    <a:bodyPr/>
                    <a:lstStyle/>
                    <a:p>
                      <a:pPr algn="ctr"/>
                      <a:r>
                        <a:rPr lang="en-US" sz="1200" dirty="0"/>
                        <a:t>39% vs 33%</a:t>
                      </a:r>
                    </a:p>
                  </a:txBody>
                  <a:tcPr marL="51435" marR="51435" marT="25718" marB="25718" anchor="ctr"/>
                </a:tc>
                <a:tc>
                  <a:txBody>
                    <a:bodyPr/>
                    <a:lstStyle/>
                    <a:p>
                      <a:pPr algn="ctr"/>
                      <a:r>
                        <a:rPr lang="en-US" sz="1200" dirty="0"/>
                        <a:t>60% vs 40%</a:t>
                      </a:r>
                    </a:p>
                  </a:txBody>
                  <a:tcPr marL="51435" marR="51435" marT="25718" marB="25718" anchor="ctr"/>
                </a:tc>
                <a:tc>
                  <a:txBody>
                    <a:bodyPr/>
                    <a:lstStyle/>
                    <a:p>
                      <a:pPr algn="ctr"/>
                      <a:r>
                        <a:rPr lang="en-US" sz="1200" dirty="0"/>
                        <a:t>56% vs 28%</a:t>
                      </a:r>
                    </a:p>
                  </a:txBody>
                  <a:tcPr marL="51435" marR="51435" marT="25718" marB="25718" anchor="ctr"/>
                </a:tc>
                <a:tc>
                  <a:txBody>
                    <a:bodyPr/>
                    <a:lstStyle/>
                    <a:p>
                      <a:pPr algn="ctr"/>
                      <a:r>
                        <a:rPr lang="en-US" sz="1200" dirty="0"/>
                        <a:t>71% vs 37%</a:t>
                      </a:r>
                    </a:p>
                  </a:txBody>
                  <a:tcPr marL="51435" marR="51435" marT="25718" marB="25718" anchor="ctr"/>
                </a:tc>
                <a:extLst>
                  <a:ext uri="{0D108BD9-81ED-4DB2-BD59-A6C34878D82A}">
                    <a16:rowId xmlns:a16="http://schemas.microsoft.com/office/drawing/2014/main" val="960060679"/>
                  </a:ext>
                </a:extLst>
              </a:tr>
              <a:tr h="257175">
                <a:tc>
                  <a:txBody>
                    <a:bodyPr/>
                    <a:lstStyle/>
                    <a:p>
                      <a:pPr algn="ctr"/>
                      <a:r>
                        <a:rPr lang="en-US" sz="1400" b="1" dirty="0">
                          <a:solidFill>
                            <a:schemeClr val="bg1"/>
                          </a:solidFill>
                        </a:rPr>
                        <a:t>CR rate (ITT)</a:t>
                      </a:r>
                    </a:p>
                  </a:txBody>
                  <a:tcPr marL="51435" marR="51435" marT="25718" marB="25718" anchor="ctr">
                    <a:solidFill>
                      <a:schemeClr val="accent2"/>
                    </a:solidFill>
                  </a:tcPr>
                </a:tc>
                <a:tc>
                  <a:txBody>
                    <a:bodyPr/>
                    <a:lstStyle/>
                    <a:p>
                      <a:pPr algn="ctr"/>
                      <a:r>
                        <a:rPr lang="en-US" sz="1200" dirty="0"/>
                        <a:t>12% vs 3% </a:t>
                      </a:r>
                    </a:p>
                  </a:txBody>
                  <a:tcPr marL="51435" marR="51435" marT="25718" marB="25718" anchor="ctr"/>
                </a:tc>
                <a:tc>
                  <a:txBody>
                    <a:bodyPr/>
                    <a:lstStyle/>
                    <a:p>
                      <a:pPr algn="ctr"/>
                      <a:r>
                        <a:rPr lang="en-US" sz="1200" dirty="0"/>
                        <a:t>10% vs 4%</a:t>
                      </a:r>
                    </a:p>
                  </a:txBody>
                  <a:tcPr marL="51435" marR="51435" marT="25718" marB="25718" anchor="ctr"/>
                </a:tc>
                <a:tc>
                  <a:txBody>
                    <a:bodyPr/>
                    <a:lstStyle/>
                    <a:p>
                      <a:pPr algn="ctr"/>
                      <a:r>
                        <a:rPr lang="en-US" sz="1200" dirty="0"/>
                        <a:t>12% vs 5%</a:t>
                      </a:r>
                    </a:p>
                  </a:txBody>
                  <a:tcPr marL="51435" marR="51435" marT="25718" marB="25718" anchor="ctr"/>
                </a:tc>
                <a:tc>
                  <a:txBody>
                    <a:bodyPr/>
                    <a:lstStyle/>
                    <a:p>
                      <a:pPr algn="ctr"/>
                      <a:r>
                        <a:rPr lang="en-US" sz="1200" dirty="0"/>
                        <a:t>18% vs 5%</a:t>
                      </a:r>
                    </a:p>
                  </a:txBody>
                  <a:tcPr marL="51435" marR="51435" marT="25718" marB="25718" anchor="ctr"/>
                </a:tc>
                <a:extLst>
                  <a:ext uri="{0D108BD9-81ED-4DB2-BD59-A6C34878D82A}">
                    <a16:rowId xmlns:a16="http://schemas.microsoft.com/office/drawing/2014/main" val="3859513179"/>
                  </a:ext>
                </a:extLst>
              </a:tr>
              <a:tr h="257175">
                <a:tc>
                  <a:txBody>
                    <a:bodyPr/>
                    <a:lstStyle/>
                    <a:p>
                      <a:pPr algn="ctr"/>
                      <a:r>
                        <a:rPr lang="en-US" sz="1400" b="1" dirty="0">
                          <a:solidFill>
                            <a:schemeClr val="bg1"/>
                          </a:solidFill>
                        </a:rPr>
                        <a:t>Primary PD</a:t>
                      </a:r>
                    </a:p>
                  </a:txBody>
                  <a:tcPr marL="51435" marR="51435" marT="25718" marB="25718" anchor="ctr">
                    <a:solidFill>
                      <a:schemeClr val="accent2"/>
                    </a:solidFill>
                  </a:tcPr>
                </a:tc>
                <a:tc>
                  <a:txBody>
                    <a:bodyPr/>
                    <a:lstStyle/>
                    <a:p>
                      <a:pPr algn="ctr"/>
                      <a:r>
                        <a:rPr lang="en-US" sz="1200" dirty="0"/>
                        <a:t>18% vs 14%</a:t>
                      </a:r>
                    </a:p>
                  </a:txBody>
                  <a:tcPr marL="51435" marR="51435" marT="25718" marB="25718" anchor="ctr"/>
                </a:tc>
                <a:tc>
                  <a:txBody>
                    <a:bodyPr/>
                    <a:lstStyle/>
                    <a:p>
                      <a:pPr algn="ctr"/>
                      <a:r>
                        <a:rPr lang="en-US" sz="1200" dirty="0"/>
                        <a:t>11% vs 17%</a:t>
                      </a:r>
                    </a:p>
                  </a:txBody>
                  <a:tcPr marL="51435" marR="51435" marT="25718" marB="25718" anchor="ctr"/>
                </a:tc>
                <a:tc>
                  <a:txBody>
                    <a:bodyPr/>
                    <a:lstStyle/>
                    <a:p>
                      <a:pPr algn="ctr"/>
                      <a:r>
                        <a:rPr lang="en-US" sz="1200" dirty="0"/>
                        <a:t>6% vs 14%</a:t>
                      </a:r>
                    </a:p>
                  </a:txBody>
                  <a:tcPr marL="51435" marR="51435" marT="25718" marB="25718" anchor="ctr"/>
                </a:tc>
                <a:tc>
                  <a:txBody>
                    <a:bodyPr/>
                    <a:lstStyle/>
                    <a:p>
                      <a:pPr algn="ctr"/>
                      <a:r>
                        <a:rPr lang="en-US" sz="1200" dirty="0"/>
                        <a:t>5% vs 14%</a:t>
                      </a:r>
                    </a:p>
                  </a:txBody>
                  <a:tcPr marL="51435" marR="51435" marT="25718" marB="25718" anchor="ctr"/>
                </a:tc>
                <a:extLst>
                  <a:ext uri="{0D108BD9-81ED-4DB2-BD59-A6C34878D82A}">
                    <a16:rowId xmlns:a16="http://schemas.microsoft.com/office/drawing/2014/main" val="3918695421"/>
                  </a:ext>
                </a:extLst>
              </a:tr>
            </a:tbl>
          </a:graphicData>
        </a:graphic>
      </p:graphicFrame>
      <p:sp>
        <p:nvSpPr>
          <p:cNvPr id="3" name="TextBox 2"/>
          <p:cNvSpPr txBox="1"/>
          <p:nvPr/>
        </p:nvSpPr>
        <p:spPr>
          <a:xfrm>
            <a:off x="3401961" y="4482680"/>
            <a:ext cx="5742039" cy="553998"/>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defTabSz="514350" fontAlgn="auto">
              <a:spcBef>
                <a:spcPts val="0"/>
              </a:spcBef>
              <a:spcAft>
                <a:spcPts val="0"/>
              </a:spcAft>
              <a:defRPr/>
            </a:pPr>
            <a:r>
              <a:rPr lang="da-DK" sz="750" baseline="30000" dirty="0">
                <a:solidFill>
                  <a:prstClr val="black"/>
                </a:solidFill>
                <a:latin typeface="Calibri"/>
                <a:ea typeface="+mn-ea"/>
                <a:cs typeface="Arial" pitchFamily="34" charset="0"/>
              </a:rPr>
              <a:t>1</a:t>
            </a:r>
            <a:r>
              <a:rPr lang="da-DK" sz="750" dirty="0">
                <a:solidFill>
                  <a:prstClr val="black"/>
                </a:solidFill>
                <a:latin typeface="Calibri"/>
                <a:ea typeface="+mn-ea"/>
                <a:cs typeface="Arial" pitchFamily="34" charset="0"/>
              </a:rPr>
              <a:t>Motzer et al. ESMO 2021. Abstract 661P; </a:t>
            </a:r>
            <a:r>
              <a:rPr lang="en-US" sz="750" dirty="0" err="1">
                <a:solidFill>
                  <a:prstClr val="black"/>
                </a:solidFill>
                <a:latin typeface="Calibri"/>
                <a:ea typeface="+mn-ea"/>
                <a:cs typeface="Arial" pitchFamily="34" charset="0"/>
              </a:rPr>
              <a:t>Albiges</a:t>
            </a:r>
            <a:r>
              <a:rPr lang="en-US" sz="750" dirty="0">
                <a:solidFill>
                  <a:prstClr val="black"/>
                </a:solidFill>
                <a:latin typeface="Calibri"/>
                <a:ea typeface="+mn-ea"/>
                <a:cs typeface="Arial" pitchFamily="34" charset="0"/>
              </a:rPr>
              <a:t> et al. ESMO Open 2020;  </a:t>
            </a:r>
            <a:r>
              <a:rPr lang="en-US" sz="750" baseline="30000" dirty="0">
                <a:solidFill>
                  <a:prstClr val="black"/>
                </a:solidFill>
                <a:latin typeface="Calibri"/>
                <a:ea typeface="+mn-ea"/>
                <a:cs typeface="Arial" pitchFamily="34" charset="0"/>
              </a:rPr>
              <a:t>2</a:t>
            </a:r>
            <a:r>
              <a:rPr lang="da-DK" sz="750" dirty="0">
                <a:solidFill>
                  <a:prstClr val="black"/>
                </a:solidFill>
                <a:latin typeface="Calibri"/>
                <a:ea typeface="+mn-ea"/>
                <a:cs typeface="Arial" pitchFamily="34" charset="0"/>
              </a:rPr>
              <a:t>Rini et al. ASCO 2021 abstract 4500; Powles et al. </a:t>
            </a:r>
            <a:r>
              <a:rPr lang="da-DK" sz="750" i="1" dirty="0">
                <a:solidFill>
                  <a:prstClr val="black"/>
                </a:solidFill>
                <a:latin typeface="Calibri"/>
                <a:ea typeface="+mn-ea"/>
                <a:cs typeface="Arial" pitchFamily="34" charset="0"/>
              </a:rPr>
              <a:t>Lancet Oncol</a:t>
            </a:r>
            <a:r>
              <a:rPr lang="da-DK" sz="750" dirty="0">
                <a:solidFill>
                  <a:prstClr val="black"/>
                </a:solidFill>
                <a:latin typeface="Calibri"/>
                <a:ea typeface="+mn-ea"/>
                <a:cs typeface="Arial" pitchFamily="34" charset="0"/>
              </a:rPr>
              <a:t>. 2020;</a:t>
            </a:r>
            <a:r>
              <a:rPr lang="en-US" sz="750" dirty="0">
                <a:solidFill>
                  <a:prstClr val="black"/>
                </a:solidFill>
                <a:latin typeface="Calibri"/>
                <a:ea typeface="+mn-ea"/>
                <a:cs typeface="Arial" pitchFamily="34" charset="0"/>
              </a:rPr>
              <a:t>21:P1563-1573.  </a:t>
            </a:r>
            <a:r>
              <a:rPr lang="en-US" sz="750" baseline="30000" dirty="0">
                <a:solidFill>
                  <a:prstClr val="black"/>
                </a:solidFill>
                <a:latin typeface="+mn-lt"/>
                <a:ea typeface="+mn-ea"/>
                <a:cs typeface="Arial" panose="020B0604020202020204" pitchFamily="34" charset="0"/>
              </a:rPr>
              <a:t>3</a:t>
            </a:r>
            <a:r>
              <a:rPr lang="da-DK" sz="750" dirty="0">
                <a:solidFill>
                  <a:prstClr val="black"/>
                </a:solidFill>
                <a:latin typeface="+mn-lt"/>
                <a:ea typeface="+mn-ea"/>
                <a:cs typeface="Arial" panose="020B0604020202020204" pitchFamily="34" charset="0"/>
              </a:rPr>
              <a:t>Choueiri et al. </a:t>
            </a:r>
            <a:r>
              <a:rPr lang="en-US" sz="750" i="1" dirty="0">
                <a:solidFill>
                  <a:prstClr val="black"/>
                </a:solidFill>
                <a:latin typeface="+mn-lt"/>
                <a:ea typeface="+mn-ea"/>
                <a:cs typeface="Arial" panose="020B0604020202020204" pitchFamily="34" charset="0"/>
              </a:rPr>
              <a:t>N </a:t>
            </a:r>
            <a:r>
              <a:rPr lang="en-US" sz="750" i="1" dirty="0" err="1">
                <a:solidFill>
                  <a:prstClr val="black"/>
                </a:solidFill>
                <a:latin typeface="+mn-lt"/>
                <a:ea typeface="+mn-ea"/>
                <a:cs typeface="Arial" panose="020B0604020202020204" pitchFamily="34" charset="0"/>
              </a:rPr>
              <a:t>Engl</a:t>
            </a:r>
            <a:r>
              <a:rPr lang="en-US" sz="750" i="1" dirty="0">
                <a:solidFill>
                  <a:prstClr val="black"/>
                </a:solidFill>
                <a:latin typeface="+mn-lt"/>
                <a:ea typeface="+mn-ea"/>
                <a:cs typeface="Arial" panose="020B0604020202020204" pitchFamily="34" charset="0"/>
              </a:rPr>
              <a:t> J Med. </a:t>
            </a:r>
            <a:r>
              <a:rPr lang="en-US" sz="750" dirty="0">
                <a:solidFill>
                  <a:prstClr val="black"/>
                </a:solidFill>
                <a:latin typeface="+mn-lt"/>
                <a:ea typeface="+mn-ea"/>
                <a:cs typeface="Arial" panose="020B0604020202020204" pitchFamily="34" charset="0"/>
              </a:rPr>
              <a:t>2021;384:829-41. </a:t>
            </a:r>
            <a:r>
              <a:rPr lang="da-DK" sz="750" dirty="0">
                <a:solidFill>
                  <a:prstClr val="black"/>
                </a:solidFill>
                <a:latin typeface="+mn-lt"/>
                <a:ea typeface="+mn-ea"/>
                <a:cs typeface="Arial" panose="020B0604020202020204" pitchFamily="34" charset="0"/>
              </a:rPr>
              <a:t>Apolo et al. ASCO 2021 abstract 4553; </a:t>
            </a:r>
            <a:r>
              <a:rPr lang="en-US" sz="750" dirty="0" err="1">
                <a:solidFill>
                  <a:prstClr val="black"/>
                </a:solidFill>
                <a:latin typeface="+mn-lt"/>
                <a:ea typeface="+mn-ea"/>
                <a:cs typeface="Arial" panose="020B0604020202020204" pitchFamily="34" charset="0"/>
              </a:rPr>
              <a:t>Burotto</a:t>
            </a:r>
            <a:r>
              <a:rPr lang="en-US" sz="750" dirty="0">
                <a:solidFill>
                  <a:prstClr val="black"/>
                </a:solidFill>
                <a:latin typeface="+mn-lt"/>
                <a:ea typeface="+mn-ea"/>
                <a:cs typeface="Arial" panose="020B0604020202020204" pitchFamily="34" charset="0"/>
              </a:rPr>
              <a:t> et al. GU Ca </a:t>
            </a:r>
            <a:r>
              <a:rPr lang="en-US" sz="750" dirty="0" err="1">
                <a:solidFill>
                  <a:prstClr val="black"/>
                </a:solidFill>
                <a:latin typeface="+mn-lt"/>
                <a:ea typeface="+mn-ea"/>
                <a:cs typeface="Arial" panose="020B0604020202020204" pitchFamily="34" charset="0"/>
              </a:rPr>
              <a:t>Symp</a:t>
            </a:r>
            <a:r>
              <a:rPr lang="en-US" sz="750" dirty="0">
                <a:solidFill>
                  <a:prstClr val="black"/>
                </a:solidFill>
                <a:latin typeface="+mn-lt"/>
                <a:ea typeface="+mn-ea"/>
                <a:cs typeface="Arial" panose="020B0604020202020204" pitchFamily="34" charset="0"/>
              </a:rPr>
              <a:t> 2023 Abstract 603; </a:t>
            </a:r>
            <a:r>
              <a:rPr lang="da-DK" sz="750" dirty="0">
                <a:solidFill>
                  <a:prstClr val="black"/>
                </a:solidFill>
                <a:latin typeface="+mn-lt"/>
                <a:ea typeface="+mn-ea"/>
                <a:cs typeface="Arial" panose="020B0604020202020204" pitchFamily="34" charset="0"/>
              </a:rPr>
              <a:t> </a:t>
            </a:r>
            <a:r>
              <a:rPr lang="da-DK" sz="750" baseline="30000" dirty="0">
                <a:solidFill>
                  <a:prstClr val="black"/>
                </a:solidFill>
                <a:latin typeface="+mn-lt"/>
                <a:ea typeface="+mn-ea"/>
                <a:cs typeface="Arial" panose="020B0604020202020204" pitchFamily="34" charset="0"/>
              </a:rPr>
              <a:t>4</a:t>
            </a:r>
            <a:r>
              <a:rPr lang="da-DK" sz="750" dirty="0">
                <a:solidFill>
                  <a:prstClr val="black"/>
                </a:solidFill>
                <a:latin typeface="+mn-lt"/>
                <a:ea typeface="+mn-ea"/>
                <a:cs typeface="Arial" panose="020B0604020202020204" pitchFamily="34" charset="0"/>
              </a:rPr>
              <a:t>Porta et al.ESMO 2022 abstract 1449MO; </a:t>
            </a:r>
            <a:r>
              <a:rPr lang="da-DK" sz="750" dirty="0">
                <a:solidFill>
                  <a:prstClr val="black"/>
                </a:solidFill>
                <a:latin typeface="Calibri"/>
                <a:ea typeface="+mn-ea"/>
                <a:cs typeface="Arial" pitchFamily="34" charset="0"/>
              </a:rPr>
              <a:t>Motzer et al. </a:t>
            </a:r>
            <a:r>
              <a:rPr lang="da-DK" sz="750" i="1" dirty="0">
                <a:solidFill>
                  <a:prstClr val="black"/>
                </a:solidFill>
                <a:latin typeface="Calibri"/>
                <a:ea typeface="+mn-ea"/>
                <a:cs typeface="Arial" pitchFamily="34" charset="0"/>
              </a:rPr>
              <a:t>N Engl J Med</a:t>
            </a:r>
            <a:r>
              <a:rPr lang="da-DK" sz="750" dirty="0">
                <a:solidFill>
                  <a:prstClr val="black"/>
                </a:solidFill>
                <a:latin typeface="Calibri"/>
                <a:ea typeface="+mn-ea"/>
                <a:cs typeface="Arial" pitchFamily="34" charset="0"/>
              </a:rPr>
              <a:t>. 2021;384:1289-1300; Motzer, RJ et al. ASCO GU 2023, abstract 4502.</a:t>
            </a:r>
            <a:endParaRPr lang="en-US" sz="750" dirty="0">
              <a:solidFill>
                <a:prstClr val="black"/>
              </a:solidFill>
              <a:latin typeface="+mn-lt"/>
              <a:ea typeface="+mn-ea"/>
              <a:cs typeface="Arial" panose="020B0604020202020204" pitchFamily="34" charset="0"/>
            </a:endParaRPr>
          </a:p>
        </p:txBody>
      </p:sp>
      <p:sp>
        <p:nvSpPr>
          <p:cNvPr id="7" name="Rectangle 6">
            <a:extLst>
              <a:ext uri="{FF2B5EF4-FFF2-40B4-BE49-F238E27FC236}">
                <a16:creationId xmlns:a16="http://schemas.microsoft.com/office/drawing/2014/main" id="{29827BCF-E240-435A-9D60-C448354CEC01}"/>
              </a:ext>
            </a:extLst>
          </p:cNvPr>
          <p:cNvSpPr/>
          <p:nvPr/>
        </p:nvSpPr>
        <p:spPr bwMode="auto">
          <a:xfrm>
            <a:off x="2091193" y="584335"/>
            <a:ext cx="6584547" cy="1053634"/>
          </a:xfrm>
          <a:prstGeom prst="rect">
            <a:avLst/>
          </a:prstGeom>
          <a:solidFill>
            <a:schemeClr val="bg1">
              <a:alpha val="0"/>
            </a:schemeClr>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58017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64687" y="1025030"/>
            <a:ext cx="4187610" cy="3147278"/>
          </a:xfrm>
          <a:ln>
            <a:noFill/>
          </a:ln>
        </p:spPr>
        <p:txBody>
          <a:bodyPr>
            <a:normAutofit lnSpcReduction="10000"/>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marL="429816" lvl="1" indent="-173831">
              <a:spcBef>
                <a:spcPts val="435"/>
              </a:spcBef>
              <a:buClr>
                <a:schemeClr val="tx1"/>
              </a:buClr>
            </a:pPr>
            <a:endParaRPr lang="en-US" sz="1350" dirty="0"/>
          </a:p>
          <a:p>
            <a:pPr marL="429816" lvl="1" indent="-173831">
              <a:spcBef>
                <a:spcPts val="435"/>
              </a:spcBef>
              <a:buClr>
                <a:schemeClr val="tx1"/>
              </a:buClr>
            </a:pPr>
            <a:endParaRPr lang="en-US" sz="1350" dirty="0"/>
          </a:p>
          <a:p>
            <a:pPr marL="429816" lvl="1" indent="-173831">
              <a:spcBef>
                <a:spcPts val="435"/>
              </a:spcBef>
              <a:buClr>
                <a:schemeClr val="tx1"/>
              </a:buClr>
            </a:pPr>
            <a:endParaRPr lang="en-US" sz="1350" dirty="0"/>
          </a:p>
          <a:p>
            <a:pPr marL="429816" lvl="1" indent="-173831">
              <a:spcBef>
                <a:spcPts val="435"/>
              </a:spcBef>
              <a:buClr>
                <a:schemeClr val="tx1"/>
              </a:buClr>
            </a:pPr>
            <a:endParaRPr lang="en-US" sz="1350" dirty="0"/>
          </a:p>
          <a:p>
            <a:pPr marL="429816" lvl="1" indent="-173831">
              <a:spcBef>
                <a:spcPts val="435"/>
              </a:spcBef>
              <a:buClr>
                <a:schemeClr val="tx1"/>
              </a:buClr>
            </a:pPr>
            <a:endParaRPr lang="en-US" sz="1350" dirty="0"/>
          </a:p>
          <a:p>
            <a:pPr marL="541735" lvl="1" indent="-285750">
              <a:spcBef>
                <a:spcPts val="435"/>
              </a:spcBef>
              <a:buClr>
                <a:schemeClr val="tx1"/>
              </a:buClr>
              <a:buSzPct val="100000"/>
              <a:buFont typeface="Wingdings" panose="05000000000000000000" pitchFamily="2" charset="2"/>
              <a:buChar char="§"/>
            </a:pPr>
            <a:r>
              <a:rPr lang="en-US" sz="1400" dirty="0"/>
              <a:t>Diagnosis to systemic treatment &lt; 1 year* (DxTx&lt;1yr)</a:t>
            </a:r>
          </a:p>
          <a:p>
            <a:pPr marL="541735" lvl="1" indent="-285750">
              <a:spcBef>
                <a:spcPts val="435"/>
              </a:spcBef>
              <a:buClr>
                <a:schemeClr val="tx1"/>
              </a:buClr>
              <a:buSzPct val="100000"/>
              <a:buFont typeface="Wingdings" panose="05000000000000000000" pitchFamily="2" charset="2"/>
              <a:buChar char="§"/>
            </a:pPr>
            <a:r>
              <a:rPr lang="en-US" sz="1400" dirty="0"/>
              <a:t>Diminished performance status (PS)*</a:t>
            </a:r>
          </a:p>
          <a:p>
            <a:pPr marL="541735" lvl="1" indent="-285750">
              <a:spcBef>
                <a:spcPts val="435"/>
              </a:spcBef>
              <a:buClr>
                <a:schemeClr val="tx1"/>
              </a:buClr>
              <a:buSzPct val="100000"/>
              <a:buFont typeface="Wingdings" panose="05000000000000000000" pitchFamily="2" charset="2"/>
              <a:buChar char="§"/>
            </a:pPr>
            <a:r>
              <a:rPr lang="en-US" sz="1400" dirty="0"/>
              <a:t>Elevated corrected calcium* </a:t>
            </a:r>
          </a:p>
          <a:p>
            <a:pPr marL="541735" lvl="1" indent="-285750">
              <a:spcBef>
                <a:spcPts val="435"/>
              </a:spcBef>
              <a:buClr>
                <a:schemeClr val="tx1"/>
              </a:buClr>
              <a:buSzPct val="100000"/>
              <a:buFont typeface="Wingdings" panose="05000000000000000000" pitchFamily="2" charset="2"/>
              <a:buChar char="§"/>
            </a:pPr>
            <a:r>
              <a:rPr lang="en-US" sz="1400" dirty="0"/>
              <a:t>Anemia* </a:t>
            </a:r>
          </a:p>
          <a:p>
            <a:pPr marL="541735" lvl="1" indent="-285750">
              <a:spcBef>
                <a:spcPts val="435"/>
              </a:spcBef>
              <a:buClr>
                <a:srgbClr val="C00000"/>
              </a:buClr>
              <a:buSzPct val="100000"/>
              <a:buFont typeface="Wingdings" panose="05000000000000000000" pitchFamily="2" charset="2"/>
              <a:buChar char="§"/>
            </a:pPr>
            <a:r>
              <a:rPr lang="en-US" sz="1400" dirty="0">
                <a:solidFill>
                  <a:srgbClr val="9B2D1F"/>
                </a:solidFill>
              </a:rPr>
              <a:t>Elevated neutrophils (new)</a:t>
            </a:r>
          </a:p>
          <a:p>
            <a:pPr marL="541735" lvl="1" indent="-285750">
              <a:spcBef>
                <a:spcPts val="435"/>
              </a:spcBef>
              <a:buClr>
                <a:srgbClr val="C00000"/>
              </a:buClr>
              <a:buSzPct val="100000"/>
              <a:buFont typeface="Wingdings" panose="05000000000000000000" pitchFamily="2" charset="2"/>
              <a:buChar char="§"/>
            </a:pPr>
            <a:r>
              <a:rPr lang="en-US" sz="1400" dirty="0">
                <a:solidFill>
                  <a:srgbClr val="9B2D1F"/>
                </a:solidFill>
              </a:rPr>
              <a:t>Elevated platelets (new)</a:t>
            </a:r>
          </a:p>
        </p:txBody>
      </p:sp>
      <p:sp>
        <p:nvSpPr>
          <p:cNvPr id="3" name="Footer Placeholder 2"/>
          <p:cNvSpPr>
            <a:spLocks noGrp="1"/>
          </p:cNvSpPr>
          <p:nvPr>
            <p:ph type="ftr" sz="quarter" idx="3"/>
          </p:nvPr>
        </p:nvSpPr>
        <p:spPr>
          <a:xfrm>
            <a:off x="3667170" y="4501647"/>
            <a:ext cx="3903712" cy="589230"/>
          </a:xfrm>
          <a:prstGeom prst="rect">
            <a:avLst/>
          </a:prstGeom>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257243"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514487"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771731"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028975"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286218" algn="l" defTabSz="514487" rtl="0" eaLnBrk="1" latinLnBrk="0" hangingPunct="1">
              <a:defRPr kern="1200">
                <a:solidFill>
                  <a:schemeClr val="tx1"/>
                </a:solidFill>
                <a:latin typeface="Arial" pitchFamily="34" charset="0"/>
                <a:ea typeface="ＭＳ Ｐゴシック" pitchFamily="34" charset="-128"/>
                <a:cs typeface="+mn-cs"/>
              </a:defRPr>
            </a:lvl6pPr>
            <a:lvl7pPr marL="1543462" algn="l" defTabSz="514487" rtl="0" eaLnBrk="1" latinLnBrk="0" hangingPunct="1">
              <a:defRPr kern="1200">
                <a:solidFill>
                  <a:schemeClr val="tx1"/>
                </a:solidFill>
                <a:latin typeface="Arial" pitchFamily="34" charset="0"/>
                <a:ea typeface="ＭＳ Ｐゴシック" pitchFamily="34" charset="-128"/>
                <a:cs typeface="+mn-cs"/>
              </a:defRPr>
            </a:lvl7pPr>
            <a:lvl8pPr marL="1800705" algn="l" defTabSz="514487" rtl="0" eaLnBrk="1" latinLnBrk="0" hangingPunct="1">
              <a:defRPr kern="1200">
                <a:solidFill>
                  <a:schemeClr val="tx1"/>
                </a:solidFill>
                <a:latin typeface="Arial" pitchFamily="34" charset="0"/>
                <a:ea typeface="ＭＳ Ｐゴシック" pitchFamily="34" charset="-128"/>
                <a:cs typeface="+mn-cs"/>
              </a:defRPr>
            </a:lvl8pPr>
            <a:lvl9pPr marL="2057949" algn="l" defTabSz="514487" rtl="0" eaLnBrk="1" latinLnBrk="0" hangingPunct="1">
              <a:defRPr kern="1200">
                <a:solidFill>
                  <a:schemeClr val="tx1"/>
                </a:solidFill>
                <a:latin typeface="Arial" pitchFamily="34" charset="0"/>
                <a:ea typeface="ＭＳ Ｐゴシック" pitchFamily="34" charset="-128"/>
                <a:cs typeface="+mn-cs"/>
              </a:defRPr>
            </a:lvl9pPr>
          </a:lstStyle>
          <a:p>
            <a:pPr algn="l"/>
            <a:r>
              <a:rPr lang="en-US" dirty="0">
                <a:solidFill>
                  <a:schemeClr val="tx1">
                    <a:lumMod val="50000"/>
                    <a:lumOff val="50000"/>
                  </a:schemeClr>
                </a:solidFill>
              </a:rPr>
              <a:t>1.  Heng, D </a:t>
            </a:r>
            <a:r>
              <a:rPr lang="en-US" i="1" dirty="0">
                <a:solidFill>
                  <a:schemeClr val="tx1">
                    <a:lumMod val="50000"/>
                    <a:lumOff val="50000"/>
                  </a:schemeClr>
                </a:solidFill>
              </a:rPr>
              <a:t>et al</a:t>
            </a:r>
            <a:r>
              <a:rPr lang="en-US" dirty="0">
                <a:solidFill>
                  <a:schemeClr val="tx1">
                    <a:lumMod val="50000"/>
                    <a:lumOff val="50000"/>
                  </a:schemeClr>
                </a:solidFill>
              </a:rPr>
              <a:t>. </a:t>
            </a:r>
            <a:r>
              <a:rPr lang="en-US" u="sng" dirty="0">
                <a:solidFill>
                  <a:schemeClr val="tx1">
                    <a:lumMod val="50000"/>
                    <a:lumOff val="50000"/>
                  </a:schemeClr>
                </a:solidFill>
              </a:rPr>
              <a:t>JCO</a:t>
            </a:r>
            <a:r>
              <a:rPr lang="en-US" i="1" dirty="0">
                <a:solidFill>
                  <a:schemeClr val="tx1">
                    <a:lumMod val="50000"/>
                    <a:lumOff val="50000"/>
                  </a:schemeClr>
                </a:solidFill>
              </a:rPr>
              <a:t> (</a:t>
            </a:r>
            <a:r>
              <a:rPr lang="en-US" dirty="0">
                <a:solidFill>
                  <a:schemeClr val="tx1">
                    <a:lumMod val="50000"/>
                    <a:lumOff val="50000"/>
                  </a:schemeClr>
                </a:solidFill>
              </a:rPr>
              <a:t>2009) 27:5794</a:t>
            </a:r>
          </a:p>
          <a:p>
            <a:pPr algn="l"/>
            <a:r>
              <a:rPr lang="en-US" dirty="0">
                <a:solidFill>
                  <a:schemeClr val="tx1">
                    <a:lumMod val="50000"/>
                    <a:lumOff val="50000"/>
                  </a:schemeClr>
                </a:solidFill>
              </a:rPr>
              <a:t>2.  Heng, D </a:t>
            </a:r>
            <a:r>
              <a:rPr lang="en-US" i="1" dirty="0">
                <a:solidFill>
                  <a:schemeClr val="tx1">
                    <a:lumMod val="50000"/>
                    <a:lumOff val="50000"/>
                  </a:schemeClr>
                </a:solidFill>
              </a:rPr>
              <a:t>et al</a:t>
            </a:r>
            <a:r>
              <a:rPr lang="en-US" dirty="0">
                <a:solidFill>
                  <a:schemeClr val="tx1">
                    <a:lumMod val="50000"/>
                    <a:lumOff val="50000"/>
                  </a:schemeClr>
                </a:solidFill>
              </a:rPr>
              <a:t>. </a:t>
            </a:r>
            <a:r>
              <a:rPr lang="en-US" u="sng" dirty="0">
                <a:solidFill>
                  <a:schemeClr val="tx1">
                    <a:lumMod val="50000"/>
                    <a:lumOff val="50000"/>
                  </a:schemeClr>
                </a:solidFill>
              </a:rPr>
              <a:t>Lancet Oncology</a:t>
            </a:r>
            <a:r>
              <a:rPr lang="en-US" dirty="0">
                <a:solidFill>
                  <a:schemeClr val="tx1">
                    <a:lumMod val="50000"/>
                    <a:lumOff val="50000"/>
                  </a:schemeClr>
                </a:solidFill>
              </a:rPr>
              <a:t>. (2013) 14:141</a:t>
            </a:r>
          </a:p>
          <a:p>
            <a:r>
              <a:rPr lang="en-US" dirty="0">
                <a:solidFill>
                  <a:schemeClr val="tx1">
                    <a:lumMod val="50000"/>
                    <a:lumOff val="50000"/>
                  </a:schemeClr>
                </a:solidFill>
              </a:rPr>
              <a:t>3.  </a:t>
            </a:r>
            <a:r>
              <a:rPr lang="en-US" dirty="0" err="1">
                <a:solidFill>
                  <a:schemeClr val="tx1">
                    <a:lumMod val="50000"/>
                    <a:lumOff val="50000"/>
                  </a:schemeClr>
                </a:solidFill>
              </a:rPr>
              <a:t>Motzer</a:t>
            </a:r>
            <a:r>
              <a:rPr lang="en-US" dirty="0">
                <a:solidFill>
                  <a:schemeClr val="tx1">
                    <a:lumMod val="50000"/>
                    <a:lumOff val="50000"/>
                  </a:schemeClr>
                </a:solidFill>
              </a:rPr>
              <a:t>, RJ </a:t>
            </a:r>
            <a:r>
              <a:rPr lang="en-US" i="1" dirty="0">
                <a:solidFill>
                  <a:schemeClr val="tx1">
                    <a:lumMod val="50000"/>
                    <a:lumOff val="50000"/>
                  </a:schemeClr>
                </a:solidFill>
              </a:rPr>
              <a:t>et al</a:t>
            </a:r>
            <a:r>
              <a:rPr lang="en-US" dirty="0">
                <a:solidFill>
                  <a:schemeClr val="tx1">
                    <a:lumMod val="50000"/>
                    <a:lumOff val="50000"/>
                  </a:schemeClr>
                </a:solidFill>
              </a:rPr>
              <a:t>. </a:t>
            </a:r>
            <a:r>
              <a:rPr lang="en-US" u="sng" dirty="0">
                <a:solidFill>
                  <a:schemeClr val="tx1">
                    <a:lumMod val="50000"/>
                    <a:lumOff val="50000"/>
                  </a:schemeClr>
                </a:solidFill>
              </a:rPr>
              <a:t>JCO</a:t>
            </a:r>
            <a:r>
              <a:rPr lang="en-US" dirty="0">
                <a:solidFill>
                  <a:schemeClr val="tx1">
                    <a:lumMod val="50000"/>
                    <a:lumOff val="50000"/>
                  </a:schemeClr>
                </a:solidFill>
              </a:rPr>
              <a:t> (2002) 20:289-296 </a:t>
            </a:r>
          </a:p>
        </p:txBody>
      </p:sp>
      <p:sp>
        <p:nvSpPr>
          <p:cNvPr id="6" name="Title 5"/>
          <p:cNvSpPr>
            <a:spLocks noGrp="1"/>
          </p:cNvSpPr>
          <p:nvPr>
            <p:ph type="title" idx="4294967295"/>
          </p:nvPr>
        </p:nvSpPr>
        <p:spPr>
          <a:xfrm>
            <a:off x="0" y="207963"/>
            <a:ext cx="9144000" cy="855662"/>
          </a:xfrm>
          <a:prstGeom prst="rect">
            <a:avLst/>
          </a:prstGeom>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r>
              <a:rPr lang="en-US" sz="2200" b="1" dirty="0">
                <a:solidFill>
                  <a:srgbClr val="002E51"/>
                </a:solidFill>
              </a:rPr>
              <a:t>IMDC (Heng) Risk Model for </a:t>
            </a:r>
            <a:r>
              <a:rPr lang="en-US" sz="2200" b="1" dirty="0" err="1">
                <a:solidFill>
                  <a:srgbClr val="002E51"/>
                </a:solidFill>
              </a:rPr>
              <a:t>mRCC</a:t>
            </a:r>
            <a:r>
              <a:rPr lang="en-US" sz="2200" b="1" dirty="0">
                <a:solidFill>
                  <a:srgbClr val="002E51"/>
                </a:solidFill>
              </a:rPr>
              <a:t> Treated by Targeted Therapy</a:t>
            </a:r>
          </a:p>
        </p:txBody>
      </p:sp>
      <p:sp>
        <p:nvSpPr>
          <p:cNvPr id="10" name="TextBox 9"/>
          <p:cNvSpPr txBox="1"/>
          <p:nvPr/>
        </p:nvSpPr>
        <p:spPr>
          <a:xfrm>
            <a:off x="1485904" y="4101429"/>
            <a:ext cx="2295791" cy="213585"/>
          </a:xfrm>
          <a:prstGeom prst="rect">
            <a:avLst/>
          </a:prstGeom>
          <a:noFill/>
          <a:ln>
            <a:noFill/>
          </a:ln>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sz="788" dirty="0"/>
              <a:t>*Same as MSKCC risk model</a:t>
            </a:r>
            <a:r>
              <a:rPr lang="en-US" sz="788" baseline="30000" dirty="0"/>
              <a:t>3</a:t>
            </a:r>
          </a:p>
        </p:txBody>
      </p:sp>
      <p:sp>
        <p:nvSpPr>
          <p:cNvPr id="2" name="Rectangle 1"/>
          <p:cNvSpPr/>
          <p:nvPr/>
        </p:nvSpPr>
        <p:spPr>
          <a:xfrm>
            <a:off x="447368" y="979993"/>
            <a:ext cx="4114799" cy="1323439"/>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spcAft>
                <a:spcPts val="1200"/>
              </a:spcAft>
            </a:pPr>
            <a:r>
              <a:rPr lang="en-US" sz="1400" b="1" u="sng" dirty="0"/>
              <a:t>International Metastatic Renal Cell Carcinoma Database Consortium (IMDC) Risk Model:</a:t>
            </a:r>
            <a:endParaRPr lang="en-US" sz="1200" b="1" u="sng" dirty="0"/>
          </a:p>
          <a:p>
            <a:pPr algn="ctr"/>
            <a:r>
              <a:rPr lang="en-US" sz="1400" b="1" dirty="0"/>
              <a:t>6 Baseline Risk Factors Predict </a:t>
            </a:r>
            <a:br>
              <a:rPr lang="en-US" sz="1400" b="1" dirty="0"/>
            </a:br>
            <a:r>
              <a:rPr lang="en-US" sz="1400" b="1" dirty="0"/>
              <a:t>Diminished Overall Survival (OS) </a:t>
            </a:r>
          </a:p>
          <a:p>
            <a:pPr algn="ctr"/>
            <a:r>
              <a:rPr lang="en-US" sz="1400" b="1" dirty="0"/>
              <a:t>in mRCC:</a:t>
            </a:r>
          </a:p>
        </p:txBody>
      </p:sp>
      <p:sp>
        <p:nvSpPr>
          <p:cNvPr id="12" name="Content Placeholder 7"/>
          <p:cNvSpPr txBox="1">
            <a:spLocks/>
          </p:cNvSpPr>
          <p:nvPr/>
        </p:nvSpPr>
        <p:spPr>
          <a:xfrm>
            <a:off x="4916233" y="3273255"/>
            <a:ext cx="3416609" cy="1310962"/>
          </a:xfrm>
          <a:prstGeom prst="rect">
            <a:avLst/>
          </a:prstGeom>
        </p:spPr>
        <p:txBody>
          <a:bodyPr vert="horz">
            <a:norm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marL="0" indent="0">
              <a:buNone/>
            </a:pPr>
            <a:r>
              <a:rPr lang="en-US" sz="1400" dirty="0"/>
              <a:t>Median OS by IMDC risk group:</a:t>
            </a:r>
          </a:p>
          <a:p>
            <a:pPr lvl="1">
              <a:buFont typeface="Arial" pitchFamily="34" charset="0"/>
              <a:buChar char="‒"/>
            </a:pPr>
            <a:r>
              <a:rPr lang="en-US" sz="1400" dirty="0"/>
              <a:t>Favorable risk: 43 months</a:t>
            </a:r>
          </a:p>
          <a:p>
            <a:pPr lvl="1">
              <a:buClr>
                <a:srgbClr val="C00000"/>
              </a:buClr>
              <a:buFont typeface="Arial" pitchFamily="34" charset="0"/>
              <a:buChar char="‒"/>
            </a:pPr>
            <a:r>
              <a:rPr lang="en-US" sz="1400" dirty="0"/>
              <a:t>Intermediate risk: 22.5 months</a:t>
            </a:r>
          </a:p>
          <a:p>
            <a:pPr lvl="1">
              <a:buClr>
                <a:srgbClr val="00B0F0"/>
              </a:buClr>
              <a:buFont typeface="Arial" pitchFamily="34" charset="0"/>
              <a:buChar char="‒"/>
            </a:pPr>
            <a:r>
              <a:rPr lang="en-US" sz="1400" dirty="0"/>
              <a:t>Poor risk: 7.8 months</a:t>
            </a:r>
          </a:p>
        </p:txBody>
      </p:sp>
      <p:pic>
        <p:nvPicPr>
          <p:cNvPr id="14" name="Picture 3" descr="C:\Users\dplessinger\Documents\Argos\RCC Risk Models\Heng Criteria\Cap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8306" y="1076110"/>
            <a:ext cx="3228270" cy="20414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455204" y="1982646"/>
            <a:ext cx="1957849" cy="0"/>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787039" y="1982646"/>
            <a:ext cx="0" cy="840659"/>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410145" y="1986336"/>
            <a:ext cx="0" cy="840659"/>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420386" y="1978965"/>
            <a:ext cx="0" cy="840659"/>
          </a:xfrm>
          <a:prstGeom prst="line">
            <a:avLst/>
          </a:prstGeom>
          <a:ln w="63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288186" y="1060271"/>
            <a:ext cx="200025" cy="20774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sz="750" b="1" dirty="0"/>
              <a:t>0</a:t>
            </a:r>
          </a:p>
        </p:txBody>
      </p:sp>
      <p:sp>
        <p:nvSpPr>
          <p:cNvPr id="9" name="TextBox 8"/>
          <p:cNvSpPr txBox="1"/>
          <p:nvPr/>
        </p:nvSpPr>
        <p:spPr>
          <a:xfrm>
            <a:off x="7152975" y="1181945"/>
            <a:ext cx="421550" cy="20774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r>
              <a:rPr lang="en-US" sz="750" b="1" dirty="0"/>
              <a:t>1-2</a:t>
            </a:r>
          </a:p>
        </p:txBody>
      </p:sp>
      <p:sp>
        <p:nvSpPr>
          <p:cNvPr id="13" name="TextBox 12"/>
          <p:cNvSpPr txBox="1"/>
          <p:nvPr/>
        </p:nvSpPr>
        <p:spPr>
          <a:xfrm>
            <a:off x="7116097" y="1288871"/>
            <a:ext cx="524793" cy="20774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r>
              <a:rPr lang="en-US" sz="750" b="1" dirty="0"/>
              <a:t>≥3</a:t>
            </a:r>
          </a:p>
        </p:txBody>
      </p:sp>
    </p:spTree>
    <p:extLst>
      <p:ext uri="{BB962C8B-B14F-4D97-AF65-F5344CB8AC3E}">
        <p14:creationId xmlns:p14="http://schemas.microsoft.com/office/powerpoint/2010/main" val="377282555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noFill/>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r>
              <a:rPr lang="en-US" sz="2400" b="1" dirty="0" err="1">
                <a:solidFill>
                  <a:srgbClr val="002E51"/>
                </a:solidFill>
              </a:rPr>
              <a:t>CheckMate</a:t>
            </a:r>
            <a:r>
              <a:rPr lang="en-US" sz="2400" b="1" dirty="0">
                <a:solidFill>
                  <a:srgbClr val="002E51"/>
                </a:solidFill>
              </a:rPr>
              <a:t> 214 (RCC): Pivotal Phase III Study of </a:t>
            </a:r>
            <a:br>
              <a:rPr lang="en-US" sz="2400" b="1" dirty="0">
                <a:solidFill>
                  <a:srgbClr val="002E51"/>
                </a:solidFill>
              </a:rPr>
            </a:br>
            <a:r>
              <a:rPr lang="en-US" sz="2400" b="1" dirty="0">
                <a:solidFill>
                  <a:srgbClr val="002E51"/>
                </a:solidFill>
              </a:rPr>
              <a:t>IPI + NIVO vs Sunitinib</a:t>
            </a:r>
            <a:endParaRPr lang="en-US" sz="2400" dirty="0">
              <a:solidFill>
                <a:srgbClr val="002E51"/>
              </a:solidFill>
              <a:latin typeface="Lucida Sans" pitchFamily="34" charset="0"/>
            </a:endParaRPr>
          </a:p>
        </p:txBody>
      </p:sp>
      <p:sp>
        <p:nvSpPr>
          <p:cNvPr id="49155" name="Rectangle 3"/>
          <p:cNvSpPr>
            <a:spLocks noGrp="1" noChangeArrowheads="1"/>
          </p:cNvSpPr>
          <p:nvPr>
            <p:ph type="body" idx="4294967295"/>
          </p:nvPr>
        </p:nvSpPr>
        <p:spPr>
          <a:xfrm>
            <a:off x="1528019" y="1275425"/>
            <a:ext cx="2262188" cy="1644650"/>
          </a:xfrm>
          <a:solidFill>
            <a:schemeClr val="bg1">
              <a:lumMod val="95000"/>
            </a:schemeClr>
          </a:solidFill>
          <a:ln w="12700">
            <a:solidFill>
              <a:schemeClr val="tx1"/>
            </a:solidFill>
            <a:miter lim="800000"/>
            <a:headEnd/>
            <a:tailEnd/>
          </a:ln>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lnSpc>
                <a:spcPct val="90000"/>
              </a:lnSpc>
              <a:spcBef>
                <a:spcPts val="0"/>
              </a:spcBef>
              <a:spcAft>
                <a:spcPts val="225"/>
              </a:spcAft>
              <a:buNone/>
            </a:pPr>
            <a:r>
              <a:rPr lang="en-US" sz="1350" b="1" dirty="0"/>
              <a:t>Key Eligibility Criteria</a:t>
            </a:r>
          </a:p>
          <a:p>
            <a:pPr marL="345281" indent="-172641">
              <a:lnSpc>
                <a:spcPct val="90000"/>
              </a:lnSpc>
              <a:spcBef>
                <a:spcPts val="0"/>
              </a:spcBef>
              <a:spcAft>
                <a:spcPts val="225"/>
              </a:spcAft>
              <a:buSzPct val="100000"/>
              <a:buFont typeface="Wingdings" charset="2"/>
              <a:buChar char="§"/>
            </a:pPr>
            <a:r>
              <a:rPr lang="en-US" sz="1350" dirty="0"/>
              <a:t>Clear cell histology</a:t>
            </a:r>
          </a:p>
          <a:p>
            <a:pPr marL="345281" indent="-172641">
              <a:lnSpc>
                <a:spcPct val="90000"/>
              </a:lnSpc>
              <a:spcBef>
                <a:spcPts val="0"/>
              </a:spcBef>
              <a:spcAft>
                <a:spcPts val="225"/>
              </a:spcAft>
              <a:buSzPct val="100000"/>
              <a:buFont typeface="Wingdings" charset="2"/>
              <a:buChar char="§"/>
            </a:pPr>
            <a:r>
              <a:rPr lang="en-US" sz="1350" dirty="0"/>
              <a:t>No prior treatment</a:t>
            </a:r>
          </a:p>
          <a:p>
            <a:pPr marL="345281" indent="-172641">
              <a:lnSpc>
                <a:spcPct val="90000"/>
              </a:lnSpc>
              <a:spcBef>
                <a:spcPts val="0"/>
              </a:spcBef>
              <a:spcAft>
                <a:spcPts val="225"/>
              </a:spcAft>
              <a:buSzPct val="100000"/>
              <a:buFont typeface="Wingdings" charset="2"/>
              <a:buChar char="§"/>
            </a:pPr>
            <a:r>
              <a:rPr lang="en-US" sz="1350" dirty="0"/>
              <a:t>Tumor tissue available for PD-L1 testing</a:t>
            </a:r>
          </a:p>
          <a:p>
            <a:pPr marL="345281" indent="-172641">
              <a:lnSpc>
                <a:spcPct val="90000"/>
              </a:lnSpc>
              <a:spcBef>
                <a:spcPts val="0"/>
              </a:spcBef>
              <a:spcAft>
                <a:spcPts val="0"/>
              </a:spcAft>
              <a:buSzPct val="100000"/>
              <a:buFont typeface="Wingdings" charset="2"/>
              <a:buChar char="§"/>
            </a:pPr>
            <a:r>
              <a:rPr lang="en-US" sz="1350" dirty="0"/>
              <a:t>Stratification</a:t>
            </a:r>
          </a:p>
          <a:p>
            <a:pPr marL="345281" lvl="1" indent="0">
              <a:lnSpc>
                <a:spcPct val="90000"/>
              </a:lnSpc>
              <a:spcBef>
                <a:spcPts val="0"/>
              </a:spcBef>
              <a:spcAft>
                <a:spcPts val="0"/>
              </a:spcAft>
              <a:buNone/>
            </a:pPr>
            <a:r>
              <a:rPr lang="en-US" sz="1350" dirty="0"/>
              <a:t>- IMDC Risk</a:t>
            </a:r>
          </a:p>
          <a:p>
            <a:pPr marL="345281" lvl="1" indent="0">
              <a:lnSpc>
                <a:spcPct val="90000"/>
              </a:lnSpc>
              <a:spcBef>
                <a:spcPts val="0"/>
              </a:spcBef>
              <a:spcAft>
                <a:spcPts val="0"/>
              </a:spcAft>
              <a:buNone/>
            </a:pPr>
            <a:r>
              <a:rPr lang="en-US" sz="1350" dirty="0"/>
              <a:t>- Geographic location</a:t>
            </a:r>
          </a:p>
        </p:txBody>
      </p:sp>
      <p:sp>
        <p:nvSpPr>
          <p:cNvPr id="49158" name="Text Box 6"/>
          <p:cNvSpPr txBox="1">
            <a:spLocks noChangeArrowheads="1"/>
          </p:cNvSpPr>
          <p:nvPr/>
        </p:nvSpPr>
        <p:spPr bwMode="auto">
          <a:xfrm>
            <a:off x="4914904" y="1288256"/>
            <a:ext cx="2742010" cy="685800"/>
          </a:xfrm>
          <a:prstGeom prst="roundRect">
            <a:avLst/>
          </a:prstGeom>
          <a:solidFill>
            <a:srgbClr val="002E51">
              <a:alpha val="80000"/>
            </a:srgbClr>
          </a:solidFill>
          <a:ln w="12700">
            <a:solidFill>
              <a:schemeClr val="tx1"/>
            </a:solidFill>
            <a:miter lim="800000"/>
            <a:headEnd/>
            <a:tailEnd/>
          </a:ln>
          <a:effectLst/>
        </p:spPr>
        <p:txBody>
          <a:bodyPr anchor="ct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r>
              <a:rPr lang="en-US" sz="1200" b="1" dirty="0">
                <a:solidFill>
                  <a:schemeClr val="bg1"/>
                </a:solidFill>
                <a:latin typeface="+mn-lt"/>
              </a:rPr>
              <a:t>NIVO 3 mg/kg + IPI 1 mg/kg </a:t>
            </a:r>
          </a:p>
          <a:p>
            <a:pPr algn="ctr"/>
            <a:r>
              <a:rPr lang="en-US" sz="1200" b="1" dirty="0">
                <a:solidFill>
                  <a:schemeClr val="bg1"/>
                </a:solidFill>
                <a:latin typeface="+mn-lt"/>
              </a:rPr>
              <a:t>Q3W x 4 doses</a:t>
            </a:r>
          </a:p>
          <a:p>
            <a:pPr algn="ctr"/>
            <a:r>
              <a:rPr lang="en-US" sz="1200" b="1" dirty="0">
                <a:solidFill>
                  <a:schemeClr val="bg1"/>
                </a:solidFill>
                <a:latin typeface="+mn-lt"/>
              </a:rPr>
              <a:t>Followed by NIVO 3 mg/kg Q2W</a:t>
            </a:r>
          </a:p>
        </p:txBody>
      </p:sp>
      <p:sp>
        <p:nvSpPr>
          <p:cNvPr id="49160" name="Text Box 8"/>
          <p:cNvSpPr txBox="1">
            <a:spLocks noChangeArrowheads="1"/>
          </p:cNvSpPr>
          <p:nvPr/>
        </p:nvSpPr>
        <p:spPr bwMode="auto">
          <a:xfrm>
            <a:off x="4914904" y="2533187"/>
            <a:ext cx="2742010" cy="685800"/>
          </a:xfrm>
          <a:prstGeom prst="roundRect">
            <a:avLst/>
          </a:prstGeom>
          <a:solidFill>
            <a:srgbClr val="AE7546"/>
          </a:solidFill>
          <a:ln w="12700">
            <a:solidFill>
              <a:schemeClr val="tx1"/>
            </a:solidFill>
            <a:miter lim="800000"/>
            <a:headEnd/>
            <a:tailEnd/>
          </a:ln>
          <a:effectLst/>
        </p:spPr>
        <p:txBody>
          <a:bodyPr anchor="ct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spcBef>
                <a:spcPct val="20000"/>
              </a:spcBef>
            </a:pPr>
            <a:r>
              <a:rPr lang="en-US" sz="1200" b="1" dirty="0" err="1">
                <a:solidFill>
                  <a:schemeClr val="bg1"/>
                </a:solidFill>
                <a:latin typeface="+mn-lt"/>
              </a:rPr>
              <a:t>Sunitinib</a:t>
            </a:r>
            <a:endParaRPr lang="en-US" sz="1200" b="1" dirty="0">
              <a:solidFill>
                <a:schemeClr val="bg1"/>
              </a:solidFill>
              <a:latin typeface="+mn-lt"/>
            </a:endParaRPr>
          </a:p>
          <a:p>
            <a:pPr algn="ctr">
              <a:spcBef>
                <a:spcPct val="20000"/>
              </a:spcBef>
            </a:pPr>
            <a:r>
              <a:rPr lang="en-US" sz="1200" b="1" dirty="0">
                <a:solidFill>
                  <a:schemeClr val="bg1"/>
                </a:solidFill>
                <a:latin typeface="+mn-lt"/>
              </a:rPr>
              <a:t>50 mg PO daily, d1-28 Q6W</a:t>
            </a:r>
          </a:p>
        </p:txBody>
      </p:sp>
      <p:sp>
        <p:nvSpPr>
          <p:cNvPr id="49163" name="Line 11"/>
          <p:cNvSpPr>
            <a:spLocks noChangeShapeType="1"/>
          </p:cNvSpPr>
          <p:nvPr/>
        </p:nvSpPr>
        <p:spPr bwMode="auto">
          <a:xfrm flipV="1">
            <a:off x="3950148" y="1603861"/>
            <a:ext cx="742949" cy="526062"/>
          </a:xfrm>
          <a:prstGeom prst="line">
            <a:avLst/>
          </a:prstGeom>
          <a:noFill/>
          <a:ln w="2540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latin typeface="+mn-lt"/>
            </a:endParaRPr>
          </a:p>
        </p:txBody>
      </p:sp>
      <p:sp>
        <p:nvSpPr>
          <p:cNvPr id="49164" name="Freeform 12"/>
          <p:cNvSpPr>
            <a:spLocks/>
          </p:cNvSpPr>
          <p:nvPr/>
        </p:nvSpPr>
        <p:spPr bwMode="auto">
          <a:xfrm rot="21090616">
            <a:off x="3990686" y="2069564"/>
            <a:ext cx="685800" cy="600075"/>
          </a:xfrm>
          <a:custGeom>
            <a:avLst/>
            <a:gdLst>
              <a:gd name="T0" fmla="*/ 0 w 701"/>
              <a:gd name="T1" fmla="*/ 0 h 405"/>
              <a:gd name="T2" fmla="*/ 701 w 701"/>
              <a:gd name="T3" fmla="*/ 405 h 405"/>
            </a:gdLst>
            <a:ahLst/>
            <a:cxnLst>
              <a:cxn ang="0">
                <a:pos x="T0" y="T1"/>
              </a:cxn>
              <a:cxn ang="0">
                <a:pos x="T2" y="T3"/>
              </a:cxn>
            </a:cxnLst>
            <a:rect l="0" t="0" r="r" b="b"/>
            <a:pathLst>
              <a:path w="701" h="405">
                <a:moveTo>
                  <a:pt x="0" y="0"/>
                </a:moveTo>
                <a:lnTo>
                  <a:pt x="701" y="405"/>
                </a:lnTo>
              </a:path>
            </a:pathLst>
          </a:custGeom>
          <a:noFill/>
          <a:ln w="25400">
            <a:solidFill>
              <a:schemeClr val="tx1"/>
            </a:solidFill>
            <a:round/>
            <a:headEnd type="none" w="med" len="med"/>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latin typeface="+mn-lt"/>
            </a:endParaRPr>
          </a:p>
        </p:txBody>
      </p:sp>
      <p:sp>
        <p:nvSpPr>
          <p:cNvPr id="9" name="TextBox 8"/>
          <p:cNvSpPr txBox="1"/>
          <p:nvPr/>
        </p:nvSpPr>
        <p:spPr>
          <a:xfrm>
            <a:off x="4073014" y="1944512"/>
            <a:ext cx="742950"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r>
              <a:rPr lang="en-US" sz="1400" b="1" dirty="0">
                <a:latin typeface="+mn-lt"/>
              </a:rPr>
              <a:t>1:1</a:t>
            </a:r>
          </a:p>
        </p:txBody>
      </p:sp>
      <p:sp>
        <p:nvSpPr>
          <p:cNvPr id="10" name="Text Box 8"/>
          <p:cNvSpPr txBox="1">
            <a:spLocks noChangeArrowheads="1"/>
          </p:cNvSpPr>
          <p:nvPr/>
        </p:nvSpPr>
        <p:spPr bwMode="auto">
          <a:xfrm>
            <a:off x="4914903" y="3527862"/>
            <a:ext cx="4019901" cy="554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marL="214313" indent="-214313">
              <a:spcBef>
                <a:spcPts val="0"/>
              </a:spcBef>
              <a:buFont typeface="Arial" panose="020B0604020202020204" pitchFamily="34" charset="0"/>
              <a:buChar char="–"/>
            </a:pPr>
            <a:r>
              <a:rPr lang="en-US" altLang="en-US" sz="1350" b="1" dirty="0">
                <a:latin typeface="+mn-lt"/>
                <a:ea typeface="MS PGothic" pitchFamily="34" charset="-128"/>
              </a:rPr>
              <a:t>Co-primary end points: OS, ORR, PFS in Intermediate and Poor Risk patients</a:t>
            </a:r>
          </a:p>
        </p:txBody>
      </p:sp>
      <p:sp>
        <p:nvSpPr>
          <p:cNvPr id="2" name="TextBox 1"/>
          <p:cNvSpPr txBox="1"/>
          <p:nvPr/>
        </p:nvSpPr>
        <p:spPr>
          <a:xfrm>
            <a:off x="3677527" y="4645835"/>
            <a:ext cx="3185901"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sz="1200" dirty="0" err="1">
                <a:solidFill>
                  <a:schemeClr val="bg2"/>
                </a:solidFill>
                <a:latin typeface="+mn-lt"/>
              </a:rPr>
              <a:t>Motzer</a:t>
            </a:r>
            <a:r>
              <a:rPr lang="en-US" sz="1200" dirty="0">
                <a:solidFill>
                  <a:schemeClr val="bg2"/>
                </a:solidFill>
                <a:latin typeface="+mn-lt"/>
              </a:rPr>
              <a:t>, RJ </a:t>
            </a:r>
            <a:r>
              <a:rPr lang="en-US" sz="1200" i="1" dirty="0">
                <a:solidFill>
                  <a:schemeClr val="bg2"/>
                </a:solidFill>
                <a:latin typeface="+mn-lt"/>
              </a:rPr>
              <a:t>et al</a:t>
            </a:r>
            <a:r>
              <a:rPr lang="en-US" sz="1200" dirty="0">
                <a:solidFill>
                  <a:schemeClr val="bg2"/>
                </a:solidFill>
                <a:latin typeface="+mn-lt"/>
              </a:rPr>
              <a:t>. </a:t>
            </a:r>
            <a:r>
              <a:rPr lang="en-US" sz="1200" u="sng" dirty="0">
                <a:solidFill>
                  <a:schemeClr val="bg2"/>
                </a:solidFill>
                <a:latin typeface="+mn-lt"/>
              </a:rPr>
              <a:t>NEJM</a:t>
            </a:r>
            <a:r>
              <a:rPr lang="en-US" sz="1200" dirty="0">
                <a:solidFill>
                  <a:schemeClr val="bg2"/>
                </a:solidFill>
                <a:latin typeface="+mn-lt"/>
              </a:rPr>
              <a:t> (2018) 378:1277-90.</a:t>
            </a:r>
          </a:p>
        </p:txBody>
      </p:sp>
      <p:sp>
        <p:nvSpPr>
          <p:cNvPr id="4" name="TextBox 3"/>
          <p:cNvSpPr txBox="1"/>
          <p:nvPr/>
        </p:nvSpPr>
        <p:spPr>
          <a:xfrm>
            <a:off x="4914903" y="1023387"/>
            <a:ext cx="711151"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sz="1400" b="1" dirty="0">
                <a:latin typeface="+mn-lt"/>
              </a:rPr>
              <a:t>N=550</a:t>
            </a:r>
          </a:p>
        </p:txBody>
      </p:sp>
      <p:sp>
        <p:nvSpPr>
          <p:cNvPr id="13" name="TextBox 12"/>
          <p:cNvSpPr txBox="1"/>
          <p:nvPr/>
        </p:nvSpPr>
        <p:spPr>
          <a:xfrm>
            <a:off x="4914903" y="2265256"/>
            <a:ext cx="711151" cy="30777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sz="1400" b="1" dirty="0">
                <a:latin typeface="+mn-lt"/>
              </a:rPr>
              <a:t>N=546</a:t>
            </a:r>
          </a:p>
        </p:txBody>
      </p:sp>
      <p:sp>
        <p:nvSpPr>
          <p:cNvPr id="5" name="TextBox 4"/>
          <p:cNvSpPr txBox="1"/>
          <p:nvPr/>
        </p:nvSpPr>
        <p:spPr>
          <a:xfrm>
            <a:off x="1143329" y="3010616"/>
            <a:ext cx="1642191" cy="1277273"/>
          </a:xfrm>
          <a:prstGeom prst="rect">
            <a:avLst/>
          </a:prstGeom>
          <a:noFill/>
          <a:ln>
            <a:solidFill>
              <a:schemeClr val="accent1"/>
            </a:solidFill>
          </a:ln>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marL="82154" indent="-82154" algn="ctr"/>
            <a:r>
              <a:rPr lang="en-US" sz="1100" b="1" u="sng" dirty="0">
                <a:latin typeface="+mn-lt"/>
              </a:rPr>
              <a:t>IMDC RFs (6)</a:t>
            </a:r>
          </a:p>
          <a:p>
            <a:pPr marL="82154" indent="-82154">
              <a:buFont typeface="Wingdings" charset="2"/>
              <a:buChar char="§"/>
            </a:pPr>
            <a:r>
              <a:rPr lang="en-US" sz="1100" dirty="0">
                <a:latin typeface="+mn-lt"/>
              </a:rPr>
              <a:t>Diagnosis to </a:t>
            </a:r>
            <a:r>
              <a:rPr lang="en-US" sz="1100" dirty="0" err="1">
                <a:latin typeface="+mn-lt"/>
              </a:rPr>
              <a:t>tx</a:t>
            </a:r>
            <a:r>
              <a:rPr lang="en-US" sz="1100" dirty="0">
                <a:latin typeface="+mn-lt"/>
              </a:rPr>
              <a:t> &lt; 1yr</a:t>
            </a:r>
          </a:p>
          <a:p>
            <a:pPr marL="82154" indent="-82154">
              <a:buFont typeface="Wingdings" charset="2"/>
              <a:buChar char="§"/>
            </a:pPr>
            <a:r>
              <a:rPr lang="en-US" sz="1100" dirty="0">
                <a:latin typeface="+mn-lt"/>
              </a:rPr>
              <a:t>PFS &lt; 70%</a:t>
            </a:r>
          </a:p>
          <a:p>
            <a:pPr marL="82154" indent="-82154">
              <a:buFont typeface="Wingdings" charset="2"/>
              <a:buChar char="§"/>
            </a:pPr>
            <a:r>
              <a:rPr lang="en-US" sz="1100" dirty="0">
                <a:latin typeface="+mn-lt"/>
              </a:rPr>
              <a:t>Elevated </a:t>
            </a:r>
            <a:r>
              <a:rPr lang="en-US" sz="1100" dirty="0" err="1">
                <a:latin typeface="+mn-lt"/>
              </a:rPr>
              <a:t>Ca</a:t>
            </a:r>
            <a:endParaRPr lang="en-US" sz="1100" dirty="0">
              <a:latin typeface="+mn-lt"/>
            </a:endParaRPr>
          </a:p>
          <a:p>
            <a:pPr marL="82154" indent="-82154">
              <a:buFont typeface="Wingdings" charset="2"/>
              <a:buChar char="§"/>
            </a:pPr>
            <a:r>
              <a:rPr lang="en-US" sz="1100" dirty="0">
                <a:latin typeface="+mn-lt"/>
              </a:rPr>
              <a:t>Elevated neutrophil</a:t>
            </a:r>
          </a:p>
          <a:p>
            <a:pPr marL="82154" indent="-82154">
              <a:buFont typeface="Wingdings" charset="2"/>
              <a:buChar char="§"/>
            </a:pPr>
            <a:r>
              <a:rPr lang="en-US" sz="1100" dirty="0">
                <a:latin typeface="+mn-lt"/>
              </a:rPr>
              <a:t>Anemia</a:t>
            </a:r>
          </a:p>
          <a:p>
            <a:pPr marL="82154" indent="-82154">
              <a:buFont typeface="Wingdings" charset="2"/>
              <a:buChar char="§"/>
            </a:pPr>
            <a:r>
              <a:rPr lang="en-US" sz="1100" dirty="0">
                <a:latin typeface="+mn-lt"/>
              </a:rPr>
              <a:t>Elevated </a:t>
            </a:r>
            <a:r>
              <a:rPr lang="en-US" sz="1100" dirty="0" err="1">
                <a:latin typeface="+mn-lt"/>
              </a:rPr>
              <a:t>plt</a:t>
            </a:r>
            <a:endParaRPr lang="en-US" sz="1100" dirty="0">
              <a:latin typeface="+mn-lt"/>
            </a:endParaRPr>
          </a:p>
        </p:txBody>
      </p:sp>
      <p:sp>
        <p:nvSpPr>
          <p:cNvPr id="16" name="TextBox 15"/>
          <p:cNvSpPr txBox="1"/>
          <p:nvPr/>
        </p:nvSpPr>
        <p:spPr>
          <a:xfrm>
            <a:off x="2926080" y="3261832"/>
            <a:ext cx="1642190" cy="769441"/>
          </a:xfrm>
          <a:prstGeom prst="rect">
            <a:avLst/>
          </a:prstGeom>
          <a:noFill/>
          <a:ln>
            <a:solidFill>
              <a:schemeClr val="accent1"/>
            </a:solidFill>
          </a:ln>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marL="82154" indent="-82154" algn="ctr"/>
            <a:r>
              <a:rPr lang="en-US" sz="1100" b="1" u="sng" dirty="0">
                <a:latin typeface="+mn-lt"/>
              </a:rPr>
              <a:t>IMDC Risk Group</a:t>
            </a:r>
          </a:p>
          <a:p>
            <a:pPr marL="82154" indent="-82154">
              <a:buFont typeface="Wingdings" charset="2"/>
              <a:buChar char="§"/>
            </a:pPr>
            <a:r>
              <a:rPr lang="en-US" sz="1100" dirty="0">
                <a:latin typeface="+mn-lt"/>
              </a:rPr>
              <a:t>Good (0 RF)</a:t>
            </a:r>
          </a:p>
          <a:p>
            <a:pPr marL="82154" indent="-82154">
              <a:buFont typeface="Wingdings" charset="2"/>
              <a:buChar char="§"/>
            </a:pPr>
            <a:r>
              <a:rPr lang="en-US" sz="1100" dirty="0">
                <a:latin typeface="+mn-lt"/>
              </a:rPr>
              <a:t>Intermediate (1-2 RF)</a:t>
            </a:r>
          </a:p>
          <a:p>
            <a:pPr marL="82154" indent="-82154">
              <a:buFont typeface="Wingdings" charset="2"/>
              <a:buChar char="§"/>
            </a:pPr>
            <a:r>
              <a:rPr lang="en-US" sz="1100" dirty="0">
                <a:latin typeface="+mn-lt"/>
              </a:rPr>
              <a:t>Poor (≥ 3 RF)</a:t>
            </a:r>
          </a:p>
        </p:txBody>
      </p:sp>
    </p:spTree>
    <p:extLst>
      <p:ext uri="{BB962C8B-B14F-4D97-AF65-F5344CB8AC3E}">
        <p14:creationId xmlns:p14="http://schemas.microsoft.com/office/powerpoint/2010/main" val="96684982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25F7209-377A-48CD-A913-AAFBECBEFD54}"/>
              </a:ext>
            </a:extLst>
          </p:cNvPr>
          <p:cNvSpPr txBox="1"/>
          <p:nvPr/>
        </p:nvSpPr>
        <p:spPr>
          <a:xfrm>
            <a:off x="1833833" y="1063940"/>
            <a:ext cx="2395181" cy="369332"/>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r>
              <a:rPr lang="en-US" sz="1800" b="1" dirty="0">
                <a:latin typeface="+mn-lt"/>
              </a:rPr>
              <a:t>Intermediate/poor risk</a:t>
            </a:r>
          </a:p>
        </p:txBody>
      </p:sp>
      <p:sp>
        <p:nvSpPr>
          <p:cNvPr id="2" name="Title 1"/>
          <p:cNvSpPr>
            <a:spLocks noGrp="1"/>
          </p:cNvSpPr>
          <p:nvPr>
            <p:ph type="title"/>
          </p:nvPr>
        </p:nvSpPr>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r>
              <a:rPr lang="en-US" sz="2400" b="1" dirty="0" err="1">
                <a:solidFill>
                  <a:srgbClr val="002E51"/>
                </a:solidFill>
              </a:rPr>
              <a:t>CheckMate</a:t>
            </a:r>
            <a:r>
              <a:rPr lang="en-US" sz="2400" b="1" dirty="0">
                <a:solidFill>
                  <a:srgbClr val="002E51"/>
                </a:solidFill>
              </a:rPr>
              <a:t> 214:  Overall Survival by IMDC Risk </a:t>
            </a:r>
            <a:br>
              <a:rPr lang="en-US" sz="2400" b="1" dirty="0">
                <a:solidFill>
                  <a:srgbClr val="002E51"/>
                </a:solidFill>
              </a:rPr>
            </a:br>
            <a:r>
              <a:rPr lang="en-US" sz="2400" b="1" dirty="0">
                <a:solidFill>
                  <a:srgbClr val="002E51"/>
                </a:solidFill>
              </a:rPr>
              <a:t>42-Month Follow-Up</a:t>
            </a:r>
          </a:p>
        </p:txBody>
      </p:sp>
      <p:grpSp>
        <p:nvGrpSpPr>
          <p:cNvPr id="7" name="Group 4">
            <a:extLst>
              <a:ext uri="{FF2B5EF4-FFF2-40B4-BE49-F238E27FC236}">
                <a16:creationId xmlns:a16="http://schemas.microsoft.com/office/drawing/2014/main" id="{A42C07E8-69D1-43B5-9211-BE67B31ABC10}"/>
              </a:ext>
            </a:extLst>
          </p:cNvPr>
          <p:cNvGrpSpPr>
            <a:grpSpLocks noChangeAspect="1"/>
          </p:cNvGrpSpPr>
          <p:nvPr/>
        </p:nvGrpSpPr>
        <p:grpSpPr bwMode="auto">
          <a:xfrm>
            <a:off x="1300155" y="1459709"/>
            <a:ext cx="3111513" cy="1749533"/>
            <a:chOff x="116" y="633"/>
            <a:chExt cx="3918" cy="2203"/>
          </a:xfrm>
        </p:grpSpPr>
        <p:sp>
          <p:nvSpPr>
            <p:cNvPr id="8" name="AutoShape 3">
              <a:extLst>
                <a:ext uri="{FF2B5EF4-FFF2-40B4-BE49-F238E27FC236}">
                  <a16:creationId xmlns:a16="http://schemas.microsoft.com/office/drawing/2014/main" id="{99441FAC-6343-4CED-AE50-AD25C2819897}"/>
                </a:ext>
              </a:extLst>
            </p:cNvPr>
            <p:cNvSpPr>
              <a:spLocks noChangeAspect="1" noChangeArrowheads="1" noTextEdit="1"/>
            </p:cNvSpPr>
            <p:nvPr/>
          </p:nvSpPr>
          <p:spPr bwMode="auto">
            <a:xfrm>
              <a:off x="142" y="639"/>
              <a:ext cx="3844" cy="2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grpSp>
          <p:nvGrpSpPr>
            <p:cNvPr id="9" name="Group 205">
              <a:extLst>
                <a:ext uri="{FF2B5EF4-FFF2-40B4-BE49-F238E27FC236}">
                  <a16:creationId xmlns:a16="http://schemas.microsoft.com/office/drawing/2014/main" id="{67D1BE91-C275-42E6-A206-5A40FBEF20C1}"/>
                </a:ext>
              </a:extLst>
            </p:cNvPr>
            <p:cNvGrpSpPr>
              <a:grpSpLocks/>
            </p:cNvGrpSpPr>
            <p:nvPr/>
          </p:nvGrpSpPr>
          <p:grpSpPr bwMode="auto">
            <a:xfrm>
              <a:off x="116" y="633"/>
              <a:ext cx="3918" cy="2203"/>
              <a:chOff x="116" y="633"/>
              <a:chExt cx="3918" cy="2203"/>
            </a:xfrm>
          </p:grpSpPr>
          <p:sp>
            <p:nvSpPr>
              <p:cNvPr id="56" name="Freeform 5">
                <a:extLst>
                  <a:ext uri="{FF2B5EF4-FFF2-40B4-BE49-F238E27FC236}">
                    <a16:creationId xmlns:a16="http://schemas.microsoft.com/office/drawing/2014/main" id="{51485425-3D39-4298-B74B-7BAEBC231F64}"/>
                  </a:ext>
                </a:extLst>
              </p:cNvPr>
              <p:cNvSpPr>
                <a:spLocks/>
              </p:cNvSpPr>
              <p:nvPr/>
            </p:nvSpPr>
            <p:spPr bwMode="auto">
              <a:xfrm>
                <a:off x="1616" y="1153"/>
                <a:ext cx="0" cy="1328"/>
              </a:xfrm>
              <a:custGeom>
                <a:avLst/>
                <a:gdLst>
                  <a:gd name="T0" fmla="*/ 1328 h 1328"/>
                  <a:gd name="T1" fmla="*/ 0 h 1328"/>
                  <a:gd name="T2" fmla="*/ 1328 h 1328"/>
                </a:gdLst>
                <a:ahLst/>
                <a:cxnLst>
                  <a:cxn ang="0">
                    <a:pos x="0" y="T0"/>
                  </a:cxn>
                  <a:cxn ang="0">
                    <a:pos x="0" y="T1"/>
                  </a:cxn>
                  <a:cxn ang="0">
                    <a:pos x="0" y="T2"/>
                  </a:cxn>
                </a:cxnLst>
                <a:rect l="0" t="0" r="r" b="b"/>
                <a:pathLst>
                  <a:path h="1328">
                    <a:moveTo>
                      <a:pt x="0" y="1328"/>
                    </a:moveTo>
                    <a:lnTo>
                      <a:pt x="0" y="0"/>
                    </a:lnTo>
                    <a:lnTo>
                      <a:pt x="0" y="13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57" name="Line 6">
                <a:extLst>
                  <a:ext uri="{FF2B5EF4-FFF2-40B4-BE49-F238E27FC236}">
                    <a16:creationId xmlns:a16="http://schemas.microsoft.com/office/drawing/2014/main" id="{708D5CC4-CEDA-493A-B953-C6936247EAD9}"/>
                  </a:ext>
                </a:extLst>
              </p:cNvPr>
              <p:cNvSpPr>
                <a:spLocks noChangeShapeType="1"/>
              </p:cNvSpPr>
              <p:nvPr/>
            </p:nvSpPr>
            <p:spPr bwMode="auto">
              <a:xfrm flipV="1">
                <a:off x="1616" y="1153"/>
                <a:ext cx="0" cy="1328"/>
              </a:xfrm>
              <a:prstGeom prst="line">
                <a:avLst/>
              </a:prstGeom>
              <a:noFill/>
              <a:ln w="9525">
                <a:solidFill>
                  <a:schemeClr val="tx1"/>
                </a:solidFill>
                <a:prstDash val="dash"/>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58" name="Freeform 7">
                <a:extLst>
                  <a:ext uri="{FF2B5EF4-FFF2-40B4-BE49-F238E27FC236}">
                    <a16:creationId xmlns:a16="http://schemas.microsoft.com/office/drawing/2014/main" id="{78DB4D18-7D3B-44C4-8B22-A1209FB47162}"/>
                  </a:ext>
                </a:extLst>
              </p:cNvPr>
              <p:cNvSpPr>
                <a:spLocks/>
              </p:cNvSpPr>
              <p:nvPr/>
            </p:nvSpPr>
            <p:spPr bwMode="auto">
              <a:xfrm>
                <a:off x="2330" y="1405"/>
                <a:ext cx="0" cy="1076"/>
              </a:xfrm>
              <a:custGeom>
                <a:avLst/>
                <a:gdLst>
                  <a:gd name="T0" fmla="*/ 1076 h 1076"/>
                  <a:gd name="T1" fmla="*/ 0 h 1076"/>
                  <a:gd name="T2" fmla="*/ 1076 h 1076"/>
                </a:gdLst>
                <a:ahLst/>
                <a:cxnLst>
                  <a:cxn ang="0">
                    <a:pos x="0" y="T0"/>
                  </a:cxn>
                  <a:cxn ang="0">
                    <a:pos x="0" y="T1"/>
                  </a:cxn>
                  <a:cxn ang="0">
                    <a:pos x="0" y="T2"/>
                  </a:cxn>
                </a:cxnLst>
                <a:rect l="0" t="0" r="r" b="b"/>
                <a:pathLst>
                  <a:path h="1076">
                    <a:moveTo>
                      <a:pt x="0" y="1076"/>
                    </a:moveTo>
                    <a:lnTo>
                      <a:pt x="0" y="0"/>
                    </a:lnTo>
                    <a:lnTo>
                      <a:pt x="0" y="10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59" name="Line 8">
                <a:extLst>
                  <a:ext uri="{FF2B5EF4-FFF2-40B4-BE49-F238E27FC236}">
                    <a16:creationId xmlns:a16="http://schemas.microsoft.com/office/drawing/2014/main" id="{93FD7279-1112-4254-8905-148F9FB783C2}"/>
                  </a:ext>
                </a:extLst>
              </p:cNvPr>
              <p:cNvSpPr>
                <a:spLocks noChangeShapeType="1"/>
              </p:cNvSpPr>
              <p:nvPr/>
            </p:nvSpPr>
            <p:spPr bwMode="auto">
              <a:xfrm flipV="1">
                <a:off x="2330" y="1405"/>
                <a:ext cx="0" cy="1076"/>
              </a:xfrm>
              <a:prstGeom prst="line">
                <a:avLst/>
              </a:prstGeom>
              <a:noFill/>
              <a:ln w="9525">
                <a:solidFill>
                  <a:schemeClr val="tx1"/>
                </a:solidFill>
                <a:prstDash val="dash"/>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60" name="Freeform 9">
                <a:extLst>
                  <a:ext uri="{FF2B5EF4-FFF2-40B4-BE49-F238E27FC236}">
                    <a16:creationId xmlns:a16="http://schemas.microsoft.com/office/drawing/2014/main" id="{416631A9-4DAC-42BD-836C-907DCE9F00EA}"/>
                  </a:ext>
                </a:extLst>
              </p:cNvPr>
              <p:cNvSpPr>
                <a:spLocks/>
              </p:cNvSpPr>
              <p:nvPr/>
            </p:nvSpPr>
            <p:spPr bwMode="auto">
              <a:xfrm>
                <a:off x="3044" y="1533"/>
                <a:ext cx="0" cy="948"/>
              </a:xfrm>
              <a:custGeom>
                <a:avLst/>
                <a:gdLst>
                  <a:gd name="T0" fmla="*/ 948 h 948"/>
                  <a:gd name="T1" fmla="*/ 0 h 948"/>
                  <a:gd name="T2" fmla="*/ 948 h 948"/>
                </a:gdLst>
                <a:ahLst/>
                <a:cxnLst>
                  <a:cxn ang="0">
                    <a:pos x="0" y="T0"/>
                  </a:cxn>
                  <a:cxn ang="0">
                    <a:pos x="0" y="T1"/>
                  </a:cxn>
                  <a:cxn ang="0">
                    <a:pos x="0" y="T2"/>
                  </a:cxn>
                </a:cxnLst>
                <a:rect l="0" t="0" r="r" b="b"/>
                <a:pathLst>
                  <a:path h="948">
                    <a:moveTo>
                      <a:pt x="0" y="948"/>
                    </a:moveTo>
                    <a:lnTo>
                      <a:pt x="0" y="0"/>
                    </a:lnTo>
                    <a:lnTo>
                      <a:pt x="0" y="9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61" name="Line 10">
                <a:extLst>
                  <a:ext uri="{FF2B5EF4-FFF2-40B4-BE49-F238E27FC236}">
                    <a16:creationId xmlns:a16="http://schemas.microsoft.com/office/drawing/2014/main" id="{36D543BA-C838-49DC-B122-6FFE6D51FFA7}"/>
                  </a:ext>
                </a:extLst>
              </p:cNvPr>
              <p:cNvSpPr>
                <a:spLocks noChangeShapeType="1"/>
              </p:cNvSpPr>
              <p:nvPr/>
            </p:nvSpPr>
            <p:spPr bwMode="auto">
              <a:xfrm flipV="1">
                <a:off x="3044" y="1533"/>
                <a:ext cx="0" cy="948"/>
              </a:xfrm>
              <a:prstGeom prst="line">
                <a:avLst/>
              </a:prstGeom>
              <a:noFill/>
              <a:ln w="9525">
                <a:solidFill>
                  <a:schemeClr val="tx1"/>
                </a:solidFill>
                <a:prstDash val="dash"/>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62" name="Line 11">
                <a:extLst>
                  <a:ext uri="{FF2B5EF4-FFF2-40B4-BE49-F238E27FC236}">
                    <a16:creationId xmlns:a16="http://schemas.microsoft.com/office/drawing/2014/main" id="{AE7633AD-2941-4EF9-ACEA-CAE50FBF9431}"/>
                  </a:ext>
                </a:extLst>
              </p:cNvPr>
              <p:cNvSpPr>
                <a:spLocks noChangeShapeType="1"/>
              </p:cNvSpPr>
              <p:nvPr/>
            </p:nvSpPr>
            <p:spPr bwMode="auto">
              <a:xfrm>
                <a:off x="544"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63" name="Line 12">
                <a:extLst>
                  <a:ext uri="{FF2B5EF4-FFF2-40B4-BE49-F238E27FC236}">
                    <a16:creationId xmlns:a16="http://schemas.microsoft.com/office/drawing/2014/main" id="{D53B02FF-03FB-4261-80BA-FF390509A952}"/>
                  </a:ext>
                </a:extLst>
              </p:cNvPr>
              <p:cNvSpPr>
                <a:spLocks noChangeShapeType="1"/>
              </p:cNvSpPr>
              <p:nvPr/>
            </p:nvSpPr>
            <p:spPr bwMode="auto">
              <a:xfrm>
                <a:off x="724"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64" name="Line 13">
                <a:extLst>
                  <a:ext uri="{FF2B5EF4-FFF2-40B4-BE49-F238E27FC236}">
                    <a16:creationId xmlns:a16="http://schemas.microsoft.com/office/drawing/2014/main" id="{413CF161-8DF5-4722-BB99-77A09E015FCC}"/>
                  </a:ext>
                </a:extLst>
              </p:cNvPr>
              <p:cNvSpPr>
                <a:spLocks noChangeShapeType="1"/>
              </p:cNvSpPr>
              <p:nvPr/>
            </p:nvSpPr>
            <p:spPr bwMode="auto">
              <a:xfrm>
                <a:off x="902"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65" name="Line 14">
                <a:extLst>
                  <a:ext uri="{FF2B5EF4-FFF2-40B4-BE49-F238E27FC236}">
                    <a16:creationId xmlns:a16="http://schemas.microsoft.com/office/drawing/2014/main" id="{D0646540-6264-4BF9-823E-BB5F47133151}"/>
                  </a:ext>
                </a:extLst>
              </p:cNvPr>
              <p:cNvSpPr>
                <a:spLocks noChangeShapeType="1"/>
              </p:cNvSpPr>
              <p:nvPr/>
            </p:nvSpPr>
            <p:spPr bwMode="auto">
              <a:xfrm>
                <a:off x="1080"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66" name="Line 15">
                <a:extLst>
                  <a:ext uri="{FF2B5EF4-FFF2-40B4-BE49-F238E27FC236}">
                    <a16:creationId xmlns:a16="http://schemas.microsoft.com/office/drawing/2014/main" id="{6F35E299-002D-4BC2-B5D0-4479B3154114}"/>
                  </a:ext>
                </a:extLst>
              </p:cNvPr>
              <p:cNvSpPr>
                <a:spLocks noChangeShapeType="1"/>
              </p:cNvSpPr>
              <p:nvPr/>
            </p:nvSpPr>
            <p:spPr bwMode="auto">
              <a:xfrm>
                <a:off x="1258"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67" name="Line 16">
                <a:extLst>
                  <a:ext uri="{FF2B5EF4-FFF2-40B4-BE49-F238E27FC236}">
                    <a16:creationId xmlns:a16="http://schemas.microsoft.com/office/drawing/2014/main" id="{E9AAFEFA-7F0D-43A2-A977-276A41C47424}"/>
                  </a:ext>
                </a:extLst>
              </p:cNvPr>
              <p:cNvSpPr>
                <a:spLocks noChangeShapeType="1"/>
              </p:cNvSpPr>
              <p:nvPr/>
            </p:nvSpPr>
            <p:spPr bwMode="auto">
              <a:xfrm>
                <a:off x="1438"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68" name="Line 17">
                <a:extLst>
                  <a:ext uri="{FF2B5EF4-FFF2-40B4-BE49-F238E27FC236}">
                    <a16:creationId xmlns:a16="http://schemas.microsoft.com/office/drawing/2014/main" id="{FD23A8CF-E0C9-438B-9B4B-F7E4ADA75A22}"/>
                  </a:ext>
                </a:extLst>
              </p:cNvPr>
              <p:cNvSpPr>
                <a:spLocks noChangeShapeType="1"/>
              </p:cNvSpPr>
              <p:nvPr/>
            </p:nvSpPr>
            <p:spPr bwMode="auto">
              <a:xfrm>
                <a:off x="1616"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69" name="Line 18">
                <a:extLst>
                  <a:ext uri="{FF2B5EF4-FFF2-40B4-BE49-F238E27FC236}">
                    <a16:creationId xmlns:a16="http://schemas.microsoft.com/office/drawing/2014/main" id="{9E8EFD91-0735-4162-858F-3EEFB32E91D7}"/>
                  </a:ext>
                </a:extLst>
              </p:cNvPr>
              <p:cNvSpPr>
                <a:spLocks noChangeShapeType="1"/>
              </p:cNvSpPr>
              <p:nvPr/>
            </p:nvSpPr>
            <p:spPr bwMode="auto">
              <a:xfrm>
                <a:off x="1794"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70" name="Line 19">
                <a:extLst>
                  <a:ext uri="{FF2B5EF4-FFF2-40B4-BE49-F238E27FC236}">
                    <a16:creationId xmlns:a16="http://schemas.microsoft.com/office/drawing/2014/main" id="{BC40A5D1-6157-4E51-852B-B1D1B42437D5}"/>
                  </a:ext>
                </a:extLst>
              </p:cNvPr>
              <p:cNvSpPr>
                <a:spLocks noChangeShapeType="1"/>
              </p:cNvSpPr>
              <p:nvPr/>
            </p:nvSpPr>
            <p:spPr bwMode="auto">
              <a:xfrm>
                <a:off x="1972"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71" name="Line 20">
                <a:extLst>
                  <a:ext uri="{FF2B5EF4-FFF2-40B4-BE49-F238E27FC236}">
                    <a16:creationId xmlns:a16="http://schemas.microsoft.com/office/drawing/2014/main" id="{B7140D36-E2A3-4071-BCB8-0DF794CA248E}"/>
                  </a:ext>
                </a:extLst>
              </p:cNvPr>
              <p:cNvSpPr>
                <a:spLocks noChangeShapeType="1"/>
              </p:cNvSpPr>
              <p:nvPr/>
            </p:nvSpPr>
            <p:spPr bwMode="auto">
              <a:xfrm>
                <a:off x="2152"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72" name="Line 21">
                <a:extLst>
                  <a:ext uri="{FF2B5EF4-FFF2-40B4-BE49-F238E27FC236}">
                    <a16:creationId xmlns:a16="http://schemas.microsoft.com/office/drawing/2014/main" id="{C57CB92E-4D96-4DE0-8EE0-244B75C99608}"/>
                  </a:ext>
                </a:extLst>
              </p:cNvPr>
              <p:cNvSpPr>
                <a:spLocks noChangeShapeType="1"/>
              </p:cNvSpPr>
              <p:nvPr/>
            </p:nvSpPr>
            <p:spPr bwMode="auto">
              <a:xfrm>
                <a:off x="2330"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73" name="Line 22">
                <a:extLst>
                  <a:ext uri="{FF2B5EF4-FFF2-40B4-BE49-F238E27FC236}">
                    <a16:creationId xmlns:a16="http://schemas.microsoft.com/office/drawing/2014/main" id="{116F0DAC-45AB-4169-BDAF-F71D5D6EB310}"/>
                  </a:ext>
                </a:extLst>
              </p:cNvPr>
              <p:cNvSpPr>
                <a:spLocks noChangeShapeType="1"/>
              </p:cNvSpPr>
              <p:nvPr/>
            </p:nvSpPr>
            <p:spPr bwMode="auto">
              <a:xfrm>
                <a:off x="486" y="2447"/>
                <a:ext cx="40"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74" name="Line 23">
                <a:extLst>
                  <a:ext uri="{FF2B5EF4-FFF2-40B4-BE49-F238E27FC236}">
                    <a16:creationId xmlns:a16="http://schemas.microsoft.com/office/drawing/2014/main" id="{E701A5AB-B3C0-49B3-8C44-760D0BB83377}"/>
                  </a:ext>
                </a:extLst>
              </p:cNvPr>
              <p:cNvSpPr>
                <a:spLocks noChangeShapeType="1"/>
              </p:cNvSpPr>
              <p:nvPr/>
            </p:nvSpPr>
            <p:spPr bwMode="auto">
              <a:xfrm>
                <a:off x="486" y="2271"/>
                <a:ext cx="40"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75" name="Line 24">
                <a:extLst>
                  <a:ext uri="{FF2B5EF4-FFF2-40B4-BE49-F238E27FC236}">
                    <a16:creationId xmlns:a16="http://schemas.microsoft.com/office/drawing/2014/main" id="{717A7174-D321-48C4-B502-5DA7F42BF918}"/>
                  </a:ext>
                </a:extLst>
              </p:cNvPr>
              <p:cNvSpPr>
                <a:spLocks noChangeShapeType="1"/>
              </p:cNvSpPr>
              <p:nvPr/>
            </p:nvSpPr>
            <p:spPr bwMode="auto">
              <a:xfrm>
                <a:off x="486" y="2097"/>
                <a:ext cx="40"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76" name="Line 25">
                <a:extLst>
                  <a:ext uri="{FF2B5EF4-FFF2-40B4-BE49-F238E27FC236}">
                    <a16:creationId xmlns:a16="http://schemas.microsoft.com/office/drawing/2014/main" id="{B88BD124-FB78-4E7C-B759-8732F458E99E}"/>
                  </a:ext>
                </a:extLst>
              </p:cNvPr>
              <p:cNvSpPr>
                <a:spLocks noChangeShapeType="1"/>
              </p:cNvSpPr>
              <p:nvPr/>
            </p:nvSpPr>
            <p:spPr bwMode="auto">
              <a:xfrm>
                <a:off x="486" y="1921"/>
                <a:ext cx="40"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77" name="Line 26">
                <a:extLst>
                  <a:ext uri="{FF2B5EF4-FFF2-40B4-BE49-F238E27FC236}">
                    <a16:creationId xmlns:a16="http://schemas.microsoft.com/office/drawing/2014/main" id="{2CAA149C-5879-43C7-B694-BC89DBBF41E6}"/>
                  </a:ext>
                </a:extLst>
              </p:cNvPr>
              <p:cNvSpPr>
                <a:spLocks noChangeShapeType="1"/>
              </p:cNvSpPr>
              <p:nvPr/>
            </p:nvSpPr>
            <p:spPr bwMode="auto">
              <a:xfrm>
                <a:off x="486" y="1745"/>
                <a:ext cx="40"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78" name="Line 27">
                <a:extLst>
                  <a:ext uri="{FF2B5EF4-FFF2-40B4-BE49-F238E27FC236}">
                    <a16:creationId xmlns:a16="http://schemas.microsoft.com/office/drawing/2014/main" id="{ACD94DAF-90FE-4396-8982-775890417133}"/>
                  </a:ext>
                </a:extLst>
              </p:cNvPr>
              <p:cNvSpPr>
                <a:spLocks noChangeShapeType="1"/>
              </p:cNvSpPr>
              <p:nvPr/>
            </p:nvSpPr>
            <p:spPr bwMode="auto">
              <a:xfrm>
                <a:off x="486" y="1569"/>
                <a:ext cx="40"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79" name="Line 28">
                <a:extLst>
                  <a:ext uri="{FF2B5EF4-FFF2-40B4-BE49-F238E27FC236}">
                    <a16:creationId xmlns:a16="http://schemas.microsoft.com/office/drawing/2014/main" id="{178F2484-0D11-446C-A7AB-22BE5C982DFE}"/>
                  </a:ext>
                </a:extLst>
              </p:cNvPr>
              <p:cNvSpPr>
                <a:spLocks noChangeShapeType="1"/>
              </p:cNvSpPr>
              <p:nvPr/>
            </p:nvSpPr>
            <p:spPr bwMode="auto">
              <a:xfrm>
                <a:off x="486" y="1395"/>
                <a:ext cx="40"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80" name="Line 29">
                <a:extLst>
                  <a:ext uri="{FF2B5EF4-FFF2-40B4-BE49-F238E27FC236}">
                    <a16:creationId xmlns:a16="http://schemas.microsoft.com/office/drawing/2014/main" id="{28298388-F4F7-44CA-9F1D-9A96EA49AF06}"/>
                  </a:ext>
                </a:extLst>
              </p:cNvPr>
              <p:cNvSpPr>
                <a:spLocks noChangeShapeType="1"/>
              </p:cNvSpPr>
              <p:nvPr/>
            </p:nvSpPr>
            <p:spPr bwMode="auto">
              <a:xfrm>
                <a:off x="486" y="1219"/>
                <a:ext cx="40"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81" name="Line 30">
                <a:extLst>
                  <a:ext uri="{FF2B5EF4-FFF2-40B4-BE49-F238E27FC236}">
                    <a16:creationId xmlns:a16="http://schemas.microsoft.com/office/drawing/2014/main" id="{96A3A119-6224-4932-9D4A-1FE47977FCB5}"/>
                  </a:ext>
                </a:extLst>
              </p:cNvPr>
              <p:cNvSpPr>
                <a:spLocks noChangeShapeType="1"/>
              </p:cNvSpPr>
              <p:nvPr/>
            </p:nvSpPr>
            <p:spPr bwMode="auto">
              <a:xfrm>
                <a:off x="486" y="1043"/>
                <a:ext cx="40"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82" name="Line 31">
                <a:extLst>
                  <a:ext uri="{FF2B5EF4-FFF2-40B4-BE49-F238E27FC236}">
                    <a16:creationId xmlns:a16="http://schemas.microsoft.com/office/drawing/2014/main" id="{BD606218-29A1-4621-A003-03FD8C4CCEA2}"/>
                  </a:ext>
                </a:extLst>
              </p:cNvPr>
              <p:cNvSpPr>
                <a:spLocks noChangeShapeType="1"/>
              </p:cNvSpPr>
              <p:nvPr/>
            </p:nvSpPr>
            <p:spPr bwMode="auto">
              <a:xfrm>
                <a:off x="486" y="869"/>
                <a:ext cx="40"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83" name="Line 32">
                <a:extLst>
                  <a:ext uri="{FF2B5EF4-FFF2-40B4-BE49-F238E27FC236}">
                    <a16:creationId xmlns:a16="http://schemas.microsoft.com/office/drawing/2014/main" id="{20B9918A-0F49-4F74-988C-313A84F8395B}"/>
                  </a:ext>
                </a:extLst>
              </p:cNvPr>
              <p:cNvSpPr>
                <a:spLocks noChangeShapeType="1"/>
              </p:cNvSpPr>
              <p:nvPr/>
            </p:nvSpPr>
            <p:spPr bwMode="auto">
              <a:xfrm>
                <a:off x="484" y="693"/>
                <a:ext cx="4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84" name="Rectangle 33">
                <a:extLst>
                  <a:ext uri="{FF2B5EF4-FFF2-40B4-BE49-F238E27FC236}">
                    <a16:creationId xmlns:a16="http://schemas.microsoft.com/office/drawing/2014/main" id="{2B2509C1-E7DC-467D-A3C7-CDC2A5B313EF}"/>
                  </a:ext>
                </a:extLst>
              </p:cNvPr>
              <p:cNvSpPr>
                <a:spLocks noChangeArrowheads="1"/>
              </p:cNvSpPr>
              <p:nvPr/>
            </p:nvSpPr>
            <p:spPr bwMode="auto">
              <a:xfrm>
                <a:off x="520" y="2527"/>
                <a:ext cx="7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0</a:t>
                </a:r>
                <a:endParaRPr lang="en-US" altLang="en-US"/>
              </a:p>
            </p:txBody>
          </p:sp>
          <p:sp>
            <p:nvSpPr>
              <p:cNvPr id="85" name="Rectangle 34">
                <a:extLst>
                  <a:ext uri="{FF2B5EF4-FFF2-40B4-BE49-F238E27FC236}">
                    <a16:creationId xmlns:a16="http://schemas.microsoft.com/office/drawing/2014/main" id="{6951B330-430B-4C68-B289-3978A5881F4E}"/>
                  </a:ext>
                </a:extLst>
              </p:cNvPr>
              <p:cNvSpPr>
                <a:spLocks noChangeArrowheads="1"/>
              </p:cNvSpPr>
              <p:nvPr/>
            </p:nvSpPr>
            <p:spPr bwMode="auto">
              <a:xfrm rot="16200000">
                <a:off x="-700" y="1474"/>
                <a:ext cx="179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b="1">
                    <a:solidFill>
                      <a:srgbClr val="000000"/>
                    </a:solidFill>
                    <a:latin typeface="Arial Bold" panose="020B0704020202020204" pitchFamily="34" charset="0"/>
                  </a:rPr>
                  <a:t>Overall survival (probability)</a:t>
                </a:r>
                <a:endParaRPr lang="en-US" altLang="en-US"/>
              </a:p>
            </p:txBody>
          </p:sp>
          <p:sp>
            <p:nvSpPr>
              <p:cNvPr id="86" name="Rectangle 35">
                <a:extLst>
                  <a:ext uri="{FF2B5EF4-FFF2-40B4-BE49-F238E27FC236}">
                    <a16:creationId xmlns:a16="http://schemas.microsoft.com/office/drawing/2014/main" id="{4DC143B8-885C-4554-9673-CC053AA59EAE}"/>
                  </a:ext>
                </a:extLst>
              </p:cNvPr>
              <p:cNvSpPr>
                <a:spLocks noChangeArrowheads="1"/>
              </p:cNvSpPr>
              <p:nvPr/>
            </p:nvSpPr>
            <p:spPr bwMode="auto">
              <a:xfrm>
                <a:off x="698" y="2527"/>
                <a:ext cx="7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3</a:t>
                </a:r>
                <a:endParaRPr lang="en-US" altLang="en-US"/>
              </a:p>
            </p:txBody>
          </p:sp>
          <p:sp>
            <p:nvSpPr>
              <p:cNvPr id="87" name="Rectangle 36">
                <a:extLst>
                  <a:ext uri="{FF2B5EF4-FFF2-40B4-BE49-F238E27FC236}">
                    <a16:creationId xmlns:a16="http://schemas.microsoft.com/office/drawing/2014/main" id="{D98AC702-7CCD-4B24-BCBA-BEA279F78AAB}"/>
                  </a:ext>
                </a:extLst>
              </p:cNvPr>
              <p:cNvSpPr>
                <a:spLocks noChangeArrowheads="1"/>
              </p:cNvSpPr>
              <p:nvPr/>
            </p:nvSpPr>
            <p:spPr bwMode="auto">
              <a:xfrm>
                <a:off x="876" y="2527"/>
                <a:ext cx="7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dirty="0">
                    <a:solidFill>
                      <a:srgbClr val="000000"/>
                    </a:solidFill>
                  </a:rPr>
                  <a:t>6</a:t>
                </a:r>
                <a:endParaRPr lang="en-US" altLang="en-US" dirty="0"/>
              </a:p>
            </p:txBody>
          </p:sp>
          <p:sp>
            <p:nvSpPr>
              <p:cNvPr id="88" name="Rectangle 37">
                <a:extLst>
                  <a:ext uri="{FF2B5EF4-FFF2-40B4-BE49-F238E27FC236}">
                    <a16:creationId xmlns:a16="http://schemas.microsoft.com/office/drawing/2014/main" id="{F38AFAE2-DFA3-47B2-AA20-56774A4EDCAB}"/>
                  </a:ext>
                </a:extLst>
              </p:cNvPr>
              <p:cNvSpPr>
                <a:spLocks noChangeArrowheads="1"/>
              </p:cNvSpPr>
              <p:nvPr/>
            </p:nvSpPr>
            <p:spPr bwMode="auto">
              <a:xfrm>
                <a:off x="1054" y="2527"/>
                <a:ext cx="7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9</a:t>
                </a:r>
                <a:endParaRPr lang="en-US" altLang="en-US"/>
              </a:p>
            </p:txBody>
          </p:sp>
          <p:sp>
            <p:nvSpPr>
              <p:cNvPr id="89" name="Rectangle 38">
                <a:extLst>
                  <a:ext uri="{FF2B5EF4-FFF2-40B4-BE49-F238E27FC236}">
                    <a16:creationId xmlns:a16="http://schemas.microsoft.com/office/drawing/2014/main" id="{84A6140D-B48D-4373-85A1-5997D974F4F1}"/>
                  </a:ext>
                </a:extLst>
              </p:cNvPr>
              <p:cNvSpPr>
                <a:spLocks noChangeArrowheads="1"/>
              </p:cNvSpPr>
              <p:nvPr/>
            </p:nvSpPr>
            <p:spPr bwMode="auto">
              <a:xfrm>
                <a:off x="1210" y="2527"/>
                <a:ext cx="148"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12</a:t>
                </a:r>
                <a:endParaRPr lang="en-US" altLang="en-US"/>
              </a:p>
            </p:txBody>
          </p:sp>
          <p:sp>
            <p:nvSpPr>
              <p:cNvPr id="90" name="Rectangle 39">
                <a:extLst>
                  <a:ext uri="{FF2B5EF4-FFF2-40B4-BE49-F238E27FC236}">
                    <a16:creationId xmlns:a16="http://schemas.microsoft.com/office/drawing/2014/main" id="{92ADC715-8B7A-458C-BF8B-17D2599A6B7A}"/>
                  </a:ext>
                </a:extLst>
              </p:cNvPr>
              <p:cNvSpPr>
                <a:spLocks noChangeArrowheads="1"/>
              </p:cNvSpPr>
              <p:nvPr/>
            </p:nvSpPr>
            <p:spPr bwMode="auto">
              <a:xfrm>
                <a:off x="1388" y="2527"/>
                <a:ext cx="148"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15</a:t>
                </a:r>
                <a:endParaRPr lang="en-US" altLang="en-US"/>
              </a:p>
            </p:txBody>
          </p:sp>
          <p:sp>
            <p:nvSpPr>
              <p:cNvPr id="91" name="Rectangle 40">
                <a:extLst>
                  <a:ext uri="{FF2B5EF4-FFF2-40B4-BE49-F238E27FC236}">
                    <a16:creationId xmlns:a16="http://schemas.microsoft.com/office/drawing/2014/main" id="{CE19C688-DEFB-4751-89C7-E1A6FB37FBB3}"/>
                  </a:ext>
                </a:extLst>
              </p:cNvPr>
              <p:cNvSpPr>
                <a:spLocks noChangeArrowheads="1"/>
              </p:cNvSpPr>
              <p:nvPr/>
            </p:nvSpPr>
            <p:spPr bwMode="auto">
              <a:xfrm>
                <a:off x="1566" y="2527"/>
                <a:ext cx="148"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18</a:t>
                </a:r>
                <a:endParaRPr lang="en-US" altLang="en-US"/>
              </a:p>
            </p:txBody>
          </p:sp>
          <p:sp>
            <p:nvSpPr>
              <p:cNvPr id="92" name="Rectangle 41">
                <a:extLst>
                  <a:ext uri="{FF2B5EF4-FFF2-40B4-BE49-F238E27FC236}">
                    <a16:creationId xmlns:a16="http://schemas.microsoft.com/office/drawing/2014/main" id="{AC16F833-7796-4548-AC97-CD5BEBE4F9F1}"/>
                  </a:ext>
                </a:extLst>
              </p:cNvPr>
              <p:cNvSpPr>
                <a:spLocks noChangeArrowheads="1"/>
              </p:cNvSpPr>
              <p:nvPr/>
            </p:nvSpPr>
            <p:spPr bwMode="auto">
              <a:xfrm>
                <a:off x="1744" y="2527"/>
                <a:ext cx="148"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dirty="0">
                    <a:solidFill>
                      <a:srgbClr val="000000"/>
                    </a:solidFill>
                  </a:rPr>
                  <a:t>21</a:t>
                </a:r>
                <a:endParaRPr lang="en-US" altLang="en-US" dirty="0"/>
              </a:p>
            </p:txBody>
          </p:sp>
          <p:sp>
            <p:nvSpPr>
              <p:cNvPr id="93" name="Rectangle 42">
                <a:extLst>
                  <a:ext uri="{FF2B5EF4-FFF2-40B4-BE49-F238E27FC236}">
                    <a16:creationId xmlns:a16="http://schemas.microsoft.com/office/drawing/2014/main" id="{184FCF9D-3CCE-4D28-A678-2B376B7265DF}"/>
                  </a:ext>
                </a:extLst>
              </p:cNvPr>
              <p:cNvSpPr>
                <a:spLocks noChangeArrowheads="1"/>
              </p:cNvSpPr>
              <p:nvPr/>
            </p:nvSpPr>
            <p:spPr bwMode="auto">
              <a:xfrm>
                <a:off x="1924" y="2527"/>
                <a:ext cx="148"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24</a:t>
                </a:r>
                <a:endParaRPr lang="en-US" altLang="en-US"/>
              </a:p>
            </p:txBody>
          </p:sp>
          <p:sp>
            <p:nvSpPr>
              <p:cNvPr id="94" name="Rectangle 43">
                <a:extLst>
                  <a:ext uri="{FF2B5EF4-FFF2-40B4-BE49-F238E27FC236}">
                    <a16:creationId xmlns:a16="http://schemas.microsoft.com/office/drawing/2014/main" id="{BB7EA27B-7FAA-4748-A089-59EAFFE9FFD5}"/>
                  </a:ext>
                </a:extLst>
              </p:cNvPr>
              <p:cNvSpPr>
                <a:spLocks noChangeArrowheads="1"/>
              </p:cNvSpPr>
              <p:nvPr/>
            </p:nvSpPr>
            <p:spPr bwMode="auto">
              <a:xfrm>
                <a:off x="2102" y="2527"/>
                <a:ext cx="148"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27</a:t>
                </a:r>
                <a:endParaRPr lang="en-US" altLang="en-US"/>
              </a:p>
            </p:txBody>
          </p:sp>
          <p:sp>
            <p:nvSpPr>
              <p:cNvPr id="95" name="Rectangle 44">
                <a:extLst>
                  <a:ext uri="{FF2B5EF4-FFF2-40B4-BE49-F238E27FC236}">
                    <a16:creationId xmlns:a16="http://schemas.microsoft.com/office/drawing/2014/main" id="{290700A6-72CC-408F-87AA-007D03E70F64}"/>
                  </a:ext>
                </a:extLst>
              </p:cNvPr>
              <p:cNvSpPr>
                <a:spLocks noChangeArrowheads="1"/>
              </p:cNvSpPr>
              <p:nvPr/>
            </p:nvSpPr>
            <p:spPr bwMode="auto">
              <a:xfrm>
                <a:off x="2280" y="2527"/>
                <a:ext cx="148"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30</a:t>
                </a:r>
                <a:endParaRPr lang="en-US" altLang="en-US"/>
              </a:p>
            </p:txBody>
          </p:sp>
          <p:sp>
            <p:nvSpPr>
              <p:cNvPr id="96" name="Line 45">
                <a:extLst>
                  <a:ext uri="{FF2B5EF4-FFF2-40B4-BE49-F238E27FC236}">
                    <a16:creationId xmlns:a16="http://schemas.microsoft.com/office/drawing/2014/main" id="{2B6BDE82-42B6-477E-ABE7-0B18D8F90560}"/>
                  </a:ext>
                </a:extLst>
              </p:cNvPr>
              <p:cNvSpPr>
                <a:spLocks noChangeShapeType="1"/>
              </p:cNvSpPr>
              <p:nvPr/>
            </p:nvSpPr>
            <p:spPr bwMode="auto">
              <a:xfrm>
                <a:off x="2508"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97" name="Rectangle 46">
                <a:extLst>
                  <a:ext uri="{FF2B5EF4-FFF2-40B4-BE49-F238E27FC236}">
                    <a16:creationId xmlns:a16="http://schemas.microsoft.com/office/drawing/2014/main" id="{950FF921-3EB4-44A9-808E-92F3DF4C9B26}"/>
                  </a:ext>
                </a:extLst>
              </p:cNvPr>
              <p:cNvSpPr>
                <a:spLocks noChangeArrowheads="1"/>
              </p:cNvSpPr>
              <p:nvPr/>
            </p:nvSpPr>
            <p:spPr bwMode="auto">
              <a:xfrm>
                <a:off x="2458" y="2527"/>
                <a:ext cx="148"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33</a:t>
                </a:r>
                <a:endParaRPr lang="en-US" altLang="en-US"/>
              </a:p>
            </p:txBody>
          </p:sp>
          <p:sp>
            <p:nvSpPr>
              <p:cNvPr id="98" name="Line 47">
                <a:extLst>
                  <a:ext uri="{FF2B5EF4-FFF2-40B4-BE49-F238E27FC236}">
                    <a16:creationId xmlns:a16="http://schemas.microsoft.com/office/drawing/2014/main" id="{1701F1A6-3A52-45C7-9AE6-B6D063E1C27D}"/>
                  </a:ext>
                </a:extLst>
              </p:cNvPr>
              <p:cNvSpPr>
                <a:spLocks noChangeShapeType="1"/>
              </p:cNvSpPr>
              <p:nvPr/>
            </p:nvSpPr>
            <p:spPr bwMode="auto">
              <a:xfrm>
                <a:off x="2688"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99" name="Rectangle 48">
                <a:extLst>
                  <a:ext uri="{FF2B5EF4-FFF2-40B4-BE49-F238E27FC236}">
                    <a16:creationId xmlns:a16="http://schemas.microsoft.com/office/drawing/2014/main" id="{DADED75E-4E56-4F63-92DF-89D35ECC9BDB}"/>
                  </a:ext>
                </a:extLst>
              </p:cNvPr>
              <p:cNvSpPr>
                <a:spLocks noChangeArrowheads="1"/>
              </p:cNvSpPr>
              <p:nvPr/>
            </p:nvSpPr>
            <p:spPr bwMode="auto">
              <a:xfrm>
                <a:off x="2638" y="2527"/>
                <a:ext cx="148"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36</a:t>
                </a:r>
                <a:endParaRPr lang="en-US" altLang="en-US"/>
              </a:p>
            </p:txBody>
          </p:sp>
          <p:sp>
            <p:nvSpPr>
              <p:cNvPr id="100" name="Line 49">
                <a:extLst>
                  <a:ext uri="{FF2B5EF4-FFF2-40B4-BE49-F238E27FC236}">
                    <a16:creationId xmlns:a16="http://schemas.microsoft.com/office/drawing/2014/main" id="{B5843AB3-64AB-4754-B14F-F11C06E656A9}"/>
                  </a:ext>
                </a:extLst>
              </p:cNvPr>
              <p:cNvSpPr>
                <a:spLocks noChangeShapeType="1"/>
              </p:cNvSpPr>
              <p:nvPr/>
            </p:nvSpPr>
            <p:spPr bwMode="auto">
              <a:xfrm>
                <a:off x="2866"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01" name="Rectangle 50">
                <a:extLst>
                  <a:ext uri="{FF2B5EF4-FFF2-40B4-BE49-F238E27FC236}">
                    <a16:creationId xmlns:a16="http://schemas.microsoft.com/office/drawing/2014/main" id="{3196ACDA-8A9F-4872-9262-49AAE9DB3F76}"/>
                  </a:ext>
                </a:extLst>
              </p:cNvPr>
              <p:cNvSpPr>
                <a:spLocks noChangeArrowheads="1"/>
              </p:cNvSpPr>
              <p:nvPr/>
            </p:nvSpPr>
            <p:spPr bwMode="auto">
              <a:xfrm>
                <a:off x="2816" y="2527"/>
                <a:ext cx="148"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39</a:t>
                </a:r>
                <a:endParaRPr lang="en-US" altLang="en-US"/>
              </a:p>
            </p:txBody>
          </p:sp>
          <p:sp>
            <p:nvSpPr>
              <p:cNvPr id="102" name="Line 51">
                <a:extLst>
                  <a:ext uri="{FF2B5EF4-FFF2-40B4-BE49-F238E27FC236}">
                    <a16:creationId xmlns:a16="http://schemas.microsoft.com/office/drawing/2014/main" id="{1E9E64EE-82B8-4F92-8B48-BDDBFE43FA4E}"/>
                  </a:ext>
                </a:extLst>
              </p:cNvPr>
              <p:cNvSpPr>
                <a:spLocks noChangeShapeType="1"/>
              </p:cNvSpPr>
              <p:nvPr/>
            </p:nvSpPr>
            <p:spPr bwMode="auto">
              <a:xfrm>
                <a:off x="3044"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03" name="Rectangle 52">
                <a:extLst>
                  <a:ext uri="{FF2B5EF4-FFF2-40B4-BE49-F238E27FC236}">
                    <a16:creationId xmlns:a16="http://schemas.microsoft.com/office/drawing/2014/main" id="{64CC4F98-7782-4881-86FC-0B1DDFCC13B3}"/>
                  </a:ext>
                </a:extLst>
              </p:cNvPr>
              <p:cNvSpPr>
                <a:spLocks noChangeArrowheads="1"/>
              </p:cNvSpPr>
              <p:nvPr/>
            </p:nvSpPr>
            <p:spPr bwMode="auto">
              <a:xfrm>
                <a:off x="2994" y="2527"/>
                <a:ext cx="148"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42</a:t>
                </a:r>
                <a:endParaRPr lang="en-US" altLang="en-US"/>
              </a:p>
            </p:txBody>
          </p:sp>
          <p:sp>
            <p:nvSpPr>
              <p:cNvPr id="104" name="Line 53">
                <a:extLst>
                  <a:ext uri="{FF2B5EF4-FFF2-40B4-BE49-F238E27FC236}">
                    <a16:creationId xmlns:a16="http://schemas.microsoft.com/office/drawing/2014/main" id="{5135168F-BEA2-4F35-9369-4A9815C96F19}"/>
                  </a:ext>
                </a:extLst>
              </p:cNvPr>
              <p:cNvSpPr>
                <a:spLocks noChangeShapeType="1"/>
              </p:cNvSpPr>
              <p:nvPr/>
            </p:nvSpPr>
            <p:spPr bwMode="auto">
              <a:xfrm>
                <a:off x="3222"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05" name="Rectangle 54">
                <a:extLst>
                  <a:ext uri="{FF2B5EF4-FFF2-40B4-BE49-F238E27FC236}">
                    <a16:creationId xmlns:a16="http://schemas.microsoft.com/office/drawing/2014/main" id="{D87307EC-3421-481A-9672-5487890EAF36}"/>
                  </a:ext>
                </a:extLst>
              </p:cNvPr>
              <p:cNvSpPr>
                <a:spLocks noChangeArrowheads="1"/>
              </p:cNvSpPr>
              <p:nvPr/>
            </p:nvSpPr>
            <p:spPr bwMode="auto">
              <a:xfrm>
                <a:off x="3172" y="2527"/>
                <a:ext cx="148"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45</a:t>
                </a:r>
                <a:endParaRPr lang="en-US" altLang="en-US"/>
              </a:p>
            </p:txBody>
          </p:sp>
          <p:sp>
            <p:nvSpPr>
              <p:cNvPr id="106" name="Line 55">
                <a:extLst>
                  <a:ext uri="{FF2B5EF4-FFF2-40B4-BE49-F238E27FC236}">
                    <a16:creationId xmlns:a16="http://schemas.microsoft.com/office/drawing/2014/main" id="{5BC6DB94-CDCE-48C2-B3F4-47EB1E19133E}"/>
                  </a:ext>
                </a:extLst>
              </p:cNvPr>
              <p:cNvSpPr>
                <a:spLocks noChangeShapeType="1"/>
              </p:cNvSpPr>
              <p:nvPr/>
            </p:nvSpPr>
            <p:spPr bwMode="auto">
              <a:xfrm>
                <a:off x="3402"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07" name="Rectangle 56">
                <a:extLst>
                  <a:ext uri="{FF2B5EF4-FFF2-40B4-BE49-F238E27FC236}">
                    <a16:creationId xmlns:a16="http://schemas.microsoft.com/office/drawing/2014/main" id="{0FF3D068-7EA3-40E5-BC51-03AA220C6498}"/>
                  </a:ext>
                </a:extLst>
              </p:cNvPr>
              <p:cNvSpPr>
                <a:spLocks noChangeArrowheads="1"/>
              </p:cNvSpPr>
              <p:nvPr/>
            </p:nvSpPr>
            <p:spPr bwMode="auto">
              <a:xfrm>
                <a:off x="3352" y="2527"/>
                <a:ext cx="148"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48</a:t>
                </a:r>
                <a:endParaRPr lang="en-US" altLang="en-US"/>
              </a:p>
            </p:txBody>
          </p:sp>
          <p:sp>
            <p:nvSpPr>
              <p:cNvPr id="108" name="Line 57">
                <a:extLst>
                  <a:ext uri="{FF2B5EF4-FFF2-40B4-BE49-F238E27FC236}">
                    <a16:creationId xmlns:a16="http://schemas.microsoft.com/office/drawing/2014/main" id="{C94239C5-7CE9-4874-9BD2-9460953B702C}"/>
                  </a:ext>
                </a:extLst>
              </p:cNvPr>
              <p:cNvSpPr>
                <a:spLocks noChangeShapeType="1"/>
              </p:cNvSpPr>
              <p:nvPr/>
            </p:nvSpPr>
            <p:spPr bwMode="auto">
              <a:xfrm>
                <a:off x="3580"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09" name="Rectangle 58">
                <a:extLst>
                  <a:ext uri="{FF2B5EF4-FFF2-40B4-BE49-F238E27FC236}">
                    <a16:creationId xmlns:a16="http://schemas.microsoft.com/office/drawing/2014/main" id="{227CE47D-0EEC-4E9C-BDC6-6A6576FA7104}"/>
                  </a:ext>
                </a:extLst>
              </p:cNvPr>
              <p:cNvSpPr>
                <a:spLocks noChangeArrowheads="1"/>
              </p:cNvSpPr>
              <p:nvPr/>
            </p:nvSpPr>
            <p:spPr bwMode="auto">
              <a:xfrm>
                <a:off x="3530" y="2527"/>
                <a:ext cx="148"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51</a:t>
                </a:r>
                <a:endParaRPr lang="en-US" altLang="en-US"/>
              </a:p>
            </p:txBody>
          </p:sp>
          <p:sp>
            <p:nvSpPr>
              <p:cNvPr id="110" name="Line 59">
                <a:extLst>
                  <a:ext uri="{FF2B5EF4-FFF2-40B4-BE49-F238E27FC236}">
                    <a16:creationId xmlns:a16="http://schemas.microsoft.com/office/drawing/2014/main" id="{C56CADDB-BDE4-445F-BAD7-BF784498C847}"/>
                  </a:ext>
                </a:extLst>
              </p:cNvPr>
              <p:cNvSpPr>
                <a:spLocks noChangeShapeType="1"/>
              </p:cNvSpPr>
              <p:nvPr/>
            </p:nvSpPr>
            <p:spPr bwMode="auto">
              <a:xfrm>
                <a:off x="3758"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11" name="Rectangle 60">
                <a:extLst>
                  <a:ext uri="{FF2B5EF4-FFF2-40B4-BE49-F238E27FC236}">
                    <a16:creationId xmlns:a16="http://schemas.microsoft.com/office/drawing/2014/main" id="{9A61D374-BE84-4981-976D-5722E027ED08}"/>
                  </a:ext>
                </a:extLst>
              </p:cNvPr>
              <p:cNvSpPr>
                <a:spLocks noChangeArrowheads="1"/>
              </p:cNvSpPr>
              <p:nvPr/>
            </p:nvSpPr>
            <p:spPr bwMode="auto">
              <a:xfrm>
                <a:off x="3708" y="2527"/>
                <a:ext cx="148"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54</a:t>
                </a:r>
                <a:endParaRPr lang="en-US" altLang="en-US"/>
              </a:p>
            </p:txBody>
          </p:sp>
          <p:sp>
            <p:nvSpPr>
              <p:cNvPr id="112" name="Line 61">
                <a:extLst>
                  <a:ext uri="{FF2B5EF4-FFF2-40B4-BE49-F238E27FC236}">
                    <a16:creationId xmlns:a16="http://schemas.microsoft.com/office/drawing/2014/main" id="{E83C56FB-BC44-4271-B3C6-E43307C52D3F}"/>
                  </a:ext>
                </a:extLst>
              </p:cNvPr>
              <p:cNvSpPr>
                <a:spLocks noChangeShapeType="1"/>
              </p:cNvSpPr>
              <p:nvPr/>
            </p:nvSpPr>
            <p:spPr bwMode="auto">
              <a:xfrm>
                <a:off x="3936"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13" name="Rectangle 62">
                <a:extLst>
                  <a:ext uri="{FF2B5EF4-FFF2-40B4-BE49-F238E27FC236}">
                    <a16:creationId xmlns:a16="http://schemas.microsoft.com/office/drawing/2014/main" id="{429C2977-FC9C-4BF3-89EF-2733972F9278}"/>
                  </a:ext>
                </a:extLst>
              </p:cNvPr>
              <p:cNvSpPr>
                <a:spLocks noChangeArrowheads="1"/>
              </p:cNvSpPr>
              <p:nvPr/>
            </p:nvSpPr>
            <p:spPr bwMode="auto">
              <a:xfrm>
                <a:off x="3886" y="2527"/>
                <a:ext cx="148"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57</a:t>
                </a:r>
                <a:endParaRPr lang="en-US" altLang="en-US"/>
              </a:p>
            </p:txBody>
          </p:sp>
          <p:sp>
            <p:nvSpPr>
              <p:cNvPr id="114" name="Rectangle 63">
                <a:extLst>
                  <a:ext uri="{FF2B5EF4-FFF2-40B4-BE49-F238E27FC236}">
                    <a16:creationId xmlns:a16="http://schemas.microsoft.com/office/drawing/2014/main" id="{5FDD3FAF-551F-420B-A7E1-780E2C317803}"/>
                  </a:ext>
                </a:extLst>
              </p:cNvPr>
              <p:cNvSpPr>
                <a:spLocks noChangeArrowheads="1"/>
              </p:cNvSpPr>
              <p:nvPr/>
            </p:nvSpPr>
            <p:spPr bwMode="auto">
              <a:xfrm>
                <a:off x="338" y="2387"/>
                <a:ext cx="185"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0.0</a:t>
                </a:r>
                <a:endParaRPr lang="en-US" altLang="en-US"/>
              </a:p>
            </p:txBody>
          </p:sp>
          <p:sp>
            <p:nvSpPr>
              <p:cNvPr id="115" name="Rectangle 64">
                <a:extLst>
                  <a:ext uri="{FF2B5EF4-FFF2-40B4-BE49-F238E27FC236}">
                    <a16:creationId xmlns:a16="http://schemas.microsoft.com/office/drawing/2014/main" id="{9AC2FDB3-0C63-4F6A-BB81-62D63FC3D8DB}"/>
                  </a:ext>
                </a:extLst>
              </p:cNvPr>
              <p:cNvSpPr>
                <a:spLocks noChangeArrowheads="1"/>
              </p:cNvSpPr>
              <p:nvPr/>
            </p:nvSpPr>
            <p:spPr bwMode="auto">
              <a:xfrm>
                <a:off x="338" y="2211"/>
                <a:ext cx="185"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0.1</a:t>
                </a:r>
                <a:endParaRPr lang="en-US" altLang="en-US"/>
              </a:p>
            </p:txBody>
          </p:sp>
          <p:sp>
            <p:nvSpPr>
              <p:cNvPr id="116" name="Rectangle 65">
                <a:extLst>
                  <a:ext uri="{FF2B5EF4-FFF2-40B4-BE49-F238E27FC236}">
                    <a16:creationId xmlns:a16="http://schemas.microsoft.com/office/drawing/2014/main" id="{7DAE945B-2BA1-45E2-B9EA-800271F4091A}"/>
                  </a:ext>
                </a:extLst>
              </p:cNvPr>
              <p:cNvSpPr>
                <a:spLocks noChangeArrowheads="1"/>
              </p:cNvSpPr>
              <p:nvPr/>
            </p:nvSpPr>
            <p:spPr bwMode="auto">
              <a:xfrm>
                <a:off x="338" y="2037"/>
                <a:ext cx="185"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dirty="0">
                    <a:solidFill>
                      <a:srgbClr val="000000"/>
                    </a:solidFill>
                  </a:rPr>
                  <a:t>0.2</a:t>
                </a:r>
                <a:endParaRPr lang="en-US" altLang="en-US" dirty="0"/>
              </a:p>
            </p:txBody>
          </p:sp>
          <p:sp>
            <p:nvSpPr>
              <p:cNvPr id="117" name="Rectangle 66">
                <a:extLst>
                  <a:ext uri="{FF2B5EF4-FFF2-40B4-BE49-F238E27FC236}">
                    <a16:creationId xmlns:a16="http://schemas.microsoft.com/office/drawing/2014/main" id="{41640B83-31E6-4E52-8161-ADB68426B768}"/>
                  </a:ext>
                </a:extLst>
              </p:cNvPr>
              <p:cNvSpPr>
                <a:spLocks noChangeArrowheads="1"/>
              </p:cNvSpPr>
              <p:nvPr/>
            </p:nvSpPr>
            <p:spPr bwMode="auto">
              <a:xfrm>
                <a:off x="338" y="1861"/>
                <a:ext cx="185"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0.3</a:t>
                </a:r>
                <a:endParaRPr lang="en-US" altLang="en-US"/>
              </a:p>
            </p:txBody>
          </p:sp>
          <p:sp>
            <p:nvSpPr>
              <p:cNvPr id="118" name="Rectangle 67">
                <a:extLst>
                  <a:ext uri="{FF2B5EF4-FFF2-40B4-BE49-F238E27FC236}">
                    <a16:creationId xmlns:a16="http://schemas.microsoft.com/office/drawing/2014/main" id="{A74F1DE8-3409-4DF1-95D7-5425B4C0CAAE}"/>
                  </a:ext>
                </a:extLst>
              </p:cNvPr>
              <p:cNvSpPr>
                <a:spLocks noChangeArrowheads="1"/>
              </p:cNvSpPr>
              <p:nvPr/>
            </p:nvSpPr>
            <p:spPr bwMode="auto">
              <a:xfrm>
                <a:off x="338" y="1685"/>
                <a:ext cx="185"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0.4</a:t>
                </a:r>
                <a:endParaRPr lang="en-US" altLang="en-US"/>
              </a:p>
            </p:txBody>
          </p:sp>
          <p:sp>
            <p:nvSpPr>
              <p:cNvPr id="119" name="Rectangle 68">
                <a:extLst>
                  <a:ext uri="{FF2B5EF4-FFF2-40B4-BE49-F238E27FC236}">
                    <a16:creationId xmlns:a16="http://schemas.microsoft.com/office/drawing/2014/main" id="{9C62F330-D7E4-4E13-950B-B9ED86769184}"/>
                  </a:ext>
                </a:extLst>
              </p:cNvPr>
              <p:cNvSpPr>
                <a:spLocks noChangeArrowheads="1"/>
              </p:cNvSpPr>
              <p:nvPr/>
            </p:nvSpPr>
            <p:spPr bwMode="auto">
              <a:xfrm>
                <a:off x="338" y="1511"/>
                <a:ext cx="185"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0.5</a:t>
                </a:r>
                <a:endParaRPr lang="en-US" altLang="en-US"/>
              </a:p>
            </p:txBody>
          </p:sp>
          <p:sp>
            <p:nvSpPr>
              <p:cNvPr id="120" name="Rectangle 69">
                <a:extLst>
                  <a:ext uri="{FF2B5EF4-FFF2-40B4-BE49-F238E27FC236}">
                    <a16:creationId xmlns:a16="http://schemas.microsoft.com/office/drawing/2014/main" id="{D8F614CF-361D-4043-B10D-4CD0552DFB70}"/>
                  </a:ext>
                </a:extLst>
              </p:cNvPr>
              <p:cNvSpPr>
                <a:spLocks noChangeArrowheads="1"/>
              </p:cNvSpPr>
              <p:nvPr/>
            </p:nvSpPr>
            <p:spPr bwMode="auto">
              <a:xfrm>
                <a:off x="338" y="1335"/>
                <a:ext cx="185"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0.6</a:t>
                </a:r>
                <a:endParaRPr lang="en-US" altLang="en-US"/>
              </a:p>
            </p:txBody>
          </p:sp>
          <p:sp>
            <p:nvSpPr>
              <p:cNvPr id="121" name="Rectangle 70">
                <a:extLst>
                  <a:ext uri="{FF2B5EF4-FFF2-40B4-BE49-F238E27FC236}">
                    <a16:creationId xmlns:a16="http://schemas.microsoft.com/office/drawing/2014/main" id="{0F4E5477-CAB4-4634-92FE-8877E2D45AAA}"/>
                  </a:ext>
                </a:extLst>
              </p:cNvPr>
              <p:cNvSpPr>
                <a:spLocks noChangeArrowheads="1"/>
              </p:cNvSpPr>
              <p:nvPr/>
            </p:nvSpPr>
            <p:spPr bwMode="auto">
              <a:xfrm>
                <a:off x="338" y="1159"/>
                <a:ext cx="185"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0.7</a:t>
                </a:r>
                <a:endParaRPr lang="en-US" altLang="en-US"/>
              </a:p>
            </p:txBody>
          </p:sp>
          <p:sp>
            <p:nvSpPr>
              <p:cNvPr id="122" name="Rectangle 71">
                <a:extLst>
                  <a:ext uri="{FF2B5EF4-FFF2-40B4-BE49-F238E27FC236}">
                    <a16:creationId xmlns:a16="http://schemas.microsoft.com/office/drawing/2014/main" id="{411A02B9-2102-429B-BED8-3051378EB51A}"/>
                  </a:ext>
                </a:extLst>
              </p:cNvPr>
              <p:cNvSpPr>
                <a:spLocks noChangeArrowheads="1"/>
              </p:cNvSpPr>
              <p:nvPr/>
            </p:nvSpPr>
            <p:spPr bwMode="auto">
              <a:xfrm>
                <a:off x="338" y="983"/>
                <a:ext cx="185"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0.8</a:t>
                </a:r>
                <a:endParaRPr lang="en-US" altLang="en-US"/>
              </a:p>
            </p:txBody>
          </p:sp>
          <p:sp>
            <p:nvSpPr>
              <p:cNvPr id="123" name="Rectangle 72">
                <a:extLst>
                  <a:ext uri="{FF2B5EF4-FFF2-40B4-BE49-F238E27FC236}">
                    <a16:creationId xmlns:a16="http://schemas.microsoft.com/office/drawing/2014/main" id="{2657C653-0932-4B10-B972-233CC1F8FD4C}"/>
                  </a:ext>
                </a:extLst>
              </p:cNvPr>
              <p:cNvSpPr>
                <a:spLocks noChangeArrowheads="1"/>
              </p:cNvSpPr>
              <p:nvPr/>
            </p:nvSpPr>
            <p:spPr bwMode="auto">
              <a:xfrm>
                <a:off x="338" y="809"/>
                <a:ext cx="185"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0.9</a:t>
                </a:r>
                <a:endParaRPr lang="en-US" altLang="en-US"/>
              </a:p>
            </p:txBody>
          </p:sp>
          <p:sp>
            <p:nvSpPr>
              <p:cNvPr id="124" name="Rectangle 73">
                <a:extLst>
                  <a:ext uri="{FF2B5EF4-FFF2-40B4-BE49-F238E27FC236}">
                    <a16:creationId xmlns:a16="http://schemas.microsoft.com/office/drawing/2014/main" id="{FB4191AC-3B6D-4ADD-B7A1-BB4DB89CE670}"/>
                  </a:ext>
                </a:extLst>
              </p:cNvPr>
              <p:cNvSpPr>
                <a:spLocks noChangeArrowheads="1"/>
              </p:cNvSpPr>
              <p:nvPr/>
            </p:nvSpPr>
            <p:spPr bwMode="auto">
              <a:xfrm>
                <a:off x="338" y="633"/>
                <a:ext cx="185"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1.0</a:t>
                </a:r>
                <a:endParaRPr lang="en-US" altLang="en-US"/>
              </a:p>
            </p:txBody>
          </p:sp>
          <p:sp>
            <p:nvSpPr>
              <p:cNvPr id="125" name="Rectangle 74">
                <a:extLst>
                  <a:ext uri="{FF2B5EF4-FFF2-40B4-BE49-F238E27FC236}">
                    <a16:creationId xmlns:a16="http://schemas.microsoft.com/office/drawing/2014/main" id="{BACD04C4-406E-449E-9447-12CA866C34CF}"/>
                  </a:ext>
                </a:extLst>
              </p:cNvPr>
              <p:cNvSpPr>
                <a:spLocks noChangeArrowheads="1"/>
              </p:cNvSpPr>
              <p:nvPr/>
            </p:nvSpPr>
            <p:spPr bwMode="auto">
              <a:xfrm>
                <a:off x="2094" y="2676"/>
                <a:ext cx="47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b="1" dirty="0">
                    <a:solidFill>
                      <a:srgbClr val="000000"/>
                    </a:solidFill>
                    <a:latin typeface="Arial Bold" panose="020B0704020202020204" pitchFamily="34" charset="0"/>
                  </a:rPr>
                  <a:t>Months</a:t>
                </a:r>
                <a:endParaRPr lang="en-US" altLang="en-US" dirty="0"/>
              </a:p>
            </p:txBody>
          </p:sp>
          <p:sp>
            <p:nvSpPr>
              <p:cNvPr id="126" name="Freeform 75">
                <a:extLst>
                  <a:ext uri="{FF2B5EF4-FFF2-40B4-BE49-F238E27FC236}">
                    <a16:creationId xmlns:a16="http://schemas.microsoft.com/office/drawing/2014/main" id="{F9917185-96AF-4769-BE1E-3EFD1B8F1925}"/>
                  </a:ext>
                </a:extLst>
              </p:cNvPr>
              <p:cNvSpPr>
                <a:spLocks/>
              </p:cNvSpPr>
              <p:nvPr/>
            </p:nvSpPr>
            <p:spPr bwMode="auto">
              <a:xfrm>
                <a:off x="526" y="667"/>
                <a:ext cx="3456" cy="1814"/>
              </a:xfrm>
              <a:custGeom>
                <a:avLst/>
                <a:gdLst>
                  <a:gd name="T0" fmla="*/ 0 w 3456"/>
                  <a:gd name="T1" fmla="*/ 0 h 1814"/>
                  <a:gd name="T2" fmla="*/ 0 w 3456"/>
                  <a:gd name="T3" fmla="*/ 1814 h 1814"/>
                  <a:gd name="T4" fmla="*/ 3456 w 3456"/>
                  <a:gd name="T5" fmla="*/ 1814 h 1814"/>
                </a:gdLst>
                <a:ahLst/>
                <a:cxnLst>
                  <a:cxn ang="0">
                    <a:pos x="T0" y="T1"/>
                  </a:cxn>
                  <a:cxn ang="0">
                    <a:pos x="T2" y="T3"/>
                  </a:cxn>
                  <a:cxn ang="0">
                    <a:pos x="T4" y="T5"/>
                  </a:cxn>
                </a:cxnLst>
                <a:rect l="0" t="0" r="r" b="b"/>
                <a:pathLst>
                  <a:path w="3456" h="1814">
                    <a:moveTo>
                      <a:pt x="0" y="0"/>
                    </a:moveTo>
                    <a:lnTo>
                      <a:pt x="0" y="1814"/>
                    </a:lnTo>
                    <a:lnTo>
                      <a:pt x="3456" y="18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27" name="Rectangle 76">
                <a:extLst>
                  <a:ext uri="{FF2B5EF4-FFF2-40B4-BE49-F238E27FC236}">
                    <a16:creationId xmlns:a16="http://schemas.microsoft.com/office/drawing/2014/main" id="{C4D1E5E4-BA2D-47A9-A09C-12815D5FA2CB}"/>
                  </a:ext>
                </a:extLst>
              </p:cNvPr>
              <p:cNvSpPr>
                <a:spLocks noChangeArrowheads="1"/>
              </p:cNvSpPr>
              <p:nvPr/>
            </p:nvSpPr>
            <p:spPr bwMode="auto">
              <a:xfrm>
                <a:off x="2360" y="1231"/>
                <a:ext cx="297"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050" b="1" dirty="0">
                    <a:solidFill>
                      <a:srgbClr val="37A14B"/>
                    </a:solidFill>
                    <a:latin typeface="+mn-lt"/>
                  </a:rPr>
                  <a:t>60%</a:t>
                </a:r>
                <a:endParaRPr lang="en-US" altLang="en-US" sz="1050" b="1" dirty="0">
                  <a:latin typeface="+mn-lt"/>
                </a:endParaRPr>
              </a:p>
            </p:txBody>
          </p:sp>
          <p:sp>
            <p:nvSpPr>
              <p:cNvPr id="128" name="Rectangle 77">
                <a:extLst>
                  <a:ext uri="{FF2B5EF4-FFF2-40B4-BE49-F238E27FC236}">
                    <a16:creationId xmlns:a16="http://schemas.microsoft.com/office/drawing/2014/main" id="{23221102-B640-4CD6-A3CA-E7A97F84B39F}"/>
                  </a:ext>
                </a:extLst>
              </p:cNvPr>
              <p:cNvSpPr>
                <a:spLocks noChangeArrowheads="1"/>
              </p:cNvSpPr>
              <p:nvPr/>
            </p:nvSpPr>
            <p:spPr bwMode="auto">
              <a:xfrm>
                <a:off x="3083" y="1296"/>
                <a:ext cx="297"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050" b="1" dirty="0">
                    <a:solidFill>
                      <a:srgbClr val="37A14B"/>
                    </a:solidFill>
                    <a:latin typeface="+mn-lt"/>
                  </a:rPr>
                  <a:t>52%</a:t>
                </a:r>
                <a:endParaRPr lang="en-US" altLang="en-US" sz="1050" b="1" dirty="0">
                  <a:latin typeface="+mn-lt"/>
                </a:endParaRPr>
              </a:p>
            </p:txBody>
          </p:sp>
          <p:sp>
            <p:nvSpPr>
              <p:cNvPr id="129" name="Rectangle 78">
                <a:extLst>
                  <a:ext uri="{FF2B5EF4-FFF2-40B4-BE49-F238E27FC236}">
                    <a16:creationId xmlns:a16="http://schemas.microsoft.com/office/drawing/2014/main" id="{6E5679CA-366C-4F1F-B8D8-C377BA66BCB1}"/>
                  </a:ext>
                </a:extLst>
              </p:cNvPr>
              <p:cNvSpPr>
                <a:spLocks noChangeArrowheads="1"/>
              </p:cNvSpPr>
              <p:nvPr/>
            </p:nvSpPr>
            <p:spPr bwMode="auto">
              <a:xfrm>
                <a:off x="2360" y="1661"/>
                <a:ext cx="294"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050" b="1">
                    <a:solidFill>
                      <a:srgbClr val="7F7F7F"/>
                    </a:solidFill>
                    <a:latin typeface="+mn-lt"/>
                  </a:rPr>
                  <a:t>47%</a:t>
                </a:r>
                <a:endParaRPr lang="en-US" altLang="en-US" sz="1050" b="1">
                  <a:latin typeface="+mn-lt"/>
                </a:endParaRPr>
              </a:p>
            </p:txBody>
          </p:sp>
          <p:sp>
            <p:nvSpPr>
              <p:cNvPr id="130" name="Rectangle 79">
                <a:extLst>
                  <a:ext uri="{FF2B5EF4-FFF2-40B4-BE49-F238E27FC236}">
                    <a16:creationId xmlns:a16="http://schemas.microsoft.com/office/drawing/2014/main" id="{FA970DC2-C18E-4531-8A10-6717ECB4A93B}"/>
                  </a:ext>
                </a:extLst>
              </p:cNvPr>
              <p:cNvSpPr>
                <a:spLocks noChangeArrowheads="1"/>
              </p:cNvSpPr>
              <p:nvPr/>
            </p:nvSpPr>
            <p:spPr bwMode="auto">
              <a:xfrm>
                <a:off x="1658" y="964"/>
                <a:ext cx="297"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050" b="1" dirty="0">
                    <a:solidFill>
                      <a:srgbClr val="37A14B"/>
                    </a:solidFill>
                    <a:latin typeface="+mn-lt"/>
                  </a:rPr>
                  <a:t>74%</a:t>
                </a:r>
                <a:endParaRPr lang="en-US" altLang="en-US" sz="1050" b="1" dirty="0">
                  <a:latin typeface="+mn-lt"/>
                </a:endParaRPr>
              </a:p>
            </p:txBody>
          </p:sp>
          <p:sp>
            <p:nvSpPr>
              <p:cNvPr id="131" name="Rectangle 80">
                <a:extLst>
                  <a:ext uri="{FF2B5EF4-FFF2-40B4-BE49-F238E27FC236}">
                    <a16:creationId xmlns:a16="http://schemas.microsoft.com/office/drawing/2014/main" id="{5FEC6FAB-AD30-408C-801C-110006BFAB2D}"/>
                  </a:ext>
                </a:extLst>
              </p:cNvPr>
              <p:cNvSpPr>
                <a:spLocks noChangeArrowheads="1"/>
              </p:cNvSpPr>
              <p:nvPr/>
            </p:nvSpPr>
            <p:spPr bwMode="auto">
              <a:xfrm>
                <a:off x="1650" y="1497"/>
                <a:ext cx="294"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050" b="1" dirty="0">
                    <a:solidFill>
                      <a:srgbClr val="7F7F7F"/>
                    </a:solidFill>
                    <a:latin typeface="+mn-lt"/>
                  </a:rPr>
                  <a:t>60%</a:t>
                </a:r>
                <a:endParaRPr lang="en-US" altLang="en-US" sz="1050" b="1" dirty="0">
                  <a:latin typeface="+mn-lt"/>
                </a:endParaRPr>
              </a:p>
            </p:txBody>
          </p:sp>
          <p:sp>
            <p:nvSpPr>
              <p:cNvPr id="132" name="Rectangle 81">
                <a:extLst>
                  <a:ext uri="{FF2B5EF4-FFF2-40B4-BE49-F238E27FC236}">
                    <a16:creationId xmlns:a16="http://schemas.microsoft.com/office/drawing/2014/main" id="{399F34CF-777C-4510-A4FF-EA5307B315FD}"/>
                  </a:ext>
                </a:extLst>
              </p:cNvPr>
              <p:cNvSpPr>
                <a:spLocks noChangeArrowheads="1"/>
              </p:cNvSpPr>
              <p:nvPr/>
            </p:nvSpPr>
            <p:spPr bwMode="auto">
              <a:xfrm>
                <a:off x="3076" y="1823"/>
                <a:ext cx="294"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050" b="1" dirty="0">
                    <a:solidFill>
                      <a:srgbClr val="7F7F7F"/>
                    </a:solidFill>
                    <a:latin typeface="+mn-lt"/>
                  </a:rPr>
                  <a:t>39%</a:t>
                </a:r>
                <a:endParaRPr lang="en-US" altLang="en-US" sz="1050" b="1" dirty="0">
                  <a:latin typeface="+mn-lt"/>
                </a:endParaRPr>
              </a:p>
            </p:txBody>
          </p:sp>
          <p:sp>
            <p:nvSpPr>
              <p:cNvPr id="133" name="Freeform 82">
                <a:extLst>
                  <a:ext uri="{FF2B5EF4-FFF2-40B4-BE49-F238E27FC236}">
                    <a16:creationId xmlns:a16="http://schemas.microsoft.com/office/drawing/2014/main" id="{146A3066-C9CF-4BFB-89D3-0E71673E700C}"/>
                  </a:ext>
                </a:extLst>
              </p:cNvPr>
              <p:cNvSpPr>
                <a:spLocks/>
              </p:cNvSpPr>
              <p:nvPr/>
            </p:nvSpPr>
            <p:spPr bwMode="auto">
              <a:xfrm>
                <a:off x="610" y="695"/>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0 h 40"/>
                  <a:gd name="T30" fmla="*/ 20 w 40"/>
                  <a:gd name="T31" fmla="*/ 0 h 40"/>
                  <a:gd name="T32" fmla="*/ 20 w 40"/>
                  <a:gd name="T33" fmla="*/ 0 h 40"/>
                  <a:gd name="T34" fmla="*/ 28 w 40"/>
                  <a:gd name="T35" fmla="*/ 0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0"/>
                    </a:lnTo>
                    <a:lnTo>
                      <a:pt x="20" y="0"/>
                    </a:lnTo>
                    <a:lnTo>
                      <a:pt x="20" y="0"/>
                    </a:lnTo>
                    <a:lnTo>
                      <a:pt x="28" y="0"/>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34" name="Freeform 83">
                <a:extLst>
                  <a:ext uri="{FF2B5EF4-FFF2-40B4-BE49-F238E27FC236}">
                    <a16:creationId xmlns:a16="http://schemas.microsoft.com/office/drawing/2014/main" id="{B3C05459-BEFD-4502-9643-50C0CA58EE7A}"/>
                  </a:ext>
                </a:extLst>
              </p:cNvPr>
              <p:cNvSpPr>
                <a:spLocks/>
              </p:cNvSpPr>
              <p:nvPr/>
            </p:nvSpPr>
            <p:spPr bwMode="auto">
              <a:xfrm>
                <a:off x="626" y="717"/>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0 h 40"/>
                  <a:gd name="T30" fmla="*/ 20 w 40"/>
                  <a:gd name="T31" fmla="*/ 0 h 40"/>
                  <a:gd name="T32" fmla="*/ 20 w 40"/>
                  <a:gd name="T33" fmla="*/ 0 h 40"/>
                  <a:gd name="T34" fmla="*/ 28 w 40"/>
                  <a:gd name="T35" fmla="*/ 0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0"/>
                    </a:lnTo>
                    <a:lnTo>
                      <a:pt x="20" y="0"/>
                    </a:lnTo>
                    <a:lnTo>
                      <a:pt x="20" y="0"/>
                    </a:lnTo>
                    <a:lnTo>
                      <a:pt x="28" y="0"/>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35" name="Freeform 84">
                <a:extLst>
                  <a:ext uri="{FF2B5EF4-FFF2-40B4-BE49-F238E27FC236}">
                    <a16:creationId xmlns:a16="http://schemas.microsoft.com/office/drawing/2014/main" id="{99F614D3-BF9F-4B5F-97D6-BE61D632FF09}"/>
                  </a:ext>
                </a:extLst>
              </p:cNvPr>
              <p:cNvSpPr>
                <a:spLocks/>
              </p:cNvSpPr>
              <p:nvPr/>
            </p:nvSpPr>
            <p:spPr bwMode="auto">
              <a:xfrm>
                <a:off x="632" y="717"/>
                <a:ext cx="40" cy="40"/>
              </a:xfrm>
              <a:custGeom>
                <a:avLst/>
                <a:gdLst>
                  <a:gd name="T0" fmla="*/ 40 w 40"/>
                  <a:gd name="T1" fmla="*/ 20 h 40"/>
                  <a:gd name="T2" fmla="*/ 40 w 40"/>
                  <a:gd name="T3" fmla="*/ 20 h 40"/>
                  <a:gd name="T4" fmla="*/ 40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0 h 40"/>
                  <a:gd name="T30" fmla="*/ 20 w 40"/>
                  <a:gd name="T31" fmla="*/ 0 h 40"/>
                  <a:gd name="T32" fmla="*/ 20 w 40"/>
                  <a:gd name="T33" fmla="*/ 0 h 40"/>
                  <a:gd name="T34" fmla="*/ 28 w 40"/>
                  <a:gd name="T35" fmla="*/ 0 h 40"/>
                  <a:gd name="T36" fmla="*/ 34 w 40"/>
                  <a:gd name="T37" fmla="*/ 6 h 40"/>
                  <a:gd name="T38" fmla="*/ 40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40"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0"/>
                    </a:lnTo>
                    <a:lnTo>
                      <a:pt x="20" y="0"/>
                    </a:lnTo>
                    <a:lnTo>
                      <a:pt x="20" y="0"/>
                    </a:lnTo>
                    <a:lnTo>
                      <a:pt x="28" y="0"/>
                    </a:lnTo>
                    <a:lnTo>
                      <a:pt x="34" y="6"/>
                    </a:lnTo>
                    <a:lnTo>
                      <a:pt x="40"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36" name="Freeform 85">
                <a:extLst>
                  <a:ext uri="{FF2B5EF4-FFF2-40B4-BE49-F238E27FC236}">
                    <a16:creationId xmlns:a16="http://schemas.microsoft.com/office/drawing/2014/main" id="{9B5A309C-1E4C-4799-9926-AB89C96367CA}"/>
                  </a:ext>
                </a:extLst>
              </p:cNvPr>
              <p:cNvSpPr>
                <a:spLocks/>
              </p:cNvSpPr>
              <p:nvPr/>
            </p:nvSpPr>
            <p:spPr bwMode="auto">
              <a:xfrm>
                <a:off x="650" y="731"/>
                <a:ext cx="40" cy="40"/>
              </a:xfrm>
              <a:custGeom>
                <a:avLst/>
                <a:gdLst>
                  <a:gd name="T0" fmla="*/ 40 w 40"/>
                  <a:gd name="T1" fmla="*/ 20 h 40"/>
                  <a:gd name="T2" fmla="*/ 40 w 40"/>
                  <a:gd name="T3" fmla="*/ 20 h 40"/>
                  <a:gd name="T4" fmla="*/ 40 w 40"/>
                  <a:gd name="T5" fmla="*/ 28 h 40"/>
                  <a:gd name="T6" fmla="*/ 36 w 40"/>
                  <a:gd name="T7" fmla="*/ 34 h 40"/>
                  <a:gd name="T8" fmla="*/ 28 w 40"/>
                  <a:gd name="T9" fmla="*/ 40 h 40"/>
                  <a:gd name="T10" fmla="*/ 20 w 40"/>
                  <a:gd name="T11" fmla="*/ 40 h 40"/>
                  <a:gd name="T12" fmla="*/ 20 w 40"/>
                  <a:gd name="T13" fmla="*/ 40 h 40"/>
                  <a:gd name="T14" fmla="*/ 12 w 40"/>
                  <a:gd name="T15" fmla="*/ 40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6 w 40"/>
                  <a:gd name="T37" fmla="*/ 6 h 40"/>
                  <a:gd name="T38" fmla="*/ 40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40" y="28"/>
                    </a:lnTo>
                    <a:lnTo>
                      <a:pt x="36" y="34"/>
                    </a:lnTo>
                    <a:lnTo>
                      <a:pt x="28" y="40"/>
                    </a:lnTo>
                    <a:lnTo>
                      <a:pt x="20" y="40"/>
                    </a:lnTo>
                    <a:lnTo>
                      <a:pt x="20" y="40"/>
                    </a:lnTo>
                    <a:lnTo>
                      <a:pt x="12" y="40"/>
                    </a:lnTo>
                    <a:lnTo>
                      <a:pt x="6" y="34"/>
                    </a:lnTo>
                    <a:lnTo>
                      <a:pt x="2" y="28"/>
                    </a:lnTo>
                    <a:lnTo>
                      <a:pt x="0" y="20"/>
                    </a:lnTo>
                    <a:lnTo>
                      <a:pt x="0" y="20"/>
                    </a:lnTo>
                    <a:lnTo>
                      <a:pt x="2" y="12"/>
                    </a:lnTo>
                    <a:lnTo>
                      <a:pt x="6" y="6"/>
                    </a:lnTo>
                    <a:lnTo>
                      <a:pt x="12" y="2"/>
                    </a:lnTo>
                    <a:lnTo>
                      <a:pt x="20" y="0"/>
                    </a:lnTo>
                    <a:lnTo>
                      <a:pt x="20" y="0"/>
                    </a:lnTo>
                    <a:lnTo>
                      <a:pt x="28" y="2"/>
                    </a:lnTo>
                    <a:lnTo>
                      <a:pt x="36" y="6"/>
                    </a:lnTo>
                    <a:lnTo>
                      <a:pt x="40"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37" name="Freeform 86">
                <a:extLst>
                  <a:ext uri="{FF2B5EF4-FFF2-40B4-BE49-F238E27FC236}">
                    <a16:creationId xmlns:a16="http://schemas.microsoft.com/office/drawing/2014/main" id="{6469349C-9B7E-4C92-ABC0-765F3F1AD6CE}"/>
                  </a:ext>
                </a:extLst>
              </p:cNvPr>
              <p:cNvSpPr>
                <a:spLocks/>
              </p:cNvSpPr>
              <p:nvPr/>
            </p:nvSpPr>
            <p:spPr bwMode="auto">
              <a:xfrm>
                <a:off x="674" y="753"/>
                <a:ext cx="40" cy="42"/>
              </a:xfrm>
              <a:custGeom>
                <a:avLst/>
                <a:gdLst>
                  <a:gd name="T0" fmla="*/ 40 w 40"/>
                  <a:gd name="T1" fmla="*/ 20 h 42"/>
                  <a:gd name="T2" fmla="*/ 40 w 40"/>
                  <a:gd name="T3" fmla="*/ 20 h 42"/>
                  <a:gd name="T4" fmla="*/ 38 w 40"/>
                  <a:gd name="T5" fmla="*/ 28 h 42"/>
                  <a:gd name="T6" fmla="*/ 34 w 40"/>
                  <a:gd name="T7" fmla="*/ 36 h 42"/>
                  <a:gd name="T8" fmla="*/ 28 w 40"/>
                  <a:gd name="T9" fmla="*/ 40 h 42"/>
                  <a:gd name="T10" fmla="*/ 20 w 40"/>
                  <a:gd name="T11" fmla="*/ 42 h 42"/>
                  <a:gd name="T12" fmla="*/ 20 w 40"/>
                  <a:gd name="T13" fmla="*/ 42 h 42"/>
                  <a:gd name="T14" fmla="*/ 12 w 40"/>
                  <a:gd name="T15" fmla="*/ 40 h 42"/>
                  <a:gd name="T16" fmla="*/ 6 w 40"/>
                  <a:gd name="T17" fmla="*/ 36 h 42"/>
                  <a:gd name="T18" fmla="*/ 2 w 40"/>
                  <a:gd name="T19" fmla="*/ 28 h 42"/>
                  <a:gd name="T20" fmla="*/ 0 w 40"/>
                  <a:gd name="T21" fmla="*/ 20 h 42"/>
                  <a:gd name="T22" fmla="*/ 0 w 40"/>
                  <a:gd name="T23" fmla="*/ 20 h 42"/>
                  <a:gd name="T24" fmla="*/ 2 w 40"/>
                  <a:gd name="T25" fmla="*/ 14 h 42"/>
                  <a:gd name="T26" fmla="*/ 6 w 40"/>
                  <a:gd name="T27" fmla="*/ 6 h 42"/>
                  <a:gd name="T28" fmla="*/ 12 w 40"/>
                  <a:gd name="T29" fmla="*/ 2 h 42"/>
                  <a:gd name="T30" fmla="*/ 20 w 40"/>
                  <a:gd name="T31" fmla="*/ 0 h 42"/>
                  <a:gd name="T32" fmla="*/ 20 w 40"/>
                  <a:gd name="T33" fmla="*/ 0 h 42"/>
                  <a:gd name="T34" fmla="*/ 28 w 40"/>
                  <a:gd name="T35" fmla="*/ 2 h 42"/>
                  <a:gd name="T36" fmla="*/ 34 w 40"/>
                  <a:gd name="T37" fmla="*/ 6 h 42"/>
                  <a:gd name="T38" fmla="*/ 38 w 40"/>
                  <a:gd name="T39" fmla="*/ 14 h 42"/>
                  <a:gd name="T40" fmla="*/ 40 w 40"/>
                  <a:gd name="T41" fmla="*/ 20 h 42"/>
                  <a:gd name="T42" fmla="*/ 40 w 40"/>
                  <a:gd name="T4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2">
                    <a:moveTo>
                      <a:pt x="40" y="20"/>
                    </a:moveTo>
                    <a:lnTo>
                      <a:pt x="40" y="20"/>
                    </a:lnTo>
                    <a:lnTo>
                      <a:pt x="38" y="28"/>
                    </a:lnTo>
                    <a:lnTo>
                      <a:pt x="34" y="36"/>
                    </a:lnTo>
                    <a:lnTo>
                      <a:pt x="28" y="40"/>
                    </a:lnTo>
                    <a:lnTo>
                      <a:pt x="20" y="42"/>
                    </a:lnTo>
                    <a:lnTo>
                      <a:pt x="20" y="42"/>
                    </a:lnTo>
                    <a:lnTo>
                      <a:pt x="12" y="40"/>
                    </a:lnTo>
                    <a:lnTo>
                      <a:pt x="6" y="36"/>
                    </a:lnTo>
                    <a:lnTo>
                      <a:pt x="2" y="28"/>
                    </a:lnTo>
                    <a:lnTo>
                      <a:pt x="0" y="20"/>
                    </a:lnTo>
                    <a:lnTo>
                      <a:pt x="0" y="20"/>
                    </a:lnTo>
                    <a:lnTo>
                      <a:pt x="2" y="14"/>
                    </a:lnTo>
                    <a:lnTo>
                      <a:pt x="6" y="6"/>
                    </a:lnTo>
                    <a:lnTo>
                      <a:pt x="12" y="2"/>
                    </a:lnTo>
                    <a:lnTo>
                      <a:pt x="20" y="0"/>
                    </a:lnTo>
                    <a:lnTo>
                      <a:pt x="20" y="0"/>
                    </a:lnTo>
                    <a:lnTo>
                      <a:pt x="28" y="2"/>
                    </a:lnTo>
                    <a:lnTo>
                      <a:pt x="34" y="6"/>
                    </a:lnTo>
                    <a:lnTo>
                      <a:pt x="38" y="14"/>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38" name="Freeform 87">
                <a:extLst>
                  <a:ext uri="{FF2B5EF4-FFF2-40B4-BE49-F238E27FC236}">
                    <a16:creationId xmlns:a16="http://schemas.microsoft.com/office/drawing/2014/main" id="{456EB7EA-816F-4F4C-898D-39714686D4F8}"/>
                  </a:ext>
                </a:extLst>
              </p:cNvPr>
              <p:cNvSpPr>
                <a:spLocks/>
              </p:cNvSpPr>
              <p:nvPr/>
            </p:nvSpPr>
            <p:spPr bwMode="auto">
              <a:xfrm>
                <a:off x="700" y="769"/>
                <a:ext cx="40" cy="42"/>
              </a:xfrm>
              <a:custGeom>
                <a:avLst/>
                <a:gdLst>
                  <a:gd name="T0" fmla="*/ 40 w 40"/>
                  <a:gd name="T1" fmla="*/ 22 h 42"/>
                  <a:gd name="T2" fmla="*/ 40 w 40"/>
                  <a:gd name="T3" fmla="*/ 22 h 42"/>
                  <a:gd name="T4" fmla="*/ 38 w 40"/>
                  <a:gd name="T5" fmla="*/ 28 h 42"/>
                  <a:gd name="T6" fmla="*/ 34 w 40"/>
                  <a:gd name="T7" fmla="*/ 36 h 42"/>
                  <a:gd name="T8" fmla="*/ 28 w 40"/>
                  <a:gd name="T9" fmla="*/ 40 h 42"/>
                  <a:gd name="T10" fmla="*/ 20 w 40"/>
                  <a:gd name="T11" fmla="*/ 42 h 42"/>
                  <a:gd name="T12" fmla="*/ 20 w 40"/>
                  <a:gd name="T13" fmla="*/ 42 h 42"/>
                  <a:gd name="T14" fmla="*/ 12 w 40"/>
                  <a:gd name="T15" fmla="*/ 40 h 42"/>
                  <a:gd name="T16" fmla="*/ 6 w 40"/>
                  <a:gd name="T17" fmla="*/ 36 h 42"/>
                  <a:gd name="T18" fmla="*/ 2 w 40"/>
                  <a:gd name="T19" fmla="*/ 28 h 42"/>
                  <a:gd name="T20" fmla="*/ 0 w 40"/>
                  <a:gd name="T21" fmla="*/ 22 h 42"/>
                  <a:gd name="T22" fmla="*/ 0 w 40"/>
                  <a:gd name="T23" fmla="*/ 22 h 42"/>
                  <a:gd name="T24" fmla="*/ 2 w 40"/>
                  <a:gd name="T25" fmla="*/ 14 h 42"/>
                  <a:gd name="T26" fmla="*/ 6 w 40"/>
                  <a:gd name="T27" fmla="*/ 6 h 42"/>
                  <a:gd name="T28" fmla="*/ 12 w 40"/>
                  <a:gd name="T29" fmla="*/ 2 h 42"/>
                  <a:gd name="T30" fmla="*/ 20 w 40"/>
                  <a:gd name="T31" fmla="*/ 0 h 42"/>
                  <a:gd name="T32" fmla="*/ 20 w 40"/>
                  <a:gd name="T33" fmla="*/ 0 h 42"/>
                  <a:gd name="T34" fmla="*/ 28 w 40"/>
                  <a:gd name="T35" fmla="*/ 2 h 42"/>
                  <a:gd name="T36" fmla="*/ 34 w 40"/>
                  <a:gd name="T37" fmla="*/ 6 h 42"/>
                  <a:gd name="T38" fmla="*/ 38 w 40"/>
                  <a:gd name="T39" fmla="*/ 14 h 42"/>
                  <a:gd name="T40" fmla="*/ 40 w 40"/>
                  <a:gd name="T41" fmla="*/ 22 h 42"/>
                  <a:gd name="T42" fmla="*/ 40 w 40"/>
                  <a:gd name="T43"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2">
                    <a:moveTo>
                      <a:pt x="40" y="22"/>
                    </a:moveTo>
                    <a:lnTo>
                      <a:pt x="40" y="22"/>
                    </a:lnTo>
                    <a:lnTo>
                      <a:pt x="38" y="28"/>
                    </a:lnTo>
                    <a:lnTo>
                      <a:pt x="34" y="36"/>
                    </a:lnTo>
                    <a:lnTo>
                      <a:pt x="28" y="40"/>
                    </a:lnTo>
                    <a:lnTo>
                      <a:pt x="20" y="42"/>
                    </a:lnTo>
                    <a:lnTo>
                      <a:pt x="20" y="42"/>
                    </a:lnTo>
                    <a:lnTo>
                      <a:pt x="12" y="40"/>
                    </a:lnTo>
                    <a:lnTo>
                      <a:pt x="6" y="36"/>
                    </a:lnTo>
                    <a:lnTo>
                      <a:pt x="2" y="28"/>
                    </a:lnTo>
                    <a:lnTo>
                      <a:pt x="0" y="22"/>
                    </a:lnTo>
                    <a:lnTo>
                      <a:pt x="0" y="22"/>
                    </a:lnTo>
                    <a:lnTo>
                      <a:pt x="2" y="14"/>
                    </a:lnTo>
                    <a:lnTo>
                      <a:pt x="6" y="6"/>
                    </a:lnTo>
                    <a:lnTo>
                      <a:pt x="12" y="2"/>
                    </a:lnTo>
                    <a:lnTo>
                      <a:pt x="20" y="0"/>
                    </a:lnTo>
                    <a:lnTo>
                      <a:pt x="20" y="0"/>
                    </a:lnTo>
                    <a:lnTo>
                      <a:pt x="28" y="2"/>
                    </a:lnTo>
                    <a:lnTo>
                      <a:pt x="34" y="6"/>
                    </a:lnTo>
                    <a:lnTo>
                      <a:pt x="38" y="14"/>
                    </a:lnTo>
                    <a:lnTo>
                      <a:pt x="40" y="22"/>
                    </a:lnTo>
                    <a:lnTo>
                      <a:pt x="40" y="22"/>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39" name="Freeform 88">
                <a:extLst>
                  <a:ext uri="{FF2B5EF4-FFF2-40B4-BE49-F238E27FC236}">
                    <a16:creationId xmlns:a16="http://schemas.microsoft.com/office/drawing/2014/main" id="{E47A69D7-8BBF-46A4-90E5-BA4077C65AA5}"/>
                  </a:ext>
                </a:extLst>
              </p:cNvPr>
              <p:cNvSpPr>
                <a:spLocks/>
              </p:cNvSpPr>
              <p:nvPr/>
            </p:nvSpPr>
            <p:spPr bwMode="auto">
              <a:xfrm>
                <a:off x="530" y="675"/>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0 h 40"/>
                  <a:gd name="T30" fmla="*/ 20 w 40"/>
                  <a:gd name="T31" fmla="*/ 0 h 40"/>
                  <a:gd name="T32" fmla="*/ 20 w 40"/>
                  <a:gd name="T33" fmla="*/ 0 h 40"/>
                  <a:gd name="T34" fmla="*/ 28 w 40"/>
                  <a:gd name="T35" fmla="*/ 0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0"/>
                    </a:lnTo>
                    <a:lnTo>
                      <a:pt x="20" y="0"/>
                    </a:lnTo>
                    <a:lnTo>
                      <a:pt x="20" y="0"/>
                    </a:lnTo>
                    <a:lnTo>
                      <a:pt x="28" y="0"/>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40" name="Freeform 89">
                <a:extLst>
                  <a:ext uri="{FF2B5EF4-FFF2-40B4-BE49-F238E27FC236}">
                    <a16:creationId xmlns:a16="http://schemas.microsoft.com/office/drawing/2014/main" id="{C0C156C3-53A1-4176-9939-0C992E461F3F}"/>
                  </a:ext>
                </a:extLst>
              </p:cNvPr>
              <p:cNvSpPr>
                <a:spLocks/>
              </p:cNvSpPr>
              <p:nvPr/>
            </p:nvSpPr>
            <p:spPr bwMode="auto">
              <a:xfrm>
                <a:off x="858" y="877"/>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0 w 40"/>
                  <a:gd name="T19" fmla="*/ 28 h 40"/>
                  <a:gd name="T20" fmla="*/ 0 w 40"/>
                  <a:gd name="T21" fmla="*/ 20 h 40"/>
                  <a:gd name="T22" fmla="*/ 0 w 40"/>
                  <a:gd name="T23" fmla="*/ 20 h 40"/>
                  <a:gd name="T24" fmla="*/ 0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0" y="28"/>
                    </a:lnTo>
                    <a:lnTo>
                      <a:pt x="0" y="20"/>
                    </a:lnTo>
                    <a:lnTo>
                      <a:pt x="0" y="20"/>
                    </a:lnTo>
                    <a:lnTo>
                      <a:pt x="0"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41" name="Freeform 90">
                <a:extLst>
                  <a:ext uri="{FF2B5EF4-FFF2-40B4-BE49-F238E27FC236}">
                    <a16:creationId xmlns:a16="http://schemas.microsoft.com/office/drawing/2014/main" id="{99D69864-1A90-466A-A7A3-80376704A63F}"/>
                  </a:ext>
                </a:extLst>
              </p:cNvPr>
              <p:cNvSpPr>
                <a:spLocks/>
              </p:cNvSpPr>
              <p:nvPr/>
            </p:nvSpPr>
            <p:spPr bwMode="auto">
              <a:xfrm>
                <a:off x="980" y="1005"/>
                <a:ext cx="40" cy="40"/>
              </a:xfrm>
              <a:custGeom>
                <a:avLst/>
                <a:gdLst>
                  <a:gd name="T0" fmla="*/ 40 w 40"/>
                  <a:gd name="T1" fmla="*/ 20 h 40"/>
                  <a:gd name="T2" fmla="*/ 40 w 40"/>
                  <a:gd name="T3" fmla="*/ 20 h 40"/>
                  <a:gd name="T4" fmla="*/ 38 w 40"/>
                  <a:gd name="T5" fmla="*/ 28 h 40"/>
                  <a:gd name="T6" fmla="*/ 34 w 40"/>
                  <a:gd name="T7" fmla="*/ 34 h 40"/>
                  <a:gd name="T8" fmla="*/ 28 w 40"/>
                  <a:gd name="T9" fmla="*/ 40 h 40"/>
                  <a:gd name="T10" fmla="*/ 20 w 40"/>
                  <a:gd name="T11" fmla="*/ 40 h 40"/>
                  <a:gd name="T12" fmla="*/ 20 w 40"/>
                  <a:gd name="T13" fmla="*/ 40 h 40"/>
                  <a:gd name="T14" fmla="*/ 12 w 40"/>
                  <a:gd name="T15" fmla="*/ 40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40"/>
                    </a:lnTo>
                    <a:lnTo>
                      <a:pt x="20" y="40"/>
                    </a:lnTo>
                    <a:lnTo>
                      <a:pt x="20" y="40"/>
                    </a:lnTo>
                    <a:lnTo>
                      <a:pt x="12" y="40"/>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42" name="Freeform 91">
                <a:extLst>
                  <a:ext uri="{FF2B5EF4-FFF2-40B4-BE49-F238E27FC236}">
                    <a16:creationId xmlns:a16="http://schemas.microsoft.com/office/drawing/2014/main" id="{E7CE3DC3-9A0D-4C2B-A24F-FA56C92BA881}"/>
                  </a:ext>
                </a:extLst>
              </p:cNvPr>
              <p:cNvSpPr>
                <a:spLocks/>
              </p:cNvSpPr>
              <p:nvPr/>
            </p:nvSpPr>
            <p:spPr bwMode="auto">
              <a:xfrm>
                <a:off x="1026" y="1035"/>
                <a:ext cx="40" cy="42"/>
              </a:xfrm>
              <a:custGeom>
                <a:avLst/>
                <a:gdLst>
                  <a:gd name="T0" fmla="*/ 40 w 40"/>
                  <a:gd name="T1" fmla="*/ 20 h 42"/>
                  <a:gd name="T2" fmla="*/ 40 w 40"/>
                  <a:gd name="T3" fmla="*/ 20 h 42"/>
                  <a:gd name="T4" fmla="*/ 40 w 40"/>
                  <a:gd name="T5" fmla="*/ 28 h 42"/>
                  <a:gd name="T6" fmla="*/ 34 w 40"/>
                  <a:gd name="T7" fmla="*/ 36 h 42"/>
                  <a:gd name="T8" fmla="*/ 28 w 40"/>
                  <a:gd name="T9" fmla="*/ 40 h 42"/>
                  <a:gd name="T10" fmla="*/ 20 w 40"/>
                  <a:gd name="T11" fmla="*/ 42 h 42"/>
                  <a:gd name="T12" fmla="*/ 20 w 40"/>
                  <a:gd name="T13" fmla="*/ 42 h 42"/>
                  <a:gd name="T14" fmla="*/ 12 w 40"/>
                  <a:gd name="T15" fmla="*/ 40 h 42"/>
                  <a:gd name="T16" fmla="*/ 6 w 40"/>
                  <a:gd name="T17" fmla="*/ 36 h 42"/>
                  <a:gd name="T18" fmla="*/ 2 w 40"/>
                  <a:gd name="T19" fmla="*/ 28 h 42"/>
                  <a:gd name="T20" fmla="*/ 0 w 40"/>
                  <a:gd name="T21" fmla="*/ 20 h 42"/>
                  <a:gd name="T22" fmla="*/ 0 w 40"/>
                  <a:gd name="T23" fmla="*/ 20 h 42"/>
                  <a:gd name="T24" fmla="*/ 2 w 40"/>
                  <a:gd name="T25" fmla="*/ 14 h 42"/>
                  <a:gd name="T26" fmla="*/ 6 w 40"/>
                  <a:gd name="T27" fmla="*/ 6 h 42"/>
                  <a:gd name="T28" fmla="*/ 12 w 40"/>
                  <a:gd name="T29" fmla="*/ 2 h 42"/>
                  <a:gd name="T30" fmla="*/ 20 w 40"/>
                  <a:gd name="T31" fmla="*/ 0 h 42"/>
                  <a:gd name="T32" fmla="*/ 20 w 40"/>
                  <a:gd name="T33" fmla="*/ 0 h 42"/>
                  <a:gd name="T34" fmla="*/ 28 w 40"/>
                  <a:gd name="T35" fmla="*/ 2 h 42"/>
                  <a:gd name="T36" fmla="*/ 34 w 40"/>
                  <a:gd name="T37" fmla="*/ 6 h 42"/>
                  <a:gd name="T38" fmla="*/ 40 w 40"/>
                  <a:gd name="T39" fmla="*/ 14 h 42"/>
                  <a:gd name="T40" fmla="*/ 40 w 40"/>
                  <a:gd name="T41" fmla="*/ 20 h 42"/>
                  <a:gd name="T42" fmla="*/ 40 w 40"/>
                  <a:gd name="T4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2">
                    <a:moveTo>
                      <a:pt x="40" y="20"/>
                    </a:moveTo>
                    <a:lnTo>
                      <a:pt x="40" y="20"/>
                    </a:lnTo>
                    <a:lnTo>
                      <a:pt x="40" y="28"/>
                    </a:lnTo>
                    <a:lnTo>
                      <a:pt x="34" y="36"/>
                    </a:lnTo>
                    <a:lnTo>
                      <a:pt x="28" y="40"/>
                    </a:lnTo>
                    <a:lnTo>
                      <a:pt x="20" y="42"/>
                    </a:lnTo>
                    <a:lnTo>
                      <a:pt x="20" y="42"/>
                    </a:lnTo>
                    <a:lnTo>
                      <a:pt x="12" y="40"/>
                    </a:lnTo>
                    <a:lnTo>
                      <a:pt x="6" y="36"/>
                    </a:lnTo>
                    <a:lnTo>
                      <a:pt x="2" y="28"/>
                    </a:lnTo>
                    <a:lnTo>
                      <a:pt x="0" y="20"/>
                    </a:lnTo>
                    <a:lnTo>
                      <a:pt x="0" y="20"/>
                    </a:lnTo>
                    <a:lnTo>
                      <a:pt x="2" y="14"/>
                    </a:lnTo>
                    <a:lnTo>
                      <a:pt x="6" y="6"/>
                    </a:lnTo>
                    <a:lnTo>
                      <a:pt x="12" y="2"/>
                    </a:lnTo>
                    <a:lnTo>
                      <a:pt x="20" y="0"/>
                    </a:lnTo>
                    <a:lnTo>
                      <a:pt x="20" y="0"/>
                    </a:lnTo>
                    <a:lnTo>
                      <a:pt x="28" y="2"/>
                    </a:lnTo>
                    <a:lnTo>
                      <a:pt x="34" y="6"/>
                    </a:lnTo>
                    <a:lnTo>
                      <a:pt x="40" y="14"/>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43" name="Freeform 92">
                <a:extLst>
                  <a:ext uri="{FF2B5EF4-FFF2-40B4-BE49-F238E27FC236}">
                    <a16:creationId xmlns:a16="http://schemas.microsoft.com/office/drawing/2014/main" id="{06B202FD-AB0E-4DA7-87F8-6919ADD76C53}"/>
                  </a:ext>
                </a:extLst>
              </p:cNvPr>
              <p:cNvSpPr>
                <a:spLocks/>
              </p:cNvSpPr>
              <p:nvPr/>
            </p:nvSpPr>
            <p:spPr bwMode="auto">
              <a:xfrm>
                <a:off x="1056" y="1053"/>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0 w 40"/>
                  <a:gd name="T19" fmla="*/ 28 h 40"/>
                  <a:gd name="T20" fmla="*/ 0 w 40"/>
                  <a:gd name="T21" fmla="*/ 20 h 40"/>
                  <a:gd name="T22" fmla="*/ 0 w 40"/>
                  <a:gd name="T23" fmla="*/ 20 h 40"/>
                  <a:gd name="T24" fmla="*/ 0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0" y="28"/>
                    </a:lnTo>
                    <a:lnTo>
                      <a:pt x="0" y="20"/>
                    </a:lnTo>
                    <a:lnTo>
                      <a:pt x="0" y="20"/>
                    </a:lnTo>
                    <a:lnTo>
                      <a:pt x="0"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44" name="Freeform 93">
                <a:extLst>
                  <a:ext uri="{FF2B5EF4-FFF2-40B4-BE49-F238E27FC236}">
                    <a16:creationId xmlns:a16="http://schemas.microsoft.com/office/drawing/2014/main" id="{EBAB65D6-83A3-426A-9200-D06F86FED6F8}"/>
                  </a:ext>
                </a:extLst>
              </p:cNvPr>
              <p:cNvSpPr>
                <a:spLocks/>
              </p:cNvSpPr>
              <p:nvPr/>
            </p:nvSpPr>
            <p:spPr bwMode="auto">
              <a:xfrm>
                <a:off x="1204" y="1135"/>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45" name="Freeform 94">
                <a:extLst>
                  <a:ext uri="{FF2B5EF4-FFF2-40B4-BE49-F238E27FC236}">
                    <a16:creationId xmlns:a16="http://schemas.microsoft.com/office/drawing/2014/main" id="{9C69C063-A071-4F11-9D5A-C93F8C3CAE14}"/>
                  </a:ext>
                </a:extLst>
              </p:cNvPr>
              <p:cNvSpPr>
                <a:spLocks/>
              </p:cNvSpPr>
              <p:nvPr/>
            </p:nvSpPr>
            <p:spPr bwMode="auto">
              <a:xfrm>
                <a:off x="1216" y="1143"/>
                <a:ext cx="40" cy="40"/>
              </a:xfrm>
              <a:custGeom>
                <a:avLst/>
                <a:gdLst>
                  <a:gd name="T0" fmla="*/ 40 w 40"/>
                  <a:gd name="T1" fmla="*/ 20 h 40"/>
                  <a:gd name="T2" fmla="*/ 40 w 40"/>
                  <a:gd name="T3" fmla="*/ 20 h 40"/>
                  <a:gd name="T4" fmla="*/ 38 w 40"/>
                  <a:gd name="T5" fmla="*/ 28 h 40"/>
                  <a:gd name="T6" fmla="*/ 34 w 40"/>
                  <a:gd name="T7" fmla="*/ 34 h 40"/>
                  <a:gd name="T8" fmla="*/ 28 w 40"/>
                  <a:gd name="T9" fmla="*/ 40 h 40"/>
                  <a:gd name="T10" fmla="*/ 20 w 40"/>
                  <a:gd name="T11" fmla="*/ 40 h 40"/>
                  <a:gd name="T12" fmla="*/ 20 w 40"/>
                  <a:gd name="T13" fmla="*/ 40 h 40"/>
                  <a:gd name="T14" fmla="*/ 12 w 40"/>
                  <a:gd name="T15" fmla="*/ 40 h 40"/>
                  <a:gd name="T16" fmla="*/ 6 w 40"/>
                  <a:gd name="T17" fmla="*/ 34 h 40"/>
                  <a:gd name="T18" fmla="*/ 0 w 40"/>
                  <a:gd name="T19" fmla="*/ 28 h 40"/>
                  <a:gd name="T20" fmla="*/ 0 w 40"/>
                  <a:gd name="T21" fmla="*/ 20 h 40"/>
                  <a:gd name="T22" fmla="*/ 0 w 40"/>
                  <a:gd name="T23" fmla="*/ 20 h 40"/>
                  <a:gd name="T24" fmla="*/ 0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40"/>
                    </a:lnTo>
                    <a:lnTo>
                      <a:pt x="20" y="40"/>
                    </a:lnTo>
                    <a:lnTo>
                      <a:pt x="20" y="40"/>
                    </a:lnTo>
                    <a:lnTo>
                      <a:pt x="12" y="40"/>
                    </a:lnTo>
                    <a:lnTo>
                      <a:pt x="6" y="34"/>
                    </a:lnTo>
                    <a:lnTo>
                      <a:pt x="0" y="28"/>
                    </a:lnTo>
                    <a:lnTo>
                      <a:pt x="0" y="20"/>
                    </a:lnTo>
                    <a:lnTo>
                      <a:pt x="0" y="20"/>
                    </a:lnTo>
                    <a:lnTo>
                      <a:pt x="0"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46" name="Freeform 95">
                <a:extLst>
                  <a:ext uri="{FF2B5EF4-FFF2-40B4-BE49-F238E27FC236}">
                    <a16:creationId xmlns:a16="http://schemas.microsoft.com/office/drawing/2014/main" id="{A27D1D15-EE92-4EEB-94CC-A715C21E275D}"/>
                  </a:ext>
                </a:extLst>
              </p:cNvPr>
              <p:cNvSpPr>
                <a:spLocks/>
              </p:cNvSpPr>
              <p:nvPr/>
            </p:nvSpPr>
            <p:spPr bwMode="auto">
              <a:xfrm>
                <a:off x="1240" y="1161"/>
                <a:ext cx="40" cy="40"/>
              </a:xfrm>
              <a:custGeom>
                <a:avLst/>
                <a:gdLst>
                  <a:gd name="T0" fmla="*/ 40 w 40"/>
                  <a:gd name="T1" fmla="*/ 20 h 40"/>
                  <a:gd name="T2" fmla="*/ 40 w 40"/>
                  <a:gd name="T3" fmla="*/ 20 h 40"/>
                  <a:gd name="T4" fmla="*/ 38 w 40"/>
                  <a:gd name="T5" fmla="*/ 28 h 40"/>
                  <a:gd name="T6" fmla="*/ 34 w 40"/>
                  <a:gd name="T7" fmla="*/ 34 h 40"/>
                  <a:gd name="T8" fmla="*/ 28 w 40"/>
                  <a:gd name="T9" fmla="*/ 40 h 40"/>
                  <a:gd name="T10" fmla="*/ 20 w 40"/>
                  <a:gd name="T11" fmla="*/ 40 h 40"/>
                  <a:gd name="T12" fmla="*/ 20 w 40"/>
                  <a:gd name="T13" fmla="*/ 40 h 40"/>
                  <a:gd name="T14" fmla="*/ 12 w 40"/>
                  <a:gd name="T15" fmla="*/ 40 h 40"/>
                  <a:gd name="T16" fmla="*/ 6 w 40"/>
                  <a:gd name="T17" fmla="*/ 34 h 40"/>
                  <a:gd name="T18" fmla="*/ 0 w 40"/>
                  <a:gd name="T19" fmla="*/ 28 h 40"/>
                  <a:gd name="T20" fmla="*/ 0 w 40"/>
                  <a:gd name="T21" fmla="*/ 20 h 40"/>
                  <a:gd name="T22" fmla="*/ 0 w 40"/>
                  <a:gd name="T23" fmla="*/ 20 h 40"/>
                  <a:gd name="T24" fmla="*/ 0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40"/>
                    </a:lnTo>
                    <a:lnTo>
                      <a:pt x="20" y="40"/>
                    </a:lnTo>
                    <a:lnTo>
                      <a:pt x="20" y="40"/>
                    </a:lnTo>
                    <a:lnTo>
                      <a:pt x="12" y="40"/>
                    </a:lnTo>
                    <a:lnTo>
                      <a:pt x="6" y="34"/>
                    </a:lnTo>
                    <a:lnTo>
                      <a:pt x="0" y="28"/>
                    </a:lnTo>
                    <a:lnTo>
                      <a:pt x="0" y="20"/>
                    </a:lnTo>
                    <a:lnTo>
                      <a:pt x="0" y="20"/>
                    </a:lnTo>
                    <a:lnTo>
                      <a:pt x="0"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47" name="Freeform 96">
                <a:extLst>
                  <a:ext uri="{FF2B5EF4-FFF2-40B4-BE49-F238E27FC236}">
                    <a16:creationId xmlns:a16="http://schemas.microsoft.com/office/drawing/2014/main" id="{CABD7AE6-DC0E-41AE-9EBE-5EE73CA10D3F}"/>
                  </a:ext>
                </a:extLst>
              </p:cNvPr>
              <p:cNvSpPr>
                <a:spLocks/>
              </p:cNvSpPr>
              <p:nvPr/>
            </p:nvSpPr>
            <p:spPr bwMode="auto">
              <a:xfrm>
                <a:off x="1370" y="1243"/>
                <a:ext cx="40" cy="40"/>
              </a:xfrm>
              <a:custGeom>
                <a:avLst/>
                <a:gdLst>
                  <a:gd name="T0" fmla="*/ 40 w 40"/>
                  <a:gd name="T1" fmla="*/ 20 h 40"/>
                  <a:gd name="T2" fmla="*/ 40 w 40"/>
                  <a:gd name="T3" fmla="*/ 20 h 40"/>
                  <a:gd name="T4" fmla="*/ 38 w 40"/>
                  <a:gd name="T5" fmla="*/ 28 h 40"/>
                  <a:gd name="T6" fmla="*/ 34 w 40"/>
                  <a:gd name="T7" fmla="*/ 34 h 40"/>
                  <a:gd name="T8" fmla="*/ 28 w 40"/>
                  <a:gd name="T9" fmla="*/ 40 h 40"/>
                  <a:gd name="T10" fmla="*/ 20 w 40"/>
                  <a:gd name="T11" fmla="*/ 40 h 40"/>
                  <a:gd name="T12" fmla="*/ 20 w 40"/>
                  <a:gd name="T13" fmla="*/ 40 h 40"/>
                  <a:gd name="T14" fmla="*/ 12 w 40"/>
                  <a:gd name="T15" fmla="*/ 40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40"/>
                    </a:lnTo>
                    <a:lnTo>
                      <a:pt x="20" y="40"/>
                    </a:lnTo>
                    <a:lnTo>
                      <a:pt x="20" y="40"/>
                    </a:lnTo>
                    <a:lnTo>
                      <a:pt x="12" y="40"/>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48" name="Freeform 97">
                <a:extLst>
                  <a:ext uri="{FF2B5EF4-FFF2-40B4-BE49-F238E27FC236}">
                    <a16:creationId xmlns:a16="http://schemas.microsoft.com/office/drawing/2014/main" id="{B64CAF8F-AAF4-47F2-B8D3-54EC2A297AA7}"/>
                  </a:ext>
                </a:extLst>
              </p:cNvPr>
              <p:cNvSpPr>
                <a:spLocks/>
              </p:cNvSpPr>
              <p:nvPr/>
            </p:nvSpPr>
            <p:spPr bwMode="auto">
              <a:xfrm>
                <a:off x="1410" y="1287"/>
                <a:ext cx="42" cy="42"/>
              </a:xfrm>
              <a:custGeom>
                <a:avLst/>
                <a:gdLst>
                  <a:gd name="T0" fmla="*/ 42 w 42"/>
                  <a:gd name="T1" fmla="*/ 20 h 42"/>
                  <a:gd name="T2" fmla="*/ 42 w 42"/>
                  <a:gd name="T3" fmla="*/ 20 h 42"/>
                  <a:gd name="T4" fmla="*/ 40 w 42"/>
                  <a:gd name="T5" fmla="*/ 28 h 42"/>
                  <a:gd name="T6" fmla="*/ 36 w 42"/>
                  <a:gd name="T7" fmla="*/ 36 h 42"/>
                  <a:gd name="T8" fmla="*/ 28 w 42"/>
                  <a:gd name="T9" fmla="*/ 40 h 42"/>
                  <a:gd name="T10" fmla="*/ 20 w 42"/>
                  <a:gd name="T11" fmla="*/ 42 h 42"/>
                  <a:gd name="T12" fmla="*/ 20 w 42"/>
                  <a:gd name="T13" fmla="*/ 42 h 42"/>
                  <a:gd name="T14" fmla="*/ 14 w 42"/>
                  <a:gd name="T15" fmla="*/ 40 h 42"/>
                  <a:gd name="T16" fmla="*/ 6 w 42"/>
                  <a:gd name="T17" fmla="*/ 36 h 42"/>
                  <a:gd name="T18" fmla="*/ 2 w 42"/>
                  <a:gd name="T19" fmla="*/ 28 h 42"/>
                  <a:gd name="T20" fmla="*/ 0 w 42"/>
                  <a:gd name="T21" fmla="*/ 20 h 42"/>
                  <a:gd name="T22" fmla="*/ 0 w 42"/>
                  <a:gd name="T23" fmla="*/ 20 h 42"/>
                  <a:gd name="T24" fmla="*/ 2 w 42"/>
                  <a:gd name="T25" fmla="*/ 14 h 42"/>
                  <a:gd name="T26" fmla="*/ 6 w 42"/>
                  <a:gd name="T27" fmla="*/ 6 h 42"/>
                  <a:gd name="T28" fmla="*/ 14 w 42"/>
                  <a:gd name="T29" fmla="*/ 2 h 42"/>
                  <a:gd name="T30" fmla="*/ 20 w 42"/>
                  <a:gd name="T31" fmla="*/ 0 h 42"/>
                  <a:gd name="T32" fmla="*/ 20 w 42"/>
                  <a:gd name="T33" fmla="*/ 0 h 42"/>
                  <a:gd name="T34" fmla="*/ 28 w 42"/>
                  <a:gd name="T35" fmla="*/ 2 h 42"/>
                  <a:gd name="T36" fmla="*/ 36 w 42"/>
                  <a:gd name="T37" fmla="*/ 6 h 42"/>
                  <a:gd name="T38" fmla="*/ 40 w 42"/>
                  <a:gd name="T39" fmla="*/ 14 h 42"/>
                  <a:gd name="T40" fmla="*/ 42 w 42"/>
                  <a:gd name="T41" fmla="*/ 20 h 42"/>
                  <a:gd name="T42" fmla="*/ 42 w 42"/>
                  <a:gd name="T4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2">
                    <a:moveTo>
                      <a:pt x="42" y="20"/>
                    </a:moveTo>
                    <a:lnTo>
                      <a:pt x="42" y="20"/>
                    </a:lnTo>
                    <a:lnTo>
                      <a:pt x="40" y="28"/>
                    </a:lnTo>
                    <a:lnTo>
                      <a:pt x="36" y="36"/>
                    </a:lnTo>
                    <a:lnTo>
                      <a:pt x="28" y="40"/>
                    </a:lnTo>
                    <a:lnTo>
                      <a:pt x="20" y="42"/>
                    </a:lnTo>
                    <a:lnTo>
                      <a:pt x="20" y="42"/>
                    </a:lnTo>
                    <a:lnTo>
                      <a:pt x="14" y="40"/>
                    </a:lnTo>
                    <a:lnTo>
                      <a:pt x="6" y="36"/>
                    </a:lnTo>
                    <a:lnTo>
                      <a:pt x="2" y="28"/>
                    </a:lnTo>
                    <a:lnTo>
                      <a:pt x="0" y="20"/>
                    </a:lnTo>
                    <a:lnTo>
                      <a:pt x="0" y="20"/>
                    </a:lnTo>
                    <a:lnTo>
                      <a:pt x="2" y="14"/>
                    </a:lnTo>
                    <a:lnTo>
                      <a:pt x="6" y="6"/>
                    </a:lnTo>
                    <a:lnTo>
                      <a:pt x="14" y="2"/>
                    </a:lnTo>
                    <a:lnTo>
                      <a:pt x="20" y="0"/>
                    </a:lnTo>
                    <a:lnTo>
                      <a:pt x="20" y="0"/>
                    </a:lnTo>
                    <a:lnTo>
                      <a:pt x="28" y="2"/>
                    </a:lnTo>
                    <a:lnTo>
                      <a:pt x="36" y="6"/>
                    </a:lnTo>
                    <a:lnTo>
                      <a:pt x="40" y="14"/>
                    </a:lnTo>
                    <a:lnTo>
                      <a:pt x="42" y="20"/>
                    </a:lnTo>
                    <a:lnTo>
                      <a:pt x="42"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49" name="Freeform 98">
                <a:extLst>
                  <a:ext uri="{FF2B5EF4-FFF2-40B4-BE49-F238E27FC236}">
                    <a16:creationId xmlns:a16="http://schemas.microsoft.com/office/drawing/2014/main" id="{54AA3B49-26DD-4C3A-AAAA-9C2A181FBA83}"/>
                  </a:ext>
                </a:extLst>
              </p:cNvPr>
              <p:cNvSpPr>
                <a:spLocks/>
              </p:cNvSpPr>
              <p:nvPr/>
            </p:nvSpPr>
            <p:spPr bwMode="auto">
              <a:xfrm>
                <a:off x="1520" y="1337"/>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50" name="Freeform 99">
                <a:extLst>
                  <a:ext uri="{FF2B5EF4-FFF2-40B4-BE49-F238E27FC236}">
                    <a16:creationId xmlns:a16="http://schemas.microsoft.com/office/drawing/2014/main" id="{08500324-9A28-4CA2-AD79-50AFDEFC59D8}"/>
                  </a:ext>
                </a:extLst>
              </p:cNvPr>
              <p:cNvSpPr>
                <a:spLocks/>
              </p:cNvSpPr>
              <p:nvPr/>
            </p:nvSpPr>
            <p:spPr bwMode="auto">
              <a:xfrm>
                <a:off x="1882" y="1483"/>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51" name="Freeform 100">
                <a:extLst>
                  <a:ext uri="{FF2B5EF4-FFF2-40B4-BE49-F238E27FC236}">
                    <a16:creationId xmlns:a16="http://schemas.microsoft.com/office/drawing/2014/main" id="{B2E9A58A-BF23-47A9-B1E7-B3B54769ABC1}"/>
                  </a:ext>
                </a:extLst>
              </p:cNvPr>
              <p:cNvSpPr>
                <a:spLocks/>
              </p:cNvSpPr>
              <p:nvPr/>
            </p:nvSpPr>
            <p:spPr bwMode="auto">
              <a:xfrm>
                <a:off x="1770" y="1451"/>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52" name="Freeform 101">
                <a:extLst>
                  <a:ext uri="{FF2B5EF4-FFF2-40B4-BE49-F238E27FC236}">
                    <a16:creationId xmlns:a16="http://schemas.microsoft.com/office/drawing/2014/main" id="{F995DDA8-BF68-4B92-BE94-CF71B2D6FCC5}"/>
                  </a:ext>
                </a:extLst>
              </p:cNvPr>
              <p:cNvSpPr>
                <a:spLocks/>
              </p:cNvSpPr>
              <p:nvPr/>
            </p:nvSpPr>
            <p:spPr bwMode="auto">
              <a:xfrm>
                <a:off x="2030" y="1519"/>
                <a:ext cx="40" cy="40"/>
              </a:xfrm>
              <a:custGeom>
                <a:avLst/>
                <a:gdLst>
                  <a:gd name="T0" fmla="*/ 40 w 40"/>
                  <a:gd name="T1" fmla="*/ 20 h 40"/>
                  <a:gd name="T2" fmla="*/ 40 w 40"/>
                  <a:gd name="T3" fmla="*/ 20 h 40"/>
                  <a:gd name="T4" fmla="*/ 38 w 40"/>
                  <a:gd name="T5" fmla="*/ 28 h 40"/>
                  <a:gd name="T6" fmla="*/ 34 w 40"/>
                  <a:gd name="T7" fmla="*/ 34 h 40"/>
                  <a:gd name="T8" fmla="*/ 28 w 40"/>
                  <a:gd name="T9" fmla="*/ 40 h 40"/>
                  <a:gd name="T10" fmla="*/ 20 w 40"/>
                  <a:gd name="T11" fmla="*/ 40 h 40"/>
                  <a:gd name="T12" fmla="*/ 20 w 40"/>
                  <a:gd name="T13" fmla="*/ 40 h 40"/>
                  <a:gd name="T14" fmla="*/ 12 w 40"/>
                  <a:gd name="T15" fmla="*/ 40 h 40"/>
                  <a:gd name="T16" fmla="*/ 6 w 40"/>
                  <a:gd name="T17" fmla="*/ 34 h 40"/>
                  <a:gd name="T18" fmla="*/ 0 w 40"/>
                  <a:gd name="T19" fmla="*/ 28 h 40"/>
                  <a:gd name="T20" fmla="*/ 0 w 40"/>
                  <a:gd name="T21" fmla="*/ 20 h 40"/>
                  <a:gd name="T22" fmla="*/ 0 w 40"/>
                  <a:gd name="T23" fmla="*/ 20 h 40"/>
                  <a:gd name="T24" fmla="*/ 0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40"/>
                    </a:lnTo>
                    <a:lnTo>
                      <a:pt x="20" y="40"/>
                    </a:lnTo>
                    <a:lnTo>
                      <a:pt x="20" y="40"/>
                    </a:lnTo>
                    <a:lnTo>
                      <a:pt x="12" y="40"/>
                    </a:lnTo>
                    <a:lnTo>
                      <a:pt x="6" y="34"/>
                    </a:lnTo>
                    <a:lnTo>
                      <a:pt x="0" y="28"/>
                    </a:lnTo>
                    <a:lnTo>
                      <a:pt x="0" y="20"/>
                    </a:lnTo>
                    <a:lnTo>
                      <a:pt x="0" y="20"/>
                    </a:lnTo>
                    <a:lnTo>
                      <a:pt x="0"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53" name="Freeform 102">
                <a:extLst>
                  <a:ext uri="{FF2B5EF4-FFF2-40B4-BE49-F238E27FC236}">
                    <a16:creationId xmlns:a16="http://schemas.microsoft.com/office/drawing/2014/main" id="{E6C01342-5F60-487F-B59A-437D6330CEB6}"/>
                  </a:ext>
                </a:extLst>
              </p:cNvPr>
              <p:cNvSpPr>
                <a:spLocks/>
              </p:cNvSpPr>
              <p:nvPr/>
            </p:nvSpPr>
            <p:spPr bwMode="auto">
              <a:xfrm>
                <a:off x="2184" y="1567"/>
                <a:ext cx="40" cy="40"/>
              </a:xfrm>
              <a:custGeom>
                <a:avLst/>
                <a:gdLst>
                  <a:gd name="T0" fmla="*/ 40 w 40"/>
                  <a:gd name="T1" fmla="*/ 20 h 40"/>
                  <a:gd name="T2" fmla="*/ 40 w 40"/>
                  <a:gd name="T3" fmla="*/ 20 h 40"/>
                  <a:gd name="T4" fmla="*/ 38 w 40"/>
                  <a:gd name="T5" fmla="*/ 28 h 40"/>
                  <a:gd name="T6" fmla="*/ 34 w 40"/>
                  <a:gd name="T7" fmla="*/ 34 h 40"/>
                  <a:gd name="T8" fmla="*/ 28 w 40"/>
                  <a:gd name="T9" fmla="*/ 40 h 40"/>
                  <a:gd name="T10" fmla="*/ 20 w 40"/>
                  <a:gd name="T11" fmla="*/ 40 h 40"/>
                  <a:gd name="T12" fmla="*/ 20 w 40"/>
                  <a:gd name="T13" fmla="*/ 40 h 40"/>
                  <a:gd name="T14" fmla="*/ 12 w 40"/>
                  <a:gd name="T15" fmla="*/ 40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40"/>
                    </a:lnTo>
                    <a:lnTo>
                      <a:pt x="20" y="40"/>
                    </a:lnTo>
                    <a:lnTo>
                      <a:pt x="20" y="40"/>
                    </a:lnTo>
                    <a:lnTo>
                      <a:pt x="12" y="40"/>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54" name="Freeform 103">
                <a:extLst>
                  <a:ext uri="{FF2B5EF4-FFF2-40B4-BE49-F238E27FC236}">
                    <a16:creationId xmlns:a16="http://schemas.microsoft.com/office/drawing/2014/main" id="{1551010E-DE72-4176-9FBA-C0F066575A7C}"/>
                  </a:ext>
                </a:extLst>
              </p:cNvPr>
              <p:cNvSpPr>
                <a:spLocks/>
              </p:cNvSpPr>
              <p:nvPr/>
            </p:nvSpPr>
            <p:spPr bwMode="auto">
              <a:xfrm>
                <a:off x="2644" y="1661"/>
                <a:ext cx="40" cy="42"/>
              </a:xfrm>
              <a:custGeom>
                <a:avLst/>
                <a:gdLst>
                  <a:gd name="T0" fmla="*/ 40 w 40"/>
                  <a:gd name="T1" fmla="*/ 22 h 42"/>
                  <a:gd name="T2" fmla="*/ 40 w 40"/>
                  <a:gd name="T3" fmla="*/ 22 h 42"/>
                  <a:gd name="T4" fmla="*/ 38 w 40"/>
                  <a:gd name="T5" fmla="*/ 28 h 42"/>
                  <a:gd name="T6" fmla="*/ 34 w 40"/>
                  <a:gd name="T7" fmla="*/ 36 h 42"/>
                  <a:gd name="T8" fmla="*/ 28 w 40"/>
                  <a:gd name="T9" fmla="*/ 40 h 42"/>
                  <a:gd name="T10" fmla="*/ 20 w 40"/>
                  <a:gd name="T11" fmla="*/ 42 h 42"/>
                  <a:gd name="T12" fmla="*/ 20 w 40"/>
                  <a:gd name="T13" fmla="*/ 42 h 42"/>
                  <a:gd name="T14" fmla="*/ 12 w 40"/>
                  <a:gd name="T15" fmla="*/ 40 h 42"/>
                  <a:gd name="T16" fmla="*/ 6 w 40"/>
                  <a:gd name="T17" fmla="*/ 36 h 42"/>
                  <a:gd name="T18" fmla="*/ 2 w 40"/>
                  <a:gd name="T19" fmla="*/ 28 h 42"/>
                  <a:gd name="T20" fmla="*/ 0 w 40"/>
                  <a:gd name="T21" fmla="*/ 22 h 42"/>
                  <a:gd name="T22" fmla="*/ 0 w 40"/>
                  <a:gd name="T23" fmla="*/ 22 h 42"/>
                  <a:gd name="T24" fmla="*/ 2 w 40"/>
                  <a:gd name="T25" fmla="*/ 14 h 42"/>
                  <a:gd name="T26" fmla="*/ 6 w 40"/>
                  <a:gd name="T27" fmla="*/ 6 h 42"/>
                  <a:gd name="T28" fmla="*/ 12 w 40"/>
                  <a:gd name="T29" fmla="*/ 2 h 42"/>
                  <a:gd name="T30" fmla="*/ 20 w 40"/>
                  <a:gd name="T31" fmla="*/ 0 h 42"/>
                  <a:gd name="T32" fmla="*/ 20 w 40"/>
                  <a:gd name="T33" fmla="*/ 0 h 42"/>
                  <a:gd name="T34" fmla="*/ 28 w 40"/>
                  <a:gd name="T35" fmla="*/ 2 h 42"/>
                  <a:gd name="T36" fmla="*/ 34 w 40"/>
                  <a:gd name="T37" fmla="*/ 6 h 42"/>
                  <a:gd name="T38" fmla="*/ 38 w 40"/>
                  <a:gd name="T39" fmla="*/ 14 h 42"/>
                  <a:gd name="T40" fmla="*/ 40 w 40"/>
                  <a:gd name="T41" fmla="*/ 22 h 42"/>
                  <a:gd name="T42" fmla="*/ 40 w 40"/>
                  <a:gd name="T43"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2">
                    <a:moveTo>
                      <a:pt x="40" y="22"/>
                    </a:moveTo>
                    <a:lnTo>
                      <a:pt x="40" y="22"/>
                    </a:lnTo>
                    <a:lnTo>
                      <a:pt x="38" y="28"/>
                    </a:lnTo>
                    <a:lnTo>
                      <a:pt x="34" y="36"/>
                    </a:lnTo>
                    <a:lnTo>
                      <a:pt x="28" y="40"/>
                    </a:lnTo>
                    <a:lnTo>
                      <a:pt x="20" y="42"/>
                    </a:lnTo>
                    <a:lnTo>
                      <a:pt x="20" y="42"/>
                    </a:lnTo>
                    <a:lnTo>
                      <a:pt x="12" y="40"/>
                    </a:lnTo>
                    <a:lnTo>
                      <a:pt x="6" y="36"/>
                    </a:lnTo>
                    <a:lnTo>
                      <a:pt x="2" y="28"/>
                    </a:lnTo>
                    <a:lnTo>
                      <a:pt x="0" y="22"/>
                    </a:lnTo>
                    <a:lnTo>
                      <a:pt x="0" y="22"/>
                    </a:lnTo>
                    <a:lnTo>
                      <a:pt x="2" y="14"/>
                    </a:lnTo>
                    <a:lnTo>
                      <a:pt x="6" y="6"/>
                    </a:lnTo>
                    <a:lnTo>
                      <a:pt x="12" y="2"/>
                    </a:lnTo>
                    <a:lnTo>
                      <a:pt x="20" y="0"/>
                    </a:lnTo>
                    <a:lnTo>
                      <a:pt x="20" y="0"/>
                    </a:lnTo>
                    <a:lnTo>
                      <a:pt x="28" y="2"/>
                    </a:lnTo>
                    <a:lnTo>
                      <a:pt x="34" y="6"/>
                    </a:lnTo>
                    <a:lnTo>
                      <a:pt x="38" y="14"/>
                    </a:lnTo>
                    <a:lnTo>
                      <a:pt x="40" y="22"/>
                    </a:lnTo>
                    <a:lnTo>
                      <a:pt x="40" y="22"/>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55" name="Freeform 104">
                <a:extLst>
                  <a:ext uri="{FF2B5EF4-FFF2-40B4-BE49-F238E27FC236}">
                    <a16:creationId xmlns:a16="http://schemas.microsoft.com/office/drawing/2014/main" id="{0019F0CB-6ECF-4EA9-8FEC-31EC16D541B1}"/>
                  </a:ext>
                </a:extLst>
              </p:cNvPr>
              <p:cNvSpPr>
                <a:spLocks/>
              </p:cNvSpPr>
              <p:nvPr/>
            </p:nvSpPr>
            <p:spPr bwMode="auto">
              <a:xfrm>
                <a:off x="2696" y="1661"/>
                <a:ext cx="40" cy="42"/>
              </a:xfrm>
              <a:custGeom>
                <a:avLst/>
                <a:gdLst>
                  <a:gd name="T0" fmla="*/ 40 w 40"/>
                  <a:gd name="T1" fmla="*/ 22 h 42"/>
                  <a:gd name="T2" fmla="*/ 40 w 40"/>
                  <a:gd name="T3" fmla="*/ 22 h 42"/>
                  <a:gd name="T4" fmla="*/ 38 w 40"/>
                  <a:gd name="T5" fmla="*/ 28 h 42"/>
                  <a:gd name="T6" fmla="*/ 34 w 40"/>
                  <a:gd name="T7" fmla="*/ 36 h 42"/>
                  <a:gd name="T8" fmla="*/ 28 w 40"/>
                  <a:gd name="T9" fmla="*/ 40 h 42"/>
                  <a:gd name="T10" fmla="*/ 20 w 40"/>
                  <a:gd name="T11" fmla="*/ 42 h 42"/>
                  <a:gd name="T12" fmla="*/ 20 w 40"/>
                  <a:gd name="T13" fmla="*/ 42 h 42"/>
                  <a:gd name="T14" fmla="*/ 12 w 40"/>
                  <a:gd name="T15" fmla="*/ 40 h 42"/>
                  <a:gd name="T16" fmla="*/ 4 w 40"/>
                  <a:gd name="T17" fmla="*/ 36 h 42"/>
                  <a:gd name="T18" fmla="*/ 0 w 40"/>
                  <a:gd name="T19" fmla="*/ 28 h 42"/>
                  <a:gd name="T20" fmla="*/ 0 w 40"/>
                  <a:gd name="T21" fmla="*/ 22 h 42"/>
                  <a:gd name="T22" fmla="*/ 0 w 40"/>
                  <a:gd name="T23" fmla="*/ 22 h 42"/>
                  <a:gd name="T24" fmla="*/ 0 w 40"/>
                  <a:gd name="T25" fmla="*/ 14 h 42"/>
                  <a:gd name="T26" fmla="*/ 4 w 40"/>
                  <a:gd name="T27" fmla="*/ 6 h 42"/>
                  <a:gd name="T28" fmla="*/ 12 w 40"/>
                  <a:gd name="T29" fmla="*/ 2 h 42"/>
                  <a:gd name="T30" fmla="*/ 20 w 40"/>
                  <a:gd name="T31" fmla="*/ 0 h 42"/>
                  <a:gd name="T32" fmla="*/ 20 w 40"/>
                  <a:gd name="T33" fmla="*/ 0 h 42"/>
                  <a:gd name="T34" fmla="*/ 28 w 40"/>
                  <a:gd name="T35" fmla="*/ 2 h 42"/>
                  <a:gd name="T36" fmla="*/ 34 w 40"/>
                  <a:gd name="T37" fmla="*/ 6 h 42"/>
                  <a:gd name="T38" fmla="*/ 38 w 40"/>
                  <a:gd name="T39" fmla="*/ 14 h 42"/>
                  <a:gd name="T40" fmla="*/ 40 w 40"/>
                  <a:gd name="T41" fmla="*/ 22 h 42"/>
                  <a:gd name="T42" fmla="*/ 40 w 40"/>
                  <a:gd name="T43"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2">
                    <a:moveTo>
                      <a:pt x="40" y="22"/>
                    </a:moveTo>
                    <a:lnTo>
                      <a:pt x="40" y="22"/>
                    </a:lnTo>
                    <a:lnTo>
                      <a:pt x="38" y="28"/>
                    </a:lnTo>
                    <a:lnTo>
                      <a:pt x="34" y="36"/>
                    </a:lnTo>
                    <a:lnTo>
                      <a:pt x="28" y="40"/>
                    </a:lnTo>
                    <a:lnTo>
                      <a:pt x="20" y="42"/>
                    </a:lnTo>
                    <a:lnTo>
                      <a:pt x="20" y="42"/>
                    </a:lnTo>
                    <a:lnTo>
                      <a:pt x="12" y="40"/>
                    </a:lnTo>
                    <a:lnTo>
                      <a:pt x="4" y="36"/>
                    </a:lnTo>
                    <a:lnTo>
                      <a:pt x="0" y="28"/>
                    </a:lnTo>
                    <a:lnTo>
                      <a:pt x="0" y="22"/>
                    </a:lnTo>
                    <a:lnTo>
                      <a:pt x="0" y="22"/>
                    </a:lnTo>
                    <a:lnTo>
                      <a:pt x="0" y="14"/>
                    </a:lnTo>
                    <a:lnTo>
                      <a:pt x="4" y="6"/>
                    </a:lnTo>
                    <a:lnTo>
                      <a:pt x="12" y="2"/>
                    </a:lnTo>
                    <a:lnTo>
                      <a:pt x="20" y="0"/>
                    </a:lnTo>
                    <a:lnTo>
                      <a:pt x="20" y="0"/>
                    </a:lnTo>
                    <a:lnTo>
                      <a:pt x="28" y="2"/>
                    </a:lnTo>
                    <a:lnTo>
                      <a:pt x="34" y="6"/>
                    </a:lnTo>
                    <a:lnTo>
                      <a:pt x="38" y="14"/>
                    </a:lnTo>
                    <a:lnTo>
                      <a:pt x="40" y="22"/>
                    </a:lnTo>
                    <a:lnTo>
                      <a:pt x="40" y="22"/>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56" name="Freeform 105">
                <a:extLst>
                  <a:ext uri="{FF2B5EF4-FFF2-40B4-BE49-F238E27FC236}">
                    <a16:creationId xmlns:a16="http://schemas.microsoft.com/office/drawing/2014/main" id="{B9135916-6BEC-4750-9DBF-B67194DB04C3}"/>
                  </a:ext>
                </a:extLst>
              </p:cNvPr>
              <p:cNvSpPr>
                <a:spLocks/>
              </p:cNvSpPr>
              <p:nvPr/>
            </p:nvSpPr>
            <p:spPr bwMode="auto">
              <a:xfrm>
                <a:off x="2734" y="1671"/>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4 w 40"/>
                  <a:gd name="T17" fmla="*/ 34 h 40"/>
                  <a:gd name="T18" fmla="*/ 0 w 40"/>
                  <a:gd name="T19" fmla="*/ 28 h 40"/>
                  <a:gd name="T20" fmla="*/ 0 w 40"/>
                  <a:gd name="T21" fmla="*/ 20 h 40"/>
                  <a:gd name="T22" fmla="*/ 0 w 40"/>
                  <a:gd name="T23" fmla="*/ 20 h 40"/>
                  <a:gd name="T24" fmla="*/ 0 w 40"/>
                  <a:gd name="T25" fmla="*/ 12 h 40"/>
                  <a:gd name="T26" fmla="*/ 4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4" y="34"/>
                    </a:lnTo>
                    <a:lnTo>
                      <a:pt x="0" y="28"/>
                    </a:lnTo>
                    <a:lnTo>
                      <a:pt x="0" y="20"/>
                    </a:lnTo>
                    <a:lnTo>
                      <a:pt x="0" y="20"/>
                    </a:lnTo>
                    <a:lnTo>
                      <a:pt x="0" y="12"/>
                    </a:lnTo>
                    <a:lnTo>
                      <a:pt x="4"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57" name="Freeform 106">
                <a:extLst>
                  <a:ext uri="{FF2B5EF4-FFF2-40B4-BE49-F238E27FC236}">
                    <a16:creationId xmlns:a16="http://schemas.microsoft.com/office/drawing/2014/main" id="{65FAC8E2-4593-471E-AB2D-953D0966487B}"/>
                  </a:ext>
                </a:extLst>
              </p:cNvPr>
              <p:cNvSpPr>
                <a:spLocks/>
              </p:cNvSpPr>
              <p:nvPr/>
            </p:nvSpPr>
            <p:spPr bwMode="auto">
              <a:xfrm>
                <a:off x="2914" y="1717"/>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0 h 40"/>
                  <a:gd name="T30" fmla="*/ 20 w 40"/>
                  <a:gd name="T31" fmla="*/ 0 h 40"/>
                  <a:gd name="T32" fmla="*/ 20 w 40"/>
                  <a:gd name="T33" fmla="*/ 0 h 40"/>
                  <a:gd name="T34" fmla="*/ 28 w 40"/>
                  <a:gd name="T35" fmla="*/ 0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0"/>
                    </a:lnTo>
                    <a:lnTo>
                      <a:pt x="20" y="0"/>
                    </a:lnTo>
                    <a:lnTo>
                      <a:pt x="20" y="0"/>
                    </a:lnTo>
                    <a:lnTo>
                      <a:pt x="28" y="0"/>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58" name="Freeform 107">
                <a:extLst>
                  <a:ext uri="{FF2B5EF4-FFF2-40B4-BE49-F238E27FC236}">
                    <a16:creationId xmlns:a16="http://schemas.microsoft.com/office/drawing/2014/main" id="{FD083E7E-A4FB-4919-816E-4E8FC7E39FE9}"/>
                  </a:ext>
                </a:extLst>
              </p:cNvPr>
              <p:cNvSpPr>
                <a:spLocks/>
              </p:cNvSpPr>
              <p:nvPr/>
            </p:nvSpPr>
            <p:spPr bwMode="auto">
              <a:xfrm>
                <a:off x="2928" y="1717"/>
                <a:ext cx="42" cy="40"/>
              </a:xfrm>
              <a:custGeom>
                <a:avLst/>
                <a:gdLst>
                  <a:gd name="T0" fmla="*/ 42 w 42"/>
                  <a:gd name="T1" fmla="*/ 20 h 40"/>
                  <a:gd name="T2" fmla="*/ 42 w 42"/>
                  <a:gd name="T3" fmla="*/ 20 h 40"/>
                  <a:gd name="T4" fmla="*/ 40 w 42"/>
                  <a:gd name="T5" fmla="*/ 28 h 40"/>
                  <a:gd name="T6" fmla="*/ 36 w 42"/>
                  <a:gd name="T7" fmla="*/ 34 h 40"/>
                  <a:gd name="T8" fmla="*/ 28 w 42"/>
                  <a:gd name="T9" fmla="*/ 38 h 40"/>
                  <a:gd name="T10" fmla="*/ 20 w 42"/>
                  <a:gd name="T11" fmla="*/ 40 h 40"/>
                  <a:gd name="T12" fmla="*/ 20 w 42"/>
                  <a:gd name="T13" fmla="*/ 40 h 40"/>
                  <a:gd name="T14" fmla="*/ 14 w 42"/>
                  <a:gd name="T15" fmla="*/ 38 h 40"/>
                  <a:gd name="T16" fmla="*/ 6 w 42"/>
                  <a:gd name="T17" fmla="*/ 34 h 40"/>
                  <a:gd name="T18" fmla="*/ 2 w 42"/>
                  <a:gd name="T19" fmla="*/ 28 h 40"/>
                  <a:gd name="T20" fmla="*/ 0 w 42"/>
                  <a:gd name="T21" fmla="*/ 20 h 40"/>
                  <a:gd name="T22" fmla="*/ 0 w 42"/>
                  <a:gd name="T23" fmla="*/ 20 h 40"/>
                  <a:gd name="T24" fmla="*/ 2 w 42"/>
                  <a:gd name="T25" fmla="*/ 12 h 40"/>
                  <a:gd name="T26" fmla="*/ 6 w 42"/>
                  <a:gd name="T27" fmla="*/ 6 h 40"/>
                  <a:gd name="T28" fmla="*/ 14 w 42"/>
                  <a:gd name="T29" fmla="*/ 0 h 40"/>
                  <a:gd name="T30" fmla="*/ 20 w 42"/>
                  <a:gd name="T31" fmla="*/ 0 h 40"/>
                  <a:gd name="T32" fmla="*/ 20 w 42"/>
                  <a:gd name="T33" fmla="*/ 0 h 40"/>
                  <a:gd name="T34" fmla="*/ 28 w 42"/>
                  <a:gd name="T35" fmla="*/ 0 h 40"/>
                  <a:gd name="T36" fmla="*/ 36 w 42"/>
                  <a:gd name="T37" fmla="*/ 6 h 40"/>
                  <a:gd name="T38" fmla="*/ 40 w 42"/>
                  <a:gd name="T39" fmla="*/ 12 h 40"/>
                  <a:gd name="T40" fmla="*/ 42 w 42"/>
                  <a:gd name="T41" fmla="*/ 20 h 40"/>
                  <a:gd name="T42" fmla="*/ 42 w 42"/>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0">
                    <a:moveTo>
                      <a:pt x="42" y="20"/>
                    </a:moveTo>
                    <a:lnTo>
                      <a:pt x="42" y="20"/>
                    </a:lnTo>
                    <a:lnTo>
                      <a:pt x="40" y="28"/>
                    </a:lnTo>
                    <a:lnTo>
                      <a:pt x="36" y="34"/>
                    </a:lnTo>
                    <a:lnTo>
                      <a:pt x="28" y="38"/>
                    </a:lnTo>
                    <a:lnTo>
                      <a:pt x="20" y="40"/>
                    </a:lnTo>
                    <a:lnTo>
                      <a:pt x="20" y="40"/>
                    </a:lnTo>
                    <a:lnTo>
                      <a:pt x="14" y="38"/>
                    </a:lnTo>
                    <a:lnTo>
                      <a:pt x="6" y="34"/>
                    </a:lnTo>
                    <a:lnTo>
                      <a:pt x="2" y="28"/>
                    </a:lnTo>
                    <a:lnTo>
                      <a:pt x="0" y="20"/>
                    </a:lnTo>
                    <a:lnTo>
                      <a:pt x="0" y="20"/>
                    </a:lnTo>
                    <a:lnTo>
                      <a:pt x="2" y="12"/>
                    </a:lnTo>
                    <a:lnTo>
                      <a:pt x="6" y="6"/>
                    </a:lnTo>
                    <a:lnTo>
                      <a:pt x="14" y="0"/>
                    </a:lnTo>
                    <a:lnTo>
                      <a:pt x="20" y="0"/>
                    </a:lnTo>
                    <a:lnTo>
                      <a:pt x="20" y="0"/>
                    </a:lnTo>
                    <a:lnTo>
                      <a:pt x="28" y="0"/>
                    </a:lnTo>
                    <a:lnTo>
                      <a:pt x="36" y="6"/>
                    </a:lnTo>
                    <a:lnTo>
                      <a:pt x="40" y="12"/>
                    </a:lnTo>
                    <a:lnTo>
                      <a:pt x="42" y="20"/>
                    </a:lnTo>
                    <a:lnTo>
                      <a:pt x="42"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59" name="Freeform 108">
                <a:extLst>
                  <a:ext uri="{FF2B5EF4-FFF2-40B4-BE49-F238E27FC236}">
                    <a16:creationId xmlns:a16="http://schemas.microsoft.com/office/drawing/2014/main" id="{54A665B8-6898-40DC-B047-3DF56B70BC18}"/>
                  </a:ext>
                </a:extLst>
              </p:cNvPr>
              <p:cNvSpPr>
                <a:spLocks/>
              </p:cNvSpPr>
              <p:nvPr/>
            </p:nvSpPr>
            <p:spPr bwMode="auto">
              <a:xfrm>
                <a:off x="2954" y="1721"/>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0 w 40"/>
                  <a:gd name="T19" fmla="*/ 28 h 40"/>
                  <a:gd name="T20" fmla="*/ 0 w 40"/>
                  <a:gd name="T21" fmla="*/ 20 h 40"/>
                  <a:gd name="T22" fmla="*/ 0 w 40"/>
                  <a:gd name="T23" fmla="*/ 20 h 40"/>
                  <a:gd name="T24" fmla="*/ 0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0" y="28"/>
                    </a:lnTo>
                    <a:lnTo>
                      <a:pt x="0" y="20"/>
                    </a:lnTo>
                    <a:lnTo>
                      <a:pt x="0" y="20"/>
                    </a:lnTo>
                    <a:lnTo>
                      <a:pt x="0"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60" name="Freeform 109">
                <a:extLst>
                  <a:ext uri="{FF2B5EF4-FFF2-40B4-BE49-F238E27FC236}">
                    <a16:creationId xmlns:a16="http://schemas.microsoft.com/office/drawing/2014/main" id="{12B10A5E-CBC6-4260-ABD3-DC417D6FBD8E}"/>
                  </a:ext>
                </a:extLst>
              </p:cNvPr>
              <p:cNvSpPr>
                <a:spLocks/>
              </p:cNvSpPr>
              <p:nvPr/>
            </p:nvSpPr>
            <p:spPr bwMode="auto">
              <a:xfrm>
                <a:off x="2978" y="1725"/>
                <a:ext cx="40" cy="40"/>
              </a:xfrm>
              <a:custGeom>
                <a:avLst/>
                <a:gdLst>
                  <a:gd name="T0" fmla="*/ 40 w 40"/>
                  <a:gd name="T1" fmla="*/ 20 h 40"/>
                  <a:gd name="T2" fmla="*/ 40 w 40"/>
                  <a:gd name="T3" fmla="*/ 20 h 40"/>
                  <a:gd name="T4" fmla="*/ 40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0 h 40"/>
                  <a:gd name="T30" fmla="*/ 20 w 40"/>
                  <a:gd name="T31" fmla="*/ 0 h 40"/>
                  <a:gd name="T32" fmla="*/ 20 w 40"/>
                  <a:gd name="T33" fmla="*/ 0 h 40"/>
                  <a:gd name="T34" fmla="*/ 28 w 40"/>
                  <a:gd name="T35" fmla="*/ 0 h 40"/>
                  <a:gd name="T36" fmla="*/ 34 w 40"/>
                  <a:gd name="T37" fmla="*/ 6 h 40"/>
                  <a:gd name="T38" fmla="*/ 40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40"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0"/>
                    </a:lnTo>
                    <a:lnTo>
                      <a:pt x="20" y="0"/>
                    </a:lnTo>
                    <a:lnTo>
                      <a:pt x="20" y="0"/>
                    </a:lnTo>
                    <a:lnTo>
                      <a:pt x="28" y="0"/>
                    </a:lnTo>
                    <a:lnTo>
                      <a:pt x="34" y="6"/>
                    </a:lnTo>
                    <a:lnTo>
                      <a:pt x="40"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61" name="Freeform 110">
                <a:extLst>
                  <a:ext uri="{FF2B5EF4-FFF2-40B4-BE49-F238E27FC236}">
                    <a16:creationId xmlns:a16="http://schemas.microsoft.com/office/drawing/2014/main" id="{D8243034-F94D-4FD2-ADC2-C042DAC48EA7}"/>
                  </a:ext>
                </a:extLst>
              </p:cNvPr>
              <p:cNvSpPr>
                <a:spLocks/>
              </p:cNvSpPr>
              <p:nvPr/>
            </p:nvSpPr>
            <p:spPr bwMode="auto">
              <a:xfrm>
                <a:off x="2990" y="1725"/>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0 w 40"/>
                  <a:gd name="T19" fmla="*/ 28 h 40"/>
                  <a:gd name="T20" fmla="*/ 0 w 40"/>
                  <a:gd name="T21" fmla="*/ 20 h 40"/>
                  <a:gd name="T22" fmla="*/ 0 w 40"/>
                  <a:gd name="T23" fmla="*/ 20 h 40"/>
                  <a:gd name="T24" fmla="*/ 0 w 40"/>
                  <a:gd name="T25" fmla="*/ 12 h 40"/>
                  <a:gd name="T26" fmla="*/ 6 w 40"/>
                  <a:gd name="T27" fmla="*/ 6 h 40"/>
                  <a:gd name="T28" fmla="*/ 12 w 40"/>
                  <a:gd name="T29" fmla="*/ 0 h 40"/>
                  <a:gd name="T30" fmla="*/ 20 w 40"/>
                  <a:gd name="T31" fmla="*/ 0 h 40"/>
                  <a:gd name="T32" fmla="*/ 20 w 40"/>
                  <a:gd name="T33" fmla="*/ 0 h 40"/>
                  <a:gd name="T34" fmla="*/ 28 w 40"/>
                  <a:gd name="T35" fmla="*/ 0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0" y="28"/>
                    </a:lnTo>
                    <a:lnTo>
                      <a:pt x="0" y="20"/>
                    </a:lnTo>
                    <a:lnTo>
                      <a:pt x="0" y="20"/>
                    </a:lnTo>
                    <a:lnTo>
                      <a:pt x="0" y="12"/>
                    </a:lnTo>
                    <a:lnTo>
                      <a:pt x="6" y="6"/>
                    </a:lnTo>
                    <a:lnTo>
                      <a:pt x="12" y="0"/>
                    </a:lnTo>
                    <a:lnTo>
                      <a:pt x="20" y="0"/>
                    </a:lnTo>
                    <a:lnTo>
                      <a:pt x="20" y="0"/>
                    </a:lnTo>
                    <a:lnTo>
                      <a:pt x="28" y="0"/>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62" name="Freeform 111">
                <a:extLst>
                  <a:ext uri="{FF2B5EF4-FFF2-40B4-BE49-F238E27FC236}">
                    <a16:creationId xmlns:a16="http://schemas.microsoft.com/office/drawing/2014/main" id="{3B6D4C86-51D1-417E-88AC-58E3ACFD28F7}"/>
                  </a:ext>
                </a:extLst>
              </p:cNvPr>
              <p:cNvSpPr>
                <a:spLocks/>
              </p:cNvSpPr>
              <p:nvPr/>
            </p:nvSpPr>
            <p:spPr bwMode="auto">
              <a:xfrm>
                <a:off x="3018" y="1731"/>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0 w 40"/>
                  <a:gd name="T19" fmla="*/ 28 h 40"/>
                  <a:gd name="T20" fmla="*/ 0 w 40"/>
                  <a:gd name="T21" fmla="*/ 20 h 40"/>
                  <a:gd name="T22" fmla="*/ 0 w 40"/>
                  <a:gd name="T23" fmla="*/ 20 h 40"/>
                  <a:gd name="T24" fmla="*/ 0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0" y="28"/>
                    </a:lnTo>
                    <a:lnTo>
                      <a:pt x="0" y="20"/>
                    </a:lnTo>
                    <a:lnTo>
                      <a:pt x="0" y="20"/>
                    </a:lnTo>
                    <a:lnTo>
                      <a:pt x="0"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63" name="Freeform 112">
                <a:extLst>
                  <a:ext uri="{FF2B5EF4-FFF2-40B4-BE49-F238E27FC236}">
                    <a16:creationId xmlns:a16="http://schemas.microsoft.com/office/drawing/2014/main" id="{B67D7416-E9EA-4DE2-80E9-7004C4C68D18}"/>
                  </a:ext>
                </a:extLst>
              </p:cNvPr>
              <p:cNvSpPr>
                <a:spLocks/>
              </p:cNvSpPr>
              <p:nvPr/>
            </p:nvSpPr>
            <p:spPr bwMode="auto">
              <a:xfrm>
                <a:off x="3104" y="1745"/>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0 h 40"/>
                  <a:gd name="T30" fmla="*/ 20 w 40"/>
                  <a:gd name="T31" fmla="*/ 0 h 40"/>
                  <a:gd name="T32" fmla="*/ 20 w 40"/>
                  <a:gd name="T33" fmla="*/ 0 h 40"/>
                  <a:gd name="T34" fmla="*/ 28 w 40"/>
                  <a:gd name="T35" fmla="*/ 0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0"/>
                    </a:lnTo>
                    <a:lnTo>
                      <a:pt x="20" y="0"/>
                    </a:lnTo>
                    <a:lnTo>
                      <a:pt x="20" y="0"/>
                    </a:lnTo>
                    <a:lnTo>
                      <a:pt x="28" y="0"/>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64" name="Freeform 113">
                <a:extLst>
                  <a:ext uri="{FF2B5EF4-FFF2-40B4-BE49-F238E27FC236}">
                    <a16:creationId xmlns:a16="http://schemas.microsoft.com/office/drawing/2014/main" id="{8132EB6E-7237-418B-A780-B27F49BABD0E}"/>
                  </a:ext>
                </a:extLst>
              </p:cNvPr>
              <p:cNvSpPr>
                <a:spLocks/>
              </p:cNvSpPr>
              <p:nvPr/>
            </p:nvSpPr>
            <p:spPr bwMode="auto">
              <a:xfrm>
                <a:off x="3110" y="1745"/>
                <a:ext cx="40" cy="40"/>
              </a:xfrm>
              <a:custGeom>
                <a:avLst/>
                <a:gdLst>
                  <a:gd name="T0" fmla="*/ 40 w 40"/>
                  <a:gd name="T1" fmla="*/ 20 h 40"/>
                  <a:gd name="T2" fmla="*/ 40 w 40"/>
                  <a:gd name="T3" fmla="*/ 20 h 40"/>
                  <a:gd name="T4" fmla="*/ 40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0 h 40"/>
                  <a:gd name="T30" fmla="*/ 20 w 40"/>
                  <a:gd name="T31" fmla="*/ 0 h 40"/>
                  <a:gd name="T32" fmla="*/ 20 w 40"/>
                  <a:gd name="T33" fmla="*/ 0 h 40"/>
                  <a:gd name="T34" fmla="*/ 28 w 40"/>
                  <a:gd name="T35" fmla="*/ 0 h 40"/>
                  <a:gd name="T36" fmla="*/ 34 w 40"/>
                  <a:gd name="T37" fmla="*/ 6 h 40"/>
                  <a:gd name="T38" fmla="*/ 40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40"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0"/>
                    </a:lnTo>
                    <a:lnTo>
                      <a:pt x="20" y="0"/>
                    </a:lnTo>
                    <a:lnTo>
                      <a:pt x="20" y="0"/>
                    </a:lnTo>
                    <a:lnTo>
                      <a:pt x="28" y="0"/>
                    </a:lnTo>
                    <a:lnTo>
                      <a:pt x="34" y="6"/>
                    </a:lnTo>
                    <a:lnTo>
                      <a:pt x="40"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65" name="Freeform 114">
                <a:extLst>
                  <a:ext uri="{FF2B5EF4-FFF2-40B4-BE49-F238E27FC236}">
                    <a16:creationId xmlns:a16="http://schemas.microsoft.com/office/drawing/2014/main" id="{4DD7203E-9BA1-48CF-ADA2-61C32F5ABDBF}"/>
                  </a:ext>
                </a:extLst>
              </p:cNvPr>
              <p:cNvSpPr>
                <a:spLocks/>
              </p:cNvSpPr>
              <p:nvPr/>
            </p:nvSpPr>
            <p:spPr bwMode="auto">
              <a:xfrm>
                <a:off x="3122" y="1747"/>
                <a:ext cx="40" cy="42"/>
              </a:xfrm>
              <a:custGeom>
                <a:avLst/>
                <a:gdLst>
                  <a:gd name="T0" fmla="*/ 40 w 40"/>
                  <a:gd name="T1" fmla="*/ 20 h 42"/>
                  <a:gd name="T2" fmla="*/ 40 w 40"/>
                  <a:gd name="T3" fmla="*/ 20 h 42"/>
                  <a:gd name="T4" fmla="*/ 38 w 40"/>
                  <a:gd name="T5" fmla="*/ 28 h 42"/>
                  <a:gd name="T6" fmla="*/ 34 w 40"/>
                  <a:gd name="T7" fmla="*/ 36 h 42"/>
                  <a:gd name="T8" fmla="*/ 28 w 40"/>
                  <a:gd name="T9" fmla="*/ 40 h 42"/>
                  <a:gd name="T10" fmla="*/ 20 w 40"/>
                  <a:gd name="T11" fmla="*/ 42 h 42"/>
                  <a:gd name="T12" fmla="*/ 20 w 40"/>
                  <a:gd name="T13" fmla="*/ 42 h 42"/>
                  <a:gd name="T14" fmla="*/ 12 w 40"/>
                  <a:gd name="T15" fmla="*/ 40 h 42"/>
                  <a:gd name="T16" fmla="*/ 6 w 40"/>
                  <a:gd name="T17" fmla="*/ 36 h 42"/>
                  <a:gd name="T18" fmla="*/ 0 w 40"/>
                  <a:gd name="T19" fmla="*/ 28 h 42"/>
                  <a:gd name="T20" fmla="*/ 0 w 40"/>
                  <a:gd name="T21" fmla="*/ 20 h 42"/>
                  <a:gd name="T22" fmla="*/ 0 w 40"/>
                  <a:gd name="T23" fmla="*/ 20 h 42"/>
                  <a:gd name="T24" fmla="*/ 0 w 40"/>
                  <a:gd name="T25" fmla="*/ 14 h 42"/>
                  <a:gd name="T26" fmla="*/ 6 w 40"/>
                  <a:gd name="T27" fmla="*/ 6 h 42"/>
                  <a:gd name="T28" fmla="*/ 12 w 40"/>
                  <a:gd name="T29" fmla="*/ 2 h 42"/>
                  <a:gd name="T30" fmla="*/ 20 w 40"/>
                  <a:gd name="T31" fmla="*/ 0 h 42"/>
                  <a:gd name="T32" fmla="*/ 20 w 40"/>
                  <a:gd name="T33" fmla="*/ 0 h 42"/>
                  <a:gd name="T34" fmla="*/ 28 w 40"/>
                  <a:gd name="T35" fmla="*/ 2 h 42"/>
                  <a:gd name="T36" fmla="*/ 34 w 40"/>
                  <a:gd name="T37" fmla="*/ 6 h 42"/>
                  <a:gd name="T38" fmla="*/ 38 w 40"/>
                  <a:gd name="T39" fmla="*/ 14 h 42"/>
                  <a:gd name="T40" fmla="*/ 40 w 40"/>
                  <a:gd name="T41" fmla="*/ 20 h 42"/>
                  <a:gd name="T42" fmla="*/ 40 w 40"/>
                  <a:gd name="T4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2">
                    <a:moveTo>
                      <a:pt x="40" y="20"/>
                    </a:moveTo>
                    <a:lnTo>
                      <a:pt x="40" y="20"/>
                    </a:lnTo>
                    <a:lnTo>
                      <a:pt x="38" y="28"/>
                    </a:lnTo>
                    <a:lnTo>
                      <a:pt x="34" y="36"/>
                    </a:lnTo>
                    <a:lnTo>
                      <a:pt x="28" y="40"/>
                    </a:lnTo>
                    <a:lnTo>
                      <a:pt x="20" y="42"/>
                    </a:lnTo>
                    <a:lnTo>
                      <a:pt x="20" y="42"/>
                    </a:lnTo>
                    <a:lnTo>
                      <a:pt x="12" y="40"/>
                    </a:lnTo>
                    <a:lnTo>
                      <a:pt x="6" y="36"/>
                    </a:lnTo>
                    <a:lnTo>
                      <a:pt x="0" y="28"/>
                    </a:lnTo>
                    <a:lnTo>
                      <a:pt x="0" y="20"/>
                    </a:lnTo>
                    <a:lnTo>
                      <a:pt x="0" y="20"/>
                    </a:lnTo>
                    <a:lnTo>
                      <a:pt x="0" y="14"/>
                    </a:lnTo>
                    <a:lnTo>
                      <a:pt x="6" y="6"/>
                    </a:lnTo>
                    <a:lnTo>
                      <a:pt x="12" y="2"/>
                    </a:lnTo>
                    <a:lnTo>
                      <a:pt x="20" y="0"/>
                    </a:lnTo>
                    <a:lnTo>
                      <a:pt x="20" y="0"/>
                    </a:lnTo>
                    <a:lnTo>
                      <a:pt x="28" y="2"/>
                    </a:lnTo>
                    <a:lnTo>
                      <a:pt x="34" y="6"/>
                    </a:lnTo>
                    <a:lnTo>
                      <a:pt x="38" y="14"/>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66" name="Freeform 115">
                <a:extLst>
                  <a:ext uri="{FF2B5EF4-FFF2-40B4-BE49-F238E27FC236}">
                    <a16:creationId xmlns:a16="http://schemas.microsoft.com/office/drawing/2014/main" id="{88D16678-FC63-4A1F-AF8E-360FC83708D6}"/>
                  </a:ext>
                </a:extLst>
              </p:cNvPr>
              <p:cNvSpPr>
                <a:spLocks/>
              </p:cNvSpPr>
              <p:nvPr/>
            </p:nvSpPr>
            <p:spPr bwMode="auto">
              <a:xfrm>
                <a:off x="3130" y="1753"/>
                <a:ext cx="40" cy="40"/>
              </a:xfrm>
              <a:custGeom>
                <a:avLst/>
                <a:gdLst>
                  <a:gd name="T0" fmla="*/ 40 w 40"/>
                  <a:gd name="T1" fmla="*/ 20 h 40"/>
                  <a:gd name="T2" fmla="*/ 40 w 40"/>
                  <a:gd name="T3" fmla="*/ 20 h 40"/>
                  <a:gd name="T4" fmla="*/ 38 w 40"/>
                  <a:gd name="T5" fmla="*/ 28 h 40"/>
                  <a:gd name="T6" fmla="*/ 34 w 40"/>
                  <a:gd name="T7" fmla="*/ 36 h 40"/>
                  <a:gd name="T8" fmla="*/ 28 w 40"/>
                  <a:gd name="T9" fmla="*/ 40 h 40"/>
                  <a:gd name="T10" fmla="*/ 20 w 40"/>
                  <a:gd name="T11" fmla="*/ 40 h 40"/>
                  <a:gd name="T12" fmla="*/ 20 w 40"/>
                  <a:gd name="T13" fmla="*/ 40 h 40"/>
                  <a:gd name="T14" fmla="*/ 12 w 40"/>
                  <a:gd name="T15" fmla="*/ 40 h 40"/>
                  <a:gd name="T16" fmla="*/ 6 w 40"/>
                  <a:gd name="T17" fmla="*/ 36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6"/>
                    </a:lnTo>
                    <a:lnTo>
                      <a:pt x="28" y="40"/>
                    </a:lnTo>
                    <a:lnTo>
                      <a:pt x="20" y="40"/>
                    </a:lnTo>
                    <a:lnTo>
                      <a:pt x="20" y="40"/>
                    </a:lnTo>
                    <a:lnTo>
                      <a:pt x="12" y="40"/>
                    </a:lnTo>
                    <a:lnTo>
                      <a:pt x="6" y="36"/>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67" name="Freeform 116">
                <a:extLst>
                  <a:ext uri="{FF2B5EF4-FFF2-40B4-BE49-F238E27FC236}">
                    <a16:creationId xmlns:a16="http://schemas.microsoft.com/office/drawing/2014/main" id="{F174F338-D050-4B6F-A5BD-6C47E183BC29}"/>
                  </a:ext>
                </a:extLst>
              </p:cNvPr>
              <p:cNvSpPr>
                <a:spLocks/>
              </p:cNvSpPr>
              <p:nvPr/>
            </p:nvSpPr>
            <p:spPr bwMode="auto">
              <a:xfrm>
                <a:off x="3142" y="1753"/>
                <a:ext cx="40" cy="40"/>
              </a:xfrm>
              <a:custGeom>
                <a:avLst/>
                <a:gdLst>
                  <a:gd name="T0" fmla="*/ 40 w 40"/>
                  <a:gd name="T1" fmla="*/ 20 h 40"/>
                  <a:gd name="T2" fmla="*/ 40 w 40"/>
                  <a:gd name="T3" fmla="*/ 20 h 40"/>
                  <a:gd name="T4" fmla="*/ 38 w 40"/>
                  <a:gd name="T5" fmla="*/ 28 h 40"/>
                  <a:gd name="T6" fmla="*/ 34 w 40"/>
                  <a:gd name="T7" fmla="*/ 36 h 40"/>
                  <a:gd name="T8" fmla="*/ 28 w 40"/>
                  <a:gd name="T9" fmla="*/ 40 h 40"/>
                  <a:gd name="T10" fmla="*/ 20 w 40"/>
                  <a:gd name="T11" fmla="*/ 40 h 40"/>
                  <a:gd name="T12" fmla="*/ 20 w 40"/>
                  <a:gd name="T13" fmla="*/ 40 h 40"/>
                  <a:gd name="T14" fmla="*/ 12 w 40"/>
                  <a:gd name="T15" fmla="*/ 40 h 40"/>
                  <a:gd name="T16" fmla="*/ 6 w 40"/>
                  <a:gd name="T17" fmla="*/ 36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6"/>
                    </a:lnTo>
                    <a:lnTo>
                      <a:pt x="28" y="40"/>
                    </a:lnTo>
                    <a:lnTo>
                      <a:pt x="20" y="40"/>
                    </a:lnTo>
                    <a:lnTo>
                      <a:pt x="20" y="40"/>
                    </a:lnTo>
                    <a:lnTo>
                      <a:pt x="12" y="40"/>
                    </a:lnTo>
                    <a:lnTo>
                      <a:pt x="6" y="36"/>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68" name="Freeform 117">
                <a:extLst>
                  <a:ext uri="{FF2B5EF4-FFF2-40B4-BE49-F238E27FC236}">
                    <a16:creationId xmlns:a16="http://schemas.microsoft.com/office/drawing/2014/main" id="{663F255F-E8BF-4CAA-9BF0-5DDC95BBB434}"/>
                  </a:ext>
                </a:extLst>
              </p:cNvPr>
              <p:cNvSpPr>
                <a:spLocks/>
              </p:cNvSpPr>
              <p:nvPr/>
            </p:nvSpPr>
            <p:spPr bwMode="auto">
              <a:xfrm>
                <a:off x="3156" y="1753"/>
                <a:ext cx="40" cy="40"/>
              </a:xfrm>
              <a:custGeom>
                <a:avLst/>
                <a:gdLst>
                  <a:gd name="T0" fmla="*/ 40 w 40"/>
                  <a:gd name="T1" fmla="*/ 20 h 40"/>
                  <a:gd name="T2" fmla="*/ 40 w 40"/>
                  <a:gd name="T3" fmla="*/ 20 h 40"/>
                  <a:gd name="T4" fmla="*/ 38 w 40"/>
                  <a:gd name="T5" fmla="*/ 28 h 40"/>
                  <a:gd name="T6" fmla="*/ 34 w 40"/>
                  <a:gd name="T7" fmla="*/ 36 h 40"/>
                  <a:gd name="T8" fmla="*/ 28 w 40"/>
                  <a:gd name="T9" fmla="*/ 40 h 40"/>
                  <a:gd name="T10" fmla="*/ 20 w 40"/>
                  <a:gd name="T11" fmla="*/ 40 h 40"/>
                  <a:gd name="T12" fmla="*/ 20 w 40"/>
                  <a:gd name="T13" fmla="*/ 40 h 40"/>
                  <a:gd name="T14" fmla="*/ 12 w 40"/>
                  <a:gd name="T15" fmla="*/ 40 h 40"/>
                  <a:gd name="T16" fmla="*/ 6 w 40"/>
                  <a:gd name="T17" fmla="*/ 36 h 40"/>
                  <a:gd name="T18" fmla="*/ 0 w 40"/>
                  <a:gd name="T19" fmla="*/ 28 h 40"/>
                  <a:gd name="T20" fmla="*/ 0 w 40"/>
                  <a:gd name="T21" fmla="*/ 20 h 40"/>
                  <a:gd name="T22" fmla="*/ 0 w 40"/>
                  <a:gd name="T23" fmla="*/ 20 h 40"/>
                  <a:gd name="T24" fmla="*/ 0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6"/>
                    </a:lnTo>
                    <a:lnTo>
                      <a:pt x="28" y="40"/>
                    </a:lnTo>
                    <a:lnTo>
                      <a:pt x="20" y="40"/>
                    </a:lnTo>
                    <a:lnTo>
                      <a:pt x="20" y="40"/>
                    </a:lnTo>
                    <a:lnTo>
                      <a:pt x="12" y="40"/>
                    </a:lnTo>
                    <a:lnTo>
                      <a:pt x="6" y="36"/>
                    </a:lnTo>
                    <a:lnTo>
                      <a:pt x="0" y="28"/>
                    </a:lnTo>
                    <a:lnTo>
                      <a:pt x="0" y="20"/>
                    </a:lnTo>
                    <a:lnTo>
                      <a:pt x="0" y="20"/>
                    </a:lnTo>
                    <a:lnTo>
                      <a:pt x="0"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69" name="Freeform 118">
                <a:extLst>
                  <a:ext uri="{FF2B5EF4-FFF2-40B4-BE49-F238E27FC236}">
                    <a16:creationId xmlns:a16="http://schemas.microsoft.com/office/drawing/2014/main" id="{0DB1BC97-E8F0-4A04-9D24-6E0D63EC3C52}"/>
                  </a:ext>
                </a:extLst>
              </p:cNvPr>
              <p:cNvSpPr>
                <a:spLocks/>
              </p:cNvSpPr>
              <p:nvPr/>
            </p:nvSpPr>
            <p:spPr bwMode="auto">
              <a:xfrm>
                <a:off x="3164" y="1753"/>
                <a:ext cx="40" cy="40"/>
              </a:xfrm>
              <a:custGeom>
                <a:avLst/>
                <a:gdLst>
                  <a:gd name="T0" fmla="*/ 40 w 40"/>
                  <a:gd name="T1" fmla="*/ 20 h 40"/>
                  <a:gd name="T2" fmla="*/ 40 w 40"/>
                  <a:gd name="T3" fmla="*/ 20 h 40"/>
                  <a:gd name="T4" fmla="*/ 38 w 40"/>
                  <a:gd name="T5" fmla="*/ 28 h 40"/>
                  <a:gd name="T6" fmla="*/ 34 w 40"/>
                  <a:gd name="T7" fmla="*/ 36 h 40"/>
                  <a:gd name="T8" fmla="*/ 28 w 40"/>
                  <a:gd name="T9" fmla="*/ 40 h 40"/>
                  <a:gd name="T10" fmla="*/ 20 w 40"/>
                  <a:gd name="T11" fmla="*/ 40 h 40"/>
                  <a:gd name="T12" fmla="*/ 20 w 40"/>
                  <a:gd name="T13" fmla="*/ 40 h 40"/>
                  <a:gd name="T14" fmla="*/ 12 w 40"/>
                  <a:gd name="T15" fmla="*/ 40 h 40"/>
                  <a:gd name="T16" fmla="*/ 6 w 40"/>
                  <a:gd name="T17" fmla="*/ 36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6"/>
                    </a:lnTo>
                    <a:lnTo>
                      <a:pt x="28" y="40"/>
                    </a:lnTo>
                    <a:lnTo>
                      <a:pt x="20" y="40"/>
                    </a:lnTo>
                    <a:lnTo>
                      <a:pt x="20" y="40"/>
                    </a:lnTo>
                    <a:lnTo>
                      <a:pt x="12" y="40"/>
                    </a:lnTo>
                    <a:lnTo>
                      <a:pt x="6" y="36"/>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70" name="Freeform 119">
                <a:extLst>
                  <a:ext uri="{FF2B5EF4-FFF2-40B4-BE49-F238E27FC236}">
                    <a16:creationId xmlns:a16="http://schemas.microsoft.com/office/drawing/2014/main" id="{7B04831A-F6B4-4EEC-B0D5-3253A4EE11B2}"/>
                  </a:ext>
                </a:extLst>
              </p:cNvPr>
              <p:cNvSpPr>
                <a:spLocks/>
              </p:cNvSpPr>
              <p:nvPr/>
            </p:nvSpPr>
            <p:spPr bwMode="auto">
              <a:xfrm>
                <a:off x="3174" y="1761"/>
                <a:ext cx="40" cy="40"/>
              </a:xfrm>
              <a:custGeom>
                <a:avLst/>
                <a:gdLst>
                  <a:gd name="T0" fmla="*/ 40 w 40"/>
                  <a:gd name="T1" fmla="*/ 20 h 40"/>
                  <a:gd name="T2" fmla="*/ 40 w 40"/>
                  <a:gd name="T3" fmla="*/ 20 h 40"/>
                  <a:gd name="T4" fmla="*/ 40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0 h 40"/>
                  <a:gd name="T30" fmla="*/ 20 w 40"/>
                  <a:gd name="T31" fmla="*/ 0 h 40"/>
                  <a:gd name="T32" fmla="*/ 20 w 40"/>
                  <a:gd name="T33" fmla="*/ 0 h 40"/>
                  <a:gd name="T34" fmla="*/ 28 w 40"/>
                  <a:gd name="T35" fmla="*/ 0 h 40"/>
                  <a:gd name="T36" fmla="*/ 34 w 40"/>
                  <a:gd name="T37" fmla="*/ 6 h 40"/>
                  <a:gd name="T38" fmla="*/ 40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40"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0"/>
                    </a:lnTo>
                    <a:lnTo>
                      <a:pt x="20" y="0"/>
                    </a:lnTo>
                    <a:lnTo>
                      <a:pt x="20" y="0"/>
                    </a:lnTo>
                    <a:lnTo>
                      <a:pt x="28" y="0"/>
                    </a:lnTo>
                    <a:lnTo>
                      <a:pt x="34" y="6"/>
                    </a:lnTo>
                    <a:lnTo>
                      <a:pt x="40"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71" name="Freeform 120">
                <a:extLst>
                  <a:ext uri="{FF2B5EF4-FFF2-40B4-BE49-F238E27FC236}">
                    <a16:creationId xmlns:a16="http://schemas.microsoft.com/office/drawing/2014/main" id="{B5CCC0E5-F661-4F5E-9560-1279B95D256D}"/>
                  </a:ext>
                </a:extLst>
              </p:cNvPr>
              <p:cNvSpPr>
                <a:spLocks/>
              </p:cNvSpPr>
              <p:nvPr/>
            </p:nvSpPr>
            <p:spPr bwMode="auto">
              <a:xfrm>
                <a:off x="3182" y="1763"/>
                <a:ext cx="42" cy="40"/>
              </a:xfrm>
              <a:custGeom>
                <a:avLst/>
                <a:gdLst>
                  <a:gd name="T0" fmla="*/ 42 w 42"/>
                  <a:gd name="T1" fmla="*/ 20 h 40"/>
                  <a:gd name="T2" fmla="*/ 42 w 42"/>
                  <a:gd name="T3" fmla="*/ 20 h 40"/>
                  <a:gd name="T4" fmla="*/ 40 w 42"/>
                  <a:gd name="T5" fmla="*/ 28 h 40"/>
                  <a:gd name="T6" fmla="*/ 36 w 42"/>
                  <a:gd name="T7" fmla="*/ 36 h 40"/>
                  <a:gd name="T8" fmla="*/ 28 w 42"/>
                  <a:gd name="T9" fmla="*/ 40 h 40"/>
                  <a:gd name="T10" fmla="*/ 22 w 42"/>
                  <a:gd name="T11" fmla="*/ 40 h 40"/>
                  <a:gd name="T12" fmla="*/ 22 w 42"/>
                  <a:gd name="T13" fmla="*/ 40 h 40"/>
                  <a:gd name="T14" fmla="*/ 14 w 42"/>
                  <a:gd name="T15" fmla="*/ 40 h 40"/>
                  <a:gd name="T16" fmla="*/ 6 w 42"/>
                  <a:gd name="T17" fmla="*/ 36 h 40"/>
                  <a:gd name="T18" fmla="*/ 2 w 42"/>
                  <a:gd name="T19" fmla="*/ 28 h 40"/>
                  <a:gd name="T20" fmla="*/ 0 w 42"/>
                  <a:gd name="T21" fmla="*/ 20 h 40"/>
                  <a:gd name="T22" fmla="*/ 0 w 42"/>
                  <a:gd name="T23" fmla="*/ 20 h 40"/>
                  <a:gd name="T24" fmla="*/ 2 w 42"/>
                  <a:gd name="T25" fmla="*/ 12 h 40"/>
                  <a:gd name="T26" fmla="*/ 6 w 42"/>
                  <a:gd name="T27" fmla="*/ 6 h 40"/>
                  <a:gd name="T28" fmla="*/ 14 w 42"/>
                  <a:gd name="T29" fmla="*/ 2 h 40"/>
                  <a:gd name="T30" fmla="*/ 22 w 42"/>
                  <a:gd name="T31" fmla="*/ 0 h 40"/>
                  <a:gd name="T32" fmla="*/ 22 w 42"/>
                  <a:gd name="T33" fmla="*/ 0 h 40"/>
                  <a:gd name="T34" fmla="*/ 28 w 42"/>
                  <a:gd name="T35" fmla="*/ 2 h 40"/>
                  <a:gd name="T36" fmla="*/ 36 w 42"/>
                  <a:gd name="T37" fmla="*/ 6 h 40"/>
                  <a:gd name="T38" fmla="*/ 40 w 42"/>
                  <a:gd name="T39" fmla="*/ 12 h 40"/>
                  <a:gd name="T40" fmla="*/ 42 w 42"/>
                  <a:gd name="T41" fmla="*/ 20 h 40"/>
                  <a:gd name="T42" fmla="*/ 42 w 42"/>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0">
                    <a:moveTo>
                      <a:pt x="42" y="20"/>
                    </a:moveTo>
                    <a:lnTo>
                      <a:pt x="42" y="20"/>
                    </a:lnTo>
                    <a:lnTo>
                      <a:pt x="40" y="28"/>
                    </a:lnTo>
                    <a:lnTo>
                      <a:pt x="36" y="36"/>
                    </a:lnTo>
                    <a:lnTo>
                      <a:pt x="28" y="40"/>
                    </a:lnTo>
                    <a:lnTo>
                      <a:pt x="22" y="40"/>
                    </a:lnTo>
                    <a:lnTo>
                      <a:pt x="22" y="40"/>
                    </a:lnTo>
                    <a:lnTo>
                      <a:pt x="14" y="40"/>
                    </a:lnTo>
                    <a:lnTo>
                      <a:pt x="6" y="36"/>
                    </a:lnTo>
                    <a:lnTo>
                      <a:pt x="2" y="28"/>
                    </a:lnTo>
                    <a:lnTo>
                      <a:pt x="0" y="20"/>
                    </a:lnTo>
                    <a:lnTo>
                      <a:pt x="0" y="20"/>
                    </a:lnTo>
                    <a:lnTo>
                      <a:pt x="2" y="12"/>
                    </a:lnTo>
                    <a:lnTo>
                      <a:pt x="6" y="6"/>
                    </a:lnTo>
                    <a:lnTo>
                      <a:pt x="14" y="2"/>
                    </a:lnTo>
                    <a:lnTo>
                      <a:pt x="22" y="0"/>
                    </a:lnTo>
                    <a:lnTo>
                      <a:pt x="22" y="0"/>
                    </a:lnTo>
                    <a:lnTo>
                      <a:pt x="28" y="2"/>
                    </a:lnTo>
                    <a:lnTo>
                      <a:pt x="36" y="6"/>
                    </a:lnTo>
                    <a:lnTo>
                      <a:pt x="40" y="12"/>
                    </a:lnTo>
                    <a:lnTo>
                      <a:pt x="42" y="20"/>
                    </a:lnTo>
                    <a:lnTo>
                      <a:pt x="42"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72" name="Freeform 121">
                <a:extLst>
                  <a:ext uri="{FF2B5EF4-FFF2-40B4-BE49-F238E27FC236}">
                    <a16:creationId xmlns:a16="http://schemas.microsoft.com/office/drawing/2014/main" id="{CCD11AB4-57F6-4787-A57A-E69B1D391949}"/>
                  </a:ext>
                </a:extLst>
              </p:cNvPr>
              <p:cNvSpPr>
                <a:spLocks/>
              </p:cNvSpPr>
              <p:nvPr/>
            </p:nvSpPr>
            <p:spPr bwMode="auto">
              <a:xfrm>
                <a:off x="3194" y="1765"/>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73" name="Freeform 122">
                <a:extLst>
                  <a:ext uri="{FF2B5EF4-FFF2-40B4-BE49-F238E27FC236}">
                    <a16:creationId xmlns:a16="http://schemas.microsoft.com/office/drawing/2014/main" id="{474ED8E9-0C74-4068-B8B8-0E9E00BB77CC}"/>
                  </a:ext>
                </a:extLst>
              </p:cNvPr>
              <p:cNvSpPr>
                <a:spLocks/>
              </p:cNvSpPr>
              <p:nvPr/>
            </p:nvSpPr>
            <p:spPr bwMode="auto">
              <a:xfrm>
                <a:off x="3208" y="1771"/>
                <a:ext cx="40" cy="40"/>
              </a:xfrm>
              <a:custGeom>
                <a:avLst/>
                <a:gdLst>
                  <a:gd name="T0" fmla="*/ 40 w 40"/>
                  <a:gd name="T1" fmla="*/ 20 h 40"/>
                  <a:gd name="T2" fmla="*/ 40 w 40"/>
                  <a:gd name="T3" fmla="*/ 20 h 40"/>
                  <a:gd name="T4" fmla="*/ 40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40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40"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40"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74" name="Freeform 123">
                <a:extLst>
                  <a:ext uri="{FF2B5EF4-FFF2-40B4-BE49-F238E27FC236}">
                    <a16:creationId xmlns:a16="http://schemas.microsoft.com/office/drawing/2014/main" id="{182B4250-CA93-45D1-BE8F-EFA997075E60}"/>
                  </a:ext>
                </a:extLst>
              </p:cNvPr>
              <p:cNvSpPr>
                <a:spLocks/>
              </p:cNvSpPr>
              <p:nvPr/>
            </p:nvSpPr>
            <p:spPr bwMode="auto">
              <a:xfrm>
                <a:off x="3214" y="1771"/>
                <a:ext cx="40" cy="40"/>
              </a:xfrm>
              <a:custGeom>
                <a:avLst/>
                <a:gdLst>
                  <a:gd name="T0" fmla="*/ 40 w 40"/>
                  <a:gd name="T1" fmla="*/ 20 h 40"/>
                  <a:gd name="T2" fmla="*/ 40 w 40"/>
                  <a:gd name="T3" fmla="*/ 20 h 40"/>
                  <a:gd name="T4" fmla="*/ 40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40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40"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40"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75" name="Freeform 124">
                <a:extLst>
                  <a:ext uri="{FF2B5EF4-FFF2-40B4-BE49-F238E27FC236}">
                    <a16:creationId xmlns:a16="http://schemas.microsoft.com/office/drawing/2014/main" id="{7A38D85D-C529-4EDE-8C11-C3F66B3A064D}"/>
                  </a:ext>
                </a:extLst>
              </p:cNvPr>
              <p:cNvSpPr>
                <a:spLocks/>
              </p:cNvSpPr>
              <p:nvPr/>
            </p:nvSpPr>
            <p:spPr bwMode="auto">
              <a:xfrm>
                <a:off x="3256" y="1771"/>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0 w 40"/>
                  <a:gd name="T19" fmla="*/ 28 h 40"/>
                  <a:gd name="T20" fmla="*/ 0 w 40"/>
                  <a:gd name="T21" fmla="*/ 20 h 40"/>
                  <a:gd name="T22" fmla="*/ 0 w 40"/>
                  <a:gd name="T23" fmla="*/ 20 h 40"/>
                  <a:gd name="T24" fmla="*/ 0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0" y="28"/>
                    </a:lnTo>
                    <a:lnTo>
                      <a:pt x="0" y="20"/>
                    </a:lnTo>
                    <a:lnTo>
                      <a:pt x="0" y="20"/>
                    </a:lnTo>
                    <a:lnTo>
                      <a:pt x="0"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76" name="Freeform 125">
                <a:extLst>
                  <a:ext uri="{FF2B5EF4-FFF2-40B4-BE49-F238E27FC236}">
                    <a16:creationId xmlns:a16="http://schemas.microsoft.com/office/drawing/2014/main" id="{A038D857-899C-4A28-9F2D-0732D2E94481}"/>
                  </a:ext>
                </a:extLst>
              </p:cNvPr>
              <p:cNvSpPr>
                <a:spLocks/>
              </p:cNvSpPr>
              <p:nvPr/>
            </p:nvSpPr>
            <p:spPr bwMode="auto">
              <a:xfrm>
                <a:off x="3266" y="1771"/>
                <a:ext cx="40" cy="40"/>
              </a:xfrm>
              <a:custGeom>
                <a:avLst/>
                <a:gdLst>
                  <a:gd name="T0" fmla="*/ 40 w 40"/>
                  <a:gd name="T1" fmla="*/ 20 h 40"/>
                  <a:gd name="T2" fmla="*/ 40 w 40"/>
                  <a:gd name="T3" fmla="*/ 20 h 40"/>
                  <a:gd name="T4" fmla="*/ 40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40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40"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40"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77" name="Freeform 126">
                <a:extLst>
                  <a:ext uri="{FF2B5EF4-FFF2-40B4-BE49-F238E27FC236}">
                    <a16:creationId xmlns:a16="http://schemas.microsoft.com/office/drawing/2014/main" id="{2AFFCA26-3966-44DB-A273-0F9E75205EC8}"/>
                  </a:ext>
                </a:extLst>
              </p:cNvPr>
              <p:cNvSpPr>
                <a:spLocks/>
              </p:cNvSpPr>
              <p:nvPr/>
            </p:nvSpPr>
            <p:spPr bwMode="auto">
              <a:xfrm>
                <a:off x="3278" y="1771"/>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78" name="Freeform 127">
                <a:extLst>
                  <a:ext uri="{FF2B5EF4-FFF2-40B4-BE49-F238E27FC236}">
                    <a16:creationId xmlns:a16="http://schemas.microsoft.com/office/drawing/2014/main" id="{C72C5C69-38D4-4052-9521-68079C362193}"/>
                  </a:ext>
                </a:extLst>
              </p:cNvPr>
              <p:cNvSpPr>
                <a:spLocks/>
              </p:cNvSpPr>
              <p:nvPr/>
            </p:nvSpPr>
            <p:spPr bwMode="auto">
              <a:xfrm>
                <a:off x="3290" y="1771"/>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79" name="Freeform 128">
                <a:extLst>
                  <a:ext uri="{FF2B5EF4-FFF2-40B4-BE49-F238E27FC236}">
                    <a16:creationId xmlns:a16="http://schemas.microsoft.com/office/drawing/2014/main" id="{FD939570-E209-425D-B908-8B0D145BD494}"/>
                  </a:ext>
                </a:extLst>
              </p:cNvPr>
              <p:cNvSpPr>
                <a:spLocks/>
              </p:cNvSpPr>
              <p:nvPr/>
            </p:nvSpPr>
            <p:spPr bwMode="auto">
              <a:xfrm>
                <a:off x="3236" y="1771"/>
                <a:ext cx="40" cy="40"/>
              </a:xfrm>
              <a:custGeom>
                <a:avLst/>
                <a:gdLst>
                  <a:gd name="T0" fmla="*/ 40 w 40"/>
                  <a:gd name="T1" fmla="*/ 20 h 40"/>
                  <a:gd name="T2" fmla="*/ 40 w 40"/>
                  <a:gd name="T3" fmla="*/ 20 h 40"/>
                  <a:gd name="T4" fmla="*/ 40 w 40"/>
                  <a:gd name="T5" fmla="*/ 28 h 40"/>
                  <a:gd name="T6" fmla="*/ 36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6 w 40"/>
                  <a:gd name="T37" fmla="*/ 6 h 40"/>
                  <a:gd name="T38" fmla="*/ 40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40" y="28"/>
                    </a:lnTo>
                    <a:lnTo>
                      <a:pt x="36"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6" y="6"/>
                    </a:lnTo>
                    <a:lnTo>
                      <a:pt x="40"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80" name="Freeform 129">
                <a:extLst>
                  <a:ext uri="{FF2B5EF4-FFF2-40B4-BE49-F238E27FC236}">
                    <a16:creationId xmlns:a16="http://schemas.microsoft.com/office/drawing/2014/main" id="{A814AC3A-2F4C-462F-A2A3-EC928A4D0C7B}"/>
                  </a:ext>
                </a:extLst>
              </p:cNvPr>
              <p:cNvSpPr>
                <a:spLocks/>
              </p:cNvSpPr>
              <p:nvPr/>
            </p:nvSpPr>
            <p:spPr bwMode="auto">
              <a:xfrm>
                <a:off x="3282" y="1771"/>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81" name="Freeform 130">
                <a:extLst>
                  <a:ext uri="{FF2B5EF4-FFF2-40B4-BE49-F238E27FC236}">
                    <a16:creationId xmlns:a16="http://schemas.microsoft.com/office/drawing/2014/main" id="{8D11E87A-EF5E-4545-BBC0-282C701B3A0F}"/>
                  </a:ext>
                </a:extLst>
              </p:cNvPr>
              <p:cNvSpPr>
                <a:spLocks/>
              </p:cNvSpPr>
              <p:nvPr/>
            </p:nvSpPr>
            <p:spPr bwMode="auto">
              <a:xfrm>
                <a:off x="3308" y="1785"/>
                <a:ext cx="40" cy="40"/>
              </a:xfrm>
              <a:custGeom>
                <a:avLst/>
                <a:gdLst>
                  <a:gd name="T0" fmla="*/ 40 w 40"/>
                  <a:gd name="T1" fmla="*/ 20 h 40"/>
                  <a:gd name="T2" fmla="*/ 40 w 40"/>
                  <a:gd name="T3" fmla="*/ 20 h 40"/>
                  <a:gd name="T4" fmla="*/ 38 w 40"/>
                  <a:gd name="T5" fmla="*/ 28 h 40"/>
                  <a:gd name="T6" fmla="*/ 34 w 40"/>
                  <a:gd name="T7" fmla="*/ 36 h 40"/>
                  <a:gd name="T8" fmla="*/ 28 w 40"/>
                  <a:gd name="T9" fmla="*/ 40 h 40"/>
                  <a:gd name="T10" fmla="*/ 20 w 40"/>
                  <a:gd name="T11" fmla="*/ 40 h 40"/>
                  <a:gd name="T12" fmla="*/ 20 w 40"/>
                  <a:gd name="T13" fmla="*/ 40 h 40"/>
                  <a:gd name="T14" fmla="*/ 12 w 40"/>
                  <a:gd name="T15" fmla="*/ 40 h 40"/>
                  <a:gd name="T16" fmla="*/ 6 w 40"/>
                  <a:gd name="T17" fmla="*/ 36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6"/>
                    </a:lnTo>
                    <a:lnTo>
                      <a:pt x="28" y="40"/>
                    </a:lnTo>
                    <a:lnTo>
                      <a:pt x="20" y="40"/>
                    </a:lnTo>
                    <a:lnTo>
                      <a:pt x="20" y="40"/>
                    </a:lnTo>
                    <a:lnTo>
                      <a:pt x="12" y="40"/>
                    </a:lnTo>
                    <a:lnTo>
                      <a:pt x="6" y="36"/>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82" name="Freeform 131">
                <a:extLst>
                  <a:ext uri="{FF2B5EF4-FFF2-40B4-BE49-F238E27FC236}">
                    <a16:creationId xmlns:a16="http://schemas.microsoft.com/office/drawing/2014/main" id="{2997A860-DA31-4F3B-B413-141A039CD109}"/>
                  </a:ext>
                </a:extLst>
              </p:cNvPr>
              <p:cNvSpPr>
                <a:spLocks/>
              </p:cNvSpPr>
              <p:nvPr/>
            </p:nvSpPr>
            <p:spPr bwMode="auto">
              <a:xfrm>
                <a:off x="3312" y="1785"/>
                <a:ext cx="40" cy="40"/>
              </a:xfrm>
              <a:custGeom>
                <a:avLst/>
                <a:gdLst>
                  <a:gd name="T0" fmla="*/ 40 w 40"/>
                  <a:gd name="T1" fmla="*/ 20 h 40"/>
                  <a:gd name="T2" fmla="*/ 40 w 40"/>
                  <a:gd name="T3" fmla="*/ 20 h 40"/>
                  <a:gd name="T4" fmla="*/ 40 w 40"/>
                  <a:gd name="T5" fmla="*/ 28 h 40"/>
                  <a:gd name="T6" fmla="*/ 34 w 40"/>
                  <a:gd name="T7" fmla="*/ 36 h 40"/>
                  <a:gd name="T8" fmla="*/ 28 w 40"/>
                  <a:gd name="T9" fmla="*/ 40 h 40"/>
                  <a:gd name="T10" fmla="*/ 20 w 40"/>
                  <a:gd name="T11" fmla="*/ 40 h 40"/>
                  <a:gd name="T12" fmla="*/ 20 w 40"/>
                  <a:gd name="T13" fmla="*/ 40 h 40"/>
                  <a:gd name="T14" fmla="*/ 12 w 40"/>
                  <a:gd name="T15" fmla="*/ 40 h 40"/>
                  <a:gd name="T16" fmla="*/ 6 w 40"/>
                  <a:gd name="T17" fmla="*/ 36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40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40" y="28"/>
                    </a:lnTo>
                    <a:lnTo>
                      <a:pt x="34" y="36"/>
                    </a:lnTo>
                    <a:lnTo>
                      <a:pt x="28" y="40"/>
                    </a:lnTo>
                    <a:lnTo>
                      <a:pt x="20" y="40"/>
                    </a:lnTo>
                    <a:lnTo>
                      <a:pt x="20" y="40"/>
                    </a:lnTo>
                    <a:lnTo>
                      <a:pt x="12" y="40"/>
                    </a:lnTo>
                    <a:lnTo>
                      <a:pt x="6" y="36"/>
                    </a:lnTo>
                    <a:lnTo>
                      <a:pt x="2" y="28"/>
                    </a:lnTo>
                    <a:lnTo>
                      <a:pt x="0" y="20"/>
                    </a:lnTo>
                    <a:lnTo>
                      <a:pt x="0" y="20"/>
                    </a:lnTo>
                    <a:lnTo>
                      <a:pt x="2" y="12"/>
                    </a:lnTo>
                    <a:lnTo>
                      <a:pt x="6" y="6"/>
                    </a:lnTo>
                    <a:lnTo>
                      <a:pt x="12" y="2"/>
                    </a:lnTo>
                    <a:lnTo>
                      <a:pt x="20" y="0"/>
                    </a:lnTo>
                    <a:lnTo>
                      <a:pt x="20" y="0"/>
                    </a:lnTo>
                    <a:lnTo>
                      <a:pt x="28" y="2"/>
                    </a:lnTo>
                    <a:lnTo>
                      <a:pt x="34" y="6"/>
                    </a:lnTo>
                    <a:lnTo>
                      <a:pt x="40"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83" name="Freeform 132">
                <a:extLst>
                  <a:ext uri="{FF2B5EF4-FFF2-40B4-BE49-F238E27FC236}">
                    <a16:creationId xmlns:a16="http://schemas.microsoft.com/office/drawing/2014/main" id="{416E8366-27B9-4A63-98A2-EF64D72949AD}"/>
                  </a:ext>
                </a:extLst>
              </p:cNvPr>
              <p:cNvSpPr>
                <a:spLocks/>
              </p:cNvSpPr>
              <p:nvPr/>
            </p:nvSpPr>
            <p:spPr bwMode="auto">
              <a:xfrm>
                <a:off x="3326" y="1785"/>
                <a:ext cx="40" cy="40"/>
              </a:xfrm>
              <a:custGeom>
                <a:avLst/>
                <a:gdLst>
                  <a:gd name="T0" fmla="*/ 40 w 40"/>
                  <a:gd name="T1" fmla="*/ 20 h 40"/>
                  <a:gd name="T2" fmla="*/ 40 w 40"/>
                  <a:gd name="T3" fmla="*/ 20 h 40"/>
                  <a:gd name="T4" fmla="*/ 40 w 40"/>
                  <a:gd name="T5" fmla="*/ 28 h 40"/>
                  <a:gd name="T6" fmla="*/ 34 w 40"/>
                  <a:gd name="T7" fmla="*/ 36 h 40"/>
                  <a:gd name="T8" fmla="*/ 28 w 40"/>
                  <a:gd name="T9" fmla="*/ 40 h 40"/>
                  <a:gd name="T10" fmla="*/ 20 w 40"/>
                  <a:gd name="T11" fmla="*/ 40 h 40"/>
                  <a:gd name="T12" fmla="*/ 20 w 40"/>
                  <a:gd name="T13" fmla="*/ 40 h 40"/>
                  <a:gd name="T14" fmla="*/ 12 w 40"/>
                  <a:gd name="T15" fmla="*/ 40 h 40"/>
                  <a:gd name="T16" fmla="*/ 6 w 40"/>
                  <a:gd name="T17" fmla="*/ 36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40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40" y="28"/>
                    </a:lnTo>
                    <a:lnTo>
                      <a:pt x="34" y="36"/>
                    </a:lnTo>
                    <a:lnTo>
                      <a:pt x="28" y="40"/>
                    </a:lnTo>
                    <a:lnTo>
                      <a:pt x="20" y="40"/>
                    </a:lnTo>
                    <a:lnTo>
                      <a:pt x="20" y="40"/>
                    </a:lnTo>
                    <a:lnTo>
                      <a:pt x="12" y="40"/>
                    </a:lnTo>
                    <a:lnTo>
                      <a:pt x="6" y="36"/>
                    </a:lnTo>
                    <a:lnTo>
                      <a:pt x="2" y="28"/>
                    </a:lnTo>
                    <a:lnTo>
                      <a:pt x="0" y="20"/>
                    </a:lnTo>
                    <a:lnTo>
                      <a:pt x="0" y="20"/>
                    </a:lnTo>
                    <a:lnTo>
                      <a:pt x="2" y="12"/>
                    </a:lnTo>
                    <a:lnTo>
                      <a:pt x="6" y="6"/>
                    </a:lnTo>
                    <a:lnTo>
                      <a:pt x="12" y="2"/>
                    </a:lnTo>
                    <a:lnTo>
                      <a:pt x="20" y="0"/>
                    </a:lnTo>
                    <a:lnTo>
                      <a:pt x="20" y="0"/>
                    </a:lnTo>
                    <a:lnTo>
                      <a:pt x="28" y="2"/>
                    </a:lnTo>
                    <a:lnTo>
                      <a:pt x="34" y="6"/>
                    </a:lnTo>
                    <a:lnTo>
                      <a:pt x="40"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84" name="Freeform 133">
                <a:extLst>
                  <a:ext uri="{FF2B5EF4-FFF2-40B4-BE49-F238E27FC236}">
                    <a16:creationId xmlns:a16="http://schemas.microsoft.com/office/drawing/2014/main" id="{FBD1D814-2EA5-431A-B9B3-C18CEDA4F8AA}"/>
                  </a:ext>
                </a:extLst>
              </p:cNvPr>
              <p:cNvSpPr>
                <a:spLocks/>
              </p:cNvSpPr>
              <p:nvPr/>
            </p:nvSpPr>
            <p:spPr bwMode="auto">
              <a:xfrm>
                <a:off x="3346" y="1785"/>
                <a:ext cx="40" cy="40"/>
              </a:xfrm>
              <a:custGeom>
                <a:avLst/>
                <a:gdLst>
                  <a:gd name="T0" fmla="*/ 40 w 40"/>
                  <a:gd name="T1" fmla="*/ 20 h 40"/>
                  <a:gd name="T2" fmla="*/ 40 w 40"/>
                  <a:gd name="T3" fmla="*/ 20 h 40"/>
                  <a:gd name="T4" fmla="*/ 38 w 40"/>
                  <a:gd name="T5" fmla="*/ 28 h 40"/>
                  <a:gd name="T6" fmla="*/ 34 w 40"/>
                  <a:gd name="T7" fmla="*/ 36 h 40"/>
                  <a:gd name="T8" fmla="*/ 28 w 40"/>
                  <a:gd name="T9" fmla="*/ 40 h 40"/>
                  <a:gd name="T10" fmla="*/ 20 w 40"/>
                  <a:gd name="T11" fmla="*/ 40 h 40"/>
                  <a:gd name="T12" fmla="*/ 20 w 40"/>
                  <a:gd name="T13" fmla="*/ 40 h 40"/>
                  <a:gd name="T14" fmla="*/ 12 w 40"/>
                  <a:gd name="T15" fmla="*/ 40 h 40"/>
                  <a:gd name="T16" fmla="*/ 6 w 40"/>
                  <a:gd name="T17" fmla="*/ 36 h 40"/>
                  <a:gd name="T18" fmla="*/ 0 w 40"/>
                  <a:gd name="T19" fmla="*/ 28 h 40"/>
                  <a:gd name="T20" fmla="*/ 0 w 40"/>
                  <a:gd name="T21" fmla="*/ 20 h 40"/>
                  <a:gd name="T22" fmla="*/ 0 w 40"/>
                  <a:gd name="T23" fmla="*/ 20 h 40"/>
                  <a:gd name="T24" fmla="*/ 0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6"/>
                    </a:lnTo>
                    <a:lnTo>
                      <a:pt x="28" y="40"/>
                    </a:lnTo>
                    <a:lnTo>
                      <a:pt x="20" y="40"/>
                    </a:lnTo>
                    <a:lnTo>
                      <a:pt x="20" y="40"/>
                    </a:lnTo>
                    <a:lnTo>
                      <a:pt x="12" y="40"/>
                    </a:lnTo>
                    <a:lnTo>
                      <a:pt x="6" y="36"/>
                    </a:lnTo>
                    <a:lnTo>
                      <a:pt x="0" y="28"/>
                    </a:lnTo>
                    <a:lnTo>
                      <a:pt x="0" y="20"/>
                    </a:lnTo>
                    <a:lnTo>
                      <a:pt x="0" y="20"/>
                    </a:lnTo>
                    <a:lnTo>
                      <a:pt x="0"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85" name="Freeform 134">
                <a:extLst>
                  <a:ext uri="{FF2B5EF4-FFF2-40B4-BE49-F238E27FC236}">
                    <a16:creationId xmlns:a16="http://schemas.microsoft.com/office/drawing/2014/main" id="{399C633E-6F73-4944-9F60-B4028183756B}"/>
                  </a:ext>
                </a:extLst>
              </p:cNvPr>
              <p:cNvSpPr>
                <a:spLocks/>
              </p:cNvSpPr>
              <p:nvPr/>
            </p:nvSpPr>
            <p:spPr bwMode="auto">
              <a:xfrm>
                <a:off x="3352" y="1785"/>
                <a:ext cx="40" cy="40"/>
              </a:xfrm>
              <a:custGeom>
                <a:avLst/>
                <a:gdLst>
                  <a:gd name="T0" fmla="*/ 40 w 40"/>
                  <a:gd name="T1" fmla="*/ 20 h 40"/>
                  <a:gd name="T2" fmla="*/ 40 w 40"/>
                  <a:gd name="T3" fmla="*/ 20 h 40"/>
                  <a:gd name="T4" fmla="*/ 38 w 40"/>
                  <a:gd name="T5" fmla="*/ 28 h 40"/>
                  <a:gd name="T6" fmla="*/ 34 w 40"/>
                  <a:gd name="T7" fmla="*/ 36 h 40"/>
                  <a:gd name="T8" fmla="*/ 28 w 40"/>
                  <a:gd name="T9" fmla="*/ 40 h 40"/>
                  <a:gd name="T10" fmla="*/ 20 w 40"/>
                  <a:gd name="T11" fmla="*/ 40 h 40"/>
                  <a:gd name="T12" fmla="*/ 20 w 40"/>
                  <a:gd name="T13" fmla="*/ 40 h 40"/>
                  <a:gd name="T14" fmla="*/ 12 w 40"/>
                  <a:gd name="T15" fmla="*/ 40 h 40"/>
                  <a:gd name="T16" fmla="*/ 6 w 40"/>
                  <a:gd name="T17" fmla="*/ 36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6"/>
                    </a:lnTo>
                    <a:lnTo>
                      <a:pt x="28" y="40"/>
                    </a:lnTo>
                    <a:lnTo>
                      <a:pt x="20" y="40"/>
                    </a:lnTo>
                    <a:lnTo>
                      <a:pt x="20" y="40"/>
                    </a:lnTo>
                    <a:lnTo>
                      <a:pt x="12" y="40"/>
                    </a:lnTo>
                    <a:lnTo>
                      <a:pt x="6" y="36"/>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86" name="Freeform 135">
                <a:extLst>
                  <a:ext uri="{FF2B5EF4-FFF2-40B4-BE49-F238E27FC236}">
                    <a16:creationId xmlns:a16="http://schemas.microsoft.com/office/drawing/2014/main" id="{34D1A67A-B914-4781-A552-E55B478165BD}"/>
                  </a:ext>
                </a:extLst>
              </p:cNvPr>
              <p:cNvSpPr>
                <a:spLocks/>
              </p:cNvSpPr>
              <p:nvPr/>
            </p:nvSpPr>
            <p:spPr bwMode="auto">
              <a:xfrm>
                <a:off x="3368" y="1795"/>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87" name="Freeform 136">
                <a:extLst>
                  <a:ext uri="{FF2B5EF4-FFF2-40B4-BE49-F238E27FC236}">
                    <a16:creationId xmlns:a16="http://schemas.microsoft.com/office/drawing/2014/main" id="{AD118656-FF09-4DC2-BB74-47B96BC6B499}"/>
                  </a:ext>
                </a:extLst>
              </p:cNvPr>
              <p:cNvSpPr>
                <a:spLocks/>
              </p:cNvSpPr>
              <p:nvPr/>
            </p:nvSpPr>
            <p:spPr bwMode="auto">
              <a:xfrm>
                <a:off x="3372" y="1795"/>
                <a:ext cx="40" cy="40"/>
              </a:xfrm>
              <a:custGeom>
                <a:avLst/>
                <a:gdLst>
                  <a:gd name="T0" fmla="*/ 40 w 40"/>
                  <a:gd name="T1" fmla="*/ 20 h 40"/>
                  <a:gd name="T2" fmla="*/ 40 w 40"/>
                  <a:gd name="T3" fmla="*/ 20 h 40"/>
                  <a:gd name="T4" fmla="*/ 40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40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40"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40"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88" name="Freeform 137">
                <a:extLst>
                  <a:ext uri="{FF2B5EF4-FFF2-40B4-BE49-F238E27FC236}">
                    <a16:creationId xmlns:a16="http://schemas.microsoft.com/office/drawing/2014/main" id="{76F06EA1-2FD9-41F3-BB78-AA067C921FAA}"/>
                  </a:ext>
                </a:extLst>
              </p:cNvPr>
              <p:cNvSpPr>
                <a:spLocks/>
              </p:cNvSpPr>
              <p:nvPr/>
            </p:nvSpPr>
            <p:spPr bwMode="auto">
              <a:xfrm>
                <a:off x="3386" y="1795"/>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0 w 40"/>
                  <a:gd name="T19" fmla="*/ 28 h 40"/>
                  <a:gd name="T20" fmla="*/ 0 w 40"/>
                  <a:gd name="T21" fmla="*/ 20 h 40"/>
                  <a:gd name="T22" fmla="*/ 0 w 40"/>
                  <a:gd name="T23" fmla="*/ 20 h 40"/>
                  <a:gd name="T24" fmla="*/ 0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0" y="28"/>
                    </a:lnTo>
                    <a:lnTo>
                      <a:pt x="0" y="20"/>
                    </a:lnTo>
                    <a:lnTo>
                      <a:pt x="0" y="20"/>
                    </a:lnTo>
                    <a:lnTo>
                      <a:pt x="0"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89" name="Freeform 138">
                <a:extLst>
                  <a:ext uri="{FF2B5EF4-FFF2-40B4-BE49-F238E27FC236}">
                    <a16:creationId xmlns:a16="http://schemas.microsoft.com/office/drawing/2014/main" id="{B31FD949-D8EC-4854-9138-E62D65BCD16D}"/>
                  </a:ext>
                </a:extLst>
              </p:cNvPr>
              <p:cNvSpPr>
                <a:spLocks/>
              </p:cNvSpPr>
              <p:nvPr/>
            </p:nvSpPr>
            <p:spPr bwMode="auto">
              <a:xfrm>
                <a:off x="3454" y="1795"/>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90" name="Freeform 139">
                <a:extLst>
                  <a:ext uri="{FF2B5EF4-FFF2-40B4-BE49-F238E27FC236}">
                    <a16:creationId xmlns:a16="http://schemas.microsoft.com/office/drawing/2014/main" id="{C343FC87-7066-4717-9914-FC497230C5D2}"/>
                  </a:ext>
                </a:extLst>
              </p:cNvPr>
              <p:cNvSpPr>
                <a:spLocks/>
              </p:cNvSpPr>
              <p:nvPr/>
            </p:nvSpPr>
            <p:spPr bwMode="auto">
              <a:xfrm>
                <a:off x="3444" y="1795"/>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91" name="Freeform 140">
                <a:extLst>
                  <a:ext uri="{FF2B5EF4-FFF2-40B4-BE49-F238E27FC236}">
                    <a16:creationId xmlns:a16="http://schemas.microsoft.com/office/drawing/2014/main" id="{51CF7B79-389F-4CAA-BF44-799E19B88F67}"/>
                  </a:ext>
                </a:extLst>
              </p:cNvPr>
              <p:cNvSpPr>
                <a:spLocks/>
              </p:cNvSpPr>
              <p:nvPr/>
            </p:nvSpPr>
            <p:spPr bwMode="auto">
              <a:xfrm>
                <a:off x="3436" y="1795"/>
                <a:ext cx="40" cy="40"/>
              </a:xfrm>
              <a:custGeom>
                <a:avLst/>
                <a:gdLst>
                  <a:gd name="T0" fmla="*/ 40 w 40"/>
                  <a:gd name="T1" fmla="*/ 20 h 40"/>
                  <a:gd name="T2" fmla="*/ 40 w 40"/>
                  <a:gd name="T3" fmla="*/ 20 h 40"/>
                  <a:gd name="T4" fmla="*/ 40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40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40"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40"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92" name="Freeform 141">
                <a:extLst>
                  <a:ext uri="{FF2B5EF4-FFF2-40B4-BE49-F238E27FC236}">
                    <a16:creationId xmlns:a16="http://schemas.microsoft.com/office/drawing/2014/main" id="{0243ACE8-CE82-444B-9E60-3D2AF48E232E}"/>
                  </a:ext>
                </a:extLst>
              </p:cNvPr>
              <p:cNvSpPr>
                <a:spLocks/>
              </p:cNvSpPr>
              <p:nvPr/>
            </p:nvSpPr>
            <p:spPr bwMode="auto">
              <a:xfrm>
                <a:off x="3482" y="1811"/>
                <a:ext cx="42" cy="40"/>
              </a:xfrm>
              <a:custGeom>
                <a:avLst/>
                <a:gdLst>
                  <a:gd name="T0" fmla="*/ 42 w 42"/>
                  <a:gd name="T1" fmla="*/ 20 h 40"/>
                  <a:gd name="T2" fmla="*/ 42 w 42"/>
                  <a:gd name="T3" fmla="*/ 20 h 40"/>
                  <a:gd name="T4" fmla="*/ 40 w 42"/>
                  <a:gd name="T5" fmla="*/ 28 h 40"/>
                  <a:gd name="T6" fmla="*/ 36 w 42"/>
                  <a:gd name="T7" fmla="*/ 34 h 40"/>
                  <a:gd name="T8" fmla="*/ 28 w 42"/>
                  <a:gd name="T9" fmla="*/ 38 h 40"/>
                  <a:gd name="T10" fmla="*/ 20 w 42"/>
                  <a:gd name="T11" fmla="*/ 40 h 40"/>
                  <a:gd name="T12" fmla="*/ 20 w 42"/>
                  <a:gd name="T13" fmla="*/ 40 h 40"/>
                  <a:gd name="T14" fmla="*/ 14 w 42"/>
                  <a:gd name="T15" fmla="*/ 38 h 40"/>
                  <a:gd name="T16" fmla="*/ 6 w 42"/>
                  <a:gd name="T17" fmla="*/ 34 h 40"/>
                  <a:gd name="T18" fmla="*/ 2 w 42"/>
                  <a:gd name="T19" fmla="*/ 28 h 40"/>
                  <a:gd name="T20" fmla="*/ 0 w 42"/>
                  <a:gd name="T21" fmla="*/ 20 h 40"/>
                  <a:gd name="T22" fmla="*/ 0 w 42"/>
                  <a:gd name="T23" fmla="*/ 20 h 40"/>
                  <a:gd name="T24" fmla="*/ 2 w 42"/>
                  <a:gd name="T25" fmla="*/ 12 h 40"/>
                  <a:gd name="T26" fmla="*/ 6 w 42"/>
                  <a:gd name="T27" fmla="*/ 6 h 40"/>
                  <a:gd name="T28" fmla="*/ 14 w 42"/>
                  <a:gd name="T29" fmla="*/ 0 h 40"/>
                  <a:gd name="T30" fmla="*/ 20 w 42"/>
                  <a:gd name="T31" fmla="*/ 0 h 40"/>
                  <a:gd name="T32" fmla="*/ 20 w 42"/>
                  <a:gd name="T33" fmla="*/ 0 h 40"/>
                  <a:gd name="T34" fmla="*/ 28 w 42"/>
                  <a:gd name="T35" fmla="*/ 0 h 40"/>
                  <a:gd name="T36" fmla="*/ 36 w 42"/>
                  <a:gd name="T37" fmla="*/ 6 h 40"/>
                  <a:gd name="T38" fmla="*/ 40 w 42"/>
                  <a:gd name="T39" fmla="*/ 12 h 40"/>
                  <a:gd name="T40" fmla="*/ 42 w 42"/>
                  <a:gd name="T41" fmla="*/ 20 h 40"/>
                  <a:gd name="T42" fmla="*/ 42 w 42"/>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0">
                    <a:moveTo>
                      <a:pt x="42" y="20"/>
                    </a:moveTo>
                    <a:lnTo>
                      <a:pt x="42" y="20"/>
                    </a:lnTo>
                    <a:lnTo>
                      <a:pt x="40" y="28"/>
                    </a:lnTo>
                    <a:lnTo>
                      <a:pt x="36" y="34"/>
                    </a:lnTo>
                    <a:lnTo>
                      <a:pt x="28" y="38"/>
                    </a:lnTo>
                    <a:lnTo>
                      <a:pt x="20" y="40"/>
                    </a:lnTo>
                    <a:lnTo>
                      <a:pt x="20" y="40"/>
                    </a:lnTo>
                    <a:lnTo>
                      <a:pt x="14" y="38"/>
                    </a:lnTo>
                    <a:lnTo>
                      <a:pt x="6" y="34"/>
                    </a:lnTo>
                    <a:lnTo>
                      <a:pt x="2" y="28"/>
                    </a:lnTo>
                    <a:lnTo>
                      <a:pt x="0" y="20"/>
                    </a:lnTo>
                    <a:lnTo>
                      <a:pt x="0" y="20"/>
                    </a:lnTo>
                    <a:lnTo>
                      <a:pt x="2" y="12"/>
                    </a:lnTo>
                    <a:lnTo>
                      <a:pt x="6" y="6"/>
                    </a:lnTo>
                    <a:lnTo>
                      <a:pt x="14" y="0"/>
                    </a:lnTo>
                    <a:lnTo>
                      <a:pt x="20" y="0"/>
                    </a:lnTo>
                    <a:lnTo>
                      <a:pt x="20" y="0"/>
                    </a:lnTo>
                    <a:lnTo>
                      <a:pt x="28" y="0"/>
                    </a:lnTo>
                    <a:lnTo>
                      <a:pt x="36" y="6"/>
                    </a:lnTo>
                    <a:lnTo>
                      <a:pt x="40" y="12"/>
                    </a:lnTo>
                    <a:lnTo>
                      <a:pt x="42" y="20"/>
                    </a:lnTo>
                    <a:lnTo>
                      <a:pt x="42"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93" name="Freeform 142">
                <a:extLst>
                  <a:ext uri="{FF2B5EF4-FFF2-40B4-BE49-F238E27FC236}">
                    <a16:creationId xmlns:a16="http://schemas.microsoft.com/office/drawing/2014/main" id="{90EFC7EA-493C-451D-B23A-4052C64364CF}"/>
                  </a:ext>
                </a:extLst>
              </p:cNvPr>
              <p:cNvSpPr>
                <a:spLocks/>
              </p:cNvSpPr>
              <p:nvPr/>
            </p:nvSpPr>
            <p:spPr bwMode="auto">
              <a:xfrm>
                <a:off x="3488" y="1811"/>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0 h 40"/>
                  <a:gd name="T30" fmla="*/ 20 w 40"/>
                  <a:gd name="T31" fmla="*/ 0 h 40"/>
                  <a:gd name="T32" fmla="*/ 20 w 40"/>
                  <a:gd name="T33" fmla="*/ 0 h 40"/>
                  <a:gd name="T34" fmla="*/ 28 w 40"/>
                  <a:gd name="T35" fmla="*/ 0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0"/>
                    </a:lnTo>
                    <a:lnTo>
                      <a:pt x="20" y="0"/>
                    </a:lnTo>
                    <a:lnTo>
                      <a:pt x="20" y="0"/>
                    </a:lnTo>
                    <a:lnTo>
                      <a:pt x="28" y="0"/>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94" name="Freeform 143">
                <a:extLst>
                  <a:ext uri="{FF2B5EF4-FFF2-40B4-BE49-F238E27FC236}">
                    <a16:creationId xmlns:a16="http://schemas.microsoft.com/office/drawing/2014/main" id="{3B904083-57BC-427F-9643-716B19B49697}"/>
                  </a:ext>
                </a:extLst>
              </p:cNvPr>
              <p:cNvSpPr>
                <a:spLocks/>
              </p:cNvSpPr>
              <p:nvPr/>
            </p:nvSpPr>
            <p:spPr bwMode="auto">
              <a:xfrm>
                <a:off x="3494" y="1811"/>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0 h 40"/>
                  <a:gd name="T30" fmla="*/ 20 w 40"/>
                  <a:gd name="T31" fmla="*/ 0 h 40"/>
                  <a:gd name="T32" fmla="*/ 20 w 40"/>
                  <a:gd name="T33" fmla="*/ 0 h 40"/>
                  <a:gd name="T34" fmla="*/ 28 w 40"/>
                  <a:gd name="T35" fmla="*/ 0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0"/>
                    </a:lnTo>
                    <a:lnTo>
                      <a:pt x="20" y="0"/>
                    </a:lnTo>
                    <a:lnTo>
                      <a:pt x="20" y="0"/>
                    </a:lnTo>
                    <a:lnTo>
                      <a:pt x="28" y="0"/>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95" name="Freeform 144">
                <a:extLst>
                  <a:ext uri="{FF2B5EF4-FFF2-40B4-BE49-F238E27FC236}">
                    <a16:creationId xmlns:a16="http://schemas.microsoft.com/office/drawing/2014/main" id="{D7A93D50-2951-4CE8-B567-B38FB53710A5}"/>
                  </a:ext>
                </a:extLst>
              </p:cNvPr>
              <p:cNvSpPr>
                <a:spLocks/>
              </p:cNvSpPr>
              <p:nvPr/>
            </p:nvSpPr>
            <p:spPr bwMode="auto">
              <a:xfrm>
                <a:off x="3510" y="1811"/>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0 h 40"/>
                  <a:gd name="T30" fmla="*/ 20 w 40"/>
                  <a:gd name="T31" fmla="*/ 0 h 40"/>
                  <a:gd name="T32" fmla="*/ 20 w 40"/>
                  <a:gd name="T33" fmla="*/ 0 h 40"/>
                  <a:gd name="T34" fmla="*/ 28 w 40"/>
                  <a:gd name="T35" fmla="*/ 0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0"/>
                    </a:lnTo>
                    <a:lnTo>
                      <a:pt x="20" y="0"/>
                    </a:lnTo>
                    <a:lnTo>
                      <a:pt x="20" y="0"/>
                    </a:lnTo>
                    <a:lnTo>
                      <a:pt x="28" y="0"/>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96" name="Freeform 145">
                <a:extLst>
                  <a:ext uri="{FF2B5EF4-FFF2-40B4-BE49-F238E27FC236}">
                    <a16:creationId xmlns:a16="http://schemas.microsoft.com/office/drawing/2014/main" id="{4E01C25F-C10B-4B13-A424-F7DFE02CB693}"/>
                  </a:ext>
                </a:extLst>
              </p:cNvPr>
              <p:cNvSpPr>
                <a:spLocks/>
              </p:cNvSpPr>
              <p:nvPr/>
            </p:nvSpPr>
            <p:spPr bwMode="auto">
              <a:xfrm>
                <a:off x="3516" y="1811"/>
                <a:ext cx="40" cy="40"/>
              </a:xfrm>
              <a:custGeom>
                <a:avLst/>
                <a:gdLst>
                  <a:gd name="T0" fmla="*/ 40 w 40"/>
                  <a:gd name="T1" fmla="*/ 20 h 40"/>
                  <a:gd name="T2" fmla="*/ 40 w 40"/>
                  <a:gd name="T3" fmla="*/ 20 h 40"/>
                  <a:gd name="T4" fmla="*/ 40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0 h 40"/>
                  <a:gd name="T30" fmla="*/ 20 w 40"/>
                  <a:gd name="T31" fmla="*/ 0 h 40"/>
                  <a:gd name="T32" fmla="*/ 20 w 40"/>
                  <a:gd name="T33" fmla="*/ 0 h 40"/>
                  <a:gd name="T34" fmla="*/ 28 w 40"/>
                  <a:gd name="T35" fmla="*/ 0 h 40"/>
                  <a:gd name="T36" fmla="*/ 34 w 40"/>
                  <a:gd name="T37" fmla="*/ 6 h 40"/>
                  <a:gd name="T38" fmla="*/ 40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40"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0"/>
                    </a:lnTo>
                    <a:lnTo>
                      <a:pt x="20" y="0"/>
                    </a:lnTo>
                    <a:lnTo>
                      <a:pt x="20" y="0"/>
                    </a:lnTo>
                    <a:lnTo>
                      <a:pt x="28" y="0"/>
                    </a:lnTo>
                    <a:lnTo>
                      <a:pt x="34" y="6"/>
                    </a:lnTo>
                    <a:lnTo>
                      <a:pt x="40"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97" name="Freeform 146">
                <a:extLst>
                  <a:ext uri="{FF2B5EF4-FFF2-40B4-BE49-F238E27FC236}">
                    <a16:creationId xmlns:a16="http://schemas.microsoft.com/office/drawing/2014/main" id="{8E12F4DA-100D-4956-BB18-B9AEB54ECEA5}"/>
                  </a:ext>
                </a:extLst>
              </p:cNvPr>
              <p:cNvSpPr>
                <a:spLocks/>
              </p:cNvSpPr>
              <p:nvPr/>
            </p:nvSpPr>
            <p:spPr bwMode="auto">
              <a:xfrm>
                <a:off x="3526" y="1811"/>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0 w 40"/>
                  <a:gd name="T19" fmla="*/ 28 h 40"/>
                  <a:gd name="T20" fmla="*/ 0 w 40"/>
                  <a:gd name="T21" fmla="*/ 20 h 40"/>
                  <a:gd name="T22" fmla="*/ 0 w 40"/>
                  <a:gd name="T23" fmla="*/ 20 h 40"/>
                  <a:gd name="T24" fmla="*/ 0 w 40"/>
                  <a:gd name="T25" fmla="*/ 12 h 40"/>
                  <a:gd name="T26" fmla="*/ 6 w 40"/>
                  <a:gd name="T27" fmla="*/ 6 h 40"/>
                  <a:gd name="T28" fmla="*/ 12 w 40"/>
                  <a:gd name="T29" fmla="*/ 0 h 40"/>
                  <a:gd name="T30" fmla="*/ 20 w 40"/>
                  <a:gd name="T31" fmla="*/ 0 h 40"/>
                  <a:gd name="T32" fmla="*/ 20 w 40"/>
                  <a:gd name="T33" fmla="*/ 0 h 40"/>
                  <a:gd name="T34" fmla="*/ 28 w 40"/>
                  <a:gd name="T35" fmla="*/ 0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0" y="28"/>
                    </a:lnTo>
                    <a:lnTo>
                      <a:pt x="0" y="20"/>
                    </a:lnTo>
                    <a:lnTo>
                      <a:pt x="0" y="20"/>
                    </a:lnTo>
                    <a:lnTo>
                      <a:pt x="0" y="12"/>
                    </a:lnTo>
                    <a:lnTo>
                      <a:pt x="6" y="6"/>
                    </a:lnTo>
                    <a:lnTo>
                      <a:pt x="12" y="0"/>
                    </a:lnTo>
                    <a:lnTo>
                      <a:pt x="20" y="0"/>
                    </a:lnTo>
                    <a:lnTo>
                      <a:pt x="20" y="0"/>
                    </a:lnTo>
                    <a:lnTo>
                      <a:pt x="28" y="0"/>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98" name="Freeform 147">
                <a:extLst>
                  <a:ext uri="{FF2B5EF4-FFF2-40B4-BE49-F238E27FC236}">
                    <a16:creationId xmlns:a16="http://schemas.microsoft.com/office/drawing/2014/main" id="{117E5C64-4FF0-4B5F-A184-751B8A73FE59}"/>
                  </a:ext>
                </a:extLst>
              </p:cNvPr>
              <p:cNvSpPr>
                <a:spLocks/>
              </p:cNvSpPr>
              <p:nvPr/>
            </p:nvSpPr>
            <p:spPr bwMode="auto">
              <a:xfrm>
                <a:off x="3538" y="1811"/>
                <a:ext cx="42" cy="40"/>
              </a:xfrm>
              <a:custGeom>
                <a:avLst/>
                <a:gdLst>
                  <a:gd name="T0" fmla="*/ 42 w 42"/>
                  <a:gd name="T1" fmla="*/ 20 h 40"/>
                  <a:gd name="T2" fmla="*/ 42 w 42"/>
                  <a:gd name="T3" fmla="*/ 20 h 40"/>
                  <a:gd name="T4" fmla="*/ 40 w 42"/>
                  <a:gd name="T5" fmla="*/ 28 h 40"/>
                  <a:gd name="T6" fmla="*/ 36 w 42"/>
                  <a:gd name="T7" fmla="*/ 34 h 40"/>
                  <a:gd name="T8" fmla="*/ 28 w 42"/>
                  <a:gd name="T9" fmla="*/ 38 h 40"/>
                  <a:gd name="T10" fmla="*/ 20 w 42"/>
                  <a:gd name="T11" fmla="*/ 40 h 40"/>
                  <a:gd name="T12" fmla="*/ 20 w 42"/>
                  <a:gd name="T13" fmla="*/ 40 h 40"/>
                  <a:gd name="T14" fmla="*/ 14 w 42"/>
                  <a:gd name="T15" fmla="*/ 38 h 40"/>
                  <a:gd name="T16" fmla="*/ 6 w 42"/>
                  <a:gd name="T17" fmla="*/ 34 h 40"/>
                  <a:gd name="T18" fmla="*/ 2 w 42"/>
                  <a:gd name="T19" fmla="*/ 28 h 40"/>
                  <a:gd name="T20" fmla="*/ 0 w 42"/>
                  <a:gd name="T21" fmla="*/ 20 h 40"/>
                  <a:gd name="T22" fmla="*/ 0 w 42"/>
                  <a:gd name="T23" fmla="*/ 20 h 40"/>
                  <a:gd name="T24" fmla="*/ 2 w 42"/>
                  <a:gd name="T25" fmla="*/ 12 h 40"/>
                  <a:gd name="T26" fmla="*/ 6 w 42"/>
                  <a:gd name="T27" fmla="*/ 6 h 40"/>
                  <a:gd name="T28" fmla="*/ 14 w 42"/>
                  <a:gd name="T29" fmla="*/ 0 h 40"/>
                  <a:gd name="T30" fmla="*/ 20 w 42"/>
                  <a:gd name="T31" fmla="*/ 0 h 40"/>
                  <a:gd name="T32" fmla="*/ 20 w 42"/>
                  <a:gd name="T33" fmla="*/ 0 h 40"/>
                  <a:gd name="T34" fmla="*/ 28 w 42"/>
                  <a:gd name="T35" fmla="*/ 0 h 40"/>
                  <a:gd name="T36" fmla="*/ 36 w 42"/>
                  <a:gd name="T37" fmla="*/ 6 h 40"/>
                  <a:gd name="T38" fmla="*/ 40 w 42"/>
                  <a:gd name="T39" fmla="*/ 12 h 40"/>
                  <a:gd name="T40" fmla="*/ 42 w 42"/>
                  <a:gd name="T41" fmla="*/ 20 h 40"/>
                  <a:gd name="T42" fmla="*/ 42 w 42"/>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0">
                    <a:moveTo>
                      <a:pt x="42" y="20"/>
                    </a:moveTo>
                    <a:lnTo>
                      <a:pt x="42" y="20"/>
                    </a:lnTo>
                    <a:lnTo>
                      <a:pt x="40" y="28"/>
                    </a:lnTo>
                    <a:lnTo>
                      <a:pt x="36" y="34"/>
                    </a:lnTo>
                    <a:lnTo>
                      <a:pt x="28" y="38"/>
                    </a:lnTo>
                    <a:lnTo>
                      <a:pt x="20" y="40"/>
                    </a:lnTo>
                    <a:lnTo>
                      <a:pt x="20" y="40"/>
                    </a:lnTo>
                    <a:lnTo>
                      <a:pt x="14" y="38"/>
                    </a:lnTo>
                    <a:lnTo>
                      <a:pt x="6" y="34"/>
                    </a:lnTo>
                    <a:lnTo>
                      <a:pt x="2" y="28"/>
                    </a:lnTo>
                    <a:lnTo>
                      <a:pt x="0" y="20"/>
                    </a:lnTo>
                    <a:lnTo>
                      <a:pt x="0" y="20"/>
                    </a:lnTo>
                    <a:lnTo>
                      <a:pt x="2" y="12"/>
                    </a:lnTo>
                    <a:lnTo>
                      <a:pt x="6" y="6"/>
                    </a:lnTo>
                    <a:lnTo>
                      <a:pt x="14" y="0"/>
                    </a:lnTo>
                    <a:lnTo>
                      <a:pt x="20" y="0"/>
                    </a:lnTo>
                    <a:lnTo>
                      <a:pt x="20" y="0"/>
                    </a:lnTo>
                    <a:lnTo>
                      <a:pt x="28" y="0"/>
                    </a:lnTo>
                    <a:lnTo>
                      <a:pt x="36" y="6"/>
                    </a:lnTo>
                    <a:lnTo>
                      <a:pt x="40" y="12"/>
                    </a:lnTo>
                    <a:lnTo>
                      <a:pt x="42" y="20"/>
                    </a:lnTo>
                    <a:lnTo>
                      <a:pt x="42"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99" name="Freeform 148">
                <a:extLst>
                  <a:ext uri="{FF2B5EF4-FFF2-40B4-BE49-F238E27FC236}">
                    <a16:creationId xmlns:a16="http://schemas.microsoft.com/office/drawing/2014/main" id="{86C90800-B8E8-4DFE-89F9-FFE342969532}"/>
                  </a:ext>
                </a:extLst>
              </p:cNvPr>
              <p:cNvSpPr>
                <a:spLocks/>
              </p:cNvSpPr>
              <p:nvPr/>
            </p:nvSpPr>
            <p:spPr bwMode="auto">
              <a:xfrm>
                <a:off x="3578" y="1811"/>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0 w 40"/>
                  <a:gd name="T19" fmla="*/ 28 h 40"/>
                  <a:gd name="T20" fmla="*/ 0 w 40"/>
                  <a:gd name="T21" fmla="*/ 20 h 40"/>
                  <a:gd name="T22" fmla="*/ 0 w 40"/>
                  <a:gd name="T23" fmla="*/ 20 h 40"/>
                  <a:gd name="T24" fmla="*/ 0 w 40"/>
                  <a:gd name="T25" fmla="*/ 12 h 40"/>
                  <a:gd name="T26" fmla="*/ 6 w 40"/>
                  <a:gd name="T27" fmla="*/ 6 h 40"/>
                  <a:gd name="T28" fmla="*/ 12 w 40"/>
                  <a:gd name="T29" fmla="*/ 0 h 40"/>
                  <a:gd name="T30" fmla="*/ 20 w 40"/>
                  <a:gd name="T31" fmla="*/ 0 h 40"/>
                  <a:gd name="T32" fmla="*/ 20 w 40"/>
                  <a:gd name="T33" fmla="*/ 0 h 40"/>
                  <a:gd name="T34" fmla="*/ 28 w 40"/>
                  <a:gd name="T35" fmla="*/ 0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0" y="28"/>
                    </a:lnTo>
                    <a:lnTo>
                      <a:pt x="0" y="20"/>
                    </a:lnTo>
                    <a:lnTo>
                      <a:pt x="0" y="20"/>
                    </a:lnTo>
                    <a:lnTo>
                      <a:pt x="0" y="12"/>
                    </a:lnTo>
                    <a:lnTo>
                      <a:pt x="6" y="6"/>
                    </a:lnTo>
                    <a:lnTo>
                      <a:pt x="12" y="0"/>
                    </a:lnTo>
                    <a:lnTo>
                      <a:pt x="20" y="0"/>
                    </a:lnTo>
                    <a:lnTo>
                      <a:pt x="20" y="0"/>
                    </a:lnTo>
                    <a:lnTo>
                      <a:pt x="28" y="0"/>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00" name="Freeform 149">
                <a:extLst>
                  <a:ext uri="{FF2B5EF4-FFF2-40B4-BE49-F238E27FC236}">
                    <a16:creationId xmlns:a16="http://schemas.microsoft.com/office/drawing/2014/main" id="{E0969CB7-A145-4E58-A8FE-EB194038E0BF}"/>
                  </a:ext>
                </a:extLst>
              </p:cNvPr>
              <p:cNvSpPr>
                <a:spLocks/>
              </p:cNvSpPr>
              <p:nvPr/>
            </p:nvSpPr>
            <p:spPr bwMode="auto">
              <a:xfrm>
                <a:off x="3590" y="1811"/>
                <a:ext cx="42" cy="40"/>
              </a:xfrm>
              <a:custGeom>
                <a:avLst/>
                <a:gdLst>
                  <a:gd name="T0" fmla="*/ 42 w 42"/>
                  <a:gd name="T1" fmla="*/ 20 h 40"/>
                  <a:gd name="T2" fmla="*/ 42 w 42"/>
                  <a:gd name="T3" fmla="*/ 20 h 40"/>
                  <a:gd name="T4" fmla="*/ 40 w 42"/>
                  <a:gd name="T5" fmla="*/ 28 h 40"/>
                  <a:gd name="T6" fmla="*/ 36 w 42"/>
                  <a:gd name="T7" fmla="*/ 34 h 40"/>
                  <a:gd name="T8" fmla="*/ 28 w 42"/>
                  <a:gd name="T9" fmla="*/ 38 h 40"/>
                  <a:gd name="T10" fmla="*/ 20 w 42"/>
                  <a:gd name="T11" fmla="*/ 40 h 40"/>
                  <a:gd name="T12" fmla="*/ 20 w 42"/>
                  <a:gd name="T13" fmla="*/ 40 h 40"/>
                  <a:gd name="T14" fmla="*/ 14 w 42"/>
                  <a:gd name="T15" fmla="*/ 38 h 40"/>
                  <a:gd name="T16" fmla="*/ 6 w 42"/>
                  <a:gd name="T17" fmla="*/ 34 h 40"/>
                  <a:gd name="T18" fmla="*/ 2 w 42"/>
                  <a:gd name="T19" fmla="*/ 28 h 40"/>
                  <a:gd name="T20" fmla="*/ 0 w 42"/>
                  <a:gd name="T21" fmla="*/ 20 h 40"/>
                  <a:gd name="T22" fmla="*/ 0 w 42"/>
                  <a:gd name="T23" fmla="*/ 20 h 40"/>
                  <a:gd name="T24" fmla="*/ 2 w 42"/>
                  <a:gd name="T25" fmla="*/ 12 h 40"/>
                  <a:gd name="T26" fmla="*/ 6 w 42"/>
                  <a:gd name="T27" fmla="*/ 6 h 40"/>
                  <a:gd name="T28" fmla="*/ 14 w 42"/>
                  <a:gd name="T29" fmla="*/ 0 h 40"/>
                  <a:gd name="T30" fmla="*/ 20 w 42"/>
                  <a:gd name="T31" fmla="*/ 0 h 40"/>
                  <a:gd name="T32" fmla="*/ 20 w 42"/>
                  <a:gd name="T33" fmla="*/ 0 h 40"/>
                  <a:gd name="T34" fmla="*/ 28 w 42"/>
                  <a:gd name="T35" fmla="*/ 0 h 40"/>
                  <a:gd name="T36" fmla="*/ 36 w 42"/>
                  <a:gd name="T37" fmla="*/ 6 h 40"/>
                  <a:gd name="T38" fmla="*/ 40 w 42"/>
                  <a:gd name="T39" fmla="*/ 12 h 40"/>
                  <a:gd name="T40" fmla="*/ 42 w 42"/>
                  <a:gd name="T41" fmla="*/ 20 h 40"/>
                  <a:gd name="T42" fmla="*/ 42 w 42"/>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0">
                    <a:moveTo>
                      <a:pt x="42" y="20"/>
                    </a:moveTo>
                    <a:lnTo>
                      <a:pt x="42" y="20"/>
                    </a:lnTo>
                    <a:lnTo>
                      <a:pt x="40" y="28"/>
                    </a:lnTo>
                    <a:lnTo>
                      <a:pt x="36" y="34"/>
                    </a:lnTo>
                    <a:lnTo>
                      <a:pt x="28" y="38"/>
                    </a:lnTo>
                    <a:lnTo>
                      <a:pt x="20" y="40"/>
                    </a:lnTo>
                    <a:lnTo>
                      <a:pt x="20" y="40"/>
                    </a:lnTo>
                    <a:lnTo>
                      <a:pt x="14" y="38"/>
                    </a:lnTo>
                    <a:lnTo>
                      <a:pt x="6" y="34"/>
                    </a:lnTo>
                    <a:lnTo>
                      <a:pt x="2" y="28"/>
                    </a:lnTo>
                    <a:lnTo>
                      <a:pt x="0" y="20"/>
                    </a:lnTo>
                    <a:lnTo>
                      <a:pt x="0" y="20"/>
                    </a:lnTo>
                    <a:lnTo>
                      <a:pt x="2" y="12"/>
                    </a:lnTo>
                    <a:lnTo>
                      <a:pt x="6" y="6"/>
                    </a:lnTo>
                    <a:lnTo>
                      <a:pt x="14" y="0"/>
                    </a:lnTo>
                    <a:lnTo>
                      <a:pt x="20" y="0"/>
                    </a:lnTo>
                    <a:lnTo>
                      <a:pt x="20" y="0"/>
                    </a:lnTo>
                    <a:lnTo>
                      <a:pt x="28" y="0"/>
                    </a:lnTo>
                    <a:lnTo>
                      <a:pt x="36" y="6"/>
                    </a:lnTo>
                    <a:lnTo>
                      <a:pt x="40" y="12"/>
                    </a:lnTo>
                    <a:lnTo>
                      <a:pt x="42" y="20"/>
                    </a:lnTo>
                    <a:lnTo>
                      <a:pt x="42"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01" name="Freeform 150">
                <a:extLst>
                  <a:ext uri="{FF2B5EF4-FFF2-40B4-BE49-F238E27FC236}">
                    <a16:creationId xmlns:a16="http://schemas.microsoft.com/office/drawing/2014/main" id="{3FD7675B-7285-43FD-9C0C-5A3F29035E7A}"/>
                  </a:ext>
                </a:extLst>
              </p:cNvPr>
              <p:cNvSpPr>
                <a:spLocks/>
              </p:cNvSpPr>
              <p:nvPr/>
            </p:nvSpPr>
            <p:spPr bwMode="auto">
              <a:xfrm>
                <a:off x="3596" y="1811"/>
                <a:ext cx="42" cy="40"/>
              </a:xfrm>
              <a:custGeom>
                <a:avLst/>
                <a:gdLst>
                  <a:gd name="T0" fmla="*/ 42 w 42"/>
                  <a:gd name="T1" fmla="*/ 20 h 40"/>
                  <a:gd name="T2" fmla="*/ 42 w 42"/>
                  <a:gd name="T3" fmla="*/ 20 h 40"/>
                  <a:gd name="T4" fmla="*/ 40 w 42"/>
                  <a:gd name="T5" fmla="*/ 28 h 40"/>
                  <a:gd name="T6" fmla="*/ 36 w 42"/>
                  <a:gd name="T7" fmla="*/ 34 h 40"/>
                  <a:gd name="T8" fmla="*/ 28 w 42"/>
                  <a:gd name="T9" fmla="*/ 38 h 40"/>
                  <a:gd name="T10" fmla="*/ 22 w 42"/>
                  <a:gd name="T11" fmla="*/ 40 h 40"/>
                  <a:gd name="T12" fmla="*/ 22 w 42"/>
                  <a:gd name="T13" fmla="*/ 40 h 40"/>
                  <a:gd name="T14" fmla="*/ 14 w 42"/>
                  <a:gd name="T15" fmla="*/ 38 h 40"/>
                  <a:gd name="T16" fmla="*/ 6 w 42"/>
                  <a:gd name="T17" fmla="*/ 34 h 40"/>
                  <a:gd name="T18" fmla="*/ 2 w 42"/>
                  <a:gd name="T19" fmla="*/ 28 h 40"/>
                  <a:gd name="T20" fmla="*/ 0 w 42"/>
                  <a:gd name="T21" fmla="*/ 20 h 40"/>
                  <a:gd name="T22" fmla="*/ 0 w 42"/>
                  <a:gd name="T23" fmla="*/ 20 h 40"/>
                  <a:gd name="T24" fmla="*/ 2 w 42"/>
                  <a:gd name="T25" fmla="*/ 12 h 40"/>
                  <a:gd name="T26" fmla="*/ 6 w 42"/>
                  <a:gd name="T27" fmla="*/ 6 h 40"/>
                  <a:gd name="T28" fmla="*/ 14 w 42"/>
                  <a:gd name="T29" fmla="*/ 0 h 40"/>
                  <a:gd name="T30" fmla="*/ 22 w 42"/>
                  <a:gd name="T31" fmla="*/ 0 h 40"/>
                  <a:gd name="T32" fmla="*/ 22 w 42"/>
                  <a:gd name="T33" fmla="*/ 0 h 40"/>
                  <a:gd name="T34" fmla="*/ 28 w 42"/>
                  <a:gd name="T35" fmla="*/ 0 h 40"/>
                  <a:gd name="T36" fmla="*/ 36 w 42"/>
                  <a:gd name="T37" fmla="*/ 6 h 40"/>
                  <a:gd name="T38" fmla="*/ 40 w 42"/>
                  <a:gd name="T39" fmla="*/ 12 h 40"/>
                  <a:gd name="T40" fmla="*/ 42 w 42"/>
                  <a:gd name="T41" fmla="*/ 20 h 40"/>
                  <a:gd name="T42" fmla="*/ 42 w 42"/>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0">
                    <a:moveTo>
                      <a:pt x="42" y="20"/>
                    </a:moveTo>
                    <a:lnTo>
                      <a:pt x="42" y="20"/>
                    </a:lnTo>
                    <a:lnTo>
                      <a:pt x="40" y="28"/>
                    </a:lnTo>
                    <a:lnTo>
                      <a:pt x="36" y="34"/>
                    </a:lnTo>
                    <a:lnTo>
                      <a:pt x="28" y="38"/>
                    </a:lnTo>
                    <a:lnTo>
                      <a:pt x="22" y="40"/>
                    </a:lnTo>
                    <a:lnTo>
                      <a:pt x="22" y="40"/>
                    </a:lnTo>
                    <a:lnTo>
                      <a:pt x="14" y="38"/>
                    </a:lnTo>
                    <a:lnTo>
                      <a:pt x="6" y="34"/>
                    </a:lnTo>
                    <a:lnTo>
                      <a:pt x="2" y="28"/>
                    </a:lnTo>
                    <a:lnTo>
                      <a:pt x="0" y="20"/>
                    </a:lnTo>
                    <a:lnTo>
                      <a:pt x="0" y="20"/>
                    </a:lnTo>
                    <a:lnTo>
                      <a:pt x="2" y="12"/>
                    </a:lnTo>
                    <a:lnTo>
                      <a:pt x="6" y="6"/>
                    </a:lnTo>
                    <a:lnTo>
                      <a:pt x="14" y="0"/>
                    </a:lnTo>
                    <a:lnTo>
                      <a:pt x="22" y="0"/>
                    </a:lnTo>
                    <a:lnTo>
                      <a:pt x="22" y="0"/>
                    </a:lnTo>
                    <a:lnTo>
                      <a:pt x="28" y="0"/>
                    </a:lnTo>
                    <a:lnTo>
                      <a:pt x="36" y="6"/>
                    </a:lnTo>
                    <a:lnTo>
                      <a:pt x="40" y="12"/>
                    </a:lnTo>
                    <a:lnTo>
                      <a:pt x="42" y="20"/>
                    </a:lnTo>
                    <a:lnTo>
                      <a:pt x="42"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02" name="Freeform 151">
                <a:extLst>
                  <a:ext uri="{FF2B5EF4-FFF2-40B4-BE49-F238E27FC236}">
                    <a16:creationId xmlns:a16="http://schemas.microsoft.com/office/drawing/2014/main" id="{AC2A5990-1488-4848-8CE8-C619F88A4FDF}"/>
                  </a:ext>
                </a:extLst>
              </p:cNvPr>
              <p:cNvSpPr>
                <a:spLocks/>
              </p:cNvSpPr>
              <p:nvPr/>
            </p:nvSpPr>
            <p:spPr bwMode="auto">
              <a:xfrm>
                <a:off x="3640" y="1871"/>
                <a:ext cx="40" cy="40"/>
              </a:xfrm>
              <a:custGeom>
                <a:avLst/>
                <a:gdLst>
                  <a:gd name="T0" fmla="*/ 40 w 40"/>
                  <a:gd name="T1" fmla="*/ 20 h 40"/>
                  <a:gd name="T2" fmla="*/ 40 w 40"/>
                  <a:gd name="T3" fmla="*/ 20 h 40"/>
                  <a:gd name="T4" fmla="*/ 40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40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40"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40"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03" name="Freeform 152">
                <a:extLst>
                  <a:ext uri="{FF2B5EF4-FFF2-40B4-BE49-F238E27FC236}">
                    <a16:creationId xmlns:a16="http://schemas.microsoft.com/office/drawing/2014/main" id="{E18A45BB-733E-4697-BA0B-5E906238A984}"/>
                  </a:ext>
                </a:extLst>
              </p:cNvPr>
              <p:cNvSpPr>
                <a:spLocks/>
              </p:cNvSpPr>
              <p:nvPr/>
            </p:nvSpPr>
            <p:spPr bwMode="auto">
              <a:xfrm>
                <a:off x="3652" y="1871"/>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04" name="Freeform 153">
                <a:extLst>
                  <a:ext uri="{FF2B5EF4-FFF2-40B4-BE49-F238E27FC236}">
                    <a16:creationId xmlns:a16="http://schemas.microsoft.com/office/drawing/2014/main" id="{AC4EC28F-48F7-4021-B692-EA4FCC5904D3}"/>
                  </a:ext>
                </a:extLst>
              </p:cNvPr>
              <p:cNvSpPr>
                <a:spLocks/>
              </p:cNvSpPr>
              <p:nvPr/>
            </p:nvSpPr>
            <p:spPr bwMode="auto">
              <a:xfrm>
                <a:off x="3658" y="1871"/>
                <a:ext cx="42" cy="40"/>
              </a:xfrm>
              <a:custGeom>
                <a:avLst/>
                <a:gdLst>
                  <a:gd name="T0" fmla="*/ 42 w 42"/>
                  <a:gd name="T1" fmla="*/ 20 h 40"/>
                  <a:gd name="T2" fmla="*/ 42 w 42"/>
                  <a:gd name="T3" fmla="*/ 20 h 40"/>
                  <a:gd name="T4" fmla="*/ 40 w 42"/>
                  <a:gd name="T5" fmla="*/ 28 h 40"/>
                  <a:gd name="T6" fmla="*/ 36 w 42"/>
                  <a:gd name="T7" fmla="*/ 34 h 40"/>
                  <a:gd name="T8" fmla="*/ 28 w 42"/>
                  <a:gd name="T9" fmla="*/ 38 h 40"/>
                  <a:gd name="T10" fmla="*/ 20 w 42"/>
                  <a:gd name="T11" fmla="*/ 40 h 40"/>
                  <a:gd name="T12" fmla="*/ 20 w 42"/>
                  <a:gd name="T13" fmla="*/ 40 h 40"/>
                  <a:gd name="T14" fmla="*/ 14 w 42"/>
                  <a:gd name="T15" fmla="*/ 38 h 40"/>
                  <a:gd name="T16" fmla="*/ 6 w 42"/>
                  <a:gd name="T17" fmla="*/ 34 h 40"/>
                  <a:gd name="T18" fmla="*/ 2 w 42"/>
                  <a:gd name="T19" fmla="*/ 28 h 40"/>
                  <a:gd name="T20" fmla="*/ 0 w 42"/>
                  <a:gd name="T21" fmla="*/ 20 h 40"/>
                  <a:gd name="T22" fmla="*/ 0 w 42"/>
                  <a:gd name="T23" fmla="*/ 20 h 40"/>
                  <a:gd name="T24" fmla="*/ 2 w 42"/>
                  <a:gd name="T25" fmla="*/ 12 h 40"/>
                  <a:gd name="T26" fmla="*/ 6 w 42"/>
                  <a:gd name="T27" fmla="*/ 6 h 40"/>
                  <a:gd name="T28" fmla="*/ 14 w 42"/>
                  <a:gd name="T29" fmla="*/ 2 h 40"/>
                  <a:gd name="T30" fmla="*/ 20 w 42"/>
                  <a:gd name="T31" fmla="*/ 0 h 40"/>
                  <a:gd name="T32" fmla="*/ 20 w 42"/>
                  <a:gd name="T33" fmla="*/ 0 h 40"/>
                  <a:gd name="T34" fmla="*/ 28 w 42"/>
                  <a:gd name="T35" fmla="*/ 2 h 40"/>
                  <a:gd name="T36" fmla="*/ 36 w 42"/>
                  <a:gd name="T37" fmla="*/ 6 h 40"/>
                  <a:gd name="T38" fmla="*/ 40 w 42"/>
                  <a:gd name="T39" fmla="*/ 12 h 40"/>
                  <a:gd name="T40" fmla="*/ 42 w 42"/>
                  <a:gd name="T41" fmla="*/ 20 h 40"/>
                  <a:gd name="T42" fmla="*/ 42 w 42"/>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0">
                    <a:moveTo>
                      <a:pt x="42" y="20"/>
                    </a:moveTo>
                    <a:lnTo>
                      <a:pt x="42" y="20"/>
                    </a:lnTo>
                    <a:lnTo>
                      <a:pt x="40" y="28"/>
                    </a:lnTo>
                    <a:lnTo>
                      <a:pt x="36" y="34"/>
                    </a:lnTo>
                    <a:lnTo>
                      <a:pt x="28" y="38"/>
                    </a:lnTo>
                    <a:lnTo>
                      <a:pt x="20" y="40"/>
                    </a:lnTo>
                    <a:lnTo>
                      <a:pt x="20" y="40"/>
                    </a:lnTo>
                    <a:lnTo>
                      <a:pt x="14" y="38"/>
                    </a:lnTo>
                    <a:lnTo>
                      <a:pt x="6" y="34"/>
                    </a:lnTo>
                    <a:lnTo>
                      <a:pt x="2" y="28"/>
                    </a:lnTo>
                    <a:lnTo>
                      <a:pt x="0" y="20"/>
                    </a:lnTo>
                    <a:lnTo>
                      <a:pt x="0" y="20"/>
                    </a:lnTo>
                    <a:lnTo>
                      <a:pt x="2" y="12"/>
                    </a:lnTo>
                    <a:lnTo>
                      <a:pt x="6" y="6"/>
                    </a:lnTo>
                    <a:lnTo>
                      <a:pt x="14" y="2"/>
                    </a:lnTo>
                    <a:lnTo>
                      <a:pt x="20" y="0"/>
                    </a:lnTo>
                    <a:lnTo>
                      <a:pt x="20" y="0"/>
                    </a:lnTo>
                    <a:lnTo>
                      <a:pt x="28" y="2"/>
                    </a:lnTo>
                    <a:lnTo>
                      <a:pt x="36" y="6"/>
                    </a:lnTo>
                    <a:lnTo>
                      <a:pt x="40" y="12"/>
                    </a:lnTo>
                    <a:lnTo>
                      <a:pt x="42" y="20"/>
                    </a:lnTo>
                    <a:lnTo>
                      <a:pt x="42"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05" name="Freeform 154">
                <a:extLst>
                  <a:ext uri="{FF2B5EF4-FFF2-40B4-BE49-F238E27FC236}">
                    <a16:creationId xmlns:a16="http://schemas.microsoft.com/office/drawing/2014/main" id="{A86F16BD-AD95-4FDD-B864-BD88E98823CA}"/>
                  </a:ext>
                </a:extLst>
              </p:cNvPr>
              <p:cNvSpPr>
                <a:spLocks/>
              </p:cNvSpPr>
              <p:nvPr/>
            </p:nvSpPr>
            <p:spPr bwMode="auto">
              <a:xfrm>
                <a:off x="3682" y="1871"/>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0 w 40"/>
                  <a:gd name="T19" fmla="*/ 28 h 40"/>
                  <a:gd name="T20" fmla="*/ 0 w 40"/>
                  <a:gd name="T21" fmla="*/ 20 h 40"/>
                  <a:gd name="T22" fmla="*/ 0 w 40"/>
                  <a:gd name="T23" fmla="*/ 20 h 40"/>
                  <a:gd name="T24" fmla="*/ 0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0" y="28"/>
                    </a:lnTo>
                    <a:lnTo>
                      <a:pt x="0" y="20"/>
                    </a:lnTo>
                    <a:lnTo>
                      <a:pt x="0" y="20"/>
                    </a:lnTo>
                    <a:lnTo>
                      <a:pt x="0"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06" name="Freeform 155">
                <a:extLst>
                  <a:ext uri="{FF2B5EF4-FFF2-40B4-BE49-F238E27FC236}">
                    <a16:creationId xmlns:a16="http://schemas.microsoft.com/office/drawing/2014/main" id="{0C4AA360-86E5-4B8D-8300-E2309E52D1F2}"/>
                  </a:ext>
                </a:extLst>
              </p:cNvPr>
              <p:cNvSpPr>
                <a:spLocks/>
              </p:cNvSpPr>
              <p:nvPr/>
            </p:nvSpPr>
            <p:spPr bwMode="auto">
              <a:xfrm>
                <a:off x="3694" y="1871"/>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07" name="Freeform 156">
                <a:extLst>
                  <a:ext uri="{FF2B5EF4-FFF2-40B4-BE49-F238E27FC236}">
                    <a16:creationId xmlns:a16="http://schemas.microsoft.com/office/drawing/2014/main" id="{C47C9F98-9452-4450-9022-E6DC1AA1C240}"/>
                  </a:ext>
                </a:extLst>
              </p:cNvPr>
              <p:cNvSpPr>
                <a:spLocks/>
              </p:cNvSpPr>
              <p:nvPr/>
            </p:nvSpPr>
            <p:spPr bwMode="auto">
              <a:xfrm>
                <a:off x="3798" y="1871"/>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08" name="Freeform 157">
                <a:extLst>
                  <a:ext uri="{FF2B5EF4-FFF2-40B4-BE49-F238E27FC236}">
                    <a16:creationId xmlns:a16="http://schemas.microsoft.com/office/drawing/2014/main" id="{04238E5D-F7BB-47BA-B04C-65808EF1AF28}"/>
                  </a:ext>
                </a:extLst>
              </p:cNvPr>
              <p:cNvSpPr>
                <a:spLocks/>
              </p:cNvSpPr>
              <p:nvPr/>
            </p:nvSpPr>
            <p:spPr bwMode="auto">
              <a:xfrm>
                <a:off x="3804" y="1871"/>
                <a:ext cx="40" cy="40"/>
              </a:xfrm>
              <a:custGeom>
                <a:avLst/>
                <a:gdLst>
                  <a:gd name="T0" fmla="*/ 40 w 40"/>
                  <a:gd name="T1" fmla="*/ 20 h 40"/>
                  <a:gd name="T2" fmla="*/ 40 w 40"/>
                  <a:gd name="T3" fmla="*/ 20 h 40"/>
                  <a:gd name="T4" fmla="*/ 40 w 40"/>
                  <a:gd name="T5" fmla="*/ 28 h 40"/>
                  <a:gd name="T6" fmla="*/ 36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6 w 40"/>
                  <a:gd name="T37" fmla="*/ 6 h 40"/>
                  <a:gd name="T38" fmla="*/ 40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40" y="28"/>
                    </a:lnTo>
                    <a:lnTo>
                      <a:pt x="36"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6" y="6"/>
                    </a:lnTo>
                    <a:lnTo>
                      <a:pt x="40"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09" name="Freeform 158">
                <a:extLst>
                  <a:ext uri="{FF2B5EF4-FFF2-40B4-BE49-F238E27FC236}">
                    <a16:creationId xmlns:a16="http://schemas.microsoft.com/office/drawing/2014/main" id="{07C17AA0-F614-4335-806C-E11EF67C93B3}"/>
                  </a:ext>
                </a:extLst>
              </p:cNvPr>
              <p:cNvSpPr>
                <a:spLocks/>
              </p:cNvSpPr>
              <p:nvPr/>
            </p:nvSpPr>
            <p:spPr bwMode="auto">
              <a:xfrm>
                <a:off x="3844" y="1871"/>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10" name="Freeform 159">
                <a:extLst>
                  <a:ext uri="{FF2B5EF4-FFF2-40B4-BE49-F238E27FC236}">
                    <a16:creationId xmlns:a16="http://schemas.microsoft.com/office/drawing/2014/main" id="{ACC8261D-EE50-455F-B997-E5895AA090B8}"/>
                  </a:ext>
                </a:extLst>
              </p:cNvPr>
              <p:cNvSpPr>
                <a:spLocks/>
              </p:cNvSpPr>
              <p:nvPr/>
            </p:nvSpPr>
            <p:spPr bwMode="auto">
              <a:xfrm>
                <a:off x="3618" y="1811"/>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0 h 40"/>
                  <a:gd name="T30" fmla="*/ 20 w 40"/>
                  <a:gd name="T31" fmla="*/ 0 h 40"/>
                  <a:gd name="T32" fmla="*/ 20 w 40"/>
                  <a:gd name="T33" fmla="*/ 0 h 40"/>
                  <a:gd name="T34" fmla="*/ 28 w 40"/>
                  <a:gd name="T35" fmla="*/ 0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0"/>
                    </a:lnTo>
                    <a:lnTo>
                      <a:pt x="20" y="0"/>
                    </a:lnTo>
                    <a:lnTo>
                      <a:pt x="20" y="0"/>
                    </a:lnTo>
                    <a:lnTo>
                      <a:pt x="28" y="0"/>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11" name="Freeform 160">
                <a:extLst>
                  <a:ext uri="{FF2B5EF4-FFF2-40B4-BE49-F238E27FC236}">
                    <a16:creationId xmlns:a16="http://schemas.microsoft.com/office/drawing/2014/main" id="{BF3E9CB4-46F2-46AC-9D03-B73611CC00BF}"/>
                  </a:ext>
                </a:extLst>
              </p:cNvPr>
              <p:cNvSpPr>
                <a:spLocks/>
              </p:cNvSpPr>
              <p:nvPr/>
            </p:nvSpPr>
            <p:spPr bwMode="auto">
              <a:xfrm>
                <a:off x="3426" y="1795"/>
                <a:ext cx="40" cy="40"/>
              </a:xfrm>
              <a:custGeom>
                <a:avLst/>
                <a:gdLst>
                  <a:gd name="T0" fmla="*/ 40 w 40"/>
                  <a:gd name="T1" fmla="*/ 20 h 40"/>
                  <a:gd name="T2" fmla="*/ 40 w 40"/>
                  <a:gd name="T3" fmla="*/ 20 h 40"/>
                  <a:gd name="T4" fmla="*/ 40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40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40"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40"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12" name="Freeform 161">
                <a:extLst>
                  <a:ext uri="{FF2B5EF4-FFF2-40B4-BE49-F238E27FC236}">
                    <a16:creationId xmlns:a16="http://schemas.microsoft.com/office/drawing/2014/main" id="{132ACA9F-01FD-4913-9AA0-CA558E9B0B26}"/>
                  </a:ext>
                </a:extLst>
              </p:cNvPr>
              <p:cNvSpPr>
                <a:spLocks/>
              </p:cNvSpPr>
              <p:nvPr/>
            </p:nvSpPr>
            <p:spPr bwMode="auto">
              <a:xfrm>
                <a:off x="3410" y="1795"/>
                <a:ext cx="42" cy="40"/>
              </a:xfrm>
              <a:custGeom>
                <a:avLst/>
                <a:gdLst>
                  <a:gd name="T0" fmla="*/ 42 w 42"/>
                  <a:gd name="T1" fmla="*/ 20 h 40"/>
                  <a:gd name="T2" fmla="*/ 42 w 42"/>
                  <a:gd name="T3" fmla="*/ 20 h 40"/>
                  <a:gd name="T4" fmla="*/ 40 w 42"/>
                  <a:gd name="T5" fmla="*/ 28 h 40"/>
                  <a:gd name="T6" fmla="*/ 36 w 42"/>
                  <a:gd name="T7" fmla="*/ 34 h 40"/>
                  <a:gd name="T8" fmla="*/ 28 w 42"/>
                  <a:gd name="T9" fmla="*/ 38 h 40"/>
                  <a:gd name="T10" fmla="*/ 20 w 42"/>
                  <a:gd name="T11" fmla="*/ 40 h 40"/>
                  <a:gd name="T12" fmla="*/ 20 w 42"/>
                  <a:gd name="T13" fmla="*/ 40 h 40"/>
                  <a:gd name="T14" fmla="*/ 14 w 42"/>
                  <a:gd name="T15" fmla="*/ 38 h 40"/>
                  <a:gd name="T16" fmla="*/ 6 w 42"/>
                  <a:gd name="T17" fmla="*/ 34 h 40"/>
                  <a:gd name="T18" fmla="*/ 2 w 42"/>
                  <a:gd name="T19" fmla="*/ 28 h 40"/>
                  <a:gd name="T20" fmla="*/ 0 w 42"/>
                  <a:gd name="T21" fmla="*/ 20 h 40"/>
                  <a:gd name="T22" fmla="*/ 0 w 42"/>
                  <a:gd name="T23" fmla="*/ 20 h 40"/>
                  <a:gd name="T24" fmla="*/ 2 w 42"/>
                  <a:gd name="T25" fmla="*/ 12 h 40"/>
                  <a:gd name="T26" fmla="*/ 6 w 42"/>
                  <a:gd name="T27" fmla="*/ 6 h 40"/>
                  <a:gd name="T28" fmla="*/ 14 w 42"/>
                  <a:gd name="T29" fmla="*/ 2 h 40"/>
                  <a:gd name="T30" fmla="*/ 20 w 42"/>
                  <a:gd name="T31" fmla="*/ 0 h 40"/>
                  <a:gd name="T32" fmla="*/ 20 w 42"/>
                  <a:gd name="T33" fmla="*/ 0 h 40"/>
                  <a:gd name="T34" fmla="*/ 28 w 42"/>
                  <a:gd name="T35" fmla="*/ 2 h 40"/>
                  <a:gd name="T36" fmla="*/ 36 w 42"/>
                  <a:gd name="T37" fmla="*/ 6 h 40"/>
                  <a:gd name="T38" fmla="*/ 40 w 42"/>
                  <a:gd name="T39" fmla="*/ 12 h 40"/>
                  <a:gd name="T40" fmla="*/ 42 w 42"/>
                  <a:gd name="T41" fmla="*/ 20 h 40"/>
                  <a:gd name="T42" fmla="*/ 42 w 42"/>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0">
                    <a:moveTo>
                      <a:pt x="42" y="20"/>
                    </a:moveTo>
                    <a:lnTo>
                      <a:pt x="42" y="20"/>
                    </a:lnTo>
                    <a:lnTo>
                      <a:pt x="40" y="28"/>
                    </a:lnTo>
                    <a:lnTo>
                      <a:pt x="36" y="34"/>
                    </a:lnTo>
                    <a:lnTo>
                      <a:pt x="28" y="38"/>
                    </a:lnTo>
                    <a:lnTo>
                      <a:pt x="20" y="40"/>
                    </a:lnTo>
                    <a:lnTo>
                      <a:pt x="20" y="40"/>
                    </a:lnTo>
                    <a:lnTo>
                      <a:pt x="14" y="38"/>
                    </a:lnTo>
                    <a:lnTo>
                      <a:pt x="6" y="34"/>
                    </a:lnTo>
                    <a:lnTo>
                      <a:pt x="2" y="28"/>
                    </a:lnTo>
                    <a:lnTo>
                      <a:pt x="0" y="20"/>
                    </a:lnTo>
                    <a:lnTo>
                      <a:pt x="0" y="20"/>
                    </a:lnTo>
                    <a:lnTo>
                      <a:pt x="2" y="12"/>
                    </a:lnTo>
                    <a:lnTo>
                      <a:pt x="6" y="6"/>
                    </a:lnTo>
                    <a:lnTo>
                      <a:pt x="14" y="2"/>
                    </a:lnTo>
                    <a:lnTo>
                      <a:pt x="20" y="0"/>
                    </a:lnTo>
                    <a:lnTo>
                      <a:pt x="20" y="0"/>
                    </a:lnTo>
                    <a:lnTo>
                      <a:pt x="28" y="2"/>
                    </a:lnTo>
                    <a:lnTo>
                      <a:pt x="36" y="6"/>
                    </a:lnTo>
                    <a:lnTo>
                      <a:pt x="40" y="12"/>
                    </a:lnTo>
                    <a:lnTo>
                      <a:pt x="42" y="20"/>
                    </a:lnTo>
                    <a:lnTo>
                      <a:pt x="42"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13" name="Freeform 162">
                <a:extLst>
                  <a:ext uri="{FF2B5EF4-FFF2-40B4-BE49-F238E27FC236}">
                    <a16:creationId xmlns:a16="http://schemas.microsoft.com/office/drawing/2014/main" id="{01240D67-A29D-4707-A6DB-B454EB9B23E2}"/>
                  </a:ext>
                </a:extLst>
              </p:cNvPr>
              <p:cNvSpPr>
                <a:spLocks/>
              </p:cNvSpPr>
              <p:nvPr/>
            </p:nvSpPr>
            <p:spPr bwMode="auto">
              <a:xfrm>
                <a:off x="542" y="695"/>
                <a:ext cx="3322" cy="1196"/>
              </a:xfrm>
              <a:custGeom>
                <a:avLst/>
                <a:gdLst>
                  <a:gd name="T0" fmla="*/ 68 w 3322"/>
                  <a:gd name="T1" fmla="*/ 14 h 1196"/>
                  <a:gd name="T2" fmla="*/ 100 w 3322"/>
                  <a:gd name="T3" fmla="*/ 30 h 1196"/>
                  <a:gd name="T4" fmla="*/ 120 w 3322"/>
                  <a:gd name="T5" fmla="*/ 58 h 1196"/>
                  <a:gd name="T6" fmla="*/ 158 w 3322"/>
                  <a:gd name="T7" fmla="*/ 80 h 1196"/>
                  <a:gd name="T8" fmla="*/ 222 w 3322"/>
                  <a:gd name="T9" fmla="*/ 114 h 1196"/>
                  <a:gd name="T10" fmla="*/ 258 w 3322"/>
                  <a:gd name="T11" fmla="*/ 134 h 1196"/>
                  <a:gd name="T12" fmla="*/ 268 w 3322"/>
                  <a:gd name="T13" fmla="*/ 164 h 1196"/>
                  <a:gd name="T14" fmla="*/ 316 w 3322"/>
                  <a:gd name="T15" fmla="*/ 174 h 1196"/>
                  <a:gd name="T16" fmla="*/ 334 w 3322"/>
                  <a:gd name="T17" fmla="*/ 212 h 1196"/>
                  <a:gd name="T18" fmla="*/ 364 w 3322"/>
                  <a:gd name="T19" fmla="*/ 232 h 1196"/>
                  <a:gd name="T20" fmla="*/ 374 w 3322"/>
                  <a:gd name="T21" fmla="*/ 260 h 1196"/>
                  <a:gd name="T22" fmla="*/ 408 w 3322"/>
                  <a:gd name="T23" fmla="*/ 280 h 1196"/>
                  <a:gd name="T24" fmla="*/ 436 w 3322"/>
                  <a:gd name="T25" fmla="*/ 302 h 1196"/>
                  <a:gd name="T26" fmla="*/ 482 w 3322"/>
                  <a:gd name="T27" fmla="*/ 332 h 1196"/>
                  <a:gd name="T28" fmla="*/ 498 w 3322"/>
                  <a:gd name="T29" fmla="*/ 364 h 1196"/>
                  <a:gd name="T30" fmla="*/ 554 w 3322"/>
                  <a:gd name="T31" fmla="*/ 382 h 1196"/>
                  <a:gd name="T32" fmla="*/ 580 w 3322"/>
                  <a:gd name="T33" fmla="*/ 416 h 1196"/>
                  <a:gd name="T34" fmla="*/ 626 w 3322"/>
                  <a:gd name="T35" fmla="*/ 440 h 1196"/>
                  <a:gd name="T36" fmla="*/ 668 w 3322"/>
                  <a:gd name="T37" fmla="*/ 458 h 1196"/>
                  <a:gd name="T38" fmla="*/ 718 w 3322"/>
                  <a:gd name="T39" fmla="*/ 482 h 1196"/>
                  <a:gd name="T40" fmla="*/ 740 w 3322"/>
                  <a:gd name="T41" fmla="*/ 516 h 1196"/>
                  <a:gd name="T42" fmla="*/ 794 w 3322"/>
                  <a:gd name="T43" fmla="*/ 526 h 1196"/>
                  <a:gd name="T44" fmla="*/ 824 w 3322"/>
                  <a:gd name="T45" fmla="*/ 556 h 1196"/>
                  <a:gd name="T46" fmla="*/ 852 w 3322"/>
                  <a:gd name="T47" fmla="*/ 566 h 1196"/>
                  <a:gd name="T48" fmla="*/ 890 w 3322"/>
                  <a:gd name="T49" fmla="*/ 612 h 1196"/>
                  <a:gd name="T50" fmla="*/ 924 w 3322"/>
                  <a:gd name="T51" fmla="*/ 632 h 1196"/>
                  <a:gd name="T52" fmla="*/ 966 w 3322"/>
                  <a:gd name="T53" fmla="*/ 658 h 1196"/>
                  <a:gd name="T54" fmla="*/ 1038 w 3322"/>
                  <a:gd name="T55" fmla="*/ 666 h 1196"/>
                  <a:gd name="T56" fmla="*/ 1054 w 3322"/>
                  <a:gd name="T57" fmla="*/ 688 h 1196"/>
                  <a:gd name="T58" fmla="*/ 1144 w 3322"/>
                  <a:gd name="T59" fmla="*/ 706 h 1196"/>
                  <a:gd name="T60" fmla="*/ 1170 w 3322"/>
                  <a:gd name="T61" fmla="*/ 742 h 1196"/>
                  <a:gd name="T62" fmla="*/ 1230 w 3322"/>
                  <a:gd name="T63" fmla="*/ 762 h 1196"/>
                  <a:gd name="T64" fmla="*/ 1246 w 3322"/>
                  <a:gd name="T65" fmla="*/ 776 h 1196"/>
                  <a:gd name="T66" fmla="*/ 1334 w 3322"/>
                  <a:gd name="T67" fmla="*/ 790 h 1196"/>
                  <a:gd name="T68" fmla="*/ 1362 w 3322"/>
                  <a:gd name="T69" fmla="*/ 816 h 1196"/>
                  <a:gd name="T70" fmla="*/ 1446 w 3322"/>
                  <a:gd name="T71" fmla="*/ 830 h 1196"/>
                  <a:gd name="T72" fmla="*/ 1510 w 3322"/>
                  <a:gd name="T73" fmla="*/ 852 h 1196"/>
                  <a:gd name="T74" fmla="*/ 1590 w 3322"/>
                  <a:gd name="T75" fmla="*/ 880 h 1196"/>
                  <a:gd name="T76" fmla="*/ 1688 w 3322"/>
                  <a:gd name="T77" fmla="*/ 896 h 1196"/>
                  <a:gd name="T78" fmla="*/ 1752 w 3322"/>
                  <a:gd name="T79" fmla="*/ 914 h 1196"/>
                  <a:gd name="T80" fmla="*/ 1906 w 3322"/>
                  <a:gd name="T81" fmla="*/ 932 h 1196"/>
                  <a:gd name="T82" fmla="*/ 2000 w 3322"/>
                  <a:gd name="T83" fmla="*/ 950 h 1196"/>
                  <a:gd name="T84" fmla="*/ 2042 w 3322"/>
                  <a:gd name="T85" fmla="*/ 970 h 1196"/>
                  <a:gd name="T86" fmla="*/ 2102 w 3322"/>
                  <a:gd name="T87" fmla="*/ 982 h 1196"/>
                  <a:gd name="T88" fmla="*/ 2204 w 3322"/>
                  <a:gd name="T89" fmla="*/ 996 h 1196"/>
                  <a:gd name="T90" fmla="*/ 2292 w 3322"/>
                  <a:gd name="T91" fmla="*/ 1004 h 1196"/>
                  <a:gd name="T92" fmla="*/ 2370 w 3322"/>
                  <a:gd name="T93" fmla="*/ 1042 h 1196"/>
                  <a:gd name="T94" fmla="*/ 2490 w 3322"/>
                  <a:gd name="T95" fmla="*/ 1052 h 1196"/>
                  <a:gd name="T96" fmla="*/ 2538 w 3322"/>
                  <a:gd name="T97" fmla="*/ 1066 h 1196"/>
                  <a:gd name="T98" fmla="*/ 2608 w 3322"/>
                  <a:gd name="T99" fmla="*/ 1074 h 1196"/>
                  <a:gd name="T100" fmla="*/ 2660 w 3322"/>
                  <a:gd name="T101" fmla="*/ 1092 h 1196"/>
                  <a:gd name="T102" fmla="*/ 2850 w 3322"/>
                  <a:gd name="T103" fmla="*/ 1112 h 1196"/>
                  <a:gd name="T104" fmla="*/ 3120 w 3322"/>
                  <a:gd name="T105" fmla="*/ 1196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2" h="1196">
                    <a:moveTo>
                      <a:pt x="0" y="0"/>
                    </a:moveTo>
                    <a:lnTo>
                      <a:pt x="34" y="0"/>
                    </a:lnTo>
                    <a:lnTo>
                      <a:pt x="34" y="8"/>
                    </a:lnTo>
                    <a:lnTo>
                      <a:pt x="68" y="8"/>
                    </a:lnTo>
                    <a:lnTo>
                      <a:pt x="68" y="14"/>
                    </a:lnTo>
                    <a:lnTo>
                      <a:pt x="78" y="14"/>
                    </a:lnTo>
                    <a:lnTo>
                      <a:pt x="78" y="20"/>
                    </a:lnTo>
                    <a:lnTo>
                      <a:pt x="88" y="20"/>
                    </a:lnTo>
                    <a:lnTo>
                      <a:pt x="88" y="30"/>
                    </a:lnTo>
                    <a:lnTo>
                      <a:pt x="100" y="30"/>
                    </a:lnTo>
                    <a:lnTo>
                      <a:pt x="100" y="38"/>
                    </a:lnTo>
                    <a:lnTo>
                      <a:pt x="112" y="38"/>
                    </a:lnTo>
                    <a:lnTo>
                      <a:pt x="112" y="42"/>
                    </a:lnTo>
                    <a:lnTo>
                      <a:pt x="120" y="42"/>
                    </a:lnTo>
                    <a:lnTo>
                      <a:pt x="120" y="58"/>
                    </a:lnTo>
                    <a:lnTo>
                      <a:pt x="132" y="58"/>
                    </a:lnTo>
                    <a:lnTo>
                      <a:pt x="132" y="66"/>
                    </a:lnTo>
                    <a:lnTo>
                      <a:pt x="152" y="66"/>
                    </a:lnTo>
                    <a:lnTo>
                      <a:pt x="152" y="80"/>
                    </a:lnTo>
                    <a:lnTo>
                      <a:pt x="158" y="80"/>
                    </a:lnTo>
                    <a:lnTo>
                      <a:pt x="158" y="96"/>
                    </a:lnTo>
                    <a:lnTo>
                      <a:pt x="196" y="96"/>
                    </a:lnTo>
                    <a:lnTo>
                      <a:pt x="196" y="100"/>
                    </a:lnTo>
                    <a:lnTo>
                      <a:pt x="222" y="100"/>
                    </a:lnTo>
                    <a:lnTo>
                      <a:pt x="222" y="114"/>
                    </a:lnTo>
                    <a:lnTo>
                      <a:pt x="222" y="114"/>
                    </a:lnTo>
                    <a:lnTo>
                      <a:pt x="240" y="114"/>
                    </a:lnTo>
                    <a:lnTo>
                      <a:pt x="240" y="114"/>
                    </a:lnTo>
                    <a:lnTo>
                      <a:pt x="240" y="134"/>
                    </a:lnTo>
                    <a:lnTo>
                      <a:pt x="258" y="134"/>
                    </a:lnTo>
                    <a:lnTo>
                      <a:pt x="258" y="142"/>
                    </a:lnTo>
                    <a:lnTo>
                      <a:pt x="264" y="142"/>
                    </a:lnTo>
                    <a:lnTo>
                      <a:pt x="264" y="148"/>
                    </a:lnTo>
                    <a:lnTo>
                      <a:pt x="268" y="148"/>
                    </a:lnTo>
                    <a:lnTo>
                      <a:pt x="268" y="164"/>
                    </a:lnTo>
                    <a:lnTo>
                      <a:pt x="294" y="164"/>
                    </a:lnTo>
                    <a:lnTo>
                      <a:pt x="294" y="168"/>
                    </a:lnTo>
                    <a:lnTo>
                      <a:pt x="304" y="168"/>
                    </a:lnTo>
                    <a:lnTo>
                      <a:pt x="304" y="174"/>
                    </a:lnTo>
                    <a:lnTo>
                      <a:pt x="316" y="174"/>
                    </a:lnTo>
                    <a:lnTo>
                      <a:pt x="316" y="184"/>
                    </a:lnTo>
                    <a:lnTo>
                      <a:pt x="326" y="184"/>
                    </a:lnTo>
                    <a:lnTo>
                      <a:pt x="326" y="194"/>
                    </a:lnTo>
                    <a:lnTo>
                      <a:pt x="334" y="194"/>
                    </a:lnTo>
                    <a:lnTo>
                      <a:pt x="334" y="212"/>
                    </a:lnTo>
                    <a:lnTo>
                      <a:pt x="342" y="212"/>
                    </a:lnTo>
                    <a:lnTo>
                      <a:pt x="342" y="224"/>
                    </a:lnTo>
                    <a:lnTo>
                      <a:pt x="348" y="224"/>
                    </a:lnTo>
                    <a:lnTo>
                      <a:pt x="348" y="232"/>
                    </a:lnTo>
                    <a:lnTo>
                      <a:pt x="364" y="232"/>
                    </a:lnTo>
                    <a:lnTo>
                      <a:pt x="364" y="250"/>
                    </a:lnTo>
                    <a:lnTo>
                      <a:pt x="368" y="250"/>
                    </a:lnTo>
                    <a:lnTo>
                      <a:pt x="368" y="256"/>
                    </a:lnTo>
                    <a:lnTo>
                      <a:pt x="374" y="256"/>
                    </a:lnTo>
                    <a:lnTo>
                      <a:pt x="374" y="260"/>
                    </a:lnTo>
                    <a:lnTo>
                      <a:pt x="384" y="260"/>
                    </a:lnTo>
                    <a:lnTo>
                      <a:pt x="384" y="270"/>
                    </a:lnTo>
                    <a:lnTo>
                      <a:pt x="400" y="270"/>
                    </a:lnTo>
                    <a:lnTo>
                      <a:pt x="400" y="280"/>
                    </a:lnTo>
                    <a:lnTo>
                      <a:pt x="408" y="280"/>
                    </a:lnTo>
                    <a:lnTo>
                      <a:pt x="408" y="288"/>
                    </a:lnTo>
                    <a:lnTo>
                      <a:pt x="418" y="288"/>
                    </a:lnTo>
                    <a:lnTo>
                      <a:pt x="418" y="296"/>
                    </a:lnTo>
                    <a:lnTo>
                      <a:pt x="436" y="296"/>
                    </a:lnTo>
                    <a:lnTo>
                      <a:pt x="436" y="302"/>
                    </a:lnTo>
                    <a:lnTo>
                      <a:pt x="456" y="302"/>
                    </a:lnTo>
                    <a:lnTo>
                      <a:pt x="456" y="324"/>
                    </a:lnTo>
                    <a:lnTo>
                      <a:pt x="460" y="324"/>
                    </a:lnTo>
                    <a:lnTo>
                      <a:pt x="460" y="332"/>
                    </a:lnTo>
                    <a:lnTo>
                      <a:pt x="482" y="332"/>
                    </a:lnTo>
                    <a:lnTo>
                      <a:pt x="482" y="346"/>
                    </a:lnTo>
                    <a:lnTo>
                      <a:pt x="490" y="346"/>
                    </a:lnTo>
                    <a:lnTo>
                      <a:pt x="490" y="354"/>
                    </a:lnTo>
                    <a:lnTo>
                      <a:pt x="498" y="354"/>
                    </a:lnTo>
                    <a:lnTo>
                      <a:pt x="498" y="364"/>
                    </a:lnTo>
                    <a:lnTo>
                      <a:pt x="526" y="364"/>
                    </a:lnTo>
                    <a:lnTo>
                      <a:pt x="526" y="374"/>
                    </a:lnTo>
                    <a:lnTo>
                      <a:pt x="532" y="374"/>
                    </a:lnTo>
                    <a:lnTo>
                      <a:pt x="532" y="382"/>
                    </a:lnTo>
                    <a:lnTo>
                      <a:pt x="554" y="382"/>
                    </a:lnTo>
                    <a:lnTo>
                      <a:pt x="554" y="392"/>
                    </a:lnTo>
                    <a:lnTo>
                      <a:pt x="560" y="392"/>
                    </a:lnTo>
                    <a:lnTo>
                      <a:pt x="560" y="396"/>
                    </a:lnTo>
                    <a:lnTo>
                      <a:pt x="580" y="396"/>
                    </a:lnTo>
                    <a:lnTo>
                      <a:pt x="580" y="416"/>
                    </a:lnTo>
                    <a:lnTo>
                      <a:pt x="598" y="416"/>
                    </a:lnTo>
                    <a:lnTo>
                      <a:pt x="598" y="434"/>
                    </a:lnTo>
                    <a:lnTo>
                      <a:pt x="616" y="434"/>
                    </a:lnTo>
                    <a:lnTo>
                      <a:pt x="616" y="440"/>
                    </a:lnTo>
                    <a:lnTo>
                      <a:pt x="626" y="440"/>
                    </a:lnTo>
                    <a:lnTo>
                      <a:pt x="626" y="444"/>
                    </a:lnTo>
                    <a:lnTo>
                      <a:pt x="658" y="444"/>
                    </a:lnTo>
                    <a:lnTo>
                      <a:pt x="658" y="450"/>
                    </a:lnTo>
                    <a:lnTo>
                      <a:pt x="668" y="450"/>
                    </a:lnTo>
                    <a:lnTo>
                      <a:pt x="668" y="458"/>
                    </a:lnTo>
                    <a:lnTo>
                      <a:pt x="674" y="458"/>
                    </a:lnTo>
                    <a:lnTo>
                      <a:pt x="674" y="468"/>
                    </a:lnTo>
                    <a:lnTo>
                      <a:pt x="698" y="468"/>
                    </a:lnTo>
                    <a:lnTo>
                      <a:pt x="698" y="482"/>
                    </a:lnTo>
                    <a:lnTo>
                      <a:pt x="718" y="482"/>
                    </a:lnTo>
                    <a:lnTo>
                      <a:pt x="718" y="492"/>
                    </a:lnTo>
                    <a:lnTo>
                      <a:pt x="736" y="492"/>
                    </a:lnTo>
                    <a:lnTo>
                      <a:pt x="736" y="498"/>
                    </a:lnTo>
                    <a:lnTo>
                      <a:pt x="740" y="498"/>
                    </a:lnTo>
                    <a:lnTo>
                      <a:pt x="740" y="516"/>
                    </a:lnTo>
                    <a:lnTo>
                      <a:pt x="756" y="516"/>
                    </a:lnTo>
                    <a:lnTo>
                      <a:pt x="756" y="520"/>
                    </a:lnTo>
                    <a:lnTo>
                      <a:pt x="760" y="520"/>
                    </a:lnTo>
                    <a:lnTo>
                      <a:pt x="760" y="526"/>
                    </a:lnTo>
                    <a:lnTo>
                      <a:pt x="794" y="526"/>
                    </a:lnTo>
                    <a:lnTo>
                      <a:pt x="794" y="538"/>
                    </a:lnTo>
                    <a:lnTo>
                      <a:pt x="800" y="538"/>
                    </a:lnTo>
                    <a:lnTo>
                      <a:pt x="800" y="544"/>
                    </a:lnTo>
                    <a:lnTo>
                      <a:pt x="824" y="544"/>
                    </a:lnTo>
                    <a:lnTo>
                      <a:pt x="824" y="556"/>
                    </a:lnTo>
                    <a:lnTo>
                      <a:pt x="834" y="556"/>
                    </a:lnTo>
                    <a:lnTo>
                      <a:pt x="834" y="560"/>
                    </a:lnTo>
                    <a:lnTo>
                      <a:pt x="842" y="560"/>
                    </a:lnTo>
                    <a:lnTo>
                      <a:pt x="842" y="566"/>
                    </a:lnTo>
                    <a:lnTo>
                      <a:pt x="852" y="566"/>
                    </a:lnTo>
                    <a:lnTo>
                      <a:pt x="852" y="578"/>
                    </a:lnTo>
                    <a:lnTo>
                      <a:pt x="866" y="578"/>
                    </a:lnTo>
                    <a:lnTo>
                      <a:pt x="866" y="594"/>
                    </a:lnTo>
                    <a:lnTo>
                      <a:pt x="890" y="594"/>
                    </a:lnTo>
                    <a:lnTo>
                      <a:pt x="890" y="612"/>
                    </a:lnTo>
                    <a:lnTo>
                      <a:pt x="896" y="612"/>
                    </a:lnTo>
                    <a:lnTo>
                      <a:pt x="896" y="620"/>
                    </a:lnTo>
                    <a:lnTo>
                      <a:pt x="908" y="620"/>
                    </a:lnTo>
                    <a:lnTo>
                      <a:pt x="908" y="632"/>
                    </a:lnTo>
                    <a:lnTo>
                      <a:pt x="924" y="632"/>
                    </a:lnTo>
                    <a:lnTo>
                      <a:pt x="924" y="636"/>
                    </a:lnTo>
                    <a:lnTo>
                      <a:pt x="952" y="636"/>
                    </a:lnTo>
                    <a:lnTo>
                      <a:pt x="952" y="648"/>
                    </a:lnTo>
                    <a:lnTo>
                      <a:pt x="966" y="648"/>
                    </a:lnTo>
                    <a:lnTo>
                      <a:pt x="966" y="658"/>
                    </a:lnTo>
                    <a:lnTo>
                      <a:pt x="996" y="658"/>
                    </a:lnTo>
                    <a:lnTo>
                      <a:pt x="996" y="662"/>
                    </a:lnTo>
                    <a:lnTo>
                      <a:pt x="1012" y="662"/>
                    </a:lnTo>
                    <a:lnTo>
                      <a:pt x="1012" y="666"/>
                    </a:lnTo>
                    <a:lnTo>
                      <a:pt x="1038" y="666"/>
                    </a:lnTo>
                    <a:lnTo>
                      <a:pt x="1038" y="674"/>
                    </a:lnTo>
                    <a:lnTo>
                      <a:pt x="1050" y="674"/>
                    </a:lnTo>
                    <a:lnTo>
                      <a:pt x="1050" y="678"/>
                    </a:lnTo>
                    <a:lnTo>
                      <a:pt x="1054" y="678"/>
                    </a:lnTo>
                    <a:lnTo>
                      <a:pt x="1054" y="688"/>
                    </a:lnTo>
                    <a:lnTo>
                      <a:pt x="1062" y="688"/>
                    </a:lnTo>
                    <a:lnTo>
                      <a:pt x="1062" y="698"/>
                    </a:lnTo>
                    <a:lnTo>
                      <a:pt x="1070" y="698"/>
                    </a:lnTo>
                    <a:lnTo>
                      <a:pt x="1070" y="706"/>
                    </a:lnTo>
                    <a:lnTo>
                      <a:pt x="1144" y="706"/>
                    </a:lnTo>
                    <a:lnTo>
                      <a:pt x="1144" y="732"/>
                    </a:lnTo>
                    <a:lnTo>
                      <a:pt x="1162" y="732"/>
                    </a:lnTo>
                    <a:lnTo>
                      <a:pt x="1162" y="736"/>
                    </a:lnTo>
                    <a:lnTo>
                      <a:pt x="1170" y="736"/>
                    </a:lnTo>
                    <a:lnTo>
                      <a:pt x="1170" y="742"/>
                    </a:lnTo>
                    <a:lnTo>
                      <a:pt x="1196" y="742"/>
                    </a:lnTo>
                    <a:lnTo>
                      <a:pt x="1196" y="754"/>
                    </a:lnTo>
                    <a:lnTo>
                      <a:pt x="1214" y="754"/>
                    </a:lnTo>
                    <a:lnTo>
                      <a:pt x="1214" y="762"/>
                    </a:lnTo>
                    <a:lnTo>
                      <a:pt x="1230" y="762"/>
                    </a:lnTo>
                    <a:lnTo>
                      <a:pt x="1230" y="768"/>
                    </a:lnTo>
                    <a:lnTo>
                      <a:pt x="1240" y="768"/>
                    </a:lnTo>
                    <a:lnTo>
                      <a:pt x="1240" y="772"/>
                    </a:lnTo>
                    <a:lnTo>
                      <a:pt x="1246" y="772"/>
                    </a:lnTo>
                    <a:lnTo>
                      <a:pt x="1246" y="776"/>
                    </a:lnTo>
                    <a:lnTo>
                      <a:pt x="1300" y="776"/>
                    </a:lnTo>
                    <a:lnTo>
                      <a:pt x="1300" y="786"/>
                    </a:lnTo>
                    <a:lnTo>
                      <a:pt x="1318" y="786"/>
                    </a:lnTo>
                    <a:lnTo>
                      <a:pt x="1318" y="790"/>
                    </a:lnTo>
                    <a:lnTo>
                      <a:pt x="1334" y="790"/>
                    </a:lnTo>
                    <a:lnTo>
                      <a:pt x="1334" y="792"/>
                    </a:lnTo>
                    <a:lnTo>
                      <a:pt x="1342" y="792"/>
                    </a:lnTo>
                    <a:lnTo>
                      <a:pt x="1342" y="800"/>
                    </a:lnTo>
                    <a:lnTo>
                      <a:pt x="1362" y="800"/>
                    </a:lnTo>
                    <a:lnTo>
                      <a:pt x="1362" y="816"/>
                    </a:lnTo>
                    <a:lnTo>
                      <a:pt x="1406" y="816"/>
                    </a:lnTo>
                    <a:lnTo>
                      <a:pt x="1406" y="826"/>
                    </a:lnTo>
                    <a:lnTo>
                      <a:pt x="1424" y="826"/>
                    </a:lnTo>
                    <a:lnTo>
                      <a:pt x="1424" y="830"/>
                    </a:lnTo>
                    <a:lnTo>
                      <a:pt x="1446" y="830"/>
                    </a:lnTo>
                    <a:lnTo>
                      <a:pt x="1446" y="838"/>
                    </a:lnTo>
                    <a:lnTo>
                      <a:pt x="1480" y="838"/>
                    </a:lnTo>
                    <a:lnTo>
                      <a:pt x="1480" y="842"/>
                    </a:lnTo>
                    <a:lnTo>
                      <a:pt x="1510" y="842"/>
                    </a:lnTo>
                    <a:lnTo>
                      <a:pt x="1510" y="852"/>
                    </a:lnTo>
                    <a:lnTo>
                      <a:pt x="1548" y="852"/>
                    </a:lnTo>
                    <a:lnTo>
                      <a:pt x="1548" y="870"/>
                    </a:lnTo>
                    <a:lnTo>
                      <a:pt x="1566" y="870"/>
                    </a:lnTo>
                    <a:lnTo>
                      <a:pt x="1566" y="880"/>
                    </a:lnTo>
                    <a:lnTo>
                      <a:pt x="1590" y="880"/>
                    </a:lnTo>
                    <a:lnTo>
                      <a:pt x="1590" y="884"/>
                    </a:lnTo>
                    <a:lnTo>
                      <a:pt x="1610" y="884"/>
                    </a:lnTo>
                    <a:lnTo>
                      <a:pt x="1610" y="892"/>
                    </a:lnTo>
                    <a:lnTo>
                      <a:pt x="1688" y="892"/>
                    </a:lnTo>
                    <a:lnTo>
                      <a:pt x="1688" y="896"/>
                    </a:lnTo>
                    <a:lnTo>
                      <a:pt x="1708" y="896"/>
                    </a:lnTo>
                    <a:lnTo>
                      <a:pt x="1708" y="900"/>
                    </a:lnTo>
                    <a:lnTo>
                      <a:pt x="1712" y="900"/>
                    </a:lnTo>
                    <a:lnTo>
                      <a:pt x="1712" y="914"/>
                    </a:lnTo>
                    <a:lnTo>
                      <a:pt x="1752" y="914"/>
                    </a:lnTo>
                    <a:lnTo>
                      <a:pt x="1752" y="920"/>
                    </a:lnTo>
                    <a:lnTo>
                      <a:pt x="1774" y="920"/>
                    </a:lnTo>
                    <a:lnTo>
                      <a:pt x="1774" y="922"/>
                    </a:lnTo>
                    <a:lnTo>
                      <a:pt x="1906" y="922"/>
                    </a:lnTo>
                    <a:lnTo>
                      <a:pt x="1906" y="932"/>
                    </a:lnTo>
                    <a:lnTo>
                      <a:pt x="1924" y="932"/>
                    </a:lnTo>
                    <a:lnTo>
                      <a:pt x="1924" y="942"/>
                    </a:lnTo>
                    <a:lnTo>
                      <a:pt x="1944" y="942"/>
                    </a:lnTo>
                    <a:lnTo>
                      <a:pt x="1944" y="950"/>
                    </a:lnTo>
                    <a:lnTo>
                      <a:pt x="2000" y="950"/>
                    </a:lnTo>
                    <a:lnTo>
                      <a:pt x="2000" y="960"/>
                    </a:lnTo>
                    <a:lnTo>
                      <a:pt x="2006" y="960"/>
                    </a:lnTo>
                    <a:lnTo>
                      <a:pt x="2006" y="964"/>
                    </a:lnTo>
                    <a:lnTo>
                      <a:pt x="2042" y="964"/>
                    </a:lnTo>
                    <a:lnTo>
                      <a:pt x="2042" y="970"/>
                    </a:lnTo>
                    <a:lnTo>
                      <a:pt x="2052" y="970"/>
                    </a:lnTo>
                    <a:lnTo>
                      <a:pt x="2052" y="978"/>
                    </a:lnTo>
                    <a:lnTo>
                      <a:pt x="2084" y="978"/>
                    </a:lnTo>
                    <a:lnTo>
                      <a:pt x="2084" y="982"/>
                    </a:lnTo>
                    <a:lnTo>
                      <a:pt x="2102" y="982"/>
                    </a:lnTo>
                    <a:lnTo>
                      <a:pt x="2102" y="988"/>
                    </a:lnTo>
                    <a:lnTo>
                      <a:pt x="2196" y="988"/>
                    </a:lnTo>
                    <a:lnTo>
                      <a:pt x="2196" y="990"/>
                    </a:lnTo>
                    <a:lnTo>
                      <a:pt x="2204" y="990"/>
                    </a:lnTo>
                    <a:lnTo>
                      <a:pt x="2204" y="996"/>
                    </a:lnTo>
                    <a:lnTo>
                      <a:pt x="2236" y="996"/>
                    </a:lnTo>
                    <a:lnTo>
                      <a:pt x="2236" y="1000"/>
                    </a:lnTo>
                    <a:lnTo>
                      <a:pt x="2254" y="1000"/>
                    </a:lnTo>
                    <a:lnTo>
                      <a:pt x="2254" y="1004"/>
                    </a:lnTo>
                    <a:lnTo>
                      <a:pt x="2292" y="1004"/>
                    </a:lnTo>
                    <a:lnTo>
                      <a:pt x="2292" y="1014"/>
                    </a:lnTo>
                    <a:lnTo>
                      <a:pt x="2346" y="1014"/>
                    </a:lnTo>
                    <a:lnTo>
                      <a:pt x="2346" y="1028"/>
                    </a:lnTo>
                    <a:lnTo>
                      <a:pt x="2370" y="1028"/>
                    </a:lnTo>
                    <a:lnTo>
                      <a:pt x="2370" y="1042"/>
                    </a:lnTo>
                    <a:lnTo>
                      <a:pt x="2430" y="1042"/>
                    </a:lnTo>
                    <a:lnTo>
                      <a:pt x="2430" y="1046"/>
                    </a:lnTo>
                    <a:lnTo>
                      <a:pt x="2460" y="1046"/>
                    </a:lnTo>
                    <a:lnTo>
                      <a:pt x="2460" y="1052"/>
                    </a:lnTo>
                    <a:lnTo>
                      <a:pt x="2490" y="1052"/>
                    </a:lnTo>
                    <a:lnTo>
                      <a:pt x="2490" y="1054"/>
                    </a:lnTo>
                    <a:lnTo>
                      <a:pt x="2500" y="1054"/>
                    </a:lnTo>
                    <a:lnTo>
                      <a:pt x="2500" y="1060"/>
                    </a:lnTo>
                    <a:lnTo>
                      <a:pt x="2538" y="1060"/>
                    </a:lnTo>
                    <a:lnTo>
                      <a:pt x="2538" y="1066"/>
                    </a:lnTo>
                    <a:lnTo>
                      <a:pt x="2560" y="1066"/>
                    </a:lnTo>
                    <a:lnTo>
                      <a:pt x="2560" y="1070"/>
                    </a:lnTo>
                    <a:lnTo>
                      <a:pt x="2594" y="1070"/>
                    </a:lnTo>
                    <a:lnTo>
                      <a:pt x="2594" y="1074"/>
                    </a:lnTo>
                    <a:lnTo>
                      <a:pt x="2608" y="1074"/>
                    </a:lnTo>
                    <a:lnTo>
                      <a:pt x="2608" y="1078"/>
                    </a:lnTo>
                    <a:lnTo>
                      <a:pt x="2650" y="1078"/>
                    </a:lnTo>
                    <a:lnTo>
                      <a:pt x="2650" y="1084"/>
                    </a:lnTo>
                    <a:lnTo>
                      <a:pt x="2660" y="1084"/>
                    </a:lnTo>
                    <a:lnTo>
                      <a:pt x="2660" y="1092"/>
                    </a:lnTo>
                    <a:lnTo>
                      <a:pt x="2670" y="1092"/>
                    </a:lnTo>
                    <a:lnTo>
                      <a:pt x="2670" y="1096"/>
                    </a:lnTo>
                    <a:lnTo>
                      <a:pt x="2784" y="1096"/>
                    </a:lnTo>
                    <a:lnTo>
                      <a:pt x="2784" y="1112"/>
                    </a:lnTo>
                    <a:lnTo>
                      <a:pt x="2850" y="1112"/>
                    </a:lnTo>
                    <a:lnTo>
                      <a:pt x="2850" y="1122"/>
                    </a:lnTo>
                    <a:lnTo>
                      <a:pt x="2954" y="1122"/>
                    </a:lnTo>
                    <a:lnTo>
                      <a:pt x="2954" y="1136"/>
                    </a:lnTo>
                    <a:lnTo>
                      <a:pt x="3120" y="1136"/>
                    </a:lnTo>
                    <a:lnTo>
                      <a:pt x="3120" y="1196"/>
                    </a:lnTo>
                    <a:lnTo>
                      <a:pt x="3322" y="1196"/>
                    </a:lnTo>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14" name="Freeform 163">
                <a:extLst>
                  <a:ext uri="{FF2B5EF4-FFF2-40B4-BE49-F238E27FC236}">
                    <a16:creationId xmlns:a16="http://schemas.microsoft.com/office/drawing/2014/main" id="{5F861874-4615-4839-94F9-604780DCACCB}"/>
                  </a:ext>
                </a:extLst>
              </p:cNvPr>
              <p:cNvSpPr>
                <a:spLocks/>
              </p:cNvSpPr>
              <p:nvPr/>
            </p:nvSpPr>
            <p:spPr bwMode="auto">
              <a:xfrm>
                <a:off x="544" y="695"/>
                <a:ext cx="3316" cy="952"/>
              </a:xfrm>
              <a:custGeom>
                <a:avLst/>
                <a:gdLst>
                  <a:gd name="T0" fmla="*/ 66 w 3316"/>
                  <a:gd name="T1" fmla="*/ 16 h 952"/>
                  <a:gd name="T2" fmla="*/ 98 w 3316"/>
                  <a:gd name="T3" fmla="*/ 34 h 952"/>
                  <a:gd name="T4" fmla="*/ 154 w 3316"/>
                  <a:gd name="T5" fmla="*/ 58 h 952"/>
                  <a:gd name="T6" fmla="*/ 198 w 3316"/>
                  <a:gd name="T7" fmla="*/ 82 h 952"/>
                  <a:gd name="T8" fmla="*/ 256 w 3316"/>
                  <a:gd name="T9" fmla="*/ 100 h 952"/>
                  <a:gd name="T10" fmla="*/ 290 w 3316"/>
                  <a:gd name="T11" fmla="*/ 116 h 952"/>
                  <a:gd name="T12" fmla="*/ 314 w 3316"/>
                  <a:gd name="T13" fmla="*/ 140 h 952"/>
                  <a:gd name="T14" fmla="*/ 326 w 3316"/>
                  <a:gd name="T15" fmla="*/ 158 h 952"/>
                  <a:gd name="T16" fmla="*/ 344 w 3316"/>
                  <a:gd name="T17" fmla="*/ 176 h 952"/>
                  <a:gd name="T18" fmla="*/ 384 w 3316"/>
                  <a:gd name="T19" fmla="*/ 196 h 952"/>
                  <a:gd name="T20" fmla="*/ 418 w 3316"/>
                  <a:gd name="T21" fmla="*/ 212 h 952"/>
                  <a:gd name="T22" fmla="*/ 442 w 3316"/>
                  <a:gd name="T23" fmla="*/ 230 h 952"/>
                  <a:gd name="T24" fmla="*/ 474 w 3316"/>
                  <a:gd name="T25" fmla="*/ 246 h 952"/>
                  <a:gd name="T26" fmla="*/ 500 w 3316"/>
                  <a:gd name="T27" fmla="*/ 258 h 952"/>
                  <a:gd name="T28" fmla="*/ 526 w 3316"/>
                  <a:gd name="T29" fmla="*/ 272 h 952"/>
                  <a:gd name="T30" fmla="*/ 580 w 3316"/>
                  <a:gd name="T31" fmla="*/ 288 h 952"/>
                  <a:gd name="T32" fmla="*/ 626 w 3316"/>
                  <a:gd name="T33" fmla="*/ 300 h 952"/>
                  <a:gd name="T34" fmla="*/ 656 w 3316"/>
                  <a:gd name="T35" fmla="*/ 326 h 952"/>
                  <a:gd name="T36" fmla="*/ 706 w 3316"/>
                  <a:gd name="T37" fmla="*/ 340 h 952"/>
                  <a:gd name="T38" fmla="*/ 742 w 3316"/>
                  <a:gd name="T39" fmla="*/ 356 h 952"/>
                  <a:gd name="T40" fmla="*/ 796 w 3316"/>
                  <a:gd name="T41" fmla="*/ 374 h 952"/>
                  <a:gd name="T42" fmla="*/ 840 w 3316"/>
                  <a:gd name="T43" fmla="*/ 386 h 952"/>
                  <a:gd name="T44" fmla="*/ 870 w 3316"/>
                  <a:gd name="T45" fmla="*/ 400 h 952"/>
                  <a:gd name="T46" fmla="*/ 960 w 3316"/>
                  <a:gd name="T47" fmla="*/ 416 h 952"/>
                  <a:gd name="T48" fmla="*/ 992 w 3316"/>
                  <a:gd name="T49" fmla="*/ 428 h 952"/>
                  <a:gd name="T50" fmla="*/ 1020 w 3316"/>
                  <a:gd name="T51" fmla="*/ 442 h 952"/>
                  <a:gd name="T52" fmla="*/ 1102 w 3316"/>
                  <a:gd name="T53" fmla="*/ 454 h 952"/>
                  <a:gd name="T54" fmla="*/ 1118 w 3316"/>
                  <a:gd name="T55" fmla="*/ 470 h 952"/>
                  <a:gd name="T56" fmla="*/ 1166 w 3316"/>
                  <a:gd name="T57" fmla="*/ 488 h 952"/>
                  <a:gd name="T58" fmla="*/ 1196 w 3316"/>
                  <a:gd name="T59" fmla="*/ 506 h 952"/>
                  <a:gd name="T60" fmla="*/ 1268 w 3316"/>
                  <a:gd name="T61" fmla="*/ 522 h 952"/>
                  <a:gd name="T62" fmla="*/ 1282 w 3316"/>
                  <a:gd name="T63" fmla="*/ 538 h 952"/>
                  <a:gd name="T64" fmla="*/ 1356 w 3316"/>
                  <a:gd name="T65" fmla="*/ 552 h 952"/>
                  <a:gd name="T66" fmla="*/ 1396 w 3316"/>
                  <a:gd name="T67" fmla="*/ 566 h 952"/>
                  <a:gd name="T68" fmla="*/ 1420 w 3316"/>
                  <a:gd name="T69" fmla="*/ 578 h 952"/>
                  <a:gd name="T70" fmla="*/ 1480 w 3316"/>
                  <a:gd name="T71" fmla="*/ 596 h 952"/>
                  <a:gd name="T72" fmla="*/ 1536 w 3316"/>
                  <a:gd name="T73" fmla="*/ 612 h 952"/>
                  <a:gd name="T74" fmla="*/ 1558 w 3316"/>
                  <a:gd name="T75" fmla="*/ 626 h 952"/>
                  <a:gd name="T76" fmla="*/ 1598 w 3316"/>
                  <a:gd name="T77" fmla="*/ 640 h 952"/>
                  <a:gd name="T78" fmla="*/ 1628 w 3316"/>
                  <a:gd name="T79" fmla="*/ 652 h 952"/>
                  <a:gd name="T80" fmla="*/ 1694 w 3316"/>
                  <a:gd name="T81" fmla="*/ 674 h 952"/>
                  <a:gd name="T82" fmla="*/ 1774 w 3316"/>
                  <a:gd name="T83" fmla="*/ 688 h 952"/>
                  <a:gd name="T84" fmla="*/ 1792 w 3316"/>
                  <a:gd name="T85" fmla="*/ 704 h 952"/>
                  <a:gd name="T86" fmla="*/ 1802 w 3316"/>
                  <a:gd name="T87" fmla="*/ 714 h 952"/>
                  <a:gd name="T88" fmla="*/ 1880 w 3316"/>
                  <a:gd name="T89" fmla="*/ 730 h 952"/>
                  <a:gd name="T90" fmla="*/ 1920 w 3316"/>
                  <a:gd name="T91" fmla="*/ 744 h 952"/>
                  <a:gd name="T92" fmla="*/ 1996 w 3316"/>
                  <a:gd name="T93" fmla="*/ 756 h 952"/>
                  <a:gd name="T94" fmla="*/ 2082 w 3316"/>
                  <a:gd name="T95" fmla="*/ 770 h 952"/>
                  <a:gd name="T96" fmla="*/ 2118 w 3316"/>
                  <a:gd name="T97" fmla="*/ 788 h 952"/>
                  <a:gd name="T98" fmla="*/ 2270 w 3316"/>
                  <a:gd name="T99" fmla="*/ 800 h 952"/>
                  <a:gd name="T100" fmla="*/ 2374 w 3316"/>
                  <a:gd name="T101" fmla="*/ 814 h 952"/>
                  <a:gd name="T102" fmla="*/ 2406 w 3316"/>
                  <a:gd name="T103" fmla="*/ 826 h 952"/>
                  <a:gd name="T104" fmla="*/ 2716 w 3316"/>
                  <a:gd name="T105" fmla="*/ 846 h 952"/>
                  <a:gd name="T106" fmla="*/ 2790 w 3316"/>
                  <a:gd name="T107" fmla="*/ 874 h 952"/>
                  <a:gd name="T108" fmla="*/ 2968 w 3316"/>
                  <a:gd name="T109" fmla="*/ 918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316" h="952">
                    <a:moveTo>
                      <a:pt x="0" y="0"/>
                    </a:moveTo>
                    <a:lnTo>
                      <a:pt x="32" y="0"/>
                    </a:lnTo>
                    <a:lnTo>
                      <a:pt x="32" y="8"/>
                    </a:lnTo>
                    <a:lnTo>
                      <a:pt x="54" y="8"/>
                    </a:lnTo>
                    <a:lnTo>
                      <a:pt x="54" y="16"/>
                    </a:lnTo>
                    <a:lnTo>
                      <a:pt x="66" y="16"/>
                    </a:lnTo>
                    <a:lnTo>
                      <a:pt x="66" y="26"/>
                    </a:lnTo>
                    <a:lnTo>
                      <a:pt x="66" y="26"/>
                    </a:lnTo>
                    <a:lnTo>
                      <a:pt x="74" y="26"/>
                    </a:lnTo>
                    <a:lnTo>
                      <a:pt x="74" y="26"/>
                    </a:lnTo>
                    <a:lnTo>
                      <a:pt x="74" y="34"/>
                    </a:lnTo>
                    <a:lnTo>
                      <a:pt x="98" y="34"/>
                    </a:lnTo>
                    <a:lnTo>
                      <a:pt x="98" y="42"/>
                    </a:lnTo>
                    <a:lnTo>
                      <a:pt x="132" y="42"/>
                    </a:lnTo>
                    <a:lnTo>
                      <a:pt x="132" y="50"/>
                    </a:lnTo>
                    <a:lnTo>
                      <a:pt x="148" y="50"/>
                    </a:lnTo>
                    <a:lnTo>
                      <a:pt x="148" y="58"/>
                    </a:lnTo>
                    <a:lnTo>
                      <a:pt x="154" y="58"/>
                    </a:lnTo>
                    <a:lnTo>
                      <a:pt x="154" y="68"/>
                    </a:lnTo>
                    <a:lnTo>
                      <a:pt x="166" y="68"/>
                    </a:lnTo>
                    <a:lnTo>
                      <a:pt x="166" y="76"/>
                    </a:lnTo>
                    <a:lnTo>
                      <a:pt x="192" y="76"/>
                    </a:lnTo>
                    <a:lnTo>
                      <a:pt x="192" y="82"/>
                    </a:lnTo>
                    <a:lnTo>
                      <a:pt x="198" y="82"/>
                    </a:lnTo>
                    <a:lnTo>
                      <a:pt x="198" y="88"/>
                    </a:lnTo>
                    <a:lnTo>
                      <a:pt x="216" y="88"/>
                    </a:lnTo>
                    <a:lnTo>
                      <a:pt x="216" y="96"/>
                    </a:lnTo>
                    <a:lnTo>
                      <a:pt x="248" y="96"/>
                    </a:lnTo>
                    <a:lnTo>
                      <a:pt x="248" y="100"/>
                    </a:lnTo>
                    <a:lnTo>
                      <a:pt x="256" y="100"/>
                    </a:lnTo>
                    <a:lnTo>
                      <a:pt x="256" y="102"/>
                    </a:lnTo>
                    <a:lnTo>
                      <a:pt x="262" y="102"/>
                    </a:lnTo>
                    <a:lnTo>
                      <a:pt x="262" y="108"/>
                    </a:lnTo>
                    <a:lnTo>
                      <a:pt x="266" y="108"/>
                    </a:lnTo>
                    <a:lnTo>
                      <a:pt x="266" y="116"/>
                    </a:lnTo>
                    <a:lnTo>
                      <a:pt x="290" y="116"/>
                    </a:lnTo>
                    <a:lnTo>
                      <a:pt x="290" y="120"/>
                    </a:lnTo>
                    <a:lnTo>
                      <a:pt x="300" y="120"/>
                    </a:lnTo>
                    <a:lnTo>
                      <a:pt x="300" y="128"/>
                    </a:lnTo>
                    <a:lnTo>
                      <a:pt x="308" y="128"/>
                    </a:lnTo>
                    <a:lnTo>
                      <a:pt x="308" y="140"/>
                    </a:lnTo>
                    <a:lnTo>
                      <a:pt x="314" y="140"/>
                    </a:lnTo>
                    <a:lnTo>
                      <a:pt x="314" y="152"/>
                    </a:lnTo>
                    <a:lnTo>
                      <a:pt x="318" y="152"/>
                    </a:lnTo>
                    <a:lnTo>
                      <a:pt x="318" y="154"/>
                    </a:lnTo>
                    <a:lnTo>
                      <a:pt x="322" y="154"/>
                    </a:lnTo>
                    <a:lnTo>
                      <a:pt x="322" y="158"/>
                    </a:lnTo>
                    <a:lnTo>
                      <a:pt x="326" y="158"/>
                    </a:lnTo>
                    <a:lnTo>
                      <a:pt x="326" y="162"/>
                    </a:lnTo>
                    <a:lnTo>
                      <a:pt x="336" y="162"/>
                    </a:lnTo>
                    <a:lnTo>
                      <a:pt x="336" y="170"/>
                    </a:lnTo>
                    <a:lnTo>
                      <a:pt x="340" y="170"/>
                    </a:lnTo>
                    <a:lnTo>
                      <a:pt x="340" y="176"/>
                    </a:lnTo>
                    <a:lnTo>
                      <a:pt x="344" y="176"/>
                    </a:lnTo>
                    <a:lnTo>
                      <a:pt x="344" y="182"/>
                    </a:lnTo>
                    <a:lnTo>
                      <a:pt x="358" y="182"/>
                    </a:lnTo>
                    <a:lnTo>
                      <a:pt x="358" y="188"/>
                    </a:lnTo>
                    <a:lnTo>
                      <a:pt x="364" y="188"/>
                    </a:lnTo>
                    <a:lnTo>
                      <a:pt x="364" y="196"/>
                    </a:lnTo>
                    <a:lnTo>
                      <a:pt x="384" y="196"/>
                    </a:lnTo>
                    <a:lnTo>
                      <a:pt x="384" y="200"/>
                    </a:lnTo>
                    <a:lnTo>
                      <a:pt x="388" y="200"/>
                    </a:lnTo>
                    <a:lnTo>
                      <a:pt x="388" y="206"/>
                    </a:lnTo>
                    <a:lnTo>
                      <a:pt x="390" y="206"/>
                    </a:lnTo>
                    <a:lnTo>
                      <a:pt x="390" y="212"/>
                    </a:lnTo>
                    <a:lnTo>
                      <a:pt x="418" y="212"/>
                    </a:lnTo>
                    <a:lnTo>
                      <a:pt x="418" y="216"/>
                    </a:lnTo>
                    <a:lnTo>
                      <a:pt x="428" y="216"/>
                    </a:lnTo>
                    <a:lnTo>
                      <a:pt x="428" y="220"/>
                    </a:lnTo>
                    <a:lnTo>
                      <a:pt x="434" y="220"/>
                    </a:lnTo>
                    <a:lnTo>
                      <a:pt x="434" y="230"/>
                    </a:lnTo>
                    <a:lnTo>
                      <a:pt x="442" y="230"/>
                    </a:lnTo>
                    <a:lnTo>
                      <a:pt x="442" y="234"/>
                    </a:lnTo>
                    <a:lnTo>
                      <a:pt x="446" y="234"/>
                    </a:lnTo>
                    <a:lnTo>
                      <a:pt x="446" y="242"/>
                    </a:lnTo>
                    <a:lnTo>
                      <a:pt x="466" y="242"/>
                    </a:lnTo>
                    <a:lnTo>
                      <a:pt x="466" y="246"/>
                    </a:lnTo>
                    <a:lnTo>
                      <a:pt x="474" y="246"/>
                    </a:lnTo>
                    <a:lnTo>
                      <a:pt x="474" y="250"/>
                    </a:lnTo>
                    <a:lnTo>
                      <a:pt x="486" y="250"/>
                    </a:lnTo>
                    <a:lnTo>
                      <a:pt x="486" y="254"/>
                    </a:lnTo>
                    <a:lnTo>
                      <a:pt x="494" y="254"/>
                    </a:lnTo>
                    <a:lnTo>
                      <a:pt x="494" y="258"/>
                    </a:lnTo>
                    <a:lnTo>
                      <a:pt x="500" y="258"/>
                    </a:lnTo>
                    <a:lnTo>
                      <a:pt x="500" y="262"/>
                    </a:lnTo>
                    <a:lnTo>
                      <a:pt x="508" y="262"/>
                    </a:lnTo>
                    <a:lnTo>
                      <a:pt x="508" y="268"/>
                    </a:lnTo>
                    <a:lnTo>
                      <a:pt x="514" y="268"/>
                    </a:lnTo>
                    <a:lnTo>
                      <a:pt x="514" y="272"/>
                    </a:lnTo>
                    <a:lnTo>
                      <a:pt x="526" y="272"/>
                    </a:lnTo>
                    <a:lnTo>
                      <a:pt x="526" y="276"/>
                    </a:lnTo>
                    <a:lnTo>
                      <a:pt x="530" y="276"/>
                    </a:lnTo>
                    <a:lnTo>
                      <a:pt x="530" y="280"/>
                    </a:lnTo>
                    <a:lnTo>
                      <a:pt x="554" y="280"/>
                    </a:lnTo>
                    <a:lnTo>
                      <a:pt x="554" y="288"/>
                    </a:lnTo>
                    <a:lnTo>
                      <a:pt x="580" y="288"/>
                    </a:lnTo>
                    <a:lnTo>
                      <a:pt x="580" y="294"/>
                    </a:lnTo>
                    <a:lnTo>
                      <a:pt x="596" y="294"/>
                    </a:lnTo>
                    <a:lnTo>
                      <a:pt x="596" y="298"/>
                    </a:lnTo>
                    <a:lnTo>
                      <a:pt x="602" y="298"/>
                    </a:lnTo>
                    <a:lnTo>
                      <a:pt x="602" y="300"/>
                    </a:lnTo>
                    <a:lnTo>
                      <a:pt x="626" y="300"/>
                    </a:lnTo>
                    <a:lnTo>
                      <a:pt x="626" y="306"/>
                    </a:lnTo>
                    <a:lnTo>
                      <a:pt x="630" y="306"/>
                    </a:lnTo>
                    <a:lnTo>
                      <a:pt x="630" y="310"/>
                    </a:lnTo>
                    <a:lnTo>
                      <a:pt x="640" y="310"/>
                    </a:lnTo>
                    <a:lnTo>
                      <a:pt x="640" y="326"/>
                    </a:lnTo>
                    <a:lnTo>
                      <a:pt x="656" y="326"/>
                    </a:lnTo>
                    <a:lnTo>
                      <a:pt x="656" y="330"/>
                    </a:lnTo>
                    <a:lnTo>
                      <a:pt x="666" y="330"/>
                    </a:lnTo>
                    <a:lnTo>
                      <a:pt x="666" y="334"/>
                    </a:lnTo>
                    <a:lnTo>
                      <a:pt x="694" y="334"/>
                    </a:lnTo>
                    <a:lnTo>
                      <a:pt x="694" y="340"/>
                    </a:lnTo>
                    <a:lnTo>
                      <a:pt x="706" y="340"/>
                    </a:lnTo>
                    <a:lnTo>
                      <a:pt x="706" y="348"/>
                    </a:lnTo>
                    <a:lnTo>
                      <a:pt x="720" y="348"/>
                    </a:lnTo>
                    <a:lnTo>
                      <a:pt x="720" y="352"/>
                    </a:lnTo>
                    <a:lnTo>
                      <a:pt x="724" y="352"/>
                    </a:lnTo>
                    <a:lnTo>
                      <a:pt x="724" y="356"/>
                    </a:lnTo>
                    <a:lnTo>
                      <a:pt x="742" y="356"/>
                    </a:lnTo>
                    <a:lnTo>
                      <a:pt x="742" y="366"/>
                    </a:lnTo>
                    <a:lnTo>
                      <a:pt x="752" y="366"/>
                    </a:lnTo>
                    <a:lnTo>
                      <a:pt x="752" y="368"/>
                    </a:lnTo>
                    <a:lnTo>
                      <a:pt x="768" y="368"/>
                    </a:lnTo>
                    <a:lnTo>
                      <a:pt x="768" y="374"/>
                    </a:lnTo>
                    <a:lnTo>
                      <a:pt x="796" y="374"/>
                    </a:lnTo>
                    <a:lnTo>
                      <a:pt x="796" y="378"/>
                    </a:lnTo>
                    <a:lnTo>
                      <a:pt x="812" y="378"/>
                    </a:lnTo>
                    <a:lnTo>
                      <a:pt x="812" y="382"/>
                    </a:lnTo>
                    <a:lnTo>
                      <a:pt x="828" y="382"/>
                    </a:lnTo>
                    <a:lnTo>
                      <a:pt x="828" y="386"/>
                    </a:lnTo>
                    <a:lnTo>
                      <a:pt x="840" y="386"/>
                    </a:lnTo>
                    <a:lnTo>
                      <a:pt x="840" y="390"/>
                    </a:lnTo>
                    <a:lnTo>
                      <a:pt x="862" y="390"/>
                    </a:lnTo>
                    <a:lnTo>
                      <a:pt x="862" y="394"/>
                    </a:lnTo>
                    <a:lnTo>
                      <a:pt x="868" y="394"/>
                    </a:lnTo>
                    <a:lnTo>
                      <a:pt x="868" y="400"/>
                    </a:lnTo>
                    <a:lnTo>
                      <a:pt x="870" y="400"/>
                    </a:lnTo>
                    <a:lnTo>
                      <a:pt x="870" y="402"/>
                    </a:lnTo>
                    <a:lnTo>
                      <a:pt x="898" y="402"/>
                    </a:lnTo>
                    <a:lnTo>
                      <a:pt x="898" y="412"/>
                    </a:lnTo>
                    <a:lnTo>
                      <a:pt x="904" y="412"/>
                    </a:lnTo>
                    <a:lnTo>
                      <a:pt x="904" y="416"/>
                    </a:lnTo>
                    <a:lnTo>
                      <a:pt x="960" y="416"/>
                    </a:lnTo>
                    <a:lnTo>
                      <a:pt x="960" y="420"/>
                    </a:lnTo>
                    <a:lnTo>
                      <a:pt x="964" y="420"/>
                    </a:lnTo>
                    <a:lnTo>
                      <a:pt x="964" y="424"/>
                    </a:lnTo>
                    <a:lnTo>
                      <a:pt x="984" y="424"/>
                    </a:lnTo>
                    <a:lnTo>
                      <a:pt x="984" y="428"/>
                    </a:lnTo>
                    <a:lnTo>
                      <a:pt x="992" y="428"/>
                    </a:lnTo>
                    <a:lnTo>
                      <a:pt x="992" y="432"/>
                    </a:lnTo>
                    <a:lnTo>
                      <a:pt x="996" y="432"/>
                    </a:lnTo>
                    <a:lnTo>
                      <a:pt x="996" y="438"/>
                    </a:lnTo>
                    <a:lnTo>
                      <a:pt x="1002" y="438"/>
                    </a:lnTo>
                    <a:lnTo>
                      <a:pt x="1002" y="442"/>
                    </a:lnTo>
                    <a:lnTo>
                      <a:pt x="1020" y="442"/>
                    </a:lnTo>
                    <a:lnTo>
                      <a:pt x="1020" y="446"/>
                    </a:lnTo>
                    <a:lnTo>
                      <a:pt x="1032" y="446"/>
                    </a:lnTo>
                    <a:lnTo>
                      <a:pt x="1032" y="450"/>
                    </a:lnTo>
                    <a:lnTo>
                      <a:pt x="1076" y="450"/>
                    </a:lnTo>
                    <a:lnTo>
                      <a:pt x="1076" y="454"/>
                    </a:lnTo>
                    <a:lnTo>
                      <a:pt x="1102" y="454"/>
                    </a:lnTo>
                    <a:lnTo>
                      <a:pt x="1102" y="458"/>
                    </a:lnTo>
                    <a:lnTo>
                      <a:pt x="1108" y="458"/>
                    </a:lnTo>
                    <a:lnTo>
                      <a:pt x="1108" y="464"/>
                    </a:lnTo>
                    <a:lnTo>
                      <a:pt x="1114" y="464"/>
                    </a:lnTo>
                    <a:lnTo>
                      <a:pt x="1114" y="470"/>
                    </a:lnTo>
                    <a:lnTo>
                      <a:pt x="1118" y="470"/>
                    </a:lnTo>
                    <a:lnTo>
                      <a:pt x="1118" y="476"/>
                    </a:lnTo>
                    <a:lnTo>
                      <a:pt x="1136" y="476"/>
                    </a:lnTo>
                    <a:lnTo>
                      <a:pt x="1136" y="480"/>
                    </a:lnTo>
                    <a:lnTo>
                      <a:pt x="1144" y="480"/>
                    </a:lnTo>
                    <a:lnTo>
                      <a:pt x="1144" y="488"/>
                    </a:lnTo>
                    <a:lnTo>
                      <a:pt x="1166" y="488"/>
                    </a:lnTo>
                    <a:lnTo>
                      <a:pt x="1166" y="494"/>
                    </a:lnTo>
                    <a:lnTo>
                      <a:pt x="1184" y="494"/>
                    </a:lnTo>
                    <a:lnTo>
                      <a:pt x="1184" y="500"/>
                    </a:lnTo>
                    <a:lnTo>
                      <a:pt x="1196" y="500"/>
                    </a:lnTo>
                    <a:lnTo>
                      <a:pt x="1196" y="506"/>
                    </a:lnTo>
                    <a:lnTo>
                      <a:pt x="1196" y="506"/>
                    </a:lnTo>
                    <a:lnTo>
                      <a:pt x="1214" y="506"/>
                    </a:lnTo>
                    <a:lnTo>
                      <a:pt x="1214" y="506"/>
                    </a:lnTo>
                    <a:lnTo>
                      <a:pt x="1214" y="516"/>
                    </a:lnTo>
                    <a:lnTo>
                      <a:pt x="1254" y="516"/>
                    </a:lnTo>
                    <a:lnTo>
                      <a:pt x="1254" y="522"/>
                    </a:lnTo>
                    <a:lnTo>
                      <a:pt x="1268" y="522"/>
                    </a:lnTo>
                    <a:lnTo>
                      <a:pt x="1268" y="528"/>
                    </a:lnTo>
                    <a:lnTo>
                      <a:pt x="1274" y="528"/>
                    </a:lnTo>
                    <a:lnTo>
                      <a:pt x="1274" y="532"/>
                    </a:lnTo>
                    <a:lnTo>
                      <a:pt x="1278" y="532"/>
                    </a:lnTo>
                    <a:lnTo>
                      <a:pt x="1278" y="538"/>
                    </a:lnTo>
                    <a:lnTo>
                      <a:pt x="1282" y="538"/>
                    </a:lnTo>
                    <a:lnTo>
                      <a:pt x="1282" y="546"/>
                    </a:lnTo>
                    <a:lnTo>
                      <a:pt x="1308" y="546"/>
                    </a:lnTo>
                    <a:lnTo>
                      <a:pt x="1308" y="548"/>
                    </a:lnTo>
                    <a:lnTo>
                      <a:pt x="1322" y="548"/>
                    </a:lnTo>
                    <a:lnTo>
                      <a:pt x="1322" y="552"/>
                    </a:lnTo>
                    <a:lnTo>
                      <a:pt x="1356" y="552"/>
                    </a:lnTo>
                    <a:lnTo>
                      <a:pt x="1356" y="558"/>
                    </a:lnTo>
                    <a:lnTo>
                      <a:pt x="1368" y="558"/>
                    </a:lnTo>
                    <a:lnTo>
                      <a:pt x="1368" y="562"/>
                    </a:lnTo>
                    <a:lnTo>
                      <a:pt x="1390" y="562"/>
                    </a:lnTo>
                    <a:lnTo>
                      <a:pt x="1390" y="566"/>
                    </a:lnTo>
                    <a:lnTo>
                      <a:pt x="1396" y="566"/>
                    </a:lnTo>
                    <a:lnTo>
                      <a:pt x="1396" y="570"/>
                    </a:lnTo>
                    <a:lnTo>
                      <a:pt x="1400" y="570"/>
                    </a:lnTo>
                    <a:lnTo>
                      <a:pt x="1400" y="574"/>
                    </a:lnTo>
                    <a:lnTo>
                      <a:pt x="1408" y="574"/>
                    </a:lnTo>
                    <a:lnTo>
                      <a:pt x="1408" y="578"/>
                    </a:lnTo>
                    <a:lnTo>
                      <a:pt x="1420" y="578"/>
                    </a:lnTo>
                    <a:lnTo>
                      <a:pt x="1420" y="586"/>
                    </a:lnTo>
                    <a:lnTo>
                      <a:pt x="1450" y="586"/>
                    </a:lnTo>
                    <a:lnTo>
                      <a:pt x="1450" y="592"/>
                    </a:lnTo>
                    <a:lnTo>
                      <a:pt x="1460" y="592"/>
                    </a:lnTo>
                    <a:lnTo>
                      <a:pt x="1460" y="596"/>
                    </a:lnTo>
                    <a:lnTo>
                      <a:pt x="1480" y="596"/>
                    </a:lnTo>
                    <a:lnTo>
                      <a:pt x="1480" y="604"/>
                    </a:lnTo>
                    <a:lnTo>
                      <a:pt x="1498" y="604"/>
                    </a:lnTo>
                    <a:lnTo>
                      <a:pt x="1498" y="608"/>
                    </a:lnTo>
                    <a:lnTo>
                      <a:pt x="1508" y="608"/>
                    </a:lnTo>
                    <a:lnTo>
                      <a:pt x="1508" y="612"/>
                    </a:lnTo>
                    <a:lnTo>
                      <a:pt x="1536" y="612"/>
                    </a:lnTo>
                    <a:lnTo>
                      <a:pt x="1536" y="618"/>
                    </a:lnTo>
                    <a:lnTo>
                      <a:pt x="1544" y="618"/>
                    </a:lnTo>
                    <a:lnTo>
                      <a:pt x="1544" y="622"/>
                    </a:lnTo>
                    <a:lnTo>
                      <a:pt x="1552" y="622"/>
                    </a:lnTo>
                    <a:lnTo>
                      <a:pt x="1552" y="626"/>
                    </a:lnTo>
                    <a:lnTo>
                      <a:pt x="1558" y="626"/>
                    </a:lnTo>
                    <a:lnTo>
                      <a:pt x="1558" y="630"/>
                    </a:lnTo>
                    <a:lnTo>
                      <a:pt x="1580" y="630"/>
                    </a:lnTo>
                    <a:lnTo>
                      <a:pt x="1580" y="634"/>
                    </a:lnTo>
                    <a:lnTo>
                      <a:pt x="1584" y="634"/>
                    </a:lnTo>
                    <a:lnTo>
                      <a:pt x="1584" y="640"/>
                    </a:lnTo>
                    <a:lnTo>
                      <a:pt x="1598" y="640"/>
                    </a:lnTo>
                    <a:lnTo>
                      <a:pt x="1598" y="644"/>
                    </a:lnTo>
                    <a:lnTo>
                      <a:pt x="1604" y="644"/>
                    </a:lnTo>
                    <a:lnTo>
                      <a:pt x="1604" y="648"/>
                    </a:lnTo>
                    <a:lnTo>
                      <a:pt x="1612" y="648"/>
                    </a:lnTo>
                    <a:lnTo>
                      <a:pt x="1612" y="652"/>
                    </a:lnTo>
                    <a:lnTo>
                      <a:pt x="1628" y="652"/>
                    </a:lnTo>
                    <a:lnTo>
                      <a:pt x="1628" y="664"/>
                    </a:lnTo>
                    <a:lnTo>
                      <a:pt x="1666" y="664"/>
                    </a:lnTo>
                    <a:lnTo>
                      <a:pt x="1666" y="670"/>
                    </a:lnTo>
                    <a:lnTo>
                      <a:pt x="1678" y="670"/>
                    </a:lnTo>
                    <a:lnTo>
                      <a:pt x="1678" y="674"/>
                    </a:lnTo>
                    <a:lnTo>
                      <a:pt x="1694" y="674"/>
                    </a:lnTo>
                    <a:lnTo>
                      <a:pt x="1694" y="678"/>
                    </a:lnTo>
                    <a:lnTo>
                      <a:pt x="1746" y="678"/>
                    </a:lnTo>
                    <a:lnTo>
                      <a:pt x="1746" y="682"/>
                    </a:lnTo>
                    <a:lnTo>
                      <a:pt x="1752" y="682"/>
                    </a:lnTo>
                    <a:lnTo>
                      <a:pt x="1752" y="688"/>
                    </a:lnTo>
                    <a:lnTo>
                      <a:pt x="1774" y="688"/>
                    </a:lnTo>
                    <a:lnTo>
                      <a:pt x="1774" y="692"/>
                    </a:lnTo>
                    <a:lnTo>
                      <a:pt x="1778" y="692"/>
                    </a:lnTo>
                    <a:lnTo>
                      <a:pt x="1778" y="700"/>
                    </a:lnTo>
                    <a:lnTo>
                      <a:pt x="1782" y="700"/>
                    </a:lnTo>
                    <a:lnTo>
                      <a:pt x="1782" y="704"/>
                    </a:lnTo>
                    <a:lnTo>
                      <a:pt x="1792" y="704"/>
                    </a:lnTo>
                    <a:lnTo>
                      <a:pt x="1792" y="710"/>
                    </a:lnTo>
                    <a:lnTo>
                      <a:pt x="1798" y="710"/>
                    </a:lnTo>
                    <a:lnTo>
                      <a:pt x="1798" y="710"/>
                    </a:lnTo>
                    <a:lnTo>
                      <a:pt x="1798" y="714"/>
                    </a:lnTo>
                    <a:lnTo>
                      <a:pt x="1798" y="714"/>
                    </a:lnTo>
                    <a:lnTo>
                      <a:pt x="1802" y="714"/>
                    </a:lnTo>
                    <a:lnTo>
                      <a:pt x="1802" y="722"/>
                    </a:lnTo>
                    <a:lnTo>
                      <a:pt x="1836" y="722"/>
                    </a:lnTo>
                    <a:lnTo>
                      <a:pt x="1836" y="726"/>
                    </a:lnTo>
                    <a:lnTo>
                      <a:pt x="1860" y="726"/>
                    </a:lnTo>
                    <a:lnTo>
                      <a:pt x="1860" y="730"/>
                    </a:lnTo>
                    <a:lnTo>
                      <a:pt x="1880" y="730"/>
                    </a:lnTo>
                    <a:lnTo>
                      <a:pt x="1880" y="734"/>
                    </a:lnTo>
                    <a:lnTo>
                      <a:pt x="1898" y="734"/>
                    </a:lnTo>
                    <a:lnTo>
                      <a:pt x="1898" y="740"/>
                    </a:lnTo>
                    <a:lnTo>
                      <a:pt x="1914" y="740"/>
                    </a:lnTo>
                    <a:lnTo>
                      <a:pt x="1914" y="744"/>
                    </a:lnTo>
                    <a:lnTo>
                      <a:pt x="1920" y="744"/>
                    </a:lnTo>
                    <a:lnTo>
                      <a:pt x="1920" y="748"/>
                    </a:lnTo>
                    <a:lnTo>
                      <a:pt x="1936" y="748"/>
                    </a:lnTo>
                    <a:lnTo>
                      <a:pt x="1936" y="752"/>
                    </a:lnTo>
                    <a:lnTo>
                      <a:pt x="1966" y="752"/>
                    </a:lnTo>
                    <a:lnTo>
                      <a:pt x="1966" y="756"/>
                    </a:lnTo>
                    <a:lnTo>
                      <a:pt x="1996" y="756"/>
                    </a:lnTo>
                    <a:lnTo>
                      <a:pt x="1996" y="762"/>
                    </a:lnTo>
                    <a:lnTo>
                      <a:pt x="2008" y="762"/>
                    </a:lnTo>
                    <a:lnTo>
                      <a:pt x="2008" y="764"/>
                    </a:lnTo>
                    <a:lnTo>
                      <a:pt x="2064" y="764"/>
                    </a:lnTo>
                    <a:lnTo>
                      <a:pt x="2064" y="770"/>
                    </a:lnTo>
                    <a:lnTo>
                      <a:pt x="2082" y="770"/>
                    </a:lnTo>
                    <a:lnTo>
                      <a:pt x="2082" y="778"/>
                    </a:lnTo>
                    <a:lnTo>
                      <a:pt x="2096" y="778"/>
                    </a:lnTo>
                    <a:lnTo>
                      <a:pt x="2096" y="782"/>
                    </a:lnTo>
                    <a:lnTo>
                      <a:pt x="2106" y="782"/>
                    </a:lnTo>
                    <a:lnTo>
                      <a:pt x="2106" y="788"/>
                    </a:lnTo>
                    <a:lnTo>
                      <a:pt x="2118" y="788"/>
                    </a:lnTo>
                    <a:lnTo>
                      <a:pt x="2118" y="792"/>
                    </a:lnTo>
                    <a:lnTo>
                      <a:pt x="2174" y="792"/>
                    </a:lnTo>
                    <a:lnTo>
                      <a:pt x="2174" y="794"/>
                    </a:lnTo>
                    <a:lnTo>
                      <a:pt x="2234" y="794"/>
                    </a:lnTo>
                    <a:lnTo>
                      <a:pt x="2234" y="800"/>
                    </a:lnTo>
                    <a:lnTo>
                      <a:pt x="2270" y="800"/>
                    </a:lnTo>
                    <a:lnTo>
                      <a:pt x="2270" y="804"/>
                    </a:lnTo>
                    <a:lnTo>
                      <a:pt x="2288" y="804"/>
                    </a:lnTo>
                    <a:lnTo>
                      <a:pt x="2288" y="808"/>
                    </a:lnTo>
                    <a:lnTo>
                      <a:pt x="2350" y="808"/>
                    </a:lnTo>
                    <a:lnTo>
                      <a:pt x="2350" y="814"/>
                    </a:lnTo>
                    <a:lnTo>
                      <a:pt x="2374" y="814"/>
                    </a:lnTo>
                    <a:lnTo>
                      <a:pt x="2374" y="818"/>
                    </a:lnTo>
                    <a:lnTo>
                      <a:pt x="2398" y="818"/>
                    </a:lnTo>
                    <a:lnTo>
                      <a:pt x="2398" y="822"/>
                    </a:lnTo>
                    <a:lnTo>
                      <a:pt x="2402" y="822"/>
                    </a:lnTo>
                    <a:lnTo>
                      <a:pt x="2402" y="826"/>
                    </a:lnTo>
                    <a:lnTo>
                      <a:pt x="2406" y="826"/>
                    </a:lnTo>
                    <a:lnTo>
                      <a:pt x="2406" y="834"/>
                    </a:lnTo>
                    <a:lnTo>
                      <a:pt x="2456" y="834"/>
                    </a:lnTo>
                    <a:lnTo>
                      <a:pt x="2456" y="840"/>
                    </a:lnTo>
                    <a:lnTo>
                      <a:pt x="2652" y="840"/>
                    </a:lnTo>
                    <a:lnTo>
                      <a:pt x="2652" y="846"/>
                    </a:lnTo>
                    <a:lnTo>
                      <a:pt x="2716" y="846"/>
                    </a:lnTo>
                    <a:lnTo>
                      <a:pt x="2716" y="858"/>
                    </a:lnTo>
                    <a:lnTo>
                      <a:pt x="2760" y="858"/>
                    </a:lnTo>
                    <a:lnTo>
                      <a:pt x="2760" y="866"/>
                    </a:lnTo>
                    <a:lnTo>
                      <a:pt x="2782" y="866"/>
                    </a:lnTo>
                    <a:lnTo>
                      <a:pt x="2782" y="874"/>
                    </a:lnTo>
                    <a:lnTo>
                      <a:pt x="2790" y="874"/>
                    </a:lnTo>
                    <a:lnTo>
                      <a:pt x="2790" y="880"/>
                    </a:lnTo>
                    <a:lnTo>
                      <a:pt x="2928" y="880"/>
                    </a:lnTo>
                    <a:lnTo>
                      <a:pt x="2928" y="896"/>
                    </a:lnTo>
                    <a:lnTo>
                      <a:pt x="2962" y="896"/>
                    </a:lnTo>
                    <a:lnTo>
                      <a:pt x="2962" y="918"/>
                    </a:lnTo>
                    <a:lnTo>
                      <a:pt x="2968" y="918"/>
                    </a:lnTo>
                    <a:lnTo>
                      <a:pt x="2968" y="930"/>
                    </a:lnTo>
                    <a:lnTo>
                      <a:pt x="2992" y="930"/>
                    </a:lnTo>
                    <a:lnTo>
                      <a:pt x="2992" y="952"/>
                    </a:lnTo>
                    <a:lnTo>
                      <a:pt x="3316" y="952"/>
                    </a:lnTo>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15" name="Freeform 164">
                <a:extLst>
                  <a:ext uri="{FF2B5EF4-FFF2-40B4-BE49-F238E27FC236}">
                    <a16:creationId xmlns:a16="http://schemas.microsoft.com/office/drawing/2014/main" id="{45380679-2925-479A-827F-49D467409979}"/>
                  </a:ext>
                </a:extLst>
              </p:cNvPr>
              <p:cNvSpPr>
                <a:spLocks/>
              </p:cNvSpPr>
              <p:nvPr/>
            </p:nvSpPr>
            <p:spPr bwMode="auto">
              <a:xfrm>
                <a:off x="526" y="67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16" name="Freeform 165">
                <a:extLst>
                  <a:ext uri="{FF2B5EF4-FFF2-40B4-BE49-F238E27FC236}">
                    <a16:creationId xmlns:a16="http://schemas.microsoft.com/office/drawing/2014/main" id="{CF8B4A67-B6B9-4F13-A331-3CDA0B8EEE7C}"/>
                  </a:ext>
                </a:extLst>
              </p:cNvPr>
              <p:cNvSpPr>
                <a:spLocks/>
              </p:cNvSpPr>
              <p:nvPr/>
            </p:nvSpPr>
            <p:spPr bwMode="auto">
              <a:xfrm>
                <a:off x="568" y="683"/>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17" name="Freeform 166">
                <a:extLst>
                  <a:ext uri="{FF2B5EF4-FFF2-40B4-BE49-F238E27FC236}">
                    <a16:creationId xmlns:a16="http://schemas.microsoft.com/office/drawing/2014/main" id="{A14F22D2-CB6E-4576-A9AE-50832A208695}"/>
                  </a:ext>
                </a:extLst>
              </p:cNvPr>
              <p:cNvSpPr>
                <a:spLocks/>
              </p:cNvSpPr>
              <p:nvPr/>
            </p:nvSpPr>
            <p:spPr bwMode="auto">
              <a:xfrm>
                <a:off x="654" y="72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18" name="Freeform 167">
                <a:extLst>
                  <a:ext uri="{FF2B5EF4-FFF2-40B4-BE49-F238E27FC236}">
                    <a16:creationId xmlns:a16="http://schemas.microsoft.com/office/drawing/2014/main" id="{F8F44DA9-7742-4224-ADA1-2ACC1AB1CA5E}"/>
                  </a:ext>
                </a:extLst>
              </p:cNvPr>
              <p:cNvSpPr>
                <a:spLocks/>
              </p:cNvSpPr>
              <p:nvPr/>
            </p:nvSpPr>
            <p:spPr bwMode="auto">
              <a:xfrm>
                <a:off x="686" y="743"/>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19" name="Freeform 168">
                <a:extLst>
                  <a:ext uri="{FF2B5EF4-FFF2-40B4-BE49-F238E27FC236}">
                    <a16:creationId xmlns:a16="http://schemas.microsoft.com/office/drawing/2014/main" id="{4FB34CFD-6D49-4693-9336-FF68981F8292}"/>
                  </a:ext>
                </a:extLst>
              </p:cNvPr>
              <p:cNvSpPr>
                <a:spLocks/>
              </p:cNvSpPr>
              <p:nvPr/>
            </p:nvSpPr>
            <p:spPr bwMode="auto">
              <a:xfrm>
                <a:off x="710" y="753"/>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20" name="Freeform 169">
                <a:extLst>
                  <a:ext uri="{FF2B5EF4-FFF2-40B4-BE49-F238E27FC236}">
                    <a16:creationId xmlns:a16="http://schemas.microsoft.com/office/drawing/2014/main" id="{C7CA959B-819D-4603-BE08-CF24A27F5632}"/>
                  </a:ext>
                </a:extLst>
              </p:cNvPr>
              <p:cNvSpPr>
                <a:spLocks/>
              </p:cNvSpPr>
              <p:nvPr/>
            </p:nvSpPr>
            <p:spPr bwMode="auto">
              <a:xfrm>
                <a:off x="816" y="79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21" name="Freeform 170">
                <a:extLst>
                  <a:ext uri="{FF2B5EF4-FFF2-40B4-BE49-F238E27FC236}">
                    <a16:creationId xmlns:a16="http://schemas.microsoft.com/office/drawing/2014/main" id="{B5C4DC62-252E-4D9B-B774-075089A00370}"/>
                  </a:ext>
                </a:extLst>
              </p:cNvPr>
              <p:cNvSpPr>
                <a:spLocks/>
              </p:cNvSpPr>
              <p:nvPr/>
            </p:nvSpPr>
            <p:spPr bwMode="auto">
              <a:xfrm>
                <a:off x="896" y="87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22" name="Freeform 171">
                <a:extLst>
                  <a:ext uri="{FF2B5EF4-FFF2-40B4-BE49-F238E27FC236}">
                    <a16:creationId xmlns:a16="http://schemas.microsoft.com/office/drawing/2014/main" id="{CF4C22E6-407C-4DEF-8DF8-8D95C646AE53}"/>
                  </a:ext>
                </a:extLst>
              </p:cNvPr>
              <p:cNvSpPr>
                <a:spLocks/>
              </p:cNvSpPr>
              <p:nvPr/>
            </p:nvSpPr>
            <p:spPr bwMode="auto">
              <a:xfrm>
                <a:off x="1244" y="1027"/>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23" name="Freeform 172">
                <a:extLst>
                  <a:ext uri="{FF2B5EF4-FFF2-40B4-BE49-F238E27FC236}">
                    <a16:creationId xmlns:a16="http://schemas.microsoft.com/office/drawing/2014/main" id="{4D63120D-0ABE-4789-AEEB-040805E7226E}"/>
                  </a:ext>
                </a:extLst>
              </p:cNvPr>
              <p:cNvSpPr>
                <a:spLocks/>
              </p:cNvSpPr>
              <p:nvPr/>
            </p:nvSpPr>
            <p:spPr bwMode="auto">
              <a:xfrm>
                <a:off x="1320" y="1053"/>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24" name="Freeform 173">
                <a:extLst>
                  <a:ext uri="{FF2B5EF4-FFF2-40B4-BE49-F238E27FC236}">
                    <a16:creationId xmlns:a16="http://schemas.microsoft.com/office/drawing/2014/main" id="{B5F35C33-6BA7-4391-BCF4-6BE7CCF9E94E}"/>
                  </a:ext>
                </a:extLst>
              </p:cNvPr>
              <p:cNvSpPr>
                <a:spLocks/>
              </p:cNvSpPr>
              <p:nvPr/>
            </p:nvSpPr>
            <p:spPr bwMode="auto">
              <a:xfrm>
                <a:off x="1598" y="112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25" name="Freeform 174">
                <a:extLst>
                  <a:ext uri="{FF2B5EF4-FFF2-40B4-BE49-F238E27FC236}">
                    <a16:creationId xmlns:a16="http://schemas.microsoft.com/office/drawing/2014/main" id="{B30C567F-24E7-438F-9C74-0E8130E4222B}"/>
                  </a:ext>
                </a:extLst>
              </p:cNvPr>
              <p:cNvSpPr>
                <a:spLocks/>
              </p:cNvSpPr>
              <p:nvPr/>
            </p:nvSpPr>
            <p:spPr bwMode="auto">
              <a:xfrm>
                <a:off x="1656" y="115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26" name="Freeform 175">
                <a:extLst>
                  <a:ext uri="{FF2B5EF4-FFF2-40B4-BE49-F238E27FC236}">
                    <a16:creationId xmlns:a16="http://schemas.microsoft.com/office/drawing/2014/main" id="{C238738C-0F32-464F-A427-7D6BBA0FE320}"/>
                  </a:ext>
                </a:extLst>
              </p:cNvPr>
              <p:cNvSpPr>
                <a:spLocks/>
              </p:cNvSpPr>
              <p:nvPr/>
            </p:nvSpPr>
            <p:spPr bwMode="auto">
              <a:xfrm>
                <a:off x="1730" y="1181"/>
                <a:ext cx="42" cy="40"/>
              </a:xfrm>
              <a:custGeom>
                <a:avLst/>
                <a:gdLst>
                  <a:gd name="T0" fmla="*/ 20 w 42"/>
                  <a:gd name="T1" fmla="*/ 0 h 40"/>
                  <a:gd name="T2" fmla="*/ 0 w 42"/>
                  <a:gd name="T3" fmla="*/ 40 h 40"/>
                  <a:gd name="T4" fmla="*/ 42 w 42"/>
                  <a:gd name="T5" fmla="*/ 40 h 40"/>
                  <a:gd name="T6" fmla="*/ 20 w 42"/>
                  <a:gd name="T7" fmla="*/ 0 h 40"/>
                </a:gdLst>
                <a:ahLst/>
                <a:cxnLst>
                  <a:cxn ang="0">
                    <a:pos x="T0" y="T1"/>
                  </a:cxn>
                  <a:cxn ang="0">
                    <a:pos x="T2" y="T3"/>
                  </a:cxn>
                  <a:cxn ang="0">
                    <a:pos x="T4" y="T5"/>
                  </a:cxn>
                  <a:cxn ang="0">
                    <a:pos x="T6" y="T7"/>
                  </a:cxn>
                </a:cxnLst>
                <a:rect l="0" t="0" r="r" b="b"/>
                <a:pathLst>
                  <a:path w="42" h="40">
                    <a:moveTo>
                      <a:pt x="20" y="0"/>
                    </a:moveTo>
                    <a:lnTo>
                      <a:pt x="0" y="40"/>
                    </a:lnTo>
                    <a:lnTo>
                      <a:pt x="42" y="40"/>
                    </a:lnTo>
                    <a:lnTo>
                      <a:pt x="20"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27" name="Freeform 176">
                <a:extLst>
                  <a:ext uri="{FF2B5EF4-FFF2-40B4-BE49-F238E27FC236}">
                    <a16:creationId xmlns:a16="http://schemas.microsoft.com/office/drawing/2014/main" id="{FA6C9D16-538F-4099-B91B-1D1B1D9B3F45}"/>
                  </a:ext>
                </a:extLst>
              </p:cNvPr>
              <p:cNvSpPr>
                <a:spLocks/>
              </p:cNvSpPr>
              <p:nvPr/>
            </p:nvSpPr>
            <p:spPr bwMode="auto">
              <a:xfrm>
                <a:off x="1798" y="1207"/>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28" name="Freeform 177">
                <a:extLst>
                  <a:ext uri="{FF2B5EF4-FFF2-40B4-BE49-F238E27FC236}">
                    <a16:creationId xmlns:a16="http://schemas.microsoft.com/office/drawing/2014/main" id="{7F67BB39-B5C5-48F1-8451-6CF20EDFD112}"/>
                  </a:ext>
                </a:extLst>
              </p:cNvPr>
              <p:cNvSpPr>
                <a:spLocks/>
              </p:cNvSpPr>
              <p:nvPr/>
            </p:nvSpPr>
            <p:spPr bwMode="auto">
              <a:xfrm>
                <a:off x="2030" y="1289"/>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29" name="Freeform 178">
                <a:extLst>
                  <a:ext uri="{FF2B5EF4-FFF2-40B4-BE49-F238E27FC236}">
                    <a16:creationId xmlns:a16="http://schemas.microsoft.com/office/drawing/2014/main" id="{A5E733B4-3DD6-4154-B9FA-AF8D25F0033E}"/>
                  </a:ext>
                </a:extLst>
              </p:cNvPr>
              <p:cNvSpPr>
                <a:spLocks/>
              </p:cNvSpPr>
              <p:nvPr/>
            </p:nvSpPr>
            <p:spPr bwMode="auto">
              <a:xfrm>
                <a:off x="2088" y="130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30" name="Freeform 179">
                <a:extLst>
                  <a:ext uri="{FF2B5EF4-FFF2-40B4-BE49-F238E27FC236}">
                    <a16:creationId xmlns:a16="http://schemas.microsoft.com/office/drawing/2014/main" id="{6E14459B-0966-499B-857D-F3F2889C79D9}"/>
                  </a:ext>
                </a:extLst>
              </p:cNvPr>
              <p:cNvSpPr>
                <a:spLocks/>
              </p:cNvSpPr>
              <p:nvPr/>
            </p:nvSpPr>
            <p:spPr bwMode="auto">
              <a:xfrm>
                <a:off x="2568" y="1441"/>
                <a:ext cx="42" cy="40"/>
              </a:xfrm>
              <a:custGeom>
                <a:avLst/>
                <a:gdLst>
                  <a:gd name="T0" fmla="*/ 20 w 42"/>
                  <a:gd name="T1" fmla="*/ 0 h 40"/>
                  <a:gd name="T2" fmla="*/ 0 w 42"/>
                  <a:gd name="T3" fmla="*/ 40 h 40"/>
                  <a:gd name="T4" fmla="*/ 42 w 42"/>
                  <a:gd name="T5" fmla="*/ 40 h 40"/>
                  <a:gd name="T6" fmla="*/ 20 w 42"/>
                  <a:gd name="T7" fmla="*/ 0 h 40"/>
                </a:gdLst>
                <a:ahLst/>
                <a:cxnLst>
                  <a:cxn ang="0">
                    <a:pos x="T0" y="T1"/>
                  </a:cxn>
                  <a:cxn ang="0">
                    <a:pos x="T2" y="T3"/>
                  </a:cxn>
                  <a:cxn ang="0">
                    <a:pos x="T4" y="T5"/>
                  </a:cxn>
                  <a:cxn ang="0">
                    <a:pos x="T6" y="T7"/>
                  </a:cxn>
                </a:cxnLst>
                <a:rect l="0" t="0" r="r" b="b"/>
                <a:pathLst>
                  <a:path w="42" h="40">
                    <a:moveTo>
                      <a:pt x="20" y="0"/>
                    </a:moveTo>
                    <a:lnTo>
                      <a:pt x="0" y="40"/>
                    </a:lnTo>
                    <a:lnTo>
                      <a:pt x="42" y="40"/>
                    </a:lnTo>
                    <a:lnTo>
                      <a:pt x="20"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31" name="Freeform 180">
                <a:extLst>
                  <a:ext uri="{FF2B5EF4-FFF2-40B4-BE49-F238E27FC236}">
                    <a16:creationId xmlns:a16="http://schemas.microsoft.com/office/drawing/2014/main" id="{9F912C27-C49E-4A61-AFEE-C6CE28E23037}"/>
                  </a:ext>
                </a:extLst>
              </p:cNvPr>
              <p:cNvSpPr>
                <a:spLocks/>
              </p:cNvSpPr>
              <p:nvPr/>
            </p:nvSpPr>
            <p:spPr bwMode="auto">
              <a:xfrm>
                <a:off x="2880" y="1489"/>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32" name="Freeform 181">
                <a:extLst>
                  <a:ext uri="{FF2B5EF4-FFF2-40B4-BE49-F238E27FC236}">
                    <a16:creationId xmlns:a16="http://schemas.microsoft.com/office/drawing/2014/main" id="{6FD2490D-0710-4A9B-9E89-6C080710A17B}"/>
                  </a:ext>
                </a:extLst>
              </p:cNvPr>
              <p:cNvSpPr>
                <a:spLocks/>
              </p:cNvSpPr>
              <p:nvPr/>
            </p:nvSpPr>
            <p:spPr bwMode="auto">
              <a:xfrm>
                <a:off x="2912" y="1493"/>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33" name="Freeform 182">
                <a:extLst>
                  <a:ext uri="{FF2B5EF4-FFF2-40B4-BE49-F238E27FC236}">
                    <a16:creationId xmlns:a16="http://schemas.microsoft.com/office/drawing/2014/main" id="{8495B3FE-F00B-41C5-90AA-3855F47B99E8}"/>
                  </a:ext>
                </a:extLst>
              </p:cNvPr>
              <p:cNvSpPr>
                <a:spLocks/>
              </p:cNvSpPr>
              <p:nvPr/>
            </p:nvSpPr>
            <p:spPr bwMode="auto">
              <a:xfrm>
                <a:off x="2936" y="151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34" name="Freeform 183">
                <a:extLst>
                  <a:ext uri="{FF2B5EF4-FFF2-40B4-BE49-F238E27FC236}">
                    <a16:creationId xmlns:a16="http://schemas.microsoft.com/office/drawing/2014/main" id="{06EA07A9-7445-4A74-AFEA-4C71F4741ABC}"/>
                  </a:ext>
                </a:extLst>
              </p:cNvPr>
              <p:cNvSpPr>
                <a:spLocks/>
              </p:cNvSpPr>
              <p:nvPr/>
            </p:nvSpPr>
            <p:spPr bwMode="auto">
              <a:xfrm>
                <a:off x="2952" y="151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35" name="Freeform 184">
                <a:extLst>
                  <a:ext uri="{FF2B5EF4-FFF2-40B4-BE49-F238E27FC236}">
                    <a16:creationId xmlns:a16="http://schemas.microsoft.com/office/drawing/2014/main" id="{2A3A1293-821B-4FA7-BE0B-077C43124C41}"/>
                  </a:ext>
                </a:extLst>
              </p:cNvPr>
              <p:cNvSpPr>
                <a:spLocks/>
              </p:cNvSpPr>
              <p:nvPr/>
            </p:nvSpPr>
            <p:spPr bwMode="auto">
              <a:xfrm>
                <a:off x="2964" y="1511"/>
                <a:ext cx="42" cy="40"/>
              </a:xfrm>
              <a:custGeom>
                <a:avLst/>
                <a:gdLst>
                  <a:gd name="T0" fmla="*/ 22 w 42"/>
                  <a:gd name="T1" fmla="*/ 0 h 40"/>
                  <a:gd name="T2" fmla="*/ 0 w 42"/>
                  <a:gd name="T3" fmla="*/ 40 h 40"/>
                  <a:gd name="T4" fmla="*/ 42 w 42"/>
                  <a:gd name="T5" fmla="*/ 40 h 40"/>
                  <a:gd name="T6" fmla="*/ 22 w 42"/>
                  <a:gd name="T7" fmla="*/ 0 h 40"/>
                </a:gdLst>
                <a:ahLst/>
                <a:cxnLst>
                  <a:cxn ang="0">
                    <a:pos x="T0" y="T1"/>
                  </a:cxn>
                  <a:cxn ang="0">
                    <a:pos x="T2" y="T3"/>
                  </a:cxn>
                  <a:cxn ang="0">
                    <a:pos x="T4" y="T5"/>
                  </a:cxn>
                  <a:cxn ang="0">
                    <a:pos x="T6" y="T7"/>
                  </a:cxn>
                </a:cxnLst>
                <a:rect l="0" t="0" r="r" b="b"/>
                <a:pathLst>
                  <a:path w="42" h="40">
                    <a:moveTo>
                      <a:pt x="22" y="0"/>
                    </a:moveTo>
                    <a:lnTo>
                      <a:pt x="0" y="40"/>
                    </a:lnTo>
                    <a:lnTo>
                      <a:pt x="42"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36" name="Freeform 185">
                <a:extLst>
                  <a:ext uri="{FF2B5EF4-FFF2-40B4-BE49-F238E27FC236}">
                    <a16:creationId xmlns:a16="http://schemas.microsoft.com/office/drawing/2014/main" id="{F3D5BCE2-F3B1-43B5-8260-D87D8F3FDB97}"/>
                  </a:ext>
                </a:extLst>
              </p:cNvPr>
              <p:cNvSpPr>
                <a:spLocks/>
              </p:cNvSpPr>
              <p:nvPr/>
            </p:nvSpPr>
            <p:spPr bwMode="auto">
              <a:xfrm>
                <a:off x="2992" y="151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37" name="Freeform 186">
                <a:extLst>
                  <a:ext uri="{FF2B5EF4-FFF2-40B4-BE49-F238E27FC236}">
                    <a16:creationId xmlns:a16="http://schemas.microsoft.com/office/drawing/2014/main" id="{1A663FED-3C44-4158-99CF-704ED0506750}"/>
                  </a:ext>
                </a:extLst>
              </p:cNvPr>
              <p:cNvSpPr>
                <a:spLocks/>
              </p:cNvSpPr>
              <p:nvPr/>
            </p:nvSpPr>
            <p:spPr bwMode="auto">
              <a:xfrm>
                <a:off x="3032" y="1515"/>
                <a:ext cx="42" cy="40"/>
              </a:xfrm>
              <a:custGeom>
                <a:avLst/>
                <a:gdLst>
                  <a:gd name="T0" fmla="*/ 20 w 42"/>
                  <a:gd name="T1" fmla="*/ 0 h 40"/>
                  <a:gd name="T2" fmla="*/ 0 w 42"/>
                  <a:gd name="T3" fmla="*/ 40 h 40"/>
                  <a:gd name="T4" fmla="*/ 42 w 42"/>
                  <a:gd name="T5" fmla="*/ 40 h 40"/>
                  <a:gd name="T6" fmla="*/ 20 w 42"/>
                  <a:gd name="T7" fmla="*/ 0 h 40"/>
                </a:gdLst>
                <a:ahLst/>
                <a:cxnLst>
                  <a:cxn ang="0">
                    <a:pos x="T0" y="T1"/>
                  </a:cxn>
                  <a:cxn ang="0">
                    <a:pos x="T2" y="T3"/>
                  </a:cxn>
                  <a:cxn ang="0">
                    <a:pos x="T4" y="T5"/>
                  </a:cxn>
                  <a:cxn ang="0">
                    <a:pos x="T6" y="T7"/>
                  </a:cxn>
                </a:cxnLst>
                <a:rect l="0" t="0" r="r" b="b"/>
                <a:pathLst>
                  <a:path w="42" h="40">
                    <a:moveTo>
                      <a:pt x="20" y="0"/>
                    </a:moveTo>
                    <a:lnTo>
                      <a:pt x="0" y="40"/>
                    </a:lnTo>
                    <a:lnTo>
                      <a:pt x="42" y="40"/>
                    </a:lnTo>
                    <a:lnTo>
                      <a:pt x="20"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38" name="Freeform 187">
                <a:extLst>
                  <a:ext uri="{FF2B5EF4-FFF2-40B4-BE49-F238E27FC236}">
                    <a16:creationId xmlns:a16="http://schemas.microsoft.com/office/drawing/2014/main" id="{A70D06F1-1DA8-4C5F-9A7A-E9B9237DA8C1}"/>
                  </a:ext>
                </a:extLst>
              </p:cNvPr>
              <p:cNvSpPr>
                <a:spLocks/>
              </p:cNvSpPr>
              <p:nvPr/>
            </p:nvSpPr>
            <p:spPr bwMode="auto">
              <a:xfrm>
                <a:off x="3064" y="151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39" name="Freeform 188">
                <a:extLst>
                  <a:ext uri="{FF2B5EF4-FFF2-40B4-BE49-F238E27FC236}">
                    <a16:creationId xmlns:a16="http://schemas.microsoft.com/office/drawing/2014/main" id="{9E0DE43C-B790-4FB4-8E98-30046C417338}"/>
                  </a:ext>
                </a:extLst>
              </p:cNvPr>
              <p:cNvSpPr>
                <a:spLocks/>
              </p:cNvSpPr>
              <p:nvPr/>
            </p:nvSpPr>
            <p:spPr bwMode="auto">
              <a:xfrm>
                <a:off x="3100" y="151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40" name="Freeform 189">
                <a:extLst>
                  <a:ext uri="{FF2B5EF4-FFF2-40B4-BE49-F238E27FC236}">
                    <a16:creationId xmlns:a16="http://schemas.microsoft.com/office/drawing/2014/main" id="{3CD6D878-5B27-4915-805F-A6A07C5D4B21}"/>
                  </a:ext>
                </a:extLst>
              </p:cNvPr>
              <p:cNvSpPr>
                <a:spLocks/>
              </p:cNvSpPr>
              <p:nvPr/>
            </p:nvSpPr>
            <p:spPr bwMode="auto">
              <a:xfrm>
                <a:off x="3116" y="151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41" name="Freeform 190">
                <a:extLst>
                  <a:ext uri="{FF2B5EF4-FFF2-40B4-BE49-F238E27FC236}">
                    <a16:creationId xmlns:a16="http://schemas.microsoft.com/office/drawing/2014/main" id="{F7BE4DC0-B889-4F85-9791-1A71A2F742E9}"/>
                  </a:ext>
                </a:extLst>
              </p:cNvPr>
              <p:cNvSpPr>
                <a:spLocks/>
              </p:cNvSpPr>
              <p:nvPr/>
            </p:nvSpPr>
            <p:spPr bwMode="auto">
              <a:xfrm>
                <a:off x="3122" y="1515"/>
                <a:ext cx="42" cy="40"/>
              </a:xfrm>
              <a:custGeom>
                <a:avLst/>
                <a:gdLst>
                  <a:gd name="T0" fmla="*/ 22 w 42"/>
                  <a:gd name="T1" fmla="*/ 0 h 40"/>
                  <a:gd name="T2" fmla="*/ 0 w 42"/>
                  <a:gd name="T3" fmla="*/ 40 h 40"/>
                  <a:gd name="T4" fmla="*/ 42 w 42"/>
                  <a:gd name="T5" fmla="*/ 40 h 40"/>
                  <a:gd name="T6" fmla="*/ 22 w 42"/>
                  <a:gd name="T7" fmla="*/ 0 h 40"/>
                </a:gdLst>
                <a:ahLst/>
                <a:cxnLst>
                  <a:cxn ang="0">
                    <a:pos x="T0" y="T1"/>
                  </a:cxn>
                  <a:cxn ang="0">
                    <a:pos x="T2" y="T3"/>
                  </a:cxn>
                  <a:cxn ang="0">
                    <a:pos x="T4" y="T5"/>
                  </a:cxn>
                  <a:cxn ang="0">
                    <a:pos x="T6" y="T7"/>
                  </a:cxn>
                </a:cxnLst>
                <a:rect l="0" t="0" r="r" b="b"/>
                <a:pathLst>
                  <a:path w="42" h="40">
                    <a:moveTo>
                      <a:pt x="22" y="0"/>
                    </a:moveTo>
                    <a:lnTo>
                      <a:pt x="0" y="40"/>
                    </a:lnTo>
                    <a:lnTo>
                      <a:pt x="42"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42" name="Freeform 191">
                <a:extLst>
                  <a:ext uri="{FF2B5EF4-FFF2-40B4-BE49-F238E27FC236}">
                    <a16:creationId xmlns:a16="http://schemas.microsoft.com/office/drawing/2014/main" id="{F8490AF9-2025-4747-8EFB-5547A7CEA6F4}"/>
                  </a:ext>
                </a:extLst>
              </p:cNvPr>
              <p:cNvSpPr>
                <a:spLocks/>
              </p:cNvSpPr>
              <p:nvPr/>
            </p:nvSpPr>
            <p:spPr bwMode="auto">
              <a:xfrm>
                <a:off x="3130" y="1515"/>
                <a:ext cx="42" cy="40"/>
              </a:xfrm>
              <a:custGeom>
                <a:avLst/>
                <a:gdLst>
                  <a:gd name="T0" fmla="*/ 22 w 42"/>
                  <a:gd name="T1" fmla="*/ 0 h 40"/>
                  <a:gd name="T2" fmla="*/ 0 w 42"/>
                  <a:gd name="T3" fmla="*/ 40 h 40"/>
                  <a:gd name="T4" fmla="*/ 42 w 42"/>
                  <a:gd name="T5" fmla="*/ 40 h 40"/>
                  <a:gd name="T6" fmla="*/ 22 w 42"/>
                  <a:gd name="T7" fmla="*/ 0 h 40"/>
                </a:gdLst>
                <a:ahLst/>
                <a:cxnLst>
                  <a:cxn ang="0">
                    <a:pos x="T0" y="T1"/>
                  </a:cxn>
                  <a:cxn ang="0">
                    <a:pos x="T2" y="T3"/>
                  </a:cxn>
                  <a:cxn ang="0">
                    <a:pos x="T4" y="T5"/>
                  </a:cxn>
                  <a:cxn ang="0">
                    <a:pos x="T6" y="T7"/>
                  </a:cxn>
                </a:cxnLst>
                <a:rect l="0" t="0" r="r" b="b"/>
                <a:pathLst>
                  <a:path w="42" h="40">
                    <a:moveTo>
                      <a:pt x="22" y="0"/>
                    </a:moveTo>
                    <a:lnTo>
                      <a:pt x="0" y="40"/>
                    </a:lnTo>
                    <a:lnTo>
                      <a:pt x="42"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43" name="Freeform 192">
                <a:extLst>
                  <a:ext uri="{FF2B5EF4-FFF2-40B4-BE49-F238E27FC236}">
                    <a16:creationId xmlns:a16="http://schemas.microsoft.com/office/drawing/2014/main" id="{4457B1E7-C393-4793-8EA6-0549A3F96B81}"/>
                  </a:ext>
                </a:extLst>
              </p:cNvPr>
              <p:cNvSpPr>
                <a:spLocks/>
              </p:cNvSpPr>
              <p:nvPr/>
            </p:nvSpPr>
            <p:spPr bwMode="auto">
              <a:xfrm>
                <a:off x="3146" y="151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44" name="Freeform 193">
                <a:extLst>
                  <a:ext uri="{FF2B5EF4-FFF2-40B4-BE49-F238E27FC236}">
                    <a16:creationId xmlns:a16="http://schemas.microsoft.com/office/drawing/2014/main" id="{99E3B077-67C4-42BB-ACBD-6647649F62EA}"/>
                  </a:ext>
                </a:extLst>
              </p:cNvPr>
              <p:cNvSpPr>
                <a:spLocks/>
              </p:cNvSpPr>
              <p:nvPr/>
            </p:nvSpPr>
            <p:spPr bwMode="auto">
              <a:xfrm>
                <a:off x="3152" y="151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45" name="Freeform 194">
                <a:extLst>
                  <a:ext uri="{FF2B5EF4-FFF2-40B4-BE49-F238E27FC236}">
                    <a16:creationId xmlns:a16="http://schemas.microsoft.com/office/drawing/2014/main" id="{39DDBB54-D99E-48E3-B8F1-8BB78CDE2CED}"/>
                  </a:ext>
                </a:extLst>
              </p:cNvPr>
              <p:cNvSpPr>
                <a:spLocks/>
              </p:cNvSpPr>
              <p:nvPr/>
            </p:nvSpPr>
            <p:spPr bwMode="auto">
              <a:xfrm>
                <a:off x="3160" y="151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46" name="Freeform 195">
                <a:extLst>
                  <a:ext uri="{FF2B5EF4-FFF2-40B4-BE49-F238E27FC236}">
                    <a16:creationId xmlns:a16="http://schemas.microsoft.com/office/drawing/2014/main" id="{9E2CC4A6-A30D-4297-AC6A-699CBAF4ADC2}"/>
                  </a:ext>
                </a:extLst>
              </p:cNvPr>
              <p:cNvSpPr>
                <a:spLocks/>
              </p:cNvSpPr>
              <p:nvPr/>
            </p:nvSpPr>
            <p:spPr bwMode="auto">
              <a:xfrm>
                <a:off x="3172" y="1519"/>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47" name="Freeform 196">
                <a:extLst>
                  <a:ext uri="{FF2B5EF4-FFF2-40B4-BE49-F238E27FC236}">
                    <a16:creationId xmlns:a16="http://schemas.microsoft.com/office/drawing/2014/main" id="{D84FA820-15AD-4A12-94DF-B3E92FC5326D}"/>
                  </a:ext>
                </a:extLst>
              </p:cNvPr>
              <p:cNvSpPr>
                <a:spLocks/>
              </p:cNvSpPr>
              <p:nvPr/>
            </p:nvSpPr>
            <p:spPr bwMode="auto">
              <a:xfrm>
                <a:off x="3182" y="1519"/>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48" name="Freeform 197">
                <a:extLst>
                  <a:ext uri="{FF2B5EF4-FFF2-40B4-BE49-F238E27FC236}">
                    <a16:creationId xmlns:a16="http://schemas.microsoft.com/office/drawing/2014/main" id="{8292AF58-C7E3-4942-B91B-6AED55538B9B}"/>
                  </a:ext>
                </a:extLst>
              </p:cNvPr>
              <p:cNvSpPr>
                <a:spLocks/>
              </p:cNvSpPr>
              <p:nvPr/>
            </p:nvSpPr>
            <p:spPr bwMode="auto">
              <a:xfrm>
                <a:off x="3186" y="1519"/>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49" name="Freeform 198">
                <a:extLst>
                  <a:ext uri="{FF2B5EF4-FFF2-40B4-BE49-F238E27FC236}">
                    <a16:creationId xmlns:a16="http://schemas.microsoft.com/office/drawing/2014/main" id="{40F95868-F0A4-4E6E-B61E-7C7A126D4A10}"/>
                  </a:ext>
                </a:extLst>
              </p:cNvPr>
              <p:cNvSpPr>
                <a:spLocks/>
              </p:cNvSpPr>
              <p:nvPr/>
            </p:nvSpPr>
            <p:spPr bwMode="auto">
              <a:xfrm>
                <a:off x="3196" y="1519"/>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50" name="Freeform 199">
                <a:extLst>
                  <a:ext uri="{FF2B5EF4-FFF2-40B4-BE49-F238E27FC236}">
                    <a16:creationId xmlns:a16="http://schemas.microsoft.com/office/drawing/2014/main" id="{4EE5AF31-594C-4E54-85B5-A01EF003A0E5}"/>
                  </a:ext>
                </a:extLst>
              </p:cNvPr>
              <p:cNvSpPr>
                <a:spLocks/>
              </p:cNvSpPr>
              <p:nvPr/>
            </p:nvSpPr>
            <p:spPr bwMode="auto">
              <a:xfrm>
                <a:off x="3208" y="1519"/>
                <a:ext cx="42" cy="40"/>
              </a:xfrm>
              <a:custGeom>
                <a:avLst/>
                <a:gdLst>
                  <a:gd name="T0" fmla="*/ 22 w 42"/>
                  <a:gd name="T1" fmla="*/ 0 h 40"/>
                  <a:gd name="T2" fmla="*/ 0 w 42"/>
                  <a:gd name="T3" fmla="*/ 40 h 40"/>
                  <a:gd name="T4" fmla="*/ 42 w 42"/>
                  <a:gd name="T5" fmla="*/ 40 h 40"/>
                  <a:gd name="T6" fmla="*/ 22 w 42"/>
                  <a:gd name="T7" fmla="*/ 0 h 40"/>
                </a:gdLst>
                <a:ahLst/>
                <a:cxnLst>
                  <a:cxn ang="0">
                    <a:pos x="T0" y="T1"/>
                  </a:cxn>
                  <a:cxn ang="0">
                    <a:pos x="T2" y="T3"/>
                  </a:cxn>
                  <a:cxn ang="0">
                    <a:pos x="T4" y="T5"/>
                  </a:cxn>
                  <a:cxn ang="0">
                    <a:pos x="T6" y="T7"/>
                  </a:cxn>
                </a:cxnLst>
                <a:rect l="0" t="0" r="r" b="b"/>
                <a:pathLst>
                  <a:path w="42" h="40">
                    <a:moveTo>
                      <a:pt x="22" y="0"/>
                    </a:moveTo>
                    <a:lnTo>
                      <a:pt x="0" y="40"/>
                    </a:lnTo>
                    <a:lnTo>
                      <a:pt x="42"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51" name="Freeform 200">
                <a:extLst>
                  <a:ext uri="{FF2B5EF4-FFF2-40B4-BE49-F238E27FC236}">
                    <a16:creationId xmlns:a16="http://schemas.microsoft.com/office/drawing/2014/main" id="{D0DDC64D-2B8D-4807-8838-CE0E13E35AC6}"/>
                  </a:ext>
                </a:extLst>
              </p:cNvPr>
              <p:cNvSpPr>
                <a:spLocks/>
              </p:cNvSpPr>
              <p:nvPr/>
            </p:nvSpPr>
            <p:spPr bwMode="auto">
              <a:xfrm>
                <a:off x="3216" y="1519"/>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52" name="Freeform 201">
                <a:extLst>
                  <a:ext uri="{FF2B5EF4-FFF2-40B4-BE49-F238E27FC236}">
                    <a16:creationId xmlns:a16="http://schemas.microsoft.com/office/drawing/2014/main" id="{9C9E25EB-0E95-4A74-BA78-5507D06F5C7E}"/>
                  </a:ext>
                </a:extLst>
              </p:cNvPr>
              <p:cNvSpPr>
                <a:spLocks/>
              </p:cNvSpPr>
              <p:nvPr/>
            </p:nvSpPr>
            <p:spPr bwMode="auto">
              <a:xfrm>
                <a:off x="3222" y="1519"/>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53" name="Freeform 202">
                <a:extLst>
                  <a:ext uri="{FF2B5EF4-FFF2-40B4-BE49-F238E27FC236}">
                    <a16:creationId xmlns:a16="http://schemas.microsoft.com/office/drawing/2014/main" id="{F25C4FC9-5CF8-4FBD-B851-21A46E6F02E4}"/>
                  </a:ext>
                </a:extLst>
              </p:cNvPr>
              <p:cNvSpPr>
                <a:spLocks/>
              </p:cNvSpPr>
              <p:nvPr/>
            </p:nvSpPr>
            <p:spPr bwMode="auto">
              <a:xfrm>
                <a:off x="3230" y="1519"/>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54" name="Freeform 203">
                <a:extLst>
                  <a:ext uri="{FF2B5EF4-FFF2-40B4-BE49-F238E27FC236}">
                    <a16:creationId xmlns:a16="http://schemas.microsoft.com/office/drawing/2014/main" id="{91ACF1FF-786A-49F6-8585-E47140BA7BDF}"/>
                  </a:ext>
                </a:extLst>
              </p:cNvPr>
              <p:cNvSpPr>
                <a:spLocks/>
              </p:cNvSpPr>
              <p:nvPr/>
            </p:nvSpPr>
            <p:spPr bwMode="auto">
              <a:xfrm>
                <a:off x="3234" y="1527"/>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55" name="Freeform 204">
                <a:extLst>
                  <a:ext uri="{FF2B5EF4-FFF2-40B4-BE49-F238E27FC236}">
                    <a16:creationId xmlns:a16="http://schemas.microsoft.com/office/drawing/2014/main" id="{62ACD878-0B1A-4EF6-911E-C5ADBA97506A}"/>
                  </a:ext>
                </a:extLst>
              </p:cNvPr>
              <p:cNvSpPr>
                <a:spLocks/>
              </p:cNvSpPr>
              <p:nvPr/>
            </p:nvSpPr>
            <p:spPr bwMode="auto">
              <a:xfrm>
                <a:off x="3240" y="153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grpSp>
        <p:sp>
          <p:nvSpPr>
            <p:cNvPr id="10" name="Freeform 206">
              <a:extLst>
                <a:ext uri="{FF2B5EF4-FFF2-40B4-BE49-F238E27FC236}">
                  <a16:creationId xmlns:a16="http://schemas.microsoft.com/office/drawing/2014/main" id="{7EB3F1F1-182A-49A4-917D-5C7199ADE470}"/>
                </a:ext>
              </a:extLst>
            </p:cNvPr>
            <p:cNvSpPr>
              <a:spLocks/>
            </p:cNvSpPr>
            <p:nvPr/>
          </p:nvSpPr>
          <p:spPr bwMode="auto">
            <a:xfrm>
              <a:off x="3248" y="1531"/>
              <a:ext cx="42" cy="40"/>
            </a:xfrm>
            <a:custGeom>
              <a:avLst/>
              <a:gdLst>
                <a:gd name="T0" fmla="*/ 20 w 42"/>
                <a:gd name="T1" fmla="*/ 0 h 40"/>
                <a:gd name="T2" fmla="*/ 0 w 42"/>
                <a:gd name="T3" fmla="*/ 40 h 40"/>
                <a:gd name="T4" fmla="*/ 42 w 42"/>
                <a:gd name="T5" fmla="*/ 40 h 40"/>
                <a:gd name="T6" fmla="*/ 20 w 42"/>
                <a:gd name="T7" fmla="*/ 0 h 40"/>
              </a:gdLst>
              <a:ahLst/>
              <a:cxnLst>
                <a:cxn ang="0">
                  <a:pos x="T0" y="T1"/>
                </a:cxn>
                <a:cxn ang="0">
                  <a:pos x="T2" y="T3"/>
                </a:cxn>
                <a:cxn ang="0">
                  <a:pos x="T4" y="T5"/>
                </a:cxn>
                <a:cxn ang="0">
                  <a:pos x="T6" y="T7"/>
                </a:cxn>
              </a:cxnLst>
              <a:rect l="0" t="0" r="r" b="b"/>
              <a:pathLst>
                <a:path w="42" h="40">
                  <a:moveTo>
                    <a:pt x="20" y="0"/>
                  </a:moveTo>
                  <a:lnTo>
                    <a:pt x="0" y="40"/>
                  </a:lnTo>
                  <a:lnTo>
                    <a:pt x="42" y="40"/>
                  </a:lnTo>
                  <a:lnTo>
                    <a:pt x="20"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1" name="Freeform 207">
              <a:extLst>
                <a:ext uri="{FF2B5EF4-FFF2-40B4-BE49-F238E27FC236}">
                  <a16:creationId xmlns:a16="http://schemas.microsoft.com/office/drawing/2014/main" id="{B8DDCA7C-3DCA-40D1-B414-53356977E09E}"/>
                </a:ext>
              </a:extLst>
            </p:cNvPr>
            <p:cNvSpPr>
              <a:spLocks/>
            </p:cNvSpPr>
            <p:nvPr/>
          </p:nvSpPr>
          <p:spPr bwMode="auto">
            <a:xfrm>
              <a:off x="3258" y="153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2" name="Freeform 208">
              <a:extLst>
                <a:ext uri="{FF2B5EF4-FFF2-40B4-BE49-F238E27FC236}">
                  <a16:creationId xmlns:a16="http://schemas.microsoft.com/office/drawing/2014/main" id="{B5A934B6-B7BD-43EF-883B-88E0B2DE6F70}"/>
                </a:ext>
              </a:extLst>
            </p:cNvPr>
            <p:cNvSpPr>
              <a:spLocks/>
            </p:cNvSpPr>
            <p:nvPr/>
          </p:nvSpPr>
          <p:spPr bwMode="auto">
            <a:xfrm>
              <a:off x="3264" y="153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3" name="Freeform 209">
              <a:extLst>
                <a:ext uri="{FF2B5EF4-FFF2-40B4-BE49-F238E27FC236}">
                  <a16:creationId xmlns:a16="http://schemas.microsoft.com/office/drawing/2014/main" id="{A4045C8F-0F59-4D86-A4FA-4BC4A5867683}"/>
                </a:ext>
              </a:extLst>
            </p:cNvPr>
            <p:cNvSpPr>
              <a:spLocks/>
            </p:cNvSpPr>
            <p:nvPr/>
          </p:nvSpPr>
          <p:spPr bwMode="auto">
            <a:xfrm>
              <a:off x="3276" y="153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4" name="Freeform 210">
              <a:extLst>
                <a:ext uri="{FF2B5EF4-FFF2-40B4-BE49-F238E27FC236}">
                  <a16:creationId xmlns:a16="http://schemas.microsoft.com/office/drawing/2014/main" id="{1CF20B93-6DE8-469A-BDBE-1346E5CF70C3}"/>
                </a:ext>
              </a:extLst>
            </p:cNvPr>
            <p:cNvSpPr>
              <a:spLocks/>
            </p:cNvSpPr>
            <p:nvPr/>
          </p:nvSpPr>
          <p:spPr bwMode="auto">
            <a:xfrm>
              <a:off x="3284" y="1539"/>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5" name="Freeform 211">
              <a:extLst>
                <a:ext uri="{FF2B5EF4-FFF2-40B4-BE49-F238E27FC236}">
                  <a16:creationId xmlns:a16="http://schemas.microsoft.com/office/drawing/2014/main" id="{35D36F3B-285D-4B8E-A5C6-5CC5D5B34DC1}"/>
                </a:ext>
              </a:extLst>
            </p:cNvPr>
            <p:cNvSpPr>
              <a:spLocks/>
            </p:cNvSpPr>
            <p:nvPr/>
          </p:nvSpPr>
          <p:spPr bwMode="auto">
            <a:xfrm>
              <a:off x="3292" y="1539"/>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6" name="Freeform 212">
              <a:extLst>
                <a:ext uri="{FF2B5EF4-FFF2-40B4-BE49-F238E27FC236}">
                  <a16:creationId xmlns:a16="http://schemas.microsoft.com/office/drawing/2014/main" id="{74591172-3C97-4438-B42F-AE5C8E9B861F}"/>
                </a:ext>
              </a:extLst>
            </p:cNvPr>
            <p:cNvSpPr>
              <a:spLocks/>
            </p:cNvSpPr>
            <p:nvPr/>
          </p:nvSpPr>
          <p:spPr bwMode="auto">
            <a:xfrm>
              <a:off x="3302" y="1539"/>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7" name="Freeform 213">
              <a:extLst>
                <a:ext uri="{FF2B5EF4-FFF2-40B4-BE49-F238E27FC236}">
                  <a16:creationId xmlns:a16="http://schemas.microsoft.com/office/drawing/2014/main" id="{0016B4B6-CB7C-4223-A166-75D06BF77C16}"/>
                </a:ext>
              </a:extLst>
            </p:cNvPr>
            <p:cNvSpPr>
              <a:spLocks/>
            </p:cNvSpPr>
            <p:nvPr/>
          </p:nvSpPr>
          <p:spPr bwMode="auto">
            <a:xfrm>
              <a:off x="3310" y="1547"/>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8" name="Freeform 214">
              <a:extLst>
                <a:ext uri="{FF2B5EF4-FFF2-40B4-BE49-F238E27FC236}">
                  <a16:creationId xmlns:a16="http://schemas.microsoft.com/office/drawing/2014/main" id="{95B152E3-6597-45E5-B7AD-CB8870040BE0}"/>
                </a:ext>
              </a:extLst>
            </p:cNvPr>
            <p:cNvSpPr>
              <a:spLocks/>
            </p:cNvSpPr>
            <p:nvPr/>
          </p:nvSpPr>
          <p:spPr bwMode="auto">
            <a:xfrm>
              <a:off x="3318" y="155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19" name="Freeform 215">
              <a:extLst>
                <a:ext uri="{FF2B5EF4-FFF2-40B4-BE49-F238E27FC236}">
                  <a16:creationId xmlns:a16="http://schemas.microsoft.com/office/drawing/2014/main" id="{8DDD454E-D852-4886-A90D-7FB40CCECF6B}"/>
                </a:ext>
              </a:extLst>
            </p:cNvPr>
            <p:cNvSpPr>
              <a:spLocks/>
            </p:cNvSpPr>
            <p:nvPr/>
          </p:nvSpPr>
          <p:spPr bwMode="auto">
            <a:xfrm>
              <a:off x="3338" y="1555"/>
              <a:ext cx="42" cy="40"/>
            </a:xfrm>
            <a:custGeom>
              <a:avLst/>
              <a:gdLst>
                <a:gd name="T0" fmla="*/ 20 w 42"/>
                <a:gd name="T1" fmla="*/ 0 h 40"/>
                <a:gd name="T2" fmla="*/ 0 w 42"/>
                <a:gd name="T3" fmla="*/ 40 h 40"/>
                <a:gd name="T4" fmla="*/ 42 w 42"/>
                <a:gd name="T5" fmla="*/ 40 h 40"/>
                <a:gd name="T6" fmla="*/ 20 w 42"/>
                <a:gd name="T7" fmla="*/ 0 h 40"/>
              </a:gdLst>
              <a:ahLst/>
              <a:cxnLst>
                <a:cxn ang="0">
                  <a:pos x="T0" y="T1"/>
                </a:cxn>
                <a:cxn ang="0">
                  <a:pos x="T2" y="T3"/>
                </a:cxn>
                <a:cxn ang="0">
                  <a:pos x="T4" y="T5"/>
                </a:cxn>
                <a:cxn ang="0">
                  <a:pos x="T6" y="T7"/>
                </a:cxn>
              </a:cxnLst>
              <a:rect l="0" t="0" r="r" b="b"/>
              <a:pathLst>
                <a:path w="42" h="40">
                  <a:moveTo>
                    <a:pt x="20" y="0"/>
                  </a:moveTo>
                  <a:lnTo>
                    <a:pt x="0" y="40"/>
                  </a:lnTo>
                  <a:lnTo>
                    <a:pt x="42" y="40"/>
                  </a:lnTo>
                  <a:lnTo>
                    <a:pt x="20"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0" name="Freeform 216">
              <a:extLst>
                <a:ext uri="{FF2B5EF4-FFF2-40B4-BE49-F238E27FC236}">
                  <a16:creationId xmlns:a16="http://schemas.microsoft.com/office/drawing/2014/main" id="{C8B9A5DD-CE61-4D41-8077-F3C4BF464416}"/>
                </a:ext>
              </a:extLst>
            </p:cNvPr>
            <p:cNvSpPr>
              <a:spLocks/>
            </p:cNvSpPr>
            <p:nvPr/>
          </p:nvSpPr>
          <p:spPr bwMode="auto">
            <a:xfrm>
              <a:off x="3342" y="155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1" name="Freeform 217">
              <a:extLst>
                <a:ext uri="{FF2B5EF4-FFF2-40B4-BE49-F238E27FC236}">
                  <a16:creationId xmlns:a16="http://schemas.microsoft.com/office/drawing/2014/main" id="{19F0F201-D191-4A10-B78E-FAFA29E074BE}"/>
                </a:ext>
              </a:extLst>
            </p:cNvPr>
            <p:cNvSpPr>
              <a:spLocks/>
            </p:cNvSpPr>
            <p:nvPr/>
          </p:nvSpPr>
          <p:spPr bwMode="auto">
            <a:xfrm>
              <a:off x="3348" y="155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2" name="Freeform 218">
              <a:extLst>
                <a:ext uri="{FF2B5EF4-FFF2-40B4-BE49-F238E27FC236}">
                  <a16:creationId xmlns:a16="http://schemas.microsoft.com/office/drawing/2014/main" id="{61607447-9559-4A61-9718-F8810FA34133}"/>
                </a:ext>
              </a:extLst>
            </p:cNvPr>
            <p:cNvSpPr>
              <a:spLocks/>
            </p:cNvSpPr>
            <p:nvPr/>
          </p:nvSpPr>
          <p:spPr bwMode="auto">
            <a:xfrm>
              <a:off x="3354" y="155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3" name="Freeform 219">
              <a:extLst>
                <a:ext uri="{FF2B5EF4-FFF2-40B4-BE49-F238E27FC236}">
                  <a16:creationId xmlns:a16="http://schemas.microsoft.com/office/drawing/2014/main" id="{D9A28DE5-AB1D-4CE6-B799-6CE7EBA1AE35}"/>
                </a:ext>
              </a:extLst>
            </p:cNvPr>
            <p:cNvSpPr>
              <a:spLocks/>
            </p:cNvSpPr>
            <p:nvPr/>
          </p:nvSpPr>
          <p:spPr bwMode="auto">
            <a:xfrm>
              <a:off x="3360" y="1555"/>
              <a:ext cx="42" cy="40"/>
            </a:xfrm>
            <a:custGeom>
              <a:avLst/>
              <a:gdLst>
                <a:gd name="T0" fmla="*/ 22 w 42"/>
                <a:gd name="T1" fmla="*/ 0 h 40"/>
                <a:gd name="T2" fmla="*/ 0 w 42"/>
                <a:gd name="T3" fmla="*/ 40 h 40"/>
                <a:gd name="T4" fmla="*/ 42 w 42"/>
                <a:gd name="T5" fmla="*/ 40 h 40"/>
                <a:gd name="T6" fmla="*/ 22 w 42"/>
                <a:gd name="T7" fmla="*/ 0 h 40"/>
              </a:gdLst>
              <a:ahLst/>
              <a:cxnLst>
                <a:cxn ang="0">
                  <a:pos x="T0" y="T1"/>
                </a:cxn>
                <a:cxn ang="0">
                  <a:pos x="T2" y="T3"/>
                </a:cxn>
                <a:cxn ang="0">
                  <a:pos x="T4" y="T5"/>
                </a:cxn>
                <a:cxn ang="0">
                  <a:pos x="T6" y="T7"/>
                </a:cxn>
              </a:cxnLst>
              <a:rect l="0" t="0" r="r" b="b"/>
              <a:pathLst>
                <a:path w="42" h="40">
                  <a:moveTo>
                    <a:pt x="22" y="0"/>
                  </a:moveTo>
                  <a:lnTo>
                    <a:pt x="0" y="40"/>
                  </a:lnTo>
                  <a:lnTo>
                    <a:pt x="42"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4" name="Freeform 220">
              <a:extLst>
                <a:ext uri="{FF2B5EF4-FFF2-40B4-BE49-F238E27FC236}">
                  <a16:creationId xmlns:a16="http://schemas.microsoft.com/office/drawing/2014/main" id="{71CF84E9-EC6D-417C-B2C5-08912FBD62F2}"/>
                </a:ext>
              </a:extLst>
            </p:cNvPr>
            <p:cNvSpPr>
              <a:spLocks/>
            </p:cNvSpPr>
            <p:nvPr/>
          </p:nvSpPr>
          <p:spPr bwMode="auto">
            <a:xfrm>
              <a:off x="3372" y="155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5" name="Freeform 221">
              <a:extLst>
                <a:ext uri="{FF2B5EF4-FFF2-40B4-BE49-F238E27FC236}">
                  <a16:creationId xmlns:a16="http://schemas.microsoft.com/office/drawing/2014/main" id="{E86A9CDE-4221-41F2-B0E7-C742F0943B4F}"/>
                </a:ext>
              </a:extLst>
            </p:cNvPr>
            <p:cNvSpPr>
              <a:spLocks/>
            </p:cNvSpPr>
            <p:nvPr/>
          </p:nvSpPr>
          <p:spPr bwMode="auto">
            <a:xfrm>
              <a:off x="3388" y="1555"/>
              <a:ext cx="42" cy="40"/>
            </a:xfrm>
            <a:custGeom>
              <a:avLst/>
              <a:gdLst>
                <a:gd name="T0" fmla="*/ 20 w 42"/>
                <a:gd name="T1" fmla="*/ 0 h 40"/>
                <a:gd name="T2" fmla="*/ 0 w 42"/>
                <a:gd name="T3" fmla="*/ 40 h 40"/>
                <a:gd name="T4" fmla="*/ 42 w 42"/>
                <a:gd name="T5" fmla="*/ 40 h 40"/>
                <a:gd name="T6" fmla="*/ 20 w 42"/>
                <a:gd name="T7" fmla="*/ 0 h 40"/>
              </a:gdLst>
              <a:ahLst/>
              <a:cxnLst>
                <a:cxn ang="0">
                  <a:pos x="T0" y="T1"/>
                </a:cxn>
                <a:cxn ang="0">
                  <a:pos x="T2" y="T3"/>
                </a:cxn>
                <a:cxn ang="0">
                  <a:pos x="T4" y="T5"/>
                </a:cxn>
                <a:cxn ang="0">
                  <a:pos x="T6" y="T7"/>
                </a:cxn>
              </a:cxnLst>
              <a:rect l="0" t="0" r="r" b="b"/>
              <a:pathLst>
                <a:path w="42" h="40">
                  <a:moveTo>
                    <a:pt x="20" y="0"/>
                  </a:moveTo>
                  <a:lnTo>
                    <a:pt x="0" y="40"/>
                  </a:lnTo>
                  <a:lnTo>
                    <a:pt x="42" y="40"/>
                  </a:lnTo>
                  <a:lnTo>
                    <a:pt x="20"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6" name="Freeform 222">
              <a:extLst>
                <a:ext uri="{FF2B5EF4-FFF2-40B4-BE49-F238E27FC236}">
                  <a16:creationId xmlns:a16="http://schemas.microsoft.com/office/drawing/2014/main" id="{FE68CFD9-A5BE-4042-B6F3-9420E95F4967}"/>
                </a:ext>
              </a:extLst>
            </p:cNvPr>
            <p:cNvSpPr>
              <a:spLocks/>
            </p:cNvSpPr>
            <p:nvPr/>
          </p:nvSpPr>
          <p:spPr bwMode="auto">
            <a:xfrm>
              <a:off x="3400" y="155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7" name="Freeform 223">
              <a:extLst>
                <a:ext uri="{FF2B5EF4-FFF2-40B4-BE49-F238E27FC236}">
                  <a16:creationId xmlns:a16="http://schemas.microsoft.com/office/drawing/2014/main" id="{515EE9F2-425B-4D48-86CD-E17E1028281C}"/>
                </a:ext>
              </a:extLst>
            </p:cNvPr>
            <p:cNvSpPr>
              <a:spLocks/>
            </p:cNvSpPr>
            <p:nvPr/>
          </p:nvSpPr>
          <p:spPr bwMode="auto">
            <a:xfrm>
              <a:off x="3416" y="1555"/>
              <a:ext cx="42" cy="40"/>
            </a:xfrm>
            <a:custGeom>
              <a:avLst/>
              <a:gdLst>
                <a:gd name="T0" fmla="*/ 20 w 42"/>
                <a:gd name="T1" fmla="*/ 0 h 40"/>
                <a:gd name="T2" fmla="*/ 0 w 42"/>
                <a:gd name="T3" fmla="*/ 40 h 40"/>
                <a:gd name="T4" fmla="*/ 42 w 42"/>
                <a:gd name="T5" fmla="*/ 40 h 40"/>
                <a:gd name="T6" fmla="*/ 20 w 42"/>
                <a:gd name="T7" fmla="*/ 0 h 40"/>
              </a:gdLst>
              <a:ahLst/>
              <a:cxnLst>
                <a:cxn ang="0">
                  <a:pos x="T0" y="T1"/>
                </a:cxn>
                <a:cxn ang="0">
                  <a:pos x="T2" y="T3"/>
                </a:cxn>
                <a:cxn ang="0">
                  <a:pos x="T4" y="T5"/>
                </a:cxn>
                <a:cxn ang="0">
                  <a:pos x="T6" y="T7"/>
                </a:cxn>
              </a:cxnLst>
              <a:rect l="0" t="0" r="r" b="b"/>
              <a:pathLst>
                <a:path w="42" h="40">
                  <a:moveTo>
                    <a:pt x="20" y="0"/>
                  </a:moveTo>
                  <a:lnTo>
                    <a:pt x="0" y="40"/>
                  </a:lnTo>
                  <a:lnTo>
                    <a:pt x="42" y="40"/>
                  </a:lnTo>
                  <a:lnTo>
                    <a:pt x="20"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8" name="Freeform 224">
              <a:extLst>
                <a:ext uri="{FF2B5EF4-FFF2-40B4-BE49-F238E27FC236}">
                  <a16:creationId xmlns:a16="http://schemas.microsoft.com/office/drawing/2014/main" id="{2D19F244-E255-46E9-9E01-754E75A8AF78}"/>
                </a:ext>
              </a:extLst>
            </p:cNvPr>
            <p:cNvSpPr>
              <a:spLocks/>
            </p:cNvSpPr>
            <p:nvPr/>
          </p:nvSpPr>
          <p:spPr bwMode="auto">
            <a:xfrm>
              <a:off x="3424" y="155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9" name="Freeform 225">
              <a:extLst>
                <a:ext uri="{FF2B5EF4-FFF2-40B4-BE49-F238E27FC236}">
                  <a16:creationId xmlns:a16="http://schemas.microsoft.com/office/drawing/2014/main" id="{6E0931EC-C5BF-4318-B480-25ABC8554F65}"/>
                </a:ext>
              </a:extLst>
            </p:cNvPr>
            <p:cNvSpPr>
              <a:spLocks/>
            </p:cNvSpPr>
            <p:nvPr/>
          </p:nvSpPr>
          <p:spPr bwMode="auto">
            <a:xfrm>
              <a:off x="3440" y="1555"/>
              <a:ext cx="42" cy="40"/>
            </a:xfrm>
            <a:custGeom>
              <a:avLst/>
              <a:gdLst>
                <a:gd name="T0" fmla="*/ 20 w 42"/>
                <a:gd name="T1" fmla="*/ 0 h 40"/>
                <a:gd name="T2" fmla="*/ 0 w 42"/>
                <a:gd name="T3" fmla="*/ 40 h 40"/>
                <a:gd name="T4" fmla="*/ 42 w 42"/>
                <a:gd name="T5" fmla="*/ 40 h 40"/>
                <a:gd name="T6" fmla="*/ 20 w 42"/>
                <a:gd name="T7" fmla="*/ 0 h 40"/>
              </a:gdLst>
              <a:ahLst/>
              <a:cxnLst>
                <a:cxn ang="0">
                  <a:pos x="T0" y="T1"/>
                </a:cxn>
                <a:cxn ang="0">
                  <a:pos x="T2" y="T3"/>
                </a:cxn>
                <a:cxn ang="0">
                  <a:pos x="T4" y="T5"/>
                </a:cxn>
                <a:cxn ang="0">
                  <a:pos x="T6" y="T7"/>
                </a:cxn>
              </a:cxnLst>
              <a:rect l="0" t="0" r="r" b="b"/>
              <a:pathLst>
                <a:path w="42" h="40">
                  <a:moveTo>
                    <a:pt x="20" y="0"/>
                  </a:moveTo>
                  <a:lnTo>
                    <a:pt x="0" y="40"/>
                  </a:lnTo>
                  <a:lnTo>
                    <a:pt x="42" y="40"/>
                  </a:lnTo>
                  <a:lnTo>
                    <a:pt x="20"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0" name="Freeform 226">
              <a:extLst>
                <a:ext uri="{FF2B5EF4-FFF2-40B4-BE49-F238E27FC236}">
                  <a16:creationId xmlns:a16="http://schemas.microsoft.com/office/drawing/2014/main" id="{171A6D8F-F3FA-49EF-8E24-513D2AD6F50D}"/>
                </a:ext>
              </a:extLst>
            </p:cNvPr>
            <p:cNvSpPr>
              <a:spLocks/>
            </p:cNvSpPr>
            <p:nvPr/>
          </p:nvSpPr>
          <p:spPr bwMode="auto">
            <a:xfrm>
              <a:off x="3446" y="1555"/>
              <a:ext cx="42" cy="40"/>
            </a:xfrm>
            <a:custGeom>
              <a:avLst/>
              <a:gdLst>
                <a:gd name="T0" fmla="*/ 20 w 42"/>
                <a:gd name="T1" fmla="*/ 0 h 40"/>
                <a:gd name="T2" fmla="*/ 0 w 42"/>
                <a:gd name="T3" fmla="*/ 40 h 40"/>
                <a:gd name="T4" fmla="*/ 42 w 42"/>
                <a:gd name="T5" fmla="*/ 40 h 40"/>
                <a:gd name="T6" fmla="*/ 20 w 42"/>
                <a:gd name="T7" fmla="*/ 0 h 40"/>
              </a:gdLst>
              <a:ahLst/>
              <a:cxnLst>
                <a:cxn ang="0">
                  <a:pos x="T0" y="T1"/>
                </a:cxn>
                <a:cxn ang="0">
                  <a:pos x="T2" y="T3"/>
                </a:cxn>
                <a:cxn ang="0">
                  <a:pos x="T4" y="T5"/>
                </a:cxn>
                <a:cxn ang="0">
                  <a:pos x="T6" y="T7"/>
                </a:cxn>
              </a:cxnLst>
              <a:rect l="0" t="0" r="r" b="b"/>
              <a:pathLst>
                <a:path w="42" h="40">
                  <a:moveTo>
                    <a:pt x="20" y="0"/>
                  </a:moveTo>
                  <a:lnTo>
                    <a:pt x="0" y="40"/>
                  </a:lnTo>
                  <a:lnTo>
                    <a:pt x="42" y="40"/>
                  </a:lnTo>
                  <a:lnTo>
                    <a:pt x="20"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1" name="Freeform 227">
              <a:extLst>
                <a:ext uri="{FF2B5EF4-FFF2-40B4-BE49-F238E27FC236}">
                  <a16:creationId xmlns:a16="http://schemas.microsoft.com/office/drawing/2014/main" id="{3270F520-1F8E-4F58-BDA5-7C628BC64D46}"/>
                </a:ext>
              </a:extLst>
            </p:cNvPr>
            <p:cNvSpPr>
              <a:spLocks/>
            </p:cNvSpPr>
            <p:nvPr/>
          </p:nvSpPr>
          <p:spPr bwMode="auto">
            <a:xfrm>
              <a:off x="3450" y="157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2" name="Freeform 228">
              <a:extLst>
                <a:ext uri="{FF2B5EF4-FFF2-40B4-BE49-F238E27FC236}">
                  <a16:creationId xmlns:a16="http://schemas.microsoft.com/office/drawing/2014/main" id="{C5C3F840-D1B1-426D-91F3-0307C2AF7547}"/>
                </a:ext>
              </a:extLst>
            </p:cNvPr>
            <p:cNvSpPr>
              <a:spLocks/>
            </p:cNvSpPr>
            <p:nvPr/>
          </p:nvSpPr>
          <p:spPr bwMode="auto">
            <a:xfrm>
              <a:off x="3468" y="157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3" name="Freeform 229">
              <a:extLst>
                <a:ext uri="{FF2B5EF4-FFF2-40B4-BE49-F238E27FC236}">
                  <a16:creationId xmlns:a16="http://schemas.microsoft.com/office/drawing/2014/main" id="{7D27138F-3985-42DF-BCE7-9EE049DA09CF}"/>
                </a:ext>
              </a:extLst>
            </p:cNvPr>
            <p:cNvSpPr>
              <a:spLocks/>
            </p:cNvSpPr>
            <p:nvPr/>
          </p:nvSpPr>
          <p:spPr bwMode="auto">
            <a:xfrm>
              <a:off x="3482" y="157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4" name="Freeform 230">
              <a:extLst>
                <a:ext uri="{FF2B5EF4-FFF2-40B4-BE49-F238E27FC236}">
                  <a16:creationId xmlns:a16="http://schemas.microsoft.com/office/drawing/2014/main" id="{0C53E6A8-B97F-4626-BC9A-3960CBF2E839}"/>
                </a:ext>
              </a:extLst>
            </p:cNvPr>
            <p:cNvSpPr>
              <a:spLocks/>
            </p:cNvSpPr>
            <p:nvPr/>
          </p:nvSpPr>
          <p:spPr bwMode="auto">
            <a:xfrm>
              <a:off x="3486" y="1589"/>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5" name="Freeform 231">
              <a:extLst>
                <a:ext uri="{FF2B5EF4-FFF2-40B4-BE49-F238E27FC236}">
                  <a16:creationId xmlns:a16="http://schemas.microsoft.com/office/drawing/2014/main" id="{7A61FD63-CC60-45C0-A533-E4943014A3B0}"/>
                </a:ext>
              </a:extLst>
            </p:cNvPr>
            <p:cNvSpPr>
              <a:spLocks/>
            </p:cNvSpPr>
            <p:nvPr/>
          </p:nvSpPr>
          <p:spPr bwMode="auto">
            <a:xfrm>
              <a:off x="3490" y="160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6" name="Freeform 232">
              <a:extLst>
                <a:ext uri="{FF2B5EF4-FFF2-40B4-BE49-F238E27FC236}">
                  <a16:creationId xmlns:a16="http://schemas.microsoft.com/office/drawing/2014/main" id="{F6435E93-8351-49F5-9449-B9234229BFBF}"/>
                </a:ext>
              </a:extLst>
            </p:cNvPr>
            <p:cNvSpPr>
              <a:spLocks/>
            </p:cNvSpPr>
            <p:nvPr/>
          </p:nvSpPr>
          <p:spPr bwMode="auto">
            <a:xfrm>
              <a:off x="3498" y="160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7" name="Freeform 233">
              <a:extLst>
                <a:ext uri="{FF2B5EF4-FFF2-40B4-BE49-F238E27FC236}">
                  <a16:creationId xmlns:a16="http://schemas.microsoft.com/office/drawing/2014/main" id="{1B4D9A4C-4EA0-4EC8-9D69-A920666022CE}"/>
                </a:ext>
              </a:extLst>
            </p:cNvPr>
            <p:cNvSpPr>
              <a:spLocks/>
            </p:cNvSpPr>
            <p:nvPr/>
          </p:nvSpPr>
          <p:spPr bwMode="auto">
            <a:xfrm>
              <a:off x="3508" y="160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8" name="Freeform 234">
              <a:extLst>
                <a:ext uri="{FF2B5EF4-FFF2-40B4-BE49-F238E27FC236}">
                  <a16:creationId xmlns:a16="http://schemas.microsoft.com/office/drawing/2014/main" id="{20BA42AC-C7C7-4B99-B115-5AC82110CCB3}"/>
                </a:ext>
              </a:extLst>
            </p:cNvPr>
            <p:cNvSpPr>
              <a:spLocks/>
            </p:cNvSpPr>
            <p:nvPr/>
          </p:nvSpPr>
          <p:spPr bwMode="auto">
            <a:xfrm>
              <a:off x="3524" y="162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9" name="Freeform 235">
              <a:extLst>
                <a:ext uri="{FF2B5EF4-FFF2-40B4-BE49-F238E27FC236}">
                  <a16:creationId xmlns:a16="http://schemas.microsoft.com/office/drawing/2014/main" id="{E75E3DB8-50F7-40E3-952D-A3163E51D178}"/>
                </a:ext>
              </a:extLst>
            </p:cNvPr>
            <p:cNvSpPr>
              <a:spLocks/>
            </p:cNvSpPr>
            <p:nvPr/>
          </p:nvSpPr>
          <p:spPr bwMode="auto">
            <a:xfrm>
              <a:off x="3530" y="162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0" name="Freeform 236">
              <a:extLst>
                <a:ext uri="{FF2B5EF4-FFF2-40B4-BE49-F238E27FC236}">
                  <a16:creationId xmlns:a16="http://schemas.microsoft.com/office/drawing/2014/main" id="{8294E93B-111D-4E43-BA5D-453009017872}"/>
                </a:ext>
              </a:extLst>
            </p:cNvPr>
            <p:cNvSpPr>
              <a:spLocks/>
            </p:cNvSpPr>
            <p:nvPr/>
          </p:nvSpPr>
          <p:spPr bwMode="auto">
            <a:xfrm>
              <a:off x="3542" y="162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1" name="Freeform 237">
              <a:extLst>
                <a:ext uri="{FF2B5EF4-FFF2-40B4-BE49-F238E27FC236}">
                  <a16:creationId xmlns:a16="http://schemas.microsoft.com/office/drawing/2014/main" id="{CBAD2105-18BF-485F-98F9-C10E8E960B8A}"/>
                </a:ext>
              </a:extLst>
            </p:cNvPr>
            <p:cNvSpPr>
              <a:spLocks/>
            </p:cNvSpPr>
            <p:nvPr/>
          </p:nvSpPr>
          <p:spPr bwMode="auto">
            <a:xfrm>
              <a:off x="3556" y="162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2" name="Freeform 238">
              <a:extLst>
                <a:ext uri="{FF2B5EF4-FFF2-40B4-BE49-F238E27FC236}">
                  <a16:creationId xmlns:a16="http://schemas.microsoft.com/office/drawing/2014/main" id="{24A84109-D9E8-44A4-AFAB-0570A390F7EA}"/>
                </a:ext>
              </a:extLst>
            </p:cNvPr>
            <p:cNvSpPr>
              <a:spLocks/>
            </p:cNvSpPr>
            <p:nvPr/>
          </p:nvSpPr>
          <p:spPr bwMode="auto">
            <a:xfrm>
              <a:off x="3566" y="162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3" name="Freeform 239">
              <a:extLst>
                <a:ext uri="{FF2B5EF4-FFF2-40B4-BE49-F238E27FC236}">
                  <a16:creationId xmlns:a16="http://schemas.microsoft.com/office/drawing/2014/main" id="{04271594-0219-40E0-AAF7-5DDB494008E2}"/>
                </a:ext>
              </a:extLst>
            </p:cNvPr>
            <p:cNvSpPr>
              <a:spLocks/>
            </p:cNvSpPr>
            <p:nvPr/>
          </p:nvSpPr>
          <p:spPr bwMode="auto">
            <a:xfrm>
              <a:off x="3576" y="162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4" name="Freeform 240">
              <a:extLst>
                <a:ext uri="{FF2B5EF4-FFF2-40B4-BE49-F238E27FC236}">
                  <a16:creationId xmlns:a16="http://schemas.microsoft.com/office/drawing/2014/main" id="{DA76CC1B-DAAC-478E-B1FD-69316E68BA0F}"/>
                </a:ext>
              </a:extLst>
            </p:cNvPr>
            <p:cNvSpPr>
              <a:spLocks/>
            </p:cNvSpPr>
            <p:nvPr/>
          </p:nvSpPr>
          <p:spPr bwMode="auto">
            <a:xfrm>
              <a:off x="3586" y="162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5" name="Freeform 241">
              <a:extLst>
                <a:ext uri="{FF2B5EF4-FFF2-40B4-BE49-F238E27FC236}">
                  <a16:creationId xmlns:a16="http://schemas.microsoft.com/office/drawing/2014/main" id="{C18070E8-DD51-4D47-AFAE-4938D8D76159}"/>
                </a:ext>
              </a:extLst>
            </p:cNvPr>
            <p:cNvSpPr>
              <a:spLocks/>
            </p:cNvSpPr>
            <p:nvPr/>
          </p:nvSpPr>
          <p:spPr bwMode="auto">
            <a:xfrm>
              <a:off x="3596" y="162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6" name="Freeform 242">
              <a:extLst>
                <a:ext uri="{FF2B5EF4-FFF2-40B4-BE49-F238E27FC236}">
                  <a16:creationId xmlns:a16="http://schemas.microsoft.com/office/drawing/2014/main" id="{C06C180A-1C2E-42A2-ABB2-EA7714B327E2}"/>
                </a:ext>
              </a:extLst>
            </p:cNvPr>
            <p:cNvSpPr>
              <a:spLocks/>
            </p:cNvSpPr>
            <p:nvPr/>
          </p:nvSpPr>
          <p:spPr bwMode="auto">
            <a:xfrm>
              <a:off x="3604" y="162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7" name="Freeform 243">
              <a:extLst>
                <a:ext uri="{FF2B5EF4-FFF2-40B4-BE49-F238E27FC236}">
                  <a16:creationId xmlns:a16="http://schemas.microsoft.com/office/drawing/2014/main" id="{5D35D450-3326-405A-8C8B-EE31D03A1E20}"/>
                </a:ext>
              </a:extLst>
            </p:cNvPr>
            <p:cNvSpPr>
              <a:spLocks/>
            </p:cNvSpPr>
            <p:nvPr/>
          </p:nvSpPr>
          <p:spPr bwMode="auto">
            <a:xfrm>
              <a:off x="3620" y="162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8" name="Freeform 244">
              <a:extLst>
                <a:ext uri="{FF2B5EF4-FFF2-40B4-BE49-F238E27FC236}">
                  <a16:creationId xmlns:a16="http://schemas.microsoft.com/office/drawing/2014/main" id="{10405A68-7DE4-43EF-981D-55AEDA97DD04}"/>
                </a:ext>
              </a:extLst>
            </p:cNvPr>
            <p:cNvSpPr>
              <a:spLocks/>
            </p:cNvSpPr>
            <p:nvPr/>
          </p:nvSpPr>
          <p:spPr bwMode="auto">
            <a:xfrm>
              <a:off x="3628" y="162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9" name="Freeform 245">
              <a:extLst>
                <a:ext uri="{FF2B5EF4-FFF2-40B4-BE49-F238E27FC236}">
                  <a16:creationId xmlns:a16="http://schemas.microsoft.com/office/drawing/2014/main" id="{DE3EB211-3542-4CA4-AF75-A017427A5717}"/>
                </a:ext>
              </a:extLst>
            </p:cNvPr>
            <p:cNvSpPr>
              <a:spLocks/>
            </p:cNvSpPr>
            <p:nvPr/>
          </p:nvSpPr>
          <p:spPr bwMode="auto">
            <a:xfrm>
              <a:off x="3656" y="162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50" name="Freeform 246">
              <a:extLst>
                <a:ext uri="{FF2B5EF4-FFF2-40B4-BE49-F238E27FC236}">
                  <a16:creationId xmlns:a16="http://schemas.microsoft.com/office/drawing/2014/main" id="{2DC24F65-CB31-403A-A8C4-F0B26443F938}"/>
                </a:ext>
              </a:extLst>
            </p:cNvPr>
            <p:cNvSpPr>
              <a:spLocks/>
            </p:cNvSpPr>
            <p:nvPr/>
          </p:nvSpPr>
          <p:spPr bwMode="auto">
            <a:xfrm>
              <a:off x="3672" y="162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51" name="Freeform 247">
              <a:extLst>
                <a:ext uri="{FF2B5EF4-FFF2-40B4-BE49-F238E27FC236}">
                  <a16:creationId xmlns:a16="http://schemas.microsoft.com/office/drawing/2014/main" id="{24FF2839-E2CA-472B-8775-3AB7A8C0654F}"/>
                </a:ext>
              </a:extLst>
            </p:cNvPr>
            <p:cNvSpPr>
              <a:spLocks/>
            </p:cNvSpPr>
            <p:nvPr/>
          </p:nvSpPr>
          <p:spPr bwMode="auto">
            <a:xfrm>
              <a:off x="3684" y="162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52" name="Freeform 248">
              <a:extLst>
                <a:ext uri="{FF2B5EF4-FFF2-40B4-BE49-F238E27FC236}">
                  <a16:creationId xmlns:a16="http://schemas.microsoft.com/office/drawing/2014/main" id="{A365E9D0-A0FC-4C60-B982-F91C8D66CB8E}"/>
                </a:ext>
              </a:extLst>
            </p:cNvPr>
            <p:cNvSpPr>
              <a:spLocks/>
            </p:cNvSpPr>
            <p:nvPr/>
          </p:nvSpPr>
          <p:spPr bwMode="auto">
            <a:xfrm>
              <a:off x="3690" y="1625"/>
              <a:ext cx="42" cy="40"/>
            </a:xfrm>
            <a:custGeom>
              <a:avLst/>
              <a:gdLst>
                <a:gd name="T0" fmla="*/ 20 w 42"/>
                <a:gd name="T1" fmla="*/ 0 h 40"/>
                <a:gd name="T2" fmla="*/ 0 w 42"/>
                <a:gd name="T3" fmla="*/ 40 h 40"/>
                <a:gd name="T4" fmla="*/ 42 w 42"/>
                <a:gd name="T5" fmla="*/ 40 h 40"/>
                <a:gd name="T6" fmla="*/ 20 w 42"/>
                <a:gd name="T7" fmla="*/ 0 h 40"/>
              </a:gdLst>
              <a:ahLst/>
              <a:cxnLst>
                <a:cxn ang="0">
                  <a:pos x="T0" y="T1"/>
                </a:cxn>
                <a:cxn ang="0">
                  <a:pos x="T2" y="T3"/>
                </a:cxn>
                <a:cxn ang="0">
                  <a:pos x="T4" y="T5"/>
                </a:cxn>
                <a:cxn ang="0">
                  <a:pos x="T6" y="T7"/>
                </a:cxn>
              </a:cxnLst>
              <a:rect l="0" t="0" r="r" b="b"/>
              <a:pathLst>
                <a:path w="42" h="40">
                  <a:moveTo>
                    <a:pt x="20" y="0"/>
                  </a:moveTo>
                  <a:lnTo>
                    <a:pt x="0" y="40"/>
                  </a:lnTo>
                  <a:lnTo>
                    <a:pt x="42" y="40"/>
                  </a:lnTo>
                  <a:lnTo>
                    <a:pt x="20"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53" name="Freeform 249">
              <a:extLst>
                <a:ext uri="{FF2B5EF4-FFF2-40B4-BE49-F238E27FC236}">
                  <a16:creationId xmlns:a16="http://schemas.microsoft.com/office/drawing/2014/main" id="{43751394-EC63-441A-AD62-E0A2AC69DFFE}"/>
                </a:ext>
              </a:extLst>
            </p:cNvPr>
            <p:cNvSpPr>
              <a:spLocks/>
            </p:cNvSpPr>
            <p:nvPr/>
          </p:nvSpPr>
          <p:spPr bwMode="auto">
            <a:xfrm>
              <a:off x="3714" y="162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54" name="Freeform 250">
              <a:extLst>
                <a:ext uri="{FF2B5EF4-FFF2-40B4-BE49-F238E27FC236}">
                  <a16:creationId xmlns:a16="http://schemas.microsoft.com/office/drawing/2014/main" id="{BBBAD1FA-255F-4383-B5EF-443756BB7D32}"/>
                </a:ext>
              </a:extLst>
            </p:cNvPr>
            <p:cNvSpPr>
              <a:spLocks/>
            </p:cNvSpPr>
            <p:nvPr/>
          </p:nvSpPr>
          <p:spPr bwMode="auto">
            <a:xfrm>
              <a:off x="3724" y="1625"/>
              <a:ext cx="42" cy="40"/>
            </a:xfrm>
            <a:custGeom>
              <a:avLst/>
              <a:gdLst>
                <a:gd name="T0" fmla="*/ 22 w 42"/>
                <a:gd name="T1" fmla="*/ 0 h 40"/>
                <a:gd name="T2" fmla="*/ 0 w 42"/>
                <a:gd name="T3" fmla="*/ 40 h 40"/>
                <a:gd name="T4" fmla="*/ 42 w 42"/>
                <a:gd name="T5" fmla="*/ 40 h 40"/>
                <a:gd name="T6" fmla="*/ 22 w 42"/>
                <a:gd name="T7" fmla="*/ 0 h 40"/>
              </a:gdLst>
              <a:ahLst/>
              <a:cxnLst>
                <a:cxn ang="0">
                  <a:pos x="T0" y="T1"/>
                </a:cxn>
                <a:cxn ang="0">
                  <a:pos x="T2" y="T3"/>
                </a:cxn>
                <a:cxn ang="0">
                  <a:pos x="T4" y="T5"/>
                </a:cxn>
                <a:cxn ang="0">
                  <a:pos x="T6" y="T7"/>
                </a:cxn>
              </a:cxnLst>
              <a:rect l="0" t="0" r="r" b="b"/>
              <a:pathLst>
                <a:path w="42" h="40">
                  <a:moveTo>
                    <a:pt x="22" y="0"/>
                  </a:moveTo>
                  <a:lnTo>
                    <a:pt x="0" y="40"/>
                  </a:lnTo>
                  <a:lnTo>
                    <a:pt x="42"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55" name="Freeform 251">
              <a:extLst>
                <a:ext uri="{FF2B5EF4-FFF2-40B4-BE49-F238E27FC236}">
                  <a16:creationId xmlns:a16="http://schemas.microsoft.com/office/drawing/2014/main" id="{66D99B62-3639-499E-8E6B-174C553D1A98}"/>
                </a:ext>
              </a:extLst>
            </p:cNvPr>
            <p:cNvSpPr>
              <a:spLocks/>
            </p:cNvSpPr>
            <p:nvPr/>
          </p:nvSpPr>
          <p:spPr bwMode="auto">
            <a:xfrm>
              <a:off x="3834" y="162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grpSp>
      <p:sp>
        <p:nvSpPr>
          <p:cNvPr id="257" name="TextBox 256">
            <a:extLst>
              <a:ext uri="{FF2B5EF4-FFF2-40B4-BE49-F238E27FC236}">
                <a16:creationId xmlns:a16="http://schemas.microsoft.com/office/drawing/2014/main" id="{D3983869-4CB9-4295-9247-DB81A3AAF2C0}"/>
              </a:ext>
            </a:extLst>
          </p:cNvPr>
          <p:cNvSpPr txBox="1"/>
          <p:nvPr/>
        </p:nvSpPr>
        <p:spPr>
          <a:xfrm>
            <a:off x="5318659" y="1065614"/>
            <a:ext cx="2044164" cy="369332"/>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r>
              <a:rPr lang="en-US" sz="1800" b="1" dirty="0">
                <a:latin typeface="+mn-lt"/>
              </a:rPr>
              <a:t>Favorable risk</a:t>
            </a:r>
          </a:p>
        </p:txBody>
      </p:sp>
      <p:grpSp>
        <p:nvGrpSpPr>
          <p:cNvPr id="258" name="Group 4">
            <a:extLst>
              <a:ext uri="{FF2B5EF4-FFF2-40B4-BE49-F238E27FC236}">
                <a16:creationId xmlns:a16="http://schemas.microsoft.com/office/drawing/2014/main" id="{6B0D1666-8B71-4564-96CF-4585E68F7EAB}"/>
              </a:ext>
            </a:extLst>
          </p:cNvPr>
          <p:cNvGrpSpPr>
            <a:grpSpLocks noChangeAspect="1"/>
          </p:cNvGrpSpPr>
          <p:nvPr/>
        </p:nvGrpSpPr>
        <p:grpSpPr bwMode="auto">
          <a:xfrm>
            <a:off x="4617669" y="1459706"/>
            <a:ext cx="3136574" cy="1786604"/>
            <a:chOff x="118" y="627"/>
            <a:chExt cx="3915" cy="2230"/>
          </a:xfrm>
        </p:grpSpPr>
        <p:sp>
          <p:nvSpPr>
            <p:cNvPr id="259" name="AutoShape 3">
              <a:extLst>
                <a:ext uri="{FF2B5EF4-FFF2-40B4-BE49-F238E27FC236}">
                  <a16:creationId xmlns:a16="http://schemas.microsoft.com/office/drawing/2014/main" id="{1F48A34F-7292-4801-8E61-EAE02775DEC2}"/>
                </a:ext>
              </a:extLst>
            </p:cNvPr>
            <p:cNvSpPr>
              <a:spLocks noChangeAspect="1" noChangeArrowheads="1" noTextEdit="1"/>
            </p:cNvSpPr>
            <p:nvPr/>
          </p:nvSpPr>
          <p:spPr bwMode="auto">
            <a:xfrm>
              <a:off x="142" y="639"/>
              <a:ext cx="3844" cy="2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60" name="Freeform 5">
              <a:extLst>
                <a:ext uri="{FF2B5EF4-FFF2-40B4-BE49-F238E27FC236}">
                  <a16:creationId xmlns:a16="http://schemas.microsoft.com/office/drawing/2014/main" id="{2AA4D139-218E-4D56-ABE6-A19FC445F12D}"/>
                </a:ext>
              </a:extLst>
            </p:cNvPr>
            <p:cNvSpPr>
              <a:spLocks/>
            </p:cNvSpPr>
            <p:nvPr/>
          </p:nvSpPr>
          <p:spPr bwMode="auto">
            <a:xfrm>
              <a:off x="1616" y="813"/>
              <a:ext cx="0" cy="1668"/>
            </a:xfrm>
            <a:custGeom>
              <a:avLst/>
              <a:gdLst>
                <a:gd name="T0" fmla="*/ 1668 h 1668"/>
                <a:gd name="T1" fmla="*/ 0 h 1668"/>
                <a:gd name="T2" fmla="*/ 1668 h 1668"/>
              </a:gdLst>
              <a:ahLst/>
              <a:cxnLst>
                <a:cxn ang="0">
                  <a:pos x="0" y="T0"/>
                </a:cxn>
                <a:cxn ang="0">
                  <a:pos x="0" y="T1"/>
                </a:cxn>
                <a:cxn ang="0">
                  <a:pos x="0" y="T2"/>
                </a:cxn>
              </a:cxnLst>
              <a:rect l="0" t="0" r="r" b="b"/>
              <a:pathLst>
                <a:path h="1668">
                  <a:moveTo>
                    <a:pt x="0" y="1668"/>
                  </a:moveTo>
                  <a:lnTo>
                    <a:pt x="0" y="0"/>
                  </a:lnTo>
                  <a:lnTo>
                    <a:pt x="0" y="16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61" name="Line 6">
              <a:extLst>
                <a:ext uri="{FF2B5EF4-FFF2-40B4-BE49-F238E27FC236}">
                  <a16:creationId xmlns:a16="http://schemas.microsoft.com/office/drawing/2014/main" id="{0DCF1BA5-C02D-4C64-826F-DC07715198FC}"/>
                </a:ext>
              </a:extLst>
            </p:cNvPr>
            <p:cNvSpPr>
              <a:spLocks noChangeShapeType="1"/>
            </p:cNvSpPr>
            <p:nvPr/>
          </p:nvSpPr>
          <p:spPr bwMode="auto">
            <a:xfrm flipV="1">
              <a:off x="1616" y="813"/>
              <a:ext cx="0" cy="1668"/>
            </a:xfrm>
            <a:prstGeom prst="line">
              <a:avLst/>
            </a:prstGeom>
            <a:noFill/>
            <a:ln w="9525">
              <a:solidFill>
                <a:schemeClr val="tx1"/>
              </a:solidFill>
              <a:prstDash val="dash"/>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62" name="Freeform 7">
              <a:extLst>
                <a:ext uri="{FF2B5EF4-FFF2-40B4-BE49-F238E27FC236}">
                  <a16:creationId xmlns:a16="http://schemas.microsoft.com/office/drawing/2014/main" id="{BB8925C6-93DD-4EEF-836C-ADFFACCD2966}"/>
                </a:ext>
              </a:extLst>
            </p:cNvPr>
            <p:cNvSpPr>
              <a:spLocks/>
            </p:cNvSpPr>
            <p:nvPr/>
          </p:nvSpPr>
          <p:spPr bwMode="auto">
            <a:xfrm>
              <a:off x="2330" y="961"/>
              <a:ext cx="0" cy="1520"/>
            </a:xfrm>
            <a:custGeom>
              <a:avLst/>
              <a:gdLst>
                <a:gd name="T0" fmla="*/ 1520 h 1520"/>
                <a:gd name="T1" fmla="*/ 0 h 1520"/>
                <a:gd name="T2" fmla="*/ 1520 h 1520"/>
              </a:gdLst>
              <a:ahLst/>
              <a:cxnLst>
                <a:cxn ang="0">
                  <a:pos x="0" y="T0"/>
                </a:cxn>
                <a:cxn ang="0">
                  <a:pos x="0" y="T1"/>
                </a:cxn>
                <a:cxn ang="0">
                  <a:pos x="0" y="T2"/>
                </a:cxn>
              </a:cxnLst>
              <a:rect l="0" t="0" r="r" b="b"/>
              <a:pathLst>
                <a:path h="1520">
                  <a:moveTo>
                    <a:pt x="0" y="1520"/>
                  </a:moveTo>
                  <a:lnTo>
                    <a:pt x="0" y="0"/>
                  </a:lnTo>
                  <a:lnTo>
                    <a:pt x="0" y="15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63" name="Line 8">
              <a:extLst>
                <a:ext uri="{FF2B5EF4-FFF2-40B4-BE49-F238E27FC236}">
                  <a16:creationId xmlns:a16="http://schemas.microsoft.com/office/drawing/2014/main" id="{3342B049-9F91-4B95-9D4B-C9A86DF20E7B}"/>
                </a:ext>
              </a:extLst>
            </p:cNvPr>
            <p:cNvSpPr>
              <a:spLocks noChangeShapeType="1"/>
            </p:cNvSpPr>
            <p:nvPr/>
          </p:nvSpPr>
          <p:spPr bwMode="auto">
            <a:xfrm flipV="1">
              <a:off x="2330" y="961"/>
              <a:ext cx="0" cy="1520"/>
            </a:xfrm>
            <a:prstGeom prst="line">
              <a:avLst/>
            </a:prstGeom>
            <a:noFill/>
            <a:ln w="9525">
              <a:solidFill>
                <a:schemeClr val="tx1"/>
              </a:solidFill>
              <a:prstDash val="dash"/>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64" name="Freeform 9">
              <a:extLst>
                <a:ext uri="{FF2B5EF4-FFF2-40B4-BE49-F238E27FC236}">
                  <a16:creationId xmlns:a16="http://schemas.microsoft.com/office/drawing/2014/main" id="{B8CE5097-2F47-40B2-9C6A-EE147015CFA1}"/>
                </a:ext>
              </a:extLst>
            </p:cNvPr>
            <p:cNvSpPr>
              <a:spLocks/>
            </p:cNvSpPr>
            <p:nvPr/>
          </p:nvSpPr>
          <p:spPr bwMode="auto">
            <a:xfrm>
              <a:off x="3044" y="1177"/>
              <a:ext cx="0" cy="1304"/>
            </a:xfrm>
            <a:custGeom>
              <a:avLst/>
              <a:gdLst>
                <a:gd name="T0" fmla="*/ 1304 h 1304"/>
                <a:gd name="T1" fmla="*/ 0 h 1304"/>
                <a:gd name="T2" fmla="*/ 1304 h 1304"/>
              </a:gdLst>
              <a:ahLst/>
              <a:cxnLst>
                <a:cxn ang="0">
                  <a:pos x="0" y="T0"/>
                </a:cxn>
                <a:cxn ang="0">
                  <a:pos x="0" y="T1"/>
                </a:cxn>
                <a:cxn ang="0">
                  <a:pos x="0" y="T2"/>
                </a:cxn>
              </a:cxnLst>
              <a:rect l="0" t="0" r="r" b="b"/>
              <a:pathLst>
                <a:path h="1304">
                  <a:moveTo>
                    <a:pt x="0" y="1304"/>
                  </a:moveTo>
                  <a:lnTo>
                    <a:pt x="0" y="0"/>
                  </a:lnTo>
                  <a:lnTo>
                    <a:pt x="0" y="13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65" name="Line 10">
              <a:extLst>
                <a:ext uri="{FF2B5EF4-FFF2-40B4-BE49-F238E27FC236}">
                  <a16:creationId xmlns:a16="http://schemas.microsoft.com/office/drawing/2014/main" id="{5ED00254-1653-4804-8E7C-360EF8B205AF}"/>
                </a:ext>
              </a:extLst>
            </p:cNvPr>
            <p:cNvSpPr>
              <a:spLocks noChangeShapeType="1"/>
            </p:cNvSpPr>
            <p:nvPr/>
          </p:nvSpPr>
          <p:spPr bwMode="auto">
            <a:xfrm flipV="1">
              <a:off x="3044" y="1177"/>
              <a:ext cx="0" cy="1304"/>
            </a:xfrm>
            <a:prstGeom prst="line">
              <a:avLst/>
            </a:prstGeom>
            <a:noFill/>
            <a:ln w="9525">
              <a:solidFill>
                <a:schemeClr val="tx1"/>
              </a:solidFill>
              <a:prstDash val="dash"/>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66" name="Rectangle 11">
              <a:extLst>
                <a:ext uri="{FF2B5EF4-FFF2-40B4-BE49-F238E27FC236}">
                  <a16:creationId xmlns:a16="http://schemas.microsoft.com/office/drawing/2014/main" id="{0A54EFD4-D48B-4E70-B0AB-4AC3B49F9E66}"/>
                </a:ext>
              </a:extLst>
            </p:cNvPr>
            <p:cNvSpPr>
              <a:spLocks noChangeArrowheads="1"/>
            </p:cNvSpPr>
            <p:nvPr/>
          </p:nvSpPr>
          <p:spPr bwMode="auto">
            <a:xfrm>
              <a:off x="2360" y="1117"/>
              <a:ext cx="29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050" b="1" dirty="0">
                  <a:solidFill>
                    <a:srgbClr val="37A14B"/>
                  </a:solidFill>
                  <a:latin typeface="+mn-lt"/>
                </a:rPr>
                <a:t>80%</a:t>
              </a:r>
              <a:endParaRPr lang="en-US" altLang="en-US" sz="1050" b="1" dirty="0">
                <a:latin typeface="+mn-lt"/>
              </a:endParaRPr>
            </a:p>
          </p:txBody>
        </p:sp>
        <p:sp>
          <p:nvSpPr>
            <p:cNvPr id="267" name="Rectangle 12">
              <a:extLst>
                <a:ext uri="{FF2B5EF4-FFF2-40B4-BE49-F238E27FC236}">
                  <a16:creationId xmlns:a16="http://schemas.microsoft.com/office/drawing/2014/main" id="{E5EA6D6F-8B48-4646-9457-5C6FC4503AAD}"/>
                </a:ext>
              </a:extLst>
            </p:cNvPr>
            <p:cNvSpPr>
              <a:spLocks noChangeArrowheads="1"/>
            </p:cNvSpPr>
            <p:nvPr/>
          </p:nvSpPr>
          <p:spPr bwMode="auto">
            <a:xfrm>
              <a:off x="3076" y="1347"/>
              <a:ext cx="29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050" b="1" dirty="0">
                  <a:solidFill>
                    <a:srgbClr val="37A14B"/>
                  </a:solidFill>
                  <a:latin typeface="+mn-lt"/>
                </a:rPr>
                <a:t>70%</a:t>
              </a:r>
              <a:endParaRPr lang="en-US" altLang="en-US" sz="1050" b="1" dirty="0">
                <a:latin typeface="+mn-lt"/>
              </a:endParaRPr>
            </a:p>
          </p:txBody>
        </p:sp>
        <p:sp>
          <p:nvSpPr>
            <p:cNvPr id="268" name="Rectangle 13">
              <a:extLst>
                <a:ext uri="{FF2B5EF4-FFF2-40B4-BE49-F238E27FC236}">
                  <a16:creationId xmlns:a16="http://schemas.microsoft.com/office/drawing/2014/main" id="{B2E848D5-5908-46B2-A543-162EDB2B272C}"/>
                </a:ext>
              </a:extLst>
            </p:cNvPr>
            <p:cNvSpPr>
              <a:spLocks noChangeArrowheads="1"/>
            </p:cNvSpPr>
            <p:nvPr/>
          </p:nvSpPr>
          <p:spPr bwMode="auto">
            <a:xfrm>
              <a:off x="2366" y="772"/>
              <a:ext cx="29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050" b="1" dirty="0">
                  <a:solidFill>
                    <a:srgbClr val="7F7F7F"/>
                  </a:solidFill>
                  <a:latin typeface="+mn-lt"/>
                </a:rPr>
                <a:t>85%</a:t>
              </a:r>
              <a:endParaRPr lang="en-US" altLang="en-US" sz="1050" b="1" dirty="0">
                <a:latin typeface="+mn-lt"/>
              </a:endParaRPr>
            </a:p>
          </p:txBody>
        </p:sp>
        <p:sp>
          <p:nvSpPr>
            <p:cNvPr id="269" name="Rectangle 14">
              <a:extLst>
                <a:ext uri="{FF2B5EF4-FFF2-40B4-BE49-F238E27FC236}">
                  <a16:creationId xmlns:a16="http://schemas.microsoft.com/office/drawing/2014/main" id="{480896F5-AC3A-4FEB-B5B9-5ABE2DC1EAE3}"/>
                </a:ext>
              </a:extLst>
            </p:cNvPr>
            <p:cNvSpPr>
              <a:spLocks noChangeArrowheads="1"/>
            </p:cNvSpPr>
            <p:nvPr/>
          </p:nvSpPr>
          <p:spPr bwMode="auto">
            <a:xfrm>
              <a:off x="1650" y="971"/>
              <a:ext cx="29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050" b="1" dirty="0">
                  <a:solidFill>
                    <a:srgbClr val="37A14B"/>
                  </a:solidFill>
                  <a:latin typeface="+mn-lt"/>
                </a:rPr>
                <a:t>88%</a:t>
              </a:r>
              <a:endParaRPr lang="en-US" altLang="en-US" sz="1050" b="1" dirty="0">
                <a:latin typeface="+mn-lt"/>
              </a:endParaRPr>
            </a:p>
          </p:txBody>
        </p:sp>
        <p:sp>
          <p:nvSpPr>
            <p:cNvPr id="270" name="Rectangle 15">
              <a:extLst>
                <a:ext uri="{FF2B5EF4-FFF2-40B4-BE49-F238E27FC236}">
                  <a16:creationId xmlns:a16="http://schemas.microsoft.com/office/drawing/2014/main" id="{C3A1C00C-A82B-4FAD-98EB-B57B76BA7AB2}"/>
                </a:ext>
              </a:extLst>
            </p:cNvPr>
            <p:cNvSpPr>
              <a:spLocks noChangeArrowheads="1"/>
            </p:cNvSpPr>
            <p:nvPr/>
          </p:nvSpPr>
          <p:spPr bwMode="auto">
            <a:xfrm>
              <a:off x="1650" y="627"/>
              <a:ext cx="29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050" b="1" dirty="0">
                  <a:solidFill>
                    <a:srgbClr val="7F7F7F"/>
                  </a:solidFill>
                  <a:latin typeface="+mn-lt"/>
                </a:rPr>
                <a:t>93%</a:t>
              </a:r>
              <a:endParaRPr lang="en-US" altLang="en-US" sz="1050" b="1" dirty="0">
                <a:latin typeface="+mn-lt"/>
              </a:endParaRPr>
            </a:p>
          </p:txBody>
        </p:sp>
        <p:sp>
          <p:nvSpPr>
            <p:cNvPr id="271" name="Rectangle 16">
              <a:extLst>
                <a:ext uri="{FF2B5EF4-FFF2-40B4-BE49-F238E27FC236}">
                  <a16:creationId xmlns:a16="http://schemas.microsoft.com/office/drawing/2014/main" id="{25044D08-1802-4B85-BA8E-7BC93BC818B4}"/>
                </a:ext>
              </a:extLst>
            </p:cNvPr>
            <p:cNvSpPr>
              <a:spLocks noChangeArrowheads="1"/>
            </p:cNvSpPr>
            <p:nvPr/>
          </p:nvSpPr>
          <p:spPr bwMode="auto">
            <a:xfrm>
              <a:off x="3076" y="964"/>
              <a:ext cx="29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050" b="1" dirty="0">
                  <a:solidFill>
                    <a:srgbClr val="7F7F7F"/>
                  </a:solidFill>
                  <a:latin typeface="+mn-lt"/>
                </a:rPr>
                <a:t>73%</a:t>
              </a:r>
              <a:endParaRPr lang="en-US" altLang="en-US" sz="1050" b="1" dirty="0">
                <a:latin typeface="+mn-lt"/>
              </a:endParaRPr>
            </a:p>
          </p:txBody>
        </p:sp>
        <p:sp>
          <p:nvSpPr>
            <p:cNvPr id="272" name="Line 17">
              <a:extLst>
                <a:ext uri="{FF2B5EF4-FFF2-40B4-BE49-F238E27FC236}">
                  <a16:creationId xmlns:a16="http://schemas.microsoft.com/office/drawing/2014/main" id="{AC5FEABB-61C9-4C46-844A-F39FFAD3CA97}"/>
                </a:ext>
              </a:extLst>
            </p:cNvPr>
            <p:cNvSpPr>
              <a:spLocks noChangeShapeType="1"/>
            </p:cNvSpPr>
            <p:nvPr/>
          </p:nvSpPr>
          <p:spPr bwMode="auto">
            <a:xfrm>
              <a:off x="544"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73" name="Line 18">
              <a:extLst>
                <a:ext uri="{FF2B5EF4-FFF2-40B4-BE49-F238E27FC236}">
                  <a16:creationId xmlns:a16="http://schemas.microsoft.com/office/drawing/2014/main" id="{C733C6D7-EDFE-422A-9544-0A343ED914B6}"/>
                </a:ext>
              </a:extLst>
            </p:cNvPr>
            <p:cNvSpPr>
              <a:spLocks noChangeShapeType="1"/>
            </p:cNvSpPr>
            <p:nvPr/>
          </p:nvSpPr>
          <p:spPr bwMode="auto">
            <a:xfrm>
              <a:off x="724"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74" name="Line 19">
              <a:extLst>
                <a:ext uri="{FF2B5EF4-FFF2-40B4-BE49-F238E27FC236}">
                  <a16:creationId xmlns:a16="http://schemas.microsoft.com/office/drawing/2014/main" id="{2A8E5B54-54A0-4103-869F-8D374C4752B8}"/>
                </a:ext>
              </a:extLst>
            </p:cNvPr>
            <p:cNvSpPr>
              <a:spLocks noChangeShapeType="1"/>
            </p:cNvSpPr>
            <p:nvPr/>
          </p:nvSpPr>
          <p:spPr bwMode="auto">
            <a:xfrm>
              <a:off x="902"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75" name="Line 20">
              <a:extLst>
                <a:ext uri="{FF2B5EF4-FFF2-40B4-BE49-F238E27FC236}">
                  <a16:creationId xmlns:a16="http://schemas.microsoft.com/office/drawing/2014/main" id="{6B79DC28-7E2C-4480-9ADF-038EC48A34CD}"/>
                </a:ext>
              </a:extLst>
            </p:cNvPr>
            <p:cNvSpPr>
              <a:spLocks noChangeShapeType="1"/>
            </p:cNvSpPr>
            <p:nvPr/>
          </p:nvSpPr>
          <p:spPr bwMode="auto">
            <a:xfrm>
              <a:off x="1080"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76" name="Line 21">
              <a:extLst>
                <a:ext uri="{FF2B5EF4-FFF2-40B4-BE49-F238E27FC236}">
                  <a16:creationId xmlns:a16="http://schemas.microsoft.com/office/drawing/2014/main" id="{14855EFC-E9B8-419A-9A47-21CA2E6610E6}"/>
                </a:ext>
              </a:extLst>
            </p:cNvPr>
            <p:cNvSpPr>
              <a:spLocks noChangeShapeType="1"/>
            </p:cNvSpPr>
            <p:nvPr/>
          </p:nvSpPr>
          <p:spPr bwMode="auto">
            <a:xfrm>
              <a:off x="1258"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77" name="Line 22">
              <a:extLst>
                <a:ext uri="{FF2B5EF4-FFF2-40B4-BE49-F238E27FC236}">
                  <a16:creationId xmlns:a16="http://schemas.microsoft.com/office/drawing/2014/main" id="{5D4B796A-12BC-4B5A-BA25-D49B2BB1DC97}"/>
                </a:ext>
              </a:extLst>
            </p:cNvPr>
            <p:cNvSpPr>
              <a:spLocks noChangeShapeType="1"/>
            </p:cNvSpPr>
            <p:nvPr/>
          </p:nvSpPr>
          <p:spPr bwMode="auto">
            <a:xfrm>
              <a:off x="1438"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78" name="Line 23">
              <a:extLst>
                <a:ext uri="{FF2B5EF4-FFF2-40B4-BE49-F238E27FC236}">
                  <a16:creationId xmlns:a16="http://schemas.microsoft.com/office/drawing/2014/main" id="{F82AADA4-5AA4-4195-A6A8-E128F053BCD0}"/>
                </a:ext>
              </a:extLst>
            </p:cNvPr>
            <p:cNvSpPr>
              <a:spLocks noChangeShapeType="1"/>
            </p:cNvSpPr>
            <p:nvPr/>
          </p:nvSpPr>
          <p:spPr bwMode="auto">
            <a:xfrm>
              <a:off x="1616"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79" name="Line 24">
              <a:extLst>
                <a:ext uri="{FF2B5EF4-FFF2-40B4-BE49-F238E27FC236}">
                  <a16:creationId xmlns:a16="http://schemas.microsoft.com/office/drawing/2014/main" id="{58353F3E-8585-4D86-9693-42E81BBC339E}"/>
                </a:ext>
              </a:extLst>
            </p:cNvPr>
            <p:cNvSpPr>
              <a:spLocks noChangeShapeType="1"/>
            </p:cNvSpPr>
            <p:nvPr/>
          </p:nvSpPr>
          <p:spPr bwMode="auto">
            <a:xfrm>
              <a:off x="1794"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80" name="Line 25">
              <a:extLst>
                <a:ext uri="{FF2B5EF4-FFF2-40B4-BE49-F238E27FC236}">
                  <a16:creationId xmlns:a16="http://schemas.microsoft.com/office/drawing/2014/main" id="{58888282-ABCE-4219-B3E0-0456EBD04B4A}"/>
                </a:ext>
              </a:extLst>
            </p:cNvPr>
            <p:cNvSpPr>
              <a:spLocks noChangeShapeType="1"/>
            </p:cNvSpPr>
            <p:nvPr/>
          </p:nvSpPr>
          <p:spPr bwMode="auto">
            <a:xfrm>
              <a:off x="1972"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81" name="Line 26">
              <a:extLst>
                <a:ext uri="{FF2B5EF4-FFF2-40B4-BE49-F238E27FC236}">
                  <a16:creationId xmlns:a16="http://schemas.microsoft.com/office/drawing/2014/main" id="{78DA4D10-A990-4666-8053-46C591D49A9A}"/>
                </a:ext>
              </a:extLst>
            </p:cNvPr>
            <p:cNvSpPr>
              <a:spLocks noChangeShapeType="1"/>
            </p:cNvSpPr>
            <p:nvPr/>
          </p:nvSpPr>
          <p:spPr bwMode="auto">
            <a:xfrm>
              <a:off x="2152"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82" name="Line 27">
              <a:extLst>
                <a:ext uri="{FF2B5EF4-FFF2-40B4-BE49-F238E27FC236}">
                  <a16:creationId xmlns:a16="http://schemas.microsoft.com/office/drawing/2014/main" id="{3B0D2DF7-E544-4A21-90F6-6714C518AD1F}"/>
                </a:ext>
              </a:extLst>
            </p:cNvPr>
            <p:cNvSpPr>
              <a:spLocks noChangeShapeType="1"/>
            </p:cNvSpPr>
            <p:nvPr/>
          </p:nvSpPr>
          <p:spPr bwMode="auto">
            <a:xfrm>
              <a:off x="2330"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83" name="Line 28">
              <a:extLst>
                <a:ext uri="{FF2B5EF4-FFF2-40B4-BE49-F238E27FC236}">
                  <a16:creationId xmlns:a16="http://schemas.microsoft.com/office/drawing/2014/main" id="{EEED1704-D972-48D2-8B85-CC7B9374A930}"/>
                </a:ext>
              </a:extLst>
            </p:cNvPr>
            <p:cNvSpPr>
              <a:spLocks noChangeShapeType="1"/>
            </p:cNvSpPr>
            <p:nvPr/>
          </p:nvSpPr>
          <p:spPr bwMode="auto">
            <a:xfrm>
              <a:off x="486" y="2447"/>
              <a:ext cx="40"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84" name="Line 29">
              <a:extLst>
                <a:ext uri="{FF2B5EF4-FFF2-40B4-BE49-F238E27FC236}">
                  <a16:creationId xmlns:a16="http://schemas.microsoft.com/office/drawing/2014/main" id="{FD66C802-0504-4E79-AA2E-C272A639F1B4}"/>
                </a:ext>
              </a:extLst>
            </p:cNvPr>
            <p:cNvSpPr>
              <a:spLocks noChangeShapeType="1"/>
            </p:cNvSpPr>
            <p:nvPr/>
          </p:nvSpPr>
          <p:spPr bwMode="auto">
            <a:xfrm>
              <a:off x="486" y="2271"/>
              <a:ext cx="40"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85" name="Line 30">
              <a:extLst>
                <a:ext uri="{FF2B5EF4-FFF2-40B4-BE49-F238E27FC236}">
                  <a16:creationId xmlns:a16="http://schemas.microsoft.com/office/drawing/2014/main" id="{DB4CB45A-11C5-4C33-9721-61D84FB924DF}"/>
                </a:ext>
              </a:extLst>
            </p:cNvPr>
            <p:cNvSpPr>
              <a:spLocks noChangeShapeType="1"/>
            </p:cNvSpPr>
            <p:nvPr/>
          </p:nvSpPr>
          <p:spPr bwMode="auto">
            <a:xfrm>
              <a:off x="486" y="2097"/>
              <a:ext cx="40"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86" name="Line 31">
              <a:extLst>
                <a:ext uri="{FF2B5EF4-FFF2-40B4-BE49-F238E27FC236}">
                  <a16:creationId xmlns:a16="http://schemas.microsoft.com/office/drawing/2014/main" id="{EA9AFDDE-85FB-4DE8-A6A2-0959D7179E1A}"/>
                </a:ext>
              </a:extLst>
            </p:cNvPr>
            <p:cNvSpPr>
              <a:spLocks noChangeShapeType="1"/>
            </p:cNvSpPr>
            <p:nvPr/>
          </p:nvSpPr>
          <p:spPr bwMode="auto">
            <a:xfrm>
              <a:off x="486" y="1921"/>
              <a:ext cx="40"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87" name="Line 32">
              <a:extLst>
                <a:ext uri="{FF2B5EF4-FFF2-40B4-BE49-F238E27FC236}">
                  <a16:creationId xmlns:a16="http://schemas.microsoft.com/office/drawing/2014/main" id="{5DDB06A9-A06D-4A4F-BA47-026708E23003}"/>
                </a:ext>
              </a:extLst>
            </p:cNvPr>
            <p:cNvSpPr>
              <a:spLocks noChangeShapeType="1"/>
            </p:cNvSpPr>
            <p:nvPr/>
          </p:nvSpPr>
          <p:spPr bwMode="auto">
            <a:xfrm>
              <a:off x="486" y="1745"/>
              <a:ext cx="40"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88" name="Line 33">
              <a:extLst>
                <a:ext uri="{FF2B5EF4-FFF2-40B4-BE49-F238E27FC236}">
                  <a16:creationId xmlns:a16="http://schemas.microsoft.com/office/drawing/2014/main" id="{98CD4595-2E03-4C3B-A182-1311CDCC5499}"/>
                </a:ext>
              </a:extLst>
            </p:cNvPr>
            <p:cNvSpPr>
              <a:spLocks noChangeShapeType="1"/>
            </p:cNvSpPr>
            <p:nvPr/>
          </p:nvSpPr>
          <p:spPr bwMode="auto">
            <a:xfrm>
              <a:off x="486" y="1569"/>
              <a:ext cx="40"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89" name="Line 34">
              <a:extLst>
                <a:ext uri="{FF2B5EF4-FFF2-40B4-BE49-F238E27FC236}">
                  <a16:creationId xmlns:a16="http://schemas.microsoft.com/office/drawing/2014/main" id="{E42B912E-7F98-4558-B4FC-177608AE8437}"/>
                </a:ext>
              </a:extLst>
            </p:cNvPr>
            <p:cNvSpPr>
              <a:spLocks noChangeShapeType="1"/>
            </p:cNvSpPr>
            <p:nvPr/>
          </p:nvSpPr>
          <p:spPr bwMode="auto">
            <a:xfrm>
              <a:off x="486" y="1395"/>
              <a:ext cx="40"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90" name="Line 35">
              <a:extLst>
                <a:ext uri="{FF2B5EF4-FFF2-40B4-BE49-F238E27FC236}">
                  <a16:creationId xmlns:a16="http://schemas.microsoft.com/office/drawing/2014/main" id="{3BBBACA9-DE32-4547-BE2D-48CA8CA4E240}"/>
                </a:ext>
              </a:extLst>
            </p:cNvPr>
            <p:cNvSpPr>
              <a:spLocks noChangeShapeType="1"/>
            </p:cNvSpPr>
            <p:nvPr/>
          </p:nvSpPr>
          <p:spPr bwMode="auto">
            <a:xfrm>
              <a:off x="486" y="1219"/>
              <a:ext cx="40"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91" name="Line 36">
              <a:extLst>
                <a:ext uri="{FF2B5EF4-FFF2-40B4-BE49-F238E27FC236}">
                  <a16:creationId xmlns:a16="http://schemas.microsoft.com/office/drawing/2014/main" id="{5D1AD1E0-513E-4487-B11C-6D075900C81A}"/>
                </a:ext>
              </a:extLst>
            </p:cNvPr>
            <p:cNvSpPr>
              <a:spLocks noChangeShapeType="1"/>
            </p:cNvSpPr>
            <p:nvPr/>
          </p:nvSpPr>
          <p:spPr bwMode="auto">
            <a:xfrm>
              <a:off x="486" y="1043"/>
              <a:ext cx="40"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92" name="Line 37">
              <a:extLst>
                <a:ext uri="{FF2B5EF4-FFF2-40B4-BE49-F238E27FC236}">
                  <a16:creationId xmlns:a16="http://schemas.microsoft.com/office/drawing/2014/main" id="{54A37E0B-A9EB-47AF-A1F8-1B7611DFDCCF}"/>
                </a:ext>
              </a:extLst>
            </p:cNvPr>
            <p:cNvSpPr>
              <a:spLocks noChangeShapeType="1"/>
            </p:cNvSpPr>
            <p:nvPr/>
          </p:nvSpPr>
          <p:spPr bwMode="auto">
            <a:xfrm>
              <a:off x="486" y="869"/>
              <a:ext cx="40"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93" name="Line 38">
              <a:extLst>
                <a:ext uri="{FF2B5EF4-FFF2-40B4-BE49-F238E27FC236}">
                  <a16:creationId xmlns:a16="http://schemas.microsoft.com/office/drawing/2014/main" id="{68E203A5-0C29-49C4-A797-963DE1BEB8FF}"/>
                </a:ext>
              </a:extLst>
            </p:cNvPr>
            <p:cNvSpPr>
              <a:spLocks noChangeShapeType="1"/>
            </p:cNvSpPr>
            <p:nvPr/>
          </p:nvSpPr>
          <p:spPr bwMode="auto">
            <a:xfrm>
              <a:off x="486" y="693"/>
              <a:ext cx="40"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294" name="Rectangle 39">
              <a:extLst>
                <a:ext uri="{FF2B5EF4-FFF2-40B4-BE49-F238E27FC236}">
                  <a16:creationId xmlns:a16="http://schemas.microsoft.com/office/drawing/2014/main" id="{650998CE-E12F-4D3D-A8CB-3A8D1B7CC524}"/>
                </a:ext>
              </a:extLst>
            </p:cNvPr>
            <p:cNvSpPr>
              <a:spLocks noChangeArrowheads="1"/>
            </p:cNvSpPr>
            <p:nvPr/>
          </p:nvSpPr>
          <p:spPr bwMode="auto">
            <a:xfrm>
              <a:off x="520" y="2527"/>
              <a:ext cx="74"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0</a:t>
              </a:r>
              <a:endParaRPr lang="en-US" altLang="en-US"/>
            </a:p>
          </p:txBody>
        </p:sp>
        <p:sp>
          <p:nvSpPr>
            <p:cNvPr id="295" name="Rectangle 40">
              <a:extLst>
                <a:ext uri="{FF2B5EF4-FFF2-40B4-BE49-F238E27FC236}">
                  <a16:creationId xmlns:a16="http://schemas.microsoft.com/office/drawing/2014/main" id="{D238B1B1-248B-4B53-88D6-B9B2EE5DB359}"/>
                </a:ext>
              </a:extLst>
            </p:cNvPr>
            <p:cNvSpPr>
              <a:spLocks noChangeArrowheads="1"/>
            </p:cNvSpPr>
            <p:nvPr/>
          </p:nvSpPr>
          <p:spPr bwMode="auto">
            <a:xfrm rot="16200000">
              <a:off x="-692" y="1475"/>
              <a:ext cx="1777"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b="1">
                  <a:solidFill>
                    <a:srgbClr val="000000"/>
                  </a:solidFill>
                  <a:latin typeface="Arial Bold" panose="020B0704020202020204" pitchFamily="34" charset="0"/>
                </a:rPr>
                <a:t>Overall survival (probability)</a:t>
              </a:r>
              <a:endParaRPr lang="en-US" altLang="en-US"/>
            </a:p>
          </p:txBody>
        </p:sp>
        <p:sp>
          <p:nvSpPr>
            <p:cNvPr id="296" name="Rectangle 41">
              <a:extLst>
                <a:ext uri="{FF2B5EF4-FFF2-40B4-BE49-F238E27FC236}">
                  <a16:creationId xmlns:a16="http://schemas.microsoft.com/office/drawing/2014/main" id="{98E3BAFA-294A-4BE3-81F7-B4644F9BCBA0}"/>
                </a:ext>
              </a:extLst>
            </p:cNvPr>
            <p:cNvSpPr>
              <a:spLocks noChangeArrowheads="1"/>
            </p:cNvSpPr>
            <p:nvPr/>
          </p:nvSpPr>
          <p:spPr bwMode="auto">
            <a:xfrm>
              <a:off x="698" y="2527"/>
              <a:ext cx="74"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3</a:t>
              </a:r>
              <a:endParaRPr lang="en-US" altLang="en-US"/>
            </a:p>
          </p:txBody>
        </p:sp>
        <p:sp>
          <p:nvSpPr>
            <p:cNvPr id="297" name="Rectangle 42">
              <a:extLst>
                <a:ext uri="{FF2B5EF4-FFF2-40B4-BE49-F238E27FC236}">
                  <a16:creationId xmlns:a16="http://schemas.microsoft.com/office/drawing/2014/main" id="{E4051D32-5616-424F-B1BE-EE2EE447B4C0}"/>
                </a:ext>
              </a:extLst>
            </p:cNvPr>
            <p:cNvSpPr>
              <a:spLocks noChangeArrowheads="1"/>
            </p:cNvSpPr>
            <p:nvPr/>
          </p:nvSpPr>
          <p:spPr bwMode="auto">
            <a:xfrm>
              <a:off x="876" y="2527"/>
              <a:ext cx="74"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6</a:t>
              </a:r>
              <a:endParaRPr lang="en-US" altLang="en-US"/>
            </a:p>
          </p:txBody>
        </p:sp>
        <p:sp>
          <p:nvSpPr>
            <p:cNvPr id="298" name="Rectangle 43">
              <a:extLst>
                <a:ext uri="{FF2B5EF4-FFF2-40B4-BE49-F238E27FC236}">
                  <a16:creationId xmlns:a16="http://schemas.microsoft.com/office/drawing/2014/main" id="{2FB3DD0A-CF54-42EE-9F6B-A779252DBE22}"/>
                </a:ext>
              </a:extLst>
            </p:cNvPr>
            <p:cNvSpPr>
              <a:spLocks noChangeArrowheads="1"/>
            </p:cNvSpPr>
            <p:nvPr/>
          </p:nvSpPr>
          <p:spPr bwMode="auto">
            <a:xfrm>
              <a:off x="1054" y="2527"/>
              <a:ext cx="74"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9</a:t>
              </a:r>
              <a:endParaRPr lang="en-US" altLang="en-US"/>
            </a:p>
          </p:txBody>
        </p:sp>
        <p:sp>
          <p:nvSpPr>
            <p:cNvPr id="299" name="Rectangle 44">
              <a:extLst>
                <a:ext uri="{FF2B5EF4-FFF2-40B4-BE49-F238E27FC236}">
                  <a16:creationId xmlns:a16="http://schemas.microsoft.com/office/drawing/2014/main" id="{A1B4AEA9-7897-4108-A514-08A5AAE8775E}"/>
                </a:ext>
              </a:extLst>
            </p:cNvPr>
            <p:cNvSpPr>
              <a:spLocks noChangeArrowheads="1"/>
            </p:cNvSpPr>
            <p:nvPr/>
          </p:nvSpPr>
          <p:spPr bwMode="auto">
            <a:xfrm>
              <a:off x="1210" y="2527"/>
              <a:ext cx="147"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12</a:t>
              </a:r>
              <a:endParaRPr lang="en-US" altLang="en-US"/>
            </a:p>
          </p:txBody>
        </p:sp>
        <p:sp>
          <p:nvSpPr>
            <p:cNvPr id="300" name="Rectangle 45">
              <a:extLst>
                <a:ext uri="{FF2B5EF4-FFF2-40B4-BE49-F238E27FC236}">
                  <a16:creationId xmlns:a16="http://schemas.microsoft.com/office/drawing/2014/main" id="{303718CB-5511-4245-BD02-83B55D6DD56B}"/>
                </a:ext>
              </a:extLst>
            </p:cNvPr>
            <p:cNvSpPr>
              <a:spLocks noChangeArrowheads="1"/>
            </p:cNvSpPr>
            <p:nvPr/>
          </p:nvSpPr>
          <p:spPr bwMode="auto">
            <a:xfrm>
              <a:off x="1388" y="2527"/>
              <a:ext cx="147"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15</a:t>
              </a:r>
              <a:endParaRPr lang="en-US" altLang="en-US"/>
            </a:p>
          </p:txBody>
        </p:sp>
        <p:sp>
          <p:nvSpPr>
            <p:cNvPr id="301" name="Rectangle 46">
              <a:extLst>
                <a:ext uri="{FF2B5EF4-FFF2-40B4-BE49-F238E27FC236}">
                  <a16:creationId xmlns:a16="http://schemas.microsoft.com/office/drawing/2014/main" id="{A9235B5B-432F-4275-9370-C28F0E44F9D9}"/>
                </a:ext>
              </a:extLst>
            </p:cNvPr>
            <p:cNvSpPr>
              <a:spLocks noChangeArrowheads="1"/>
            </p:cNvSpPr>
            <p:nvPr/>
          </p:nvSpPr>
          <p:spPr bwMode="auto">
            <a:xfrm>
              <a:off x="1566" y="2527"/>
              <a:ext cx="147"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18</a:t>
              </a:r>
              <a:endParaRPr lang="en-US" altLang="en-US"/>
            </a:p>
          </p:txBody>
        </p:sp>
        <p:sp>
          <p:nvSpPr>
            <p:cNvPr id="302" name="Rectangle 47">
              <a:extLst>
                <a:ext uri="{FF2B5EF4-FFF2-40B4-BE49-F238E27FC236}">
                  <a16:creationId xmlns:a16="http://schemas.microsoft.com/office/drawing/2014/main" id="{EE7695F2-07F7-45F8-8E92-4824CD4154A5}"/>
                </a:ext>
              </a:extLst>
            </p:cNvPr>
            <p:cNvSpPr>
              <a:spLocks noChangeArrowheads="1"/>
            </p:cNvSpPr>
            <p:nvPr/>
          </p:nvSpPr>
          <p:spPr bwMode="auto">
            <a:xfrm>
              <a:off x="1744" y="2527"/>
              <a:ext cx="147"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21</a:t>
              </a:r>
              <a:endParaRPr lang="en-US" altLang="en-US"/>
            </a:p>
          </p:txBody>
        </p:sp>
        <p:sp>
          <p:nvSpPr>
            <p:cNvPr id="303" name="Rectangle 48">
              <a:extLst>
                <a:ext uri="{FF2B5EF4-FFF2-40B4-BE49-F238E27FC236}">
                  <a16:creationId xmlns:a16="http://schemas.microsoft.com/office/drawing/2014/main" id="{C0095F77-61B2-436B-8D9F-88F9C917DA62}"/>
                </a:ext>
              </a:extLst>
            </p:cNvPr>
            <p:cNvSpPr>
              <a:spLocks noChangeArrowheads="1"/>
            </p:cNvSpPr>
            <p:nvPr/>
          </p:nvSpPr>
          <p:spPr bwMode="auto">
            <a:xfrm>
              <a:off x="1924" y="2527"/>
              <a:ext cx="147"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24</a:t>
              </a:r>
              <a:endParaRPr lang="en-US" altLang="en-US"/>
            </a:p>
          </p:txBody>
        </p:sp>
        <p:sp>
          <p:nvSpPr>
            <p:cNvPr id="304" name="Rectangle 49">
              <a:extLst>
                <a:ext uri="{FF2B5EF4-FFF2-40B4-BE49-F238E27FC236}">
                  <a16:creationId xmlns:a16="http://schemas.microsoft.com/office/drawing/2014/main" id="{88DD2227-CABB-4EEA-A0B0-DF224FD3A70F}"/>
                </a:ext>
              </a:extLst>
            </p:cNvPr>
            <p:cNvSpPr>
              <a:spLocks noChangeArrowheads="1"/>
            </p:cNvSpPr>
            <p:nvPr/>
          </p:nvSpPr>
          <p:spPr bwMode="auto">
            <a:xfrm>
              <a:off x="2102" y="2527"/>
              <a:ext cx="147"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27</a:t>
              </a:r>
              <a:endParaRPr lang="en-US" altLang="en-US"/>
            </a:p>
          </p:txBody>
        </p:sp>
        <p:sp>
          <p:nvSpPr>
            <p:cNvPr id="305" name="Rectangle 50">
              <a:extLst>
                <a:ext uri="{FF2B5EF4-FFF2-40B4-BE49-F238E27FC236}">
                  <a16:creationId xmlns:a16="http://schemas.microsoft.com/office/drawing/2014/main" id="{E88648A6-1AD1-4E01-81AA-FD863389E987}"/>
                </a:ext>
              </a:extLst>
            </p:cNvPr>
            <p:cNvSpPr>
              <a:spLocks noChangeArrowheads="1"/>
            </p:cNvSpPr>
            <p:nvPr/>
          </p:nvSpPr>
          <p:spPr bwMode="auto">
            <a:xfrm>
              <a:off x="2280" y="2527"/>
              <a:ext cx="147"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30</a:t>
              </a:r>
              <a:endParaRPr lang="en-US" altLang="en-US"/>
            </a:p>
          </p:txBody>
        </p:sp>
        <p:sp>
          <p:nvSpPr>
            <p:cNvPr id="306" name="Line 51">
              <a:extLst>
                <a:ext uri="{FF2B5EF4-FFF2-40B4-BE49-F238E27FC236}">
                  <a16:creationId xmlns:a16="http://schemas.microsoft.com/office/drawing/2014/main" id="{A6B44F6D-BDDD-4F32-ADF1-FFA00A6E9F23}"/>
                </a:ext>
              </a:extLst>
            </p:cNvPr>
            <p:cNvSpPr>
              <a:spLocks noChangeShapeType="1"/>
            </p:cNvSpPr>
            <p:nvPr/>
          </p:nvSpPr>
          <p:spPr bwMode="auto">
            <a:xfrm>
              <a:off x="2508"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07" name="Rectangle 52">
              <a:extLst>
                <a:ext uri="{FF2B5EF4-FFF2-40B4-BE49-F238E27FC236}">
                  <a16:creationId xmlns:a16="http://schemas.microsoft.com/office/drawing/2014/main" id="{F877D209-577F-4454-B98D-EA5E107A510F}"/>
                </a:ext>
              </a:extLst>
            </p:cNvPr>
            <p:cNvSpPr>
              <a:spLocks noChangeArrowheads="1"/>
            </p:cNvSpPr>
            <p:nvPr/>
          </p:nvSpPr>
          <p:spPr bwMode="auto">
            <a:xfrm>
              <a:off x="2458" y="2527"/>
              <a:ext cx="147"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33</a:t>
              </a:r>
              <a:endParaRPr lang="en-US" altLang="en-US"/>
            </a:p>
          </p:txBody>
        </p:sp>
        <p:sp>
          <p:nvSpPr>
            <p:cNvPr id="308" name="Line 53">
              <a:extLst>
                <a:ext uri="{FF2B5EF4-FFF2-40B4-BE49-F238E27FC236}">
                  <a16:creationId xmlns:a16="http://schemas.microsoft.com/office/drawing/2014/main" id="{709357BD-3237-4CC1-AD3D-B10126302D2B}"/>
                </a:ext>
              </a:extLst>
            </p:cNvPr>
            <p:cNvSpPr>
              <a:spLocks noChangeShapeType="1"/>
            </p:cNvSpPr>
            <p:nvPr/>
          </p:nvSpPr>
          <p:spPr bwMode="auto">
            <a:xfrm>
              <a:off x="2688"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09" name="Rectangle 54">
              <a:extLst>
                <a:ext uri="{FF2B5EF4-FFF2-40B4-BE49-F238E27FC236}">
                  <a16:creationId xmlns:a16="http://schemas.microsoft.com/office/drawing/2014/main" id="{05038F51-69E6-44ED-91DC-6B7C161B3AF0}"/>
                </a:ext>
              </a:extLst>
            </p:cNvPr>
            <p:cNvSpPr>
              <a:spLocks noChangeArrowheads="1"/>
            </p:cNvSpPr>
            <p:nvPr/>
          </p:nvSpPr>
          <p:spPr bwMode="auto">
            <a:xfrm>
              <a:off x="2638" y="2527"/>
              <a:ext cx="147"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36</a:t>
              </a:r>
              <a:endParaRPr lang="en-US" altLang="en-US"/>
            </a:p>
          </p:txBody>
        </p:sp>
        <p:sp>
          <p:nvSpPr>
            <p:cNvPr id="310" name="Line 55">
              <a:extLst>
                <a:ext uri="{FF2B5EF4-FFF2-40B4-BE49-F238E27FC236}">
                  <a16:creationId xmlns:a16="http://schemas.microsoft.com/office/drawing/2014/main" id="{5FB6367E-0CAF-43C6-857E-C6200EA55CAE}"/>
                </a:ext>
              </a:extLst>
            </p:cNvPr>
            <p:cNvSpPr>
              <a:spLocks noChangeShapeType="1"/>
            </p:cNvSpPr>
            <p:nvPr/>
          </p:nvSpPr>
          <p:spPr bwMode="auto">
            <a:xfrm>
              <a:off x="2866"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11" name="Rectangle 56">
              <a:extLst>
                <a:ext uri="{FF2B5EF4-FFF2-40B4-BE49-F238E27FC236}">
                  <a16:creationId xmlns:a16="http://schemas.microsoft.com/office/drawing/2014/main" id="{C17A4A73-8B74-4234-BB3B-7B3FDC7648AE}"/>
                </a:ext>
              </a:extLst>
            </p:cNvPr>
            <p:cNvSpPr>
              <a:spLocks noChangeArrowheads="1"/>
            </p:cNvSpPr>
            <p:nvPr/>
          </p:nvSpPr>
          <p:spPr bwMode="auto">
            <a:xfrm>
              <a:off x="2816" y="2527"/>
              <a:ext cx="147"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39</a:t>
              </a:r>
              <a:endParaRPr lang="en-US" altLang="en-US"/>
            </a:p>
          </p:txBody>
        </p:sp>
        <p:sp>
          <p:nvSpPr>
            <p:cNvPr id="312" name="Line 57">
              <a:extLst>
                <a:ext uri="{FF2B5EF4-FFF2-40B4-BE49-F238E27FC236}">
                  <a16:creationId xmlns:a16="http://schemas.microsoft.com/office/drawing/2014/main" id="{2B069670-9E4F-4E28-9F92-D17352277216}"/>
                </a:ext>
              </a:extLst>
            </p:cNvPr>
            <p:cNvSpPr>
              <a:spLocks noChangeShapeType="1"/>
            </p:cNvSpPr>
            <p:nvPr/>
          </p:nvSpPr>
          <p:spPr bwMode="auto">
            <a:xfrm>
              <a:off x="3044"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13" name="Rectangle 58">
              <a:extLst>
                <a:ext uri="{FF2B5EF4-FFF2-40B4-BE49-F238E27FC236}">
                  <a16:creationId xmlns:a16="http://schemas.microsoft.com/office/drawing/2014/main" id="{67491E7D-B697-43DD-8751-403E61A1668D}"/>
                </a:ext>
              </a:extLst>
            </p:cNvPr>
            <p:cNvSpPr>
              <a:spLocks noChangeArrowheads="1"/>
            </p:cNvSpPr>
            <p:nvPr/>
          </p:nvSpPr>
          <p:spPr bwMode="auto">
            <a:xfrm>
              <a:off x="2994" y="2527"/>
              <a:ext cx="147"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42</a:t>
              </a:r>
              <a:endParaRPr lang="en-US" altLang="en-US"/>
            </a:p>
          </p:txBody>
        </p:sp>
        <p:sp>
          <p:nvSpPr>
            <p:cNvPr id="314" name="Line 59">
              <a:extLst>
                <a:ext uri="{FF2B5EF4-FFF2-40B4-BE49-F238E27FC236}">
                  <a16:creationId xmlns:a16="http://schemas.microsoft.com/office/drawing/2014/main" id="{04A41668-07E7-4FC1-A228-148CEAFD6D88}"/>
                </a:ext>
              </a:extLst>
            </p:cNvPr>
            <p:cNvSpPr>
              <a:spLocks noChangeShapeType="1"/>
            </p:cNvSpPr>
            <p:nvPr/>
          </p:nvSpPr>
          <p:spPr bwMode="auto">
            <a:xfrm>
              <a:off x="3222"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15" name="Rectangle 60">
              <a:extLst>
                <a:ext uri="{FF2B5EF4-FFF2-40B4-BE49-F238E27FC236}">
                  <a16:creationId xmlns:a16="http://schemas.microsoft.com/office/drawing/2014/main" id="{E959FFA0-4041-442F-BA18-1DEE91DC1C26}"/>
                </a:ext>
              </a:extLst>
            </p:cNvPr>
            <p:cNvSpPr>
              <a:spLocks noChangeArrowheads="1"/>
            </p:cNvSpPr>
            <p:nvPr/>
          </p:nvSpPr>
          <p:spPr bwMode="auto">
            <a:xfrm>
              <a:off x="3172" y="2527"/>
              <a:ext cx="147"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45</a:t>
              </a:r>
              <a:endParaRPr lang="en-US" altLang="en-US"/>
            </a:p>
          </p:txBody>
        </p:sp>
        <p:sp>
          <p:nvSpPr>
            <p:cNvPr id="316" name="Line 61">
              <a:extLst>
                <a:ext uri="{FF2B5EF4-FFF2-40B4-BE49-F238E27FC236}">
                  <a16:creationId xmlns:a16="http://schemas.microsoft.com/office/drawing/2014/main" id="{2778CA58-02CD-4A1D-990D-E1A236F6D92B}"/>
                </a:ext>
              </a:extLst>
            </p:cNvPr>
            <p:cNvSpPr>
              <a:spLocks noChangeShapeType="1"/>
            </p:cNvSpPr>
            <p:nvPr/>
          </p:nvSpPr>
          <p:spPr bwMode="auto">
            <a:xfrm>
              <a:off x="3402"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17" name="Rectangle 62">
              <a:extLst>
                <a:ext uri="{FF2B5EF4-FFF2-40B4-BE49-F238E27FC236}">
                  <a16:creationId xmlns:a16="http://schemas.microsoft.com/office/drawing/2014/main" id="{1DCA739D-8A19-489D-ADDF-4C55C6BFDBC0}"/>
                </a:ext>
              </a:extLst>
            </p:cNvPr>
            <p:cNvSpPr>
              <a:spLocks noChangeArrowheads="1"/>
            </p:cNvSpPr>
            <p:nvPr/>
          </p:nvSpPr>
          <p:spPr bwMode="auto">
            <a:xfrm>
              <a:off x="3352" y="2527"/>
              <a:ext cx="147"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48</a:t>
              </a:r>
              <a:endParaRPr lang="en-US" altLang="en-US"/>
            </a:p>
          </p:txBody>
        </p:sp>
        <p:sp>
          <p:nvSpPr>
            <p:cNvPr id="318" name="Line 63">
              <a:extLst>
                <a:ext uri="{FF2B5EF4-FFF2-40B4-BE49-F238E27FC236}">
                  <a16:creationId xmlns:a16="http://schemas.microsoft.com/office/drawing/2014/main" id="{8B36C045-70EB-43AC-AFF8-8B64A1AA0DDF}"/>
                </a:ext>
              </a:extLst>
            </p:cNvPr>
            <p:cNvSpPr>
              <a:spLocks noChangeShapeType="1"/>
            </p:cNvSpPr>
            <p:nvPr/>
          </p:nvSpPr>
          <p:spPr bwMode="auto">
            <a:xfrm>
              <a:off x="3580"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19" name="Rectangle 64">
              <a:extLst>
                <a:ext uri="{FF2B5EF4-FFF2-40B4-BE49-F238E27FC236}">
                  <a16:creationId xmlns:a16="http://schemas.microsoft.com/office/drawing/2014/main" id="{A601D8EA-B698-494F-B1AD-26199480BA20}"/>
                </a:ext>
              </a:extLst>
            </p:cNvPr>
            <p:cNvSpPr>
              <a:spLocks noChangeArrowheads="1"/>
            </p:cNvSpPr>
            <p:nvPr/>
          </p:nvSpPr>
          <p:spPr bwMode="auto">
            <a:xfrm>
              <a:off x="3530" y="2527"/>
              <a:ext cx="147"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51</a:t>
              </a:r>
              <a:endParaRPr lang="en-US" altLang="en-US"/>
            </a:p>
          </p:txBody>
        </p:sp>
        <p:sp>
          <p:nvSpPr>
            <p:cNvPr id="320" name="Line 65">
              <a:extLst>
                <a:ext uri="{FF2B5EF4-FFF2-40B4-BE49-F238E27FC236}">
                  <a16:creationId xmlns:a16="http://schemas.microsoft.com/office/drawing/2014/main" id="{C9D0797C-33A6-43A1-B2BA-499C94958AAB}"/>
                </a:ext>
              </a:extLst>
            </p:cNvPr>
            <p:cNvSpPr>
              <a:spLocks noChangeShapeType="1"/>
            </p:cNvSpPr>
            <p:nvPr/>
          </p:nvSpPr>
          <p:spPr bwMode="auto">
            <a:xfrm>
              <a:off x="3758"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21" name="Rectangle 66">
              <a:extLst>
                <a:ext uri="{FF2B5EF4-FFF2-40B4-BE49-F238E27FC236}">
                  <a16:creationId xmlns:a16="http://schemas.microsoft.com/office/drawing/2014/main" id="{DED03C10-ED7B-48B9-B367-426EB86CF3E5}"/>
                </a:ext>
              </a:extLst>
            </p:cNvPr>
            <p:cNvSpPr>
              <a:spLocks noChangeArrowheads="1"/>
            </p:cNvSpPr>
            <p:nvPr/>
          </p:nvSpPr>
          <p:spPr bwMode="auto">
            <a:xfrm>
              <a:off x="3708" y="2527"/>
              <a:ext cx="147"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54</a:t>
              </a:r>
              <a:endParaRPr lang="en-US" altLang="en-US"/>
            </a:p>
          </p:txBody>
        </p:sp>
        <p:sp>
          <p:nvSpPr>
            <p:cNvPr id="322" name="Line 67">
              <a:extLst>
                <a:ext uri="{FF2B5EF4-FFF2-40B4-BE49-F238E27FC236}">
                  <a16:creationId xmlns:a16="http://schemas.microsoft.com/office/drawing/2014/main" id="{60D92C57-F5E3-457C-B195-6795D1EA1531}"/>
                </a:ext>
              </a:extLst>
            </p:cNvPr>
            <p:cNvSpPr>
              <a:spLocks noChangeShapeType="1"/>
            </p:cNvSpPr>
            <p:nvPr/>
          </p:nvSpPr>
          <p:spPr bwMode="auto">
            <a:xfrm>
              <a:off x="3936" y="2481"/>
              <a:ext cx="0" cy="4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23" name="Rectangle 68">
              <a:extLst>
                <a:ext uri="{FF2B5EF4-FFF2-40B4-BE49-F238E27FC236}">
                  <a16:creationId xmlns:a16="http://schemas.microsoft.com/office/drawing/2014/main" id="{306A6B84-3A82-4668-9C14-B555F17BB5B0}"/>
                </a:ext>
              </a:extLst>
            </p:cNvPr>
            <p:cNvSpPr>
              <a:spLocks noChangeArrowheads="1"/>
            </p:cNvSpPr>
            <p:nvPr/>
          </p:nvSpPr>
          <p:spPr bwMode="auto">
            <a:xfrm>
              <a:off x="3886" y="2527"/>
              <a:ext cx="147"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57</a:t>
              </a:r>
              <a:endParaRPr lang="en-US" altLang="en-US"/>
            </a:p>
          </p:txBody>
        </p:sp>
        <p:sp>
          <p:nvSpPr>
            <p:cNvPr id="324" name="Rectangle 69">
              <a:extLst>
                <a:ext uri="{FF2B5EF4-FFF2-40B4-BE49-F238E27FC236}">
                  <a16:creationId xmlns:a16="http://schemas.microsoft.com/office/drawing/2014/main" id="{E23039E6-6061-467F-82DA-26D9CEEA9D51}"/>
                </a:ext>
              </a:extLst>
            </p:cNvPr>
            <p:cNvSpPr>
              <a:spLocks noChangeArrowheads="1"/>
            </p:cNvSpPr>
            <p:nvPr/>
          </p:nvSpPr>
          <p:spPr bwMode="auto">
            <a:xfrm>
              <a:off x="338" y="2387"/>
              <a:ext cx="183"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0.0</a:t>
              </a:r>
              <a:endParaRPr lang="en-US" altLang="en-US"/>
            </a:p>
          </p:txBody>
        </p:sp>
        <p:sp>
          <p:nvSpPr>
            <p:cNvPr id="325" name="Rectangle 70">
              <a:extLst>
                <a:ext uri="{FF2B5EF4-FFF2-40B4-BE49-F238E27FC236}">
                  <a16:creationId xmlns:a16="http://schemas.microsoft.com/office/drawing/2014/main" id="{E24C37ED-FC3A-402C-8EE4-12E20D1594A2}"/>
                </a:ext>
              </a:extLst>
            </p:cNvPr>
            <p:cNvSpPr>
              <a:spLocks noChangeArrowheads="1"/>
            </p:cNvSpPr>
            <p:nvPr/>
          </p:nvSpPr>
          <p:spPr bwMode="auto">
            <a:xfrm>
              <a:off x="338" y="2211"/>
              <a:ext cx="183"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0.1</a:t>
              </a:r>
              <a:endParaRPr lang="en-US" altLang="en-US"/>
            </a:p>
          </p:txBody>
        </p:sp>
        <p:sp>
          <p:nvSpPr>
            <p:cNvPr id="326" name="Rectangle 71">
              <a:extLst>
                <a:ext uri="{FF2B5EF4-FFF2-40B4-BE49-F238E27FC236}">
                  <a16:creationId xmlns:a16="http://schemas.microsoft.com/office/drawing/2014/main" id="{642AAF5C-7EA2-4D87-8847-0B7ED0C06475}"/>
                </a:ext>
              </a:extLst>
            </p:cNvPr>
            <p:cNvSpPr>
              <a:spLocks noChangeArrowheads="1"/>
            </p:cNvSpPr>
            <p:nvPr/>
          </p:nvSpPr>
          <p:spPr bwMode="auto">
            <a:xfrm>
              <a:off x="338" y="2037"/>
              <a:ext cx="183"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0.2</a:t>
              </a:r>
              <a:endParaRPr lang="en-US" altLang="en-US"/>
            </a:p>
          </p:txBody>
        </p:sp>
        <p:sp>
          <p:nvSpPr>
            <p:cNvPr id="327" name="Rectangle 72">
              <a:extLst>
                <a:ext uri="{FF2B5EF4-FFF2-40B4-BE49-F238E27FC236}">
                  <a16:creationId xmlns:a16="http://schemas.microsoft.com/office/drawing/2014/main" id="{DDBDEA74-B772-43AF-A05A-6FA1F577075C}"/>
                </a:ext>
              </a:extLst>
            </p:cNvPr>
            <p:cNvSpPr>
              <a:spLocks noChangeArrowheads="1"/>
            </p:cNvSpPr>
            <p:nvPr/>
          </p:nvSpPr>
          <p:spPr bwMode="auto">
            <a:xfrm>
              <a:off x="338" y="1861"/>
              <a:ext cx="183"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0.3</a:t>
              </a:r>
              <a:endParaRPr lang="en-US" altLang="en-US"/>
            </a:p>
          </p:txBody>
        </p:sp>
        <p:sp>
          <p:nvSpPr>
            <p:cNvPr id="328" name="Rectangle 73">
              <a:extLst>
                <a:ext uri="{FF2B5EF4-FFF2-40B4-BE49-F238E27FC236}">
                  <a16:creationId xmlns:a16="http://schemas.microsoft.com/office/drawing/2014/main" id="{65A65E9F-6ABC-44D4-8F52-FC9A86EBA8F1}"/>
                </a:ext>
              </a:extLst>
            </p:cNvPr>
            <p:cNvSpPr>
              <a:spLocks noChangeArrowheads="1"/>
            </p:cNvSpPr>
            <p:nvPr/>
          </p:nvSpPr>
          <p:spPr bwMode="auto">
            <a:xfrm>
              <a:off x="338" y="1685"/>
              <a:ext cx="183"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0.4</a:t>
              </a:r>
              <a:endParaRPr lang="en-US" altLang="en-US"/>
            </a:p>
          </p:txBody>
        </p:sp>
        <p:sp>
          <p:nvSpPr>
            <p:cNvPr id="329" name="Rectangle 74">
              <a:extLst>
                <a:ext uri="{FF2B5EF4-FFF2-40B4-BE49-F238E27FC236}">
                  <a16:creationId xmlns:a16="http://schemas.microsoft.com/office/drawing/2014/main" id="{6FBC7BB0-F815-45B1-8C2B-8D87CAB6C7C0}"/>
                </a:ext>
              </a:extLst>
            </p:cNvPr>
            <p:cNvSpPr>
              <a:spLocks noChangeArrowheads="1"/>
            </p:cNvSpPr>
            <p:nvPr/>
          </p:nvSpPr>
          <p:spPr bwMode="auto">
            <a:xfrm>
              <a:off x="338" y="1511"/>
              <a:ext cx="183"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dirty="0">
                  <a:solidFill>
                    <a:srgbClr val="000000"/>
                  </a:solidFill>
                </a:rPr>
                <a:t>0.5</a:t>
              </a:r>
              <a:endParaRPr lang="en-US" altLang="en-US" dirty="0"/>
            </a:p>
          </p:txBody>
        </p:sp>
        <p:sp>
          <p:nvSpPr>
            <p:cNvPr id="330" name="Rectangle 75">
              <a:extLst>
                <a:ext uri="{FF2B5EF4-FFF2-40B4-BE49-F238E27FC236}">
                  <a16:creationId xmlns:a16="http://schemas.microsoft.com/office/drawing/2014/main" id="{1F9C3FA6-DEFA-41C4-A74A-5A0975C8D0D6}"/>
                </a:ext>
              </a:extLst>
            </p:cNvPr>
            <p:cNvSpPr>
              <a:spLocks noChangeArrowheads="1"/>
            </p:cNvSpPr>
            <p:nvPr/>
          </p:nvSpPr>
          <p:spPr bwMode="auto">
            <a:xfrm>
              <a:off x="338" y="1335"/>
              <a:ext cx="183"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dirty="0">
                  <a:solidFill>
                    <a:srgbClr val="000000"/>
                  </a:solidFill>
                </a:rPr>
                <a:t>0.6</a:t>
              </a:r>
              <a:endParaRPr lang="en-US" altLang="en-US" dirty="0"/>
            </a:p>
          </p:txBody>
        </p:sp>
        <p:sp>
          <p:nvSpPr>
            <p:cNvPr id="331" name="Rectangle 76">
              <a:extLst>
                <a:ext uri="{FF2B5EF4-FFF2-40B4-BE49-F238E27FC236}">
                  <a16:creationId xmlns:a16="http://schemas.microsoft.com/office/drawing/2014/main" id="{06DB74A7-1006-4B85-8D16-464648950E30}"/>
                </a:ext>
              </a:extLst>
            </p:cNvPr>
            <p:cNvSpPr>
              <a:spLocks noChangeArrowheads="1"/>
            </p:cNvSpPr>
            <p:nvPr/>
          </p:nvSpPr>
          <p:spPr bwMode="auto">
            <a:xfrm>
              <a:off x="338" y="1159"/>
              <a:ext cx="183"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0.7</a:t>
              </a:r>
              <a:endParaRPr lang="en-US" altLang="en-US"/>
            </a:p>
          </p:txBody>
        </p:sp>
        <p:sp>
          <p:nvSpPr>
            <p:cNvPr id="332" name="Rectangle 77">
              <a:extLst>
                <a:ext uri="{FF2B5EF4-FFF2-40B4-BE49-F238E27FC236}">
                  <a16:creationId xmlns:a16="http://schemas.microsoft.com/office/drawing/2014/main" id="{55296AEA-B3ED-4065-B1E2-2F73CB201691}"/>
                </a:ext>
              </a:extLst>
            </p:cNvPr>
            <p:cNvSpPr>
              <a:spLocks noChangeArrowheads="1"/>
            </p:cNvSpPr>
            <p:nvPr/>
          </p:nvSpPr>
          <p:spPr bwMode="auto">
            <a:xfrm>
              <a:off x="338" y="983"/>
              <a:ext cx="183"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0.8</a:t>
              </a:r>
              <a:endParaRPr lang="en-US" altLang="en-US"/>
            </a:p>
          </p:txBody>
        </p:sp>
        <p:sp>
          <p:nvSpPr>
            <p:cNvPr id="333" name="Rectangle 78">
              <a:extLst>
                <a:ext uri="{FF2B5EF4-FFF2-40B4-BE49-F238E27FC236}">
                  <a16:creationId xmlns:a16="http://schemas.microsoft.com/office/drawing/2014/main" id="{A2AF079A-E10C-4291-885B-048587B2BFD3}"/>
                </a:ext>
              </a:extLst>
            </p:cNvPr>
            <p:cNvSpPr>
              <a:spLocks noChangeArrowheads="1"/>
            </p:cNvSpPr>
            <p:nvPr/>
          </p:nvSpPr>
          <p:spPr bwMode="auto">
            <a:xfrm>
              <a:off x="338" y="809"/>
              <a:ext cx="183"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dirty="0">
                  <a:solidFill>
                    <a:srgbClr val="000000"/>
                  </a:solidFill>
                </a:rPr>
                <a:t>0.9</a:t>
              </a:r>
              <a:endParaRPr lang="en-US" altLang="en-US" dirty="0"/>
            </a:p>
          </p:txBody>
        </p:sp>
        <p:sp>
          <p:nvSpPr>
            <p:cNvPr id="334" name="Rectangle 79">
              <a:extLst>
                <a:ext uri="{FF2B5EF4-FFF2-40B4-BE49-F238E27FC236}">
                  <a16:creationId xmlns:a16="http://schemas.microsoft.com/office/drawing/2014/main" id="{B46AB3D5-8D6C-4CB5-89C4-A22B96047DB8}"/>
                </a:ext>
              </a:extLst>
            </p:cNvPr>
            <p:cNvSpPr>
              <a:spLocks noChangeArrowheads="1"/>
            </p:cNvSpPr>
            <p:nvPr/>
          </p:nvSpPr>
          <p:spPr bwMode="auto">
            <a:xfrm>
              <a:off x="338" y="633"/>
              <a:ext cx="183"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a:solidFill>
                    <a:srgbClr val="000000"/>
                  </a:solidFill>
                </a:rPr>
                <a:t>1.0</a:t>
              </a:r>
              <a:endParaRPr lang="en-US" altLang="en-US"/>
            </a:p>
          </p:txBody>
        </p:sp>
        <p:sp>
          <p:nvSpPr>
            <p:cNvPr id="335" name="Rectangle 80">
              <a:extLst>
                <a:ext uri="{FF2B5EF4-FFF2-40B4-BE49-F238E27FC236}">
                  <a16:creationId xmlns:a16="http://schemas.microsoft.com/office/drawing/2014/main" id="{EEC25134-9B48-446B-8FAE-9A40AF50F26C}"/>
                </a:ext>
              </a:extLst>
            </p:cNvPr>
            <p:cNvSpPr>
              <a:spLocks noChangeArrowheads="1"/>
            </p:cNvSpPr>
            <p:nvPr/>
          </p:nvSpPr>
          <p:spPr bwMode="auto">
            <a:xfrm>
              <a:off x="2112" y="2699"/>
              <a:ext cx="470"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825" b="1" dirty="0">
                  <a:solidFill>
                    <a:srgbClr val="000000"/>
                  </a:solidFill>
                  <a:latin typeface="Arial Bold" panose="020B0704020202020204" pitchFamily="34" charset="0"/>
                </a:rPr>
                <a:t>Months</a:t>
              </a:r>
              <a:endParaRPr lang="en-US" altLang="en-US" dirty="0"/>
            </a:p>
          </p:txBody>
        </p:sp>
        <p:sp>
          <p:nvSpPr>
            <p:cNvPr id="336" name="Freeform 81">
              <a:extLst>
                <a:ext uri="{FF2B5EF4-FFF2-40B4-BE49-F238E27FC236}">
                  <a16:creationId xmlns:a16="http://schemas.microsoft.com/office/drawing/2014/main" id="{2E7A7BC3-01D6-46C4-AA3C-EA8FB3456FE7}"/>
                </a:ext>
              </a:extLst>
            </p:cNvPr>
            <p:cNvSpPr>
              <a:spLocks/>
            </p:cNvSpPr>
            <p:nvPr/>
          </p:nvSpPr>
          <p:spPr bwMode="auto">
            <a:xfrm>
              <a:off x="526" y="667"/>
              <a:ext cx="3456" cy="1814"/>
            </a:xfrm>
            <a:custGeom>
              <a:avLst/>
              <a:gdLst>
                <a:gd name="T0" fmla="*/ 0 w 3456"/>
                <a:gd name="T1" fmla="*/ 0 h 1814"/>
                <a:gd name="T2" fmla="*/ 0 w 3456"/>
                <a:gd name="T3" fmla="*/ 1814 h 1814"/>
                <a:gd name="T4" fmla="*/ 3456 w 3456"/>
                <a:gd name="T5" fmla="*/ 1814 h 1814"/>
              </a:gdLst>
              <a:ahLst/>
              <a:cxnLst>
                <a:cxn ang="0">
                  <a:pos x="T0" y="T1"/>
                </a:cxn>
                <a:cxn ang="0">
                  <a:pos x="T2" y="T3"/>
                </a:cxn>
                <a:cxn ang="0">
                  <a:pos x="T4" y="T5"/>
                </a:cxn>
              </a:cxnLst>
              <a:rect l="0" t="0" r="r" b="b"/>
              <a:pathLst>
                <a:path w="3456" h="1814">
                  <a:moveTo>
                    <a:pt x="0" y="0"/>
                  </a:moveTo>
                  <a:lnTo>
                    <a:pt x="0" y="1814"/>
                  </a:lnTo>
                  <a:lnTo>
                    <a:pt x="3456" y="18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37" name="Freeform 82">
              <a:extLst>
                <a:ext uri="{FF2B5EF4-FFF2-40B4-BE49-F238E27FC236}">
                  <a16:creationId xmlns:a16="http://schemas.microsoft.com/office/drawing/2014/main" id="{90C45100-EC2D-4A59-92A3-5190612BD2FD}"/>
                </a:ext>
              </a:extLst>
            </p:cNvPr>
            <p:cNvSpPr>
              <a:spLocks/>
            </p:cNvSpPr>
            <p:nvPr/>
          </p:nvSpPr>
          <p:spPr bwMode="auto">
            <a:xfrm>
              <a:off x="612" y="675"/>
              <a:ext cx="40" cy="40"/>
            </a:xfrm>
            <a:custGeom>
              <a:avLst/>
              <a:gdLst>
                <a:gd name="T0" fmla="*/ 40 w 40"/>
                <a:gd name="T1" fmla="*/ 20 h 40"/>
                <a:gd name="T2" fmla="*/ 40 w 40"/>
                <a:gd name="T3" fmla="*/ 20 h 40"/>
                <a:gd name="T4" fmla="*/ 40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40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40"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40"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38" name="Freeform 83">
              <a:extLst>
                <a:ext uri="{FF2B5EF4-FFF2-40B4-BE49-F238E27FC236}">
                  <a16:creationId xmlns:a16="http://schemas.microsoft.com/office/drawing/2014/main" id="{A674D26C-F3A9-4734-A0F9-BFFC70F897FB}"/>
                </a:ext>
              </a:extLst>
            </p:cNvPr>
            <p:cNvSpPr>
              <a:spLocks/>
            </p:cNvSpPr>
            <p:nvPr/>
          </p:nvSpPr>
          <p:spPr bwMode="auto">
            <a:xfrm>
              <a:off x="530" y="675"/>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39" name="Freeform 84">
              <a:extLst>
                <a:ext uri="{FF2B5EF4-FFF2-40B4-BE49-F238E27FC236}">
                  <a16:creationId xmlns:a16="http://schemas.microsoft.com/office/drawing/2014/main" id="{C4C4C352-E9A4-4A27-94E4-DE63097377FB}"/>
                </a:ext>
              </a:extLst>
            </p:cNvPr>
            <p:cNvSpPr>
              <a:spLocks/>
            </p:cNvSpPr>
            <p:nvPr/>
          </p:nvSpPr>
          <p:spPr bwMode="auto">
            <a:xfrm>
              <a:off x="1348" y="763"/>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0 w 40"/>
                <a:gd name="T19" fmla="*/ 28 h 40"/>
                <a:gd name="T20" fmla="*/ 0 w 40"/>
                <a:gd name="T21" fmla="*/ 20 h 40"/>
                <a:gd name="T22" fmla="*/ 0 w 40"/>
                <a:gd name="T23" fmla="*/ 20 h 40"/>
                <a:gd name="T24" fmla="*/ 0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0" y="28"/>
                  </a:lnTo>
                  <a:lnTo>
                    <a:pt x="0" y="20"/>
                  </a:lnTo>
                  <a:lnTo>
                    <a:pt x="0" y="20"/>
                  </a:lnTo>
                  <a:lnTo>
                    <a:pt x="0"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40" name="Freeform 85">
              <a:extLst>
                <a:ext uri="{FF2B5EF4-FFF2-40B4-BE49-F238E27FC236}">
                  <a16:creationId xmlns:a16="http://schemas.microsoft.com/office/drawing/2014/main" id="{8C48BE48-EF26-40CC-881A-60960448501F}"/>
                </a:ext>
              </a:extLst>
            </p:cNvPr>
            <p:cNvSpPr>
              <a:spLocks/>
            </p:cNvSpPr>
            <p:nvPr/>
          </p:nvSpPr>
          <p:spPr bwMode="auto">
            <a:xfrm>
              <a:off x="2072" y="897"/>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41" name="Freeform 86">
              <a:extLst>
                <a:ext uri="{FF2B5EF4-FFF2-40B4-BE49-F238E27FC236}">
                  <a16:creationId xmlns:a16="http://schemas.microsoft.com/office/drawing/2014/main" id="{BBE3038B-12AB-4FA4-B312-424F8A42FE03}"/>
                </a:ext>
              </a:extLst>
            </p:cNvPr>
            <p:cNvSpPr>
              <a:spLocks/>
            </p:cNvSpPr>
            <p:nvPr/>
          </p:nvSpPr>
          <p:spPr bwMode="auto">
            <a:xfrm>
              <a:off x="2156" y="911"/>
              <a:ext cx="40" cy="40"/>
            </a:xfrm>
            <a:custGeom>
              <a:avLst/>
              <a:gdLst>
                <a:gd name="T0" fmla="*/ 40 w 40"/>
                <a:gd name="T1" fmla="*/ 20 h 40"/>
                <a:gd name="T2" fmla="*/ 40 w 40"/>
                <a:gd name="T3" fmla="*/ 20 h 40"/>
                <a:gd name="T4" fmla="*/ 38 w 40"/>
                <a:gd name="T5" fmla="*/ 28 h 40"/>
                <a:gd name="T6" fmla="*/ 34 w 40"/>
                <a:gd name="T7" fmla="*/ 34 h 40"/>
                <a:gd name="T8" fmla="*/ 28 w 40"/>
                <a:gd name="T9" fmla="*/ 40 h 40"/>
                <a:gd name="T10" fmla="*/ 20 w 40"/>
                <a:gd name="T11" fmla="*/ 40 h 40"/>
                <a:gd name="T12" fmla="*/ 20 w 40"/>
                <a:gd name="T13" fmla="*/ 40 h 40"/>
                <a:gd name="T14" fmla="*/ 12 w 40"/>
                <a:gd name="T15" fmla="*/ 40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40"/>
                  </a:lnTo>
                  <a:lnTo>
                    <a:pt x="20" y="40"/>
                  </a:lnTo>
                  <a:lnTo>
                    <a:pt x="20" y="40"/>
                  </a:lnTo>
                  <a:lnTo>
                    <a:pt x="12" y="40"/>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42" name="Freeform 87">
              <a:extLst>
                <a:ext uri="{FF2B5EF4-FFF2-40B4-BE49-F238E27FC236}">
                  <a16:creationId xmlns:a16="http://schemas.microsoft.com/office/drawing/2014/main" id="{C36472CD-8D2C-4243-960C-39AF8C0AEB2A}"/>
                </a:ext>
              </a:extLst>
            </p:cNvPr>
            <p:cNvSpPr>
              <a:spLocks/>
            </p:cNvSpPr>
            <p:nvPr/>
          </p:nvSpPr>
          <p:spPr bwMode="auto">
            <a:xfrm>
              <a:off x="2234" y="911"/>
              <a:ext cx="40" cy="40"/>
            </a:xfrm>
            <a:custGeom>
              <a:avLst/>
              <a:gdLst>
                <a:gd name="T0" fmla="*/ 40 w 40"/>
                <a:gd name="T1" fmla="*/ 20 h 40"/>
                <a:gd name="T2" fmla="*/ 40 w 40"/>
                <a:gd name="T3" fmla="*/ 20 h 40"/>
                <a:gd name="T4" fmla="*/ 38 w 40"/>
                <a:gd name="T5" fmla="*/ 28 h 40"/>
                <a:gd name="T6" fmla="*/ 34 w 40"/>
                <a:gd name="T7" fmla="*/ 34 h 40"/>
                <a:gd name="T8" fmla="*/ 28 w 40"/>
                <a:gd name="T9" fmla="*/ 40 h 40"/>
                <a:gd name="T10" fmla="*/ 20 w 40"/>
                <a:gd name="T11" fmla="*/ 40 h 40"/>
                <a:gd name="T12" fmla="*/ 20 w 40"/>
                <a:gd name="T13" fmla="*/ 40 h 40"/>
                <a:gd name="T14" fmla="*/ 12 w 40"/>
                <a:gd name="T15" fmla="*/ 40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40"/>
                  </a:lnTo>
                  <a:lnTo>
                    <a:pt x="20" y="40"/>
                  </a:lnTo>
                  <a:lnTo>
                    <a:pt x="20" y="40"/>
                  </a:lnTo>
                  <a:lnTo>
                    <a:pt x="12" y="40"/>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43" name="Freeform 88">
              <a:extLst>
                <a:ext uri="{FF2B5EF4-FFF2-40B4-BE49-F238E27FC236}">
                  <a16:creationId xmlns:a16="http://schemas.microsoft.com/office/drawing/2014/main" id="{72D998EE-DD98-4BCB-A466-66FAE95BFDF4}"/>
                </a:ext>
              </a:extLst>
            </p:cNvPr>
            <p:cNvSpPr>
              <a:spLocks/>
            </p:cNvSpPr>
            <p:nvPr/>
          </p:nvSpPr>
          <p:spPr bwMode="auto">
            <a:xfrm>
              <a:off x="3062" y="1157"/>
              <a:ext cx="42" cy="40"/>
            </a:xfrm>
            <a:custGeom>
              <a:avLst/>
              <a:gdLst>
                <a:gd name="T0" fmla="*/ 42 w 42"/>
                <a:gd name="T1" fmla="*/ 20 h 40"/>
                <a:gd name="T2" fmla="*/ 42 w 42"/>
                <a:gd name="T3" fmla="*/ 20 h 40"/>
                <a:gd name="T4" fmla="*/ 40 w 42"/>
                <a:gd name="T5" fmla="*/ 28 h 40"/>
                <a:gd name="T6" fmla="*/ 36 w 42"/>
                <a:gd name="T7" fmla="*/ 34 h 40"/>
                <a:gd name="T8" fmla="*/ 28 w 42"/>
                <a:gd name="T9" fmla="*/ 38 h 40"/>
                <a:gd name="T10" fmla="*/ 22 w 42"/>
                <a:gd name="T11" fmla="*/ 40 h 40"/>
                <a:gd name="T12" fmla="*/ 22 w 42"/>
                <a:gd name="T13" fmla="*/ 40 h 40"/>
                <a:gd name="T14" fmla="*/ 14 w 42"/>
                <a:gd name="T15" fmla="*/ 38 h 40"/>
                <a:gd name="T16" fmla="*/ 6 w 42"/>
                <a:gd name="T17" fmla="*/ 34 h 40"/>
                <a:gd name="T18" fmla="*/ 2 w 42"/>
                <a:gd name="T19" fmla="*/ 28 h 40"/>
                <a:gd name="T20" fmla="*/ 0 w 42"/>
                <a:gd name="T21" fmla="*/ 20 h 40"/>
                <a:gd name="T22" fmla="*/ 0 w 42"/>
                <a:gd name="T23" fmla="*/ 20 h 40"/>
                <a:gd name="T24" fmla="*/ 2 w 42"/>
                <a:gd name="T25" fmla="*/ 12 h 40"/>
                <a:gd name="T26" fmla="*/ 6 w 42"/>
                <a:gd name="T27" fmla="*/ 6 h 40"/>
                <a:gd name="T28" fmla="*/ 14 w 42"/>
                <a:gd name="T29" fmla="*/ 2 h 40"/>
                <a:gd name="T30" fmla="*/ 22 w 42"/>
                <a:gd name="T31" fmla="*/ 0 h 40"/>
                <a:gd name="T32" fmla="*/ 22 w 42"/>
                <a:gd name="T33" fmla="*/ 0 h 40"/>
                <a:gd name="T34" fmla="*/ 28 w 42"/>
                <a:gd name="T35" fmla="*/ 2 h 40"/>
                <a:gd name="T36" fmla="*/ 36 w 42"/>
                <a:gd name="T37" fmla="*/ 6 h 40"/>
                <a:gd name="T38" fmla="*/ 40 w 42"/>
                <a:gd name="T39" fmla="*/ 12 h 40"/>
                <a:gd name="T40" fmla="*/ 42 w 42"/>
                <a:gd name="T41" fmla="*/ 20 h 40"/>
                <a:gd name="T42" fmla="*/ 42 w 42"/>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0">
                  <a:moveTo>
                    <a:pt x="42" y="20"/>
                  </a:moveTo>
                  <a:lnTo>
                    <a:pt x="42" y="20"/>
                  </a:lnTo>
                  <a:lnTo>
                    <a:pt x="40" y="28"/>
                  </a:lnTo>
                  <a:lnTo>
                    <a:pt x="36" y="34"/>
                  </a:lnTo>
                  <a:lnTo>
                    <a:pt x="28" y="38"/>
                  </a:lnTo>
                  <a:lnTo>
                    <a:pt x="22" y="40"/>
                  </a:lnTo>
                  <a:lnTo>
                    <a:pt x="22" y="40"/>
                  </a:lnTo>
                  <a:lnTo>
                    <a:pt x="14" y="38"/>
                  </a:lnTo>
                  <a:lnTo>
                    <a:pt x="6" y="34"/>
                  </a:lnTo>
                  <a:lnTo>
                    <a:pt x="2" y="28"/>
                  </a:lnTo>
                  <a:lnTo>
                    <a:pt x="0" y="20"/>
                  </a:lnTo>
                  <a:lnTo>
                    <a:pt x="0" y="20"/>
                  </a:lnTo>
                  <a:lnTo>
                    <a:pt x="2" y="12"/>
                  </a:lnTo>
                  <a:lnTo>
                    <a:pt x="6" y="6"/>
                  </a:lnTo>
                  <a:lnTo>
                    <a:pt x="14" y="2"/>
                  </a:lnTo>
                  <a:lnTo>
                    <a:pt x="22" y="0"/>
                  </a:lnTo>
                  <a:lnTo>
                    <a:pt x="22" y="0"/>
                  </a:lnTo>
                  <a:lnTo>
                    <a:pt x="28" y="2"/>
                  </a:lnTo>
                  <a:lnTo>
                    <a:pt x="36" y="6"/>
                  </a:lnTo>
                  <a:lnTo>
                    <a:pt x="40" y="12"/>
                  </a:lnTo>
                  <a:lnTo>
                    <a:pt x="42" y="20"/>
                  </a:lnTo>
                  <a:lnTo>
                    <a:pt x="42"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44" name="Freeform 89">
              <a:extLst>
                <a:ext uri="{FF2B5EF4-FFF2-40B4-BE49-F238E27FC236}">
                  <a16:creationId xmlns:a16="http://schemas.microsoft.com/office/drawing/2014/main" id="{8464804D-C8BB-47C2-9F01-410B118C9EC1}"/>
                </a:ext>
              </a:extLst>
            </p:cNvPr>
            <p:cNvSpPr>
              <a:spLocks/>
            </p:cNvSpPr>
            <p:nvPr/>
          </p:nvSpPr>
          <p:spPr bwMode="auto">
            <a:xfrm>
              <a:off x="3100" y="1157"/>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45" name="Freeform 90">
              <a:extLst>
                <a:ext uri="{FF2B5EF4-FFF2-40B4-BE49-F238E27FC236}">
                  <a16:creationId xmlns:a16="http://schemas.microsoft.com/office/drawing/2014/main" id="{3306A774-270E-4CC8-A1CD-EF652C0DB5A9}"/>
                </a:ext>
              </a:extLst>
            </p:cNvPr>
            <p:cNvSpPr>
              <a:spLocks/>
            </p:cNvSpPr>
            <p:nvPr/>
          </p:nvSpPr>
          <p:spPr bwMode="auto">
            <a:xfrm>
              <a:off x="3168" y="1157"/>
              <a:ext cx="42" cy="40"/>
            </a:xfrm>
            <a:custGeom>
              <a:avLst/>
              <a:gdLst>
                <a:gd name="T0" fmla="*/ 42 w 42"/>
                <a:gd name="T1" fmla="*/ 20 h 40"/>
                <a:gd name="T2" fmla="*/ 42 w 42"/>
                <a:gd name="T3" fmla="*/ 20 h 40"/>
                <a:gd name="T4" fmla="*/ 40 w 42"/>
                <a:gd name="T5" fmla="*/ 28 h 40"/>
                <a:gd name="T6" fmla="*/ 36 w 42"/>
                <a:gd name="T7" fmla="*/ 34 h 40"/>
                <a:gd name="T8" fmla="*/ 28 w 42"/>
                <a:gd name="T9" fmla="*/ 38 h 40"/>
                <a:gd name="T10" fmla="*/ 22 w 42"/>
                <a:gd name="T11" fmla="*/ 40 h 40"/>
                <a:gd name="T12" fmla="*/ 22 w 42"/>
                <a:gd name="T13" fmla="*/ 40 h 40"/>
                <a:gd name="T14" fmla="*/ 14 w 42"/>
                <a:gd name="T15" fmla="*/ 38 h 40"/>
                <a:gd name="T16" fmla="*/ 6 w 42"/>
                <a:gd name="T17" fmla="*/ 34 h 40"/>
                <a:gd name="T18" fmla="*/ 2 w 42"/>
                <a:gd name="T19" fmla="*/ 28 h 40"/>
                <a:gd name="T20" fmla="*/ 0 w 42"/>
                <a:gd name="T21" fmla="*/ 20 h 40"/>
                <a:gd name="T22" fmla="*/ 0 w 42"/>
                <a:gd name="T23" fmla="*/ 20 h 40"/>
                <a:gd name="T24" fmla="*/ 2 w 42"/>
                <a:gd name="T25" fmla="*/ 12 h 40"/>
                <a:gd name="T26" fmla="*/ 6 w 42"/>
                <a:gd name="T27" fmla="*/ 6 h 40"/>
                <a:gd name="T28" fmla="*/ 14 w 42"/>
                <a:gd name="T29" fmla="*/ 2 h 40"/>
                <a:gd name="T30" fmla="*/ 22 w 42"/>
                <a:gd name="T31" fmla="*/ 0 h 40"/>
                <a:gd name="T32" fmla="*/ 22 w 42"/>
                <a:gd name="T33" fmla="*/ 0 h 40"/>
                <a:gd name="T34" fmla="*/ 28 w 42"/>
                <a:gd name="T35" fmla="*/ 2 h 40"/>
                <a:gd name="T36" fmla="*/ 36 w 42"/>
                <a:gd name="T37" fmla="*/ 6 h 40"/>
                <a:gd name="T38" fmla="*/ 40 w 42"/>
                <a:gd name="T39" fmla="*/ 12 h 40"/>
                <a:gd name="T40" fmla="*/ 42 w 42"/>
                <a:gd name="T41" fmla="*/ 20 h 40"/>
                <a:gd name="T42" fmla="*/ 42 w 42"/>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0">
                  <a:moveTo>
                    <a:pt x="42" y="20"/>
                  </a:moveTo>
                  <a:lnTo>
                    <a:pt x="42" y="20"/>
                  </a:lnTo>
                  <a:lnTo>
                    <a:pt x="40" y="28"/>
                  </a:lnTo>
                  <a:lnTo>
                    <a:pt x="36" y="34"/>
                  </a:lnTo>
                  <a:lnTo>
                    <a:pt x="28" y="38"/>
                  </a:lnTo>
                  <a:lnTo>
                    <a:pt x="22" y="40"/>
                  </a:lnTo>
                  <a:lnTo>
                    <a:pt x="22" y="40"/>
                  </a:lnTo>
                  <a:lnTo>
                    <a:pt x="14" y="38"/>
                  </a:lnTo>
                  <a:lnTo>
                    <a:pt x="6" y="34"/>
                  </a:lnTo>
                  <a:lnTo>
                    <a:pt x="2" y="28"/>
                  </a:lnTo>
                  <a:lnTo>
                    <a:pt x="0" y="20"/>
                  </a:lnTo>
                  <a:lnTo>
                    <a:pt x="0" y="20"/>
                  </a:lnTo>
                  <a:lnTo>
                    <a:pt x="2" y="12"/>
                  </a:lnTo>
                  <a:lnTo>
                    <a:pt x="6" y="6"/>
                  </a:lnTo>
                  <a:lnTo>
                    <a:pt x="14" y="2"/>
                  </a:lnTo>
                  <a:lnTo>
                    <a:pt x="22" y="0"/>
                  </a:lnTo>
                  <a:lnTo>
                    <a:pt x="22" y="0"/>
                  </a:lnTo>
                  <a:lnTo>
                    <a:pt x="28" y="2"/>
                  </a:lnTo>
                  <a:lnTo>
                    <a:pt x="36" y="6"/>
                  </a:lnTo>
                  <a:lnTo>
                    <a:pt x="40" y="12"/>
                  </a:lnTo>
                  <a:lnTo>
                    <a:pt x="42" y="20"/>
                  </a:lnTo>
                  <a:lnTo>
                    <a:pt x="42"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46" name="Freeform 91">
              <a:extLst>
                <a:ext uri="{FF2B5EF4-FFF2-40B4-BE49-F238E27FC236}">
                  <a16:creationId xmlns:a16="http://schemas.microsoft.com/office/drawing/2014/main" id="{CCFA5180-8D5B-4AEA-B285-08ED812786AF}"/>
                </a:ext>
              </a:extLst>
            </p:cNvPr>
            <p:cNvSpPr>
              <a:spLocks/>
            </p:cNvSpPr>
            <p:nvPr/>
          </p:nvSpPr>
          <p:spPr bwMode="auto">
            <a:xfrm>
              <a:off x="3240" y="1189"/>
              <a:ext cx="40" cy="40"/>
            </a:xfrm>
            <a:custGeom>
              <a:avLst/>
              <a:gdLst>
                <a:gd name="T0" fmla="*/ 40 w 40"/>
                <a:gd name="T1" fmla="*/ 20 h 40"/>
                <a:gd name="T2" fmla="*/ 40 w 40"/>
                <a:gd name="T3" fmla="*/ 20 h 40"/>
                <a:gd name="T4" fmla="*/ 40 w 40"/>
                <a:gd name="T5" fmla="*/ 28 h 40"/>
                <a:gd name="T6" fmla="*/ 36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0 h 40"/>
                <a:gd name="T30" fmla="*/ 20 w 40"/>
                <a:gd name="T31" fmla="*/ 0 h 40"/>
                <a:gd name="T32" fmla="*/ 20 w 40"/>
                <a:gd name="T33" fmla="*/ 0 h 40"/>
                <a:gd name="T34" fmla="*/ 28 w 40"/>
                <a:gd name="T35" fmla="*/ 0 h 40"/>
                <a:gd name="T36" fmla="*/ 36 w 40"/>
                <a:gd name="T37" fmla="*/ 6 h 40"/>
                <a:gd name="T38" fmla="*/ 40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40" y="28"/>
                  </a:lnTo>
                  <a:lnTo>
                    <a:pt x="36" y="34"/>
                  </a:lnTo>
                  <a:lnTo>
                    <a:pt x="28" y="38"/>
                  </a:lnTo>
                  <a:lnTo>
                    <a:pt x="20" y="40"/>
                  </a:lnTo>
                  <a:lnTo>
                    <a:pt x="20" y="40"/>
                  </a:lnTo>
                  <a:lnTo>
                    <a:pt x="12" y="38"/>
                  </a:lnTo>
                  <a:lnTo>
                    <a:pt x="6" y="34"/>
                  </a:lnTo>
                  <a:lnTo>
                    <a:pt x="2" y="28"/>
                  </a:lnTo>
                  <a:lnTo>
                    <a:pt x="0" y="20"/>
                  </a:lnTo>
                  <a:lnTo>
                    <a:pt x="0" y="20"/>
                  </a:lnTo>
                  <a:lnTo>
                    <a:pt x="2" y="12"/>
                  </a:lnTo>
                  <a:lnTo>
                    <a:pt x="6" y="6"/>
                  </a:lnTo>
                  <a:lnTo>
                    <a:pt x="12" y="0"/>
                  </a:lnTo>
                  <a:lnTo>
                    <a:pt x="20" y="0"/>
                  </a:lnTo>
                  <a:lnTo>
                    <a:pt x="20" y="0"/>
                  </a:lnTo>
                  <a:lnTo>
                    <a:pt x="28" y="0"/>
                  </a:lnTo>
                  <a:lnTo>
                    <a:pt x="36" y="6"/>
                  </a:lnTo>
                  <a:lnTo>
                    <a:pt x="40"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47" name="Freeform 92">
              <a:extLst>
                <a:ext uri="{FF2B5EF4-FFF2-40B4-BE49-F238E27FC236}">
                  <a16:creationId xmlns:a16="http://schemas.microsoft.com/office/drawing/2014/main" id="{A1E50C1C-EE7D-4739-89E2-AA7EE63DABE1}"/>
                </a:ext>
              </a:extLst>
            </p:cNvPr>
            <p:cNvSpPr>
              <a:spLocks/>
            </p:cNvSpPr>
            <p:nvPr/>
          </p:nvSpPr>
          <p:spPr bwMode="auto">
            <a:xfrm>
              <a:off x="3262" y="1189"/>
              <a:ext cx="42" cy="40"/>
            </a:xfrm>
            <a:custGeom>
              <a:avLst/>
              <a:gdLst>
                <a:gd name="T0" fmla="*/ 42 w 42"/>
                <a:gd name="T1" fmla="*/ 20 h 40"/>
                <a:gd name="T2" fmla="*/ 42 w 42"/>
                <a:gd name="T3" fmla="*/ 20 h 40"/>
                <a:gd name="T4" fmla="*/ 40 w 42"/>
                <a:gd name="T5" fmla="*/ 28 h 40"/>
                <a:gd name="T6" fmla="*/ 36 w 42"/>
                <a:gd name="T7" fmla="*/ 34 h 40"/>
                <a:gd name="T8" fmla="*/ 28 w 42"/>
                <a:gd name="T9" fmla="*/ 38 h 40"/>
                <a:gd name="T10" fmla="*/ 22 w 42"/>
                <a:gd name="T11" fmla="*/ 40 h 40"/>
                <a:gd name="T12" fmla="*/ 22 w 42"/>
                <a:gd name="T13" fmla="*/ 40 h 40"/>
                <a:gd name="T14" fmla="*/ 14 w 42"/>
                <a:gd name="T15" fmla="*/ 38 h 40"/>
                <a:gd name="T16" fmla="*/ 6 w 42"/>
                <a:gd name="T17" fmla="*/ 34 h 40"/>
                <a:gd name="T18" fmla="*/ 2 w 42"/>
                <a:gd name="T19" fmla="*/ 28 h 40"/>
                <a:gd name="T20" fmla="*/ 0 w 42"/>
                <a:gd name="T21" fmla="*/ 20 h 40"/>
                <a:gd name="T22" fmla="*/ 0 w 42"/>
                <a:gd name="T23" fmla="*/ 20 h 40"/>
                <a:gd name="T24" fmla="*/ 2 w 42"/>
                <a:gd name="T25" fmla="*/ 12 h 40"/>
                <a:gd name="T26" fmla="*/ 6 w 42"/>
                <a:gd name="T27" fmla="*/ 6 h 40"/>
                <a:gd name="T28" fmla="*/ 14 w 42"/>
                <a:gd name="T29" fmla="*/ 0 h 40"/>
                <a:gd name="T30" fmla="*/ 22 w 42"/>
                <a:gd name="T31" fmla="*/ 0 h 40"/>
                <a:gd name="T32" fmla="*/ 22 w 42"/>
                <a:gd name="T33" fmla="*/ 0 h 40"/>
                <a:gd name="T34" fmla="*/ 28 w 42"/>
                <a:gd name="T35" fmla="*/ 0 h 40"/>
                <a:gd name="T36" fmla="*/ 36 w 42"/>
                <a:gd name="T37" fmla="*/ 6 h 40"/>
                <a:gd name="T38" fmla="*/ 40 w 42"/>
                <a:gd name="T39" fmla="*/ 12 h 40"/>
                <a:gd name="T40" fmla="*/ 42 w 42"/>
                <a:gd name="T41" fmla="*/ 20 h 40"/>
                <a:gd name="T42" fmla="*/ 42 w 42"/>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0">
                  <a:moveTo>
                    <a:pt x="42" y="20"/>
                  </a:moveTo>
                  <a:lnTo>
                    <a:pt x="42" y="20"/>
                  </a:lnTo>
                  <a:lnTo>
                    <a:pt x="40" y="28"/>
                  </a:lnTo>
                  <a:lnTo>
                    <a:pt x="36" y="34"/>
                  </a:lnTo>
                  <a:lnTo>
                    <a:pt x="28" y="38"/>
                  </a:lnTo>
                  <a:lnTo>
                    <a:pt x="22" y="40"/>
                  </a:lnTo>
                  <a:lnTo>
                    <a:pt x="22" y="40"/>
                  </a:lnTo>
                  <a:lnTo>
                    <a:pt x="14" y="38"/>
                  </a:lnTo>
                  <a:lnTo>
                    <a:pt x="6" y="34"/>
                  </a:lnTo>
                  <a:lnTo>
                    <a:pt x="2" y="28"/>
                  </a:lnTo>
                  <a:lnTo>
                    <a:pt x="0" y="20"/>
                  </a:lnTo>
                  <a:lnTo>
                    <a:pt x="0" y="20"/>
                  </a:lnTo>
                  <a:lnTo>
                    <a:pt x="2" y="12"/>
                  </a:lnTo>
                  <a:lnTo>
                    <a:pt x="6" y="6"/>
                  </a:lnTo>
                  <a:lnTo>
                    <a:pt x="14" y="0"/>
                  </a:lnTo>
                  <a:lnTo>
                    <a:pt x="22" y="0"/>
                  </a:lnTo>
                  <a:lnTo>
                    <a:pt x="22" y="0"/>
                  </a:lnTo>
                  <a:lnTo>
                    <a:pt x="28" y="0"/>
                  </a:lnTo>
                  <a:lnTo>
                    <a:pt x="36" y="6"/>
                  </a:lnTo>
                  <a:lnTo>
                    <a:pt x="40" y="12"/>
                  </a:lnTo>
                  <a:lnTo>
                    <a:pt x="42" y="20"/>
                  </a:lnTo>
                  <a:lnTo>
                    <a:pt x="42"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48" name="Freeform 93">
              <a:extLst>
                <a:ext uri="{FF2B5EF4-FFF2-40B4-BE49-F238E27FC236}">
                  <a16:creationId xmlns:a16="http://schemas.microsoft.com/office/drawing/2014/main" id="{D78E56E8-1771-461F-8236-237826AC5A5F}"/>
                </a:ext>
              </a:extLst>
            </p:cNvPr>
            <p:cNvSpPr>
              <a:spLocks/>
            </p:cNvSpPr>
            <p:nvPr/>
          </p:nvSpPr>
          <p:spPr bwMode="auto">
            <a:xfrm>
              <a:off x="3272" y="1189"/>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0 h 40"/>
                <a:gd name="T30" fmla="*/ 20 w 40"/>
                <a:gd name="T31" fmla="*/ 0 h 40"/>
                <a:gd name="T32" fmla="*/ 20 w 40"/>
                <a:gd name="T33" fmla="*/ 0 h 40"/>
                <a:gd name="T34" fmla="*/ 28 w 40"/>
                <a:gd name="T35" fmla="*/ 0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0"/>
                  </a:lnTo>
                  <a:lnTo>
                    <a:pt x="20" y="0"/>
                  </a:lnTo>
                  <a:lnTo>
                    <a:pt x="20" y="0"/>
                  </a:lnTo>
                  <a:lnTo>
                    <a:pt x="28" y="0"/>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49" name="Freeform 94">
              <a:extLst>
                <a:ext uri="{FF2B5EF4-FFF2-40B4-BE49-F238E27FC236}">
                  <a16:creationId xmlns:a16="http://schemas.microsoft.com/office/drawing/2014/main" id="{3401934B-B399-4965-B695-F70D7BDEEED9}"/>
                </a:ext>
              </a:extLst>
            </p:cNvPr>
            <p:cNvSpPr>
              <a:spLocks/>
            </p:cNvSpPr>
            <p:nvPr/>
          </p:nvSpPr>
          <p:spPr bwMode="auto">
            <a:xfrm>
              <a:off x="3320" y="1223"/>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50" name="Freeform 95">
              <a:extLst>
                <a:ext uri="{FF2B5EF4-FFF2-40B4-BE49-F238E27FC236}">
                  <a16:creationId xmlns:a16="http://schemas.microsoft.com/office/drawing/2014/main" id="{A314FD36-E455-4D3A-A2BB-0DE5D3A6013B}"/>
                </a:ext>
              </a:extLst>
            </p:cNvPr>
            <p:cNvSpPr>
              <a:spLocks/>
            </p:cNvSpPr>
            <p:nvPr/>
          </p:nvSpPr>
          <p:spPr bwMode="auto">
            <a:xfrm>
              <a:off x="3334" y="1223"/>
              <a:ext cx="40" cy="40"/>
            </a:xfrm>
            <a:custGeom>
              <a:avLst/>
              <a:gdLst>
                <a:gd name="T0" fmla="*/ 40 w 40"/>
                <a:gd name="T1" fmla="*/ 20 h 40"/>
                <a:gd name="T2" fmla="*/ 40 w 40"/>
                <a:gd name="T3" fmla="*/ 20 h 40"/>
                <a:gd name="T4" fmla="*/ 40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40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40"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40"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51" name="Freeform 96">
              <a:extLst>
                <a:ext uri="{FF2B5EF4-FFF2-40B4-BE49-F238E27FC236}">
                  <a16:creationId xmlns:a16="http://schemas.microsoft.com/office/drawing/2014/main" id="{96C74746-FD7C-4F55-9F3B-6A39D0DB82FC}"/>
                </a:ext>
              </a:extLst>
            </p:cNvPr>
            <p:cNvSpPr>
              <a:spLocks/>
            </p:cNvSpPr>
            <p:nvPr/>
          </p:nvSpPr>
          <p:spPr bwMode="auto">
            <a:xfrm>
              <a:off x="3342" y="1223"/>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52" name="Freeform 97">
              <a:extLst>
                <a:ext uri="{FF2B5EF4-FFF2-40B4-BE49-F238E27FC236}">
                  <a16:creationId xmlns:a16="http://schemas.microsoft.com/office/drawing/2014/main" id="{93DFC10A-452D-4585-AA24-DC81347D430A}"/>
                </a:ext>
              </a:extLst>
            </p:cNvPr>
            <p:cNvSpPr>
              <a:spLocks/>
            </p:cNvSpPr>
            <p:nvPr/>
          </p:nvSpPr>
          <p:spPr bwMode="auto">
            <a:xfrm>
              <a:off x="3350" y="1223"/>
              <a:ext cx="42" cy="40"/>
            </a:xfrm>
            <a:custGeom>
              <a:avLst/>
              <a:gdLst>
                <a:gd name="T0" fmla="*/ 42 w 42"/>
                <a:gd name="T1" fmla="*/ 20 h 40"/>
                <a:gd name="T2" fmla="*/ 42 w 42"/>
                <a:gd name="T3" fmla="*/ 20 h 40"/>
                <a:gd name="T4" fmla="*/ 40 w 42"/>
                <a:gd name="T5" fmla="*/ 28 h 40"/>
                <a:gd name="T6" fmla="*/ 36 w 42"/>
                <a:gd name="T7" fmla="*/ 34 h 40"/>
                <a:gd name="T8" fmla="*/ 28 w 42"/>
                <a:gd name="T9" fmla="*/ 38 h 40"/>
                <a:gd name="T10" fmla="*/ 20 w 42"/>
                <a:gd name="T11" fmla="*/ 40 h 40"/>
                <a:gd name="T12" fmla="*/ 20 w 42"/>
                <a:gd name="T13" fmla="*/ 40 h 40"/>
                <a:gd name="T14" fmla="*/ 14 w 42"/>
                <a:gd name="T15" fmla="*/ 38 h 40"/>
                <a:gd name="T16" fmla="*/ 6 w 42"/>
                <a:gd name="T17" fmla="*/ 34 h 40"/>
                <a:gd name="T18" fmla="*/ 2 w 42"/>
                <a:gd name="T19" fmla="*/ 28 h 40"/>
                <a:gd name="T20" fmla="*/ 0 w 42"/>
                <a:gd name="T21" fmla="*/ 20 h 40"/>
                <a:gd name="T22" fmla="*/ 0 w 42"/>
                <a:gd name="T23" fmla="*/ 20 h 40"/>
                <a:gd name="T24" fmla="*/ 2 w 42"/>
                <a:gd name="T25" fmla="*/ 12 h 40"/>
                <a:gd name="T26" fmla="*/ 6 w 42"/>
                <a:gd name="T27" fmla="*/ 6 h 40"/>
                <a:gd name="T28" fmla="*/ 14 w 42"/>
                <a:gd name="T29" fmla="*/ 2 h 40"/>
                <a:gd name="T30" fmla="*/ 20 w 42"/>
                <a:gd name="T31" fmla="*/ 0 h 40"/>
                <a:gd name="T32" fmla="*/ 20 w 42"/>
                <a:gd name="T33" fmla="*/ 0 h 40"/>
                <a:gd name="T34" fmla="*/ 28 w 42"/>
                <a:gd name="T35" fmla="*/ 2 h 40"/>
                <a:gd name="T36" fmla="*/ 36 w 42"/>
                <a:gd name="T37" fmla="*/ 6 h 40"/>
                <a:gd name="T38" fmla="*/ 40 w 42"/>
                <a:gd name="T39" fmla="*/ 12 h 40"/>
                <a:gd name="T40" fmla="*/ 42 w 42"/>
                <a:gd name="T41" fmla="*/ 20 h 40"/>
                <a:gd name="T42" fmla="*/ 42 w 42"/>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0">
                  <a:moveTo>
                    <a:pt x="42" y="20"/>
                  </a:moveTo>
                  <a:lnTo>
                    <a:pt x="42" y="20"/>
                  </a:lnTo>
                  <a:lnTo>
                    <a:pt x="40" y="28"/>
                  </a:lnTo>
                  <a:lnTo>
                    <a:pt x="36" y="34"/>
                  </a:lnTo>
                  <a:lnTo>
                    <a:pt x="28" y="38"/>
                  </a:lnTo>
                  <a:lnTo>
                    <a:pt x="20" y="40"/>
                  </a:lnTo>
                  <a:lnTo>
                    <a:pt x="20" y="40"/>
                  </a:lnTo>
                  <a:lnTo>
                    <a:pt x="14" y="38"/>
                  </a:lnTo>
                  <a:lnTo>
                    <a:pt x="6" y="34"/>
                  </a:lnTo>
                  <a:lnTo>
                    <a:pt x="2" y="28"/>
                  </a:lnTo>
                  <a:lnTo>
                    <a:pt x="0" y="20"/>
                  </a:lnTo>
                  <a:lnTo>
                    <a:pt x="0" y="20"/>
                  </a:lnTo>
                  <a:lnTo>
                    <a:pt x="2" y="12"/>
                  </a:lnTo>
                  <a:lnTo>
                    <a:pt x="6" y="6"/>
                  </a:lnTo>
                  <a:lnTo>
                    <a:pt x="14" y="2"/>
                  </a:lnTo>
                  <a:lnTo>
                    <a:pt x="20" y="0"/>
                  </a:lnTo>
                  <a:lnTo>
                    <a:pt x="20" y="0"/>
                  </a:lnTo>
                  <a:lnTo>
                    <a:pt x="28" y="2"/>
                  </a:lnTo>
                  <a:lnTo>
                    <a:pt x="36" y="6"/>
                  </a:lnTo>
                  <a:lnTo>
                    <a:pt x="40" y="12"/>
                  </a:lnTo>
                  <a:lnTo>
                    <a:pt x="42" y="20"/>
                  </a:lnTo>
                  <a:lnTo>
                    <a:pt x="42"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53" name="Freeform 98">
              <a:extLst>
                <a:ext uri="{FF2B5EF4-FFF2-40B4-BE49-F238E27FC236}">
                  <a16:creationId xmlns:a16="http://schemas.microsoft.com/office/drawing/2014/main" id="{EAA94CF9-92BE-4E4D-AA80-24D98ED16BDF}"/>
                </a:ext>
              </a:extLst>
            </p:cNvPr>
            <p:cNvSpPr>
              <a:spLocks/>
            </p:cNvSpPr>
            <p:nvPr/>
          </p:nvSpPr>
          <p:spPr bwMode="auto">
            <a:xfrm>
              <a:off x="3358" y="1223"/>
              <a:ext cx="42" cy="40"/>
            </a:xfrm>
            <a:custGeom>
              <a:avLst/>
              <a:gdLst>
                <a:gd name="T0" fmla="*/ 42 w 42"/>
                <a:gd name="T1" fmla="*/ 20 h 40"/>
                <a:gd name="T2" fmla="*/ 42 w 42"/>
                <a:gd name="T3" fmla="*/ 20 h 40"/>
                <a:gd name="T4" fmla="*/ 40 w 42"/>
                <a:gd name="T5" fmla="*/ 28 h 40"/>
                <a:gd name="T6" fmla="*/ 36 w 42"/>
                <a:gd name="T7" fmla="*/ 34 h 40"/>
                <a:gd name="T8" fmla="*/ 28 w 42"/>
                <a:gd name="T9" fmla="*/ 38 h 40"/>
                <a:gd name="T10" fmla="*/ 20 w 42"/>
                <a:gd name="T11" fmla="*/ 40 h 40"/>
                <a:gd name="T12" fmla="*/ 20 w 42"/>
                <a:gd name="T13" fmla="*/ 40 h 40"/>
                <a:gd name="T14" fmla="*/ 14 w 42"/>
                <a:gd name="T15" fmla="*/ 38 h 40"/>
                <a:gd name="T16" fmla="*/ 6 w 42"/>
                <a:gd name="T17" fmla="*/ 34 h 40"/>
                <a:gd name="T18" fmla="*/ 2 w 42"/>
                <a:gd name="T19" fmla="*/ 28 h 40"/>
                <a:gd name="T20" fmla="*/ 0 w 42"/>
                <a:gd name="T21" fmla="*/ 20 h 40"/>
                <a:gd name="T22" fmla="*/ 0 w 42"/>
                <a:gd name="T23" fmla="*/ 20 h 40"/>
                <a:gd name="T24" fmla="*/ 2 w 42"/>
                <a:gd name="T25" fmla="*/ 12 h 40"/>
                <a:gd name="T26" fmla="*/ 6 w 42"/>
                <a:gd name="T27" fmla="*/ 6 h 40"/>
                <a:gd name="T28" fmla="*/ 14 w 42"/>
                <a:gd name="T29" fmla="*/ 2 h 40"/>
                <a:gd name="T30" fmla="*/ 20 w 42"/>
                <a:gd name="T31" fmla="*/ 0 h 40"/>
                <a:gd name="T32" fmla="*/ 20 w 42"/>
                <a:gd name="T33" fmla="*/ 0 h 40"/>
                <a:gd name="T34" fmla="*/ 28 w 42"/>
                <a:gd name="T35" fmla="*/ 2 h 40"/>
                <a:gd name="T36" fmla="*/ 36 w 42"/>
                <a:gd name="T37" fmla="*/ 6 h 40"/>
                <a:gd name="T38" fmla="*/ 40 w 42"/>
                <a:gd name="T39" fmla="*/ 12 h 40"/>
                <a:gd name="T40" fmla="*/ 42 w 42"/>
                <a:gd name="T41" fmla="*/ 20 h 40"/>
                <a:gd name="T42" fmla="*/ 42 w 42"/>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0">
                  <a:moveTo>
                    <a:pt x="42" y="20"/>
                  </a:moveTo>
                  <a:lnTo>
                    <a:pt x="42" y="20"/>
                  </a:lnTo>
                  <a:lnTo>
                    <a:pt x="40" y="28"/>
                  </a:lnTo>
                  <a:lnTo>
                    <a:pt x="36" y="34"/>
                  </a:lnTo>
                  <a:lnTo>
                    <a:pt x="28" y="38"/>
                  </a:lnTo>
                  <a:lnTo>
                    <a:pt x="20" y="40"/>
                  </a:lnTo>
                  <a:lnTo>
                    <a:pt x="20" y="40"/>
                  </a:lnTo>
                  <a:lnTo>
                    <a:pt x="14" y="38"/>
                  </a:lnTo>
                  <a:lnTo>
                    <a:pt x="6" y="34"/>
                  </a:lnTo>
                  <a:lnTo>
                    <a:pt x="2" y="28"/>
                  </a:lnTo>
                  <a:lnTo>
                    <a:pt x="0" y="20"/>
                  </a:lnTo>
                  <a:lnTo>
                    <a:pt x="0" y="20"/>
                  </a:lnTo>
                  <a:lnTo>
                    <a:pt x="2" y="12"/>
                  </a:lnTo>
                  <a:lnTo>
                    <a:pt x="6" y="6"/>
                  </a:lnTo>
                  <a:lnTo>
                    <a:pt x="14" y="2"/>
                  </a:lnTo>
                  <a:lnTo>
                    <a:pt x="20" y="0"/>
                  </a:lnTo>
                  <a:lnTo>
                    <a:pt x="20" y="0"/>
                  </a:lnTo>
                  <a:lnTo>
                    <a:pt x="28" y="2"/>
                  </a:lnTo>
                  <a:lnTo>
                    <a:pt x="36" y="6"/>
                  </a:lnTo>
                  <a:lnTo>
                    <a:pt x="40" y="12"/>
                  </a:lnTo>
                  <a:lnTo>
                    <a:pt x="42" y="20"/>
                  </a:lnTo>
                  <a:lnTo>
                    <a:pt x="42"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54" name="Freeform 99">
              <a:extLst>
                <a:ext uri="{FF2B5EF4-FFF2-40B4-BE49-F238E27FC236}">
                  <a16:creationId xmlns:a16="http://schemas.microsoft.com/office/drawing/2014/main" id="{A6710307-3C72-4A6C-8DE6-1723DAC147E6}"/>
                </a:ext>
              </a:extLst>
            </p:cNvPr>
            <p:cNvSpPr>
              <a:spLocks/>
            </p:cNvSpPr>
            <p:nvPr/>
          </p:nvSpPr>
          <p:spPr bwMode="auto">
            <a:xfrm>
              <a:off x="3374" y="1223"/>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4 w 40"/>
                <a:gd name="T17" fmla="*/ 34 h 40"/>
                <a:gd name="T18" fmla="*/ 0 w 40"/>
                <a:gd name="T19" fmla="*/ 28 h 40"/>
                <a:gd name="T20" fmla="*/ 0 w 40"/>
                <a:gd name="T21" fmla="*/ 20 h 40"/>
                <a:gd name="T22" fmla="*/ 0 w 40"/>
                <a:gd name="T23" fmla="*/ 20 h 40"/>
                <a:gd name="T24" fmla="*/ 0 w 40"/>
                <a:gd name="T25" fmla="*/ 12 h 40"/>
                <a:gd name="T26" fmla="*/ 4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4" y="34"/>
                  </a:lnTo>
                  <a:lnTo>
                    <a:pt x="0" y="28"/>
                  </a:lnTo>
                  <a:lnTo>
                    <a:pt x="0" y="20"/>
                  </a:lnTo>
                  <a:lnTo>
                    <a:pt x="0" y="20"/>
                  </a:lnTo>
                  <a:lnTo>
                    <a:pt x="0" y="12"/>
                  </a:lnTo>
                  <a:lnTo>
                    <a:pt x="4"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55" name="Freeform 100">
              <a:extLst>
                <a:ext uri="{FF2B5EF4-FFF2-40B4-BE49-F238E27FC236}">
                  <a16:creationId xmlns:a16="http://schemas.microsoft.com/office/drawing/2014/main" id="{4B0845BA-4FD3-49E0-839D-CAB60F1DD373}"/>
                </a:ext>
              </a:extLst>
            </p:cNvPr>
            <p:cNvSpPr>
              <a:spLocks/>
            </p:cNvSpPr>
            <p:nvPr/>
          </p:nvSpPr>
          <p:spPr bwMode="auto">
            <a:xfrm>
              <a:off x="3382" y="1223"/>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0 w 40"/>
                <a:gd name="T19" fmla="*/ 28 h 40"/>
                <a:gd name="T20" fmla="*/ 0 w 40"/>
                <a:gd name="T21" fmla="*/ 20 h 40"/>
                <a:gd name="T22" fmla="*/ 0 w 40"/>
                <a:gd name="T23" fmla="*/ 20 h 40"/>
                <a:gd name="T24" fmla="*/ 0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0" y="28"/>
                  </a:lnTo>
                  <a:lnTo>
                    <a:pt x="0" y="20"/>
                  </a:lnTo>
                  <a:lnTo>
                    <a:pt x="0" y="20"/>
                  </a:lnTo>
                  <a:lnTo>
                    <a:pt x="0"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56" name="Freeform 101">
              <a:extLst>
                <a:ext uri="{FF2B5EF4-FFF2-40B4-BE49-F238E27FC236}">
                  <a16:creationId xmlns:a16="http://schemas.microsoft.com/office/drawing/2014/main" id="{B7B853A9-B8B3-4582-8617-69807D65DBFF}"/>
                </a:ext>
              </a:extLst>
            </p:cNvPr>
            <p:cNvSpPr>
              <a:spLocks/>
            </p:cNvSpPr>
            <p:nvPr/>
          </p:nvSpPr>
          <p:spPr bwMode="auto">
            <a:xfrm>
              <a:off x="3400" y="1223"/>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57" name="Freeform 102">
              <a:extLst>
                <a:ext uri="{FF2B5EF4-FFF2-40B4-BE49-F238E27FC236}">
                  <a16:creationId xmlns:a16="http://schemas.microsoft.com/office/drawing/2014/main" id="{9D4BE80F-4CA8-4FBB-B03C-FAA74DE1DB2B}"/>
                </a:ext>
              </a:extLst>
            </p:cNvPr>
            <p:cNvSpPr>
              <a:spLocks/>
            </p:cNvSpPr>
            <p:nvPr/>
          </p:nvSpPr>
          <p:spPr bwMode="auto">
            <a:xfrm>
              <a:off x="3390" y="1223"/>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58" name="Freeform 103">
              <a:extLst>
                <a:ext uri="{FF2B5EF4-FFF2-40B4-BE49-F238E27FC236}">
                  <a16:creationId xmlns:a16="http://schemas.microsoft.com/office/drawing/2014/main" id="{EDEDC8E8-5EC6-438C-869B-83DDD8D59F35}"/>
                </a:ext>
              </a:extLst>
            </p:cNvPr>
            <p:cNvSpPr>
              <a:spLocks/>
            </p:cNvSpPr>
            <p:nvPr/>
          </p:nvSpPr>
          <p:spPr bwMode="auto">
            <a:xfrm>
              <a:off x="3418" y="1245"/>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59" name="Freeform 104">
              <a:extLst>
                <a:ext uri="{FF2B5EF4-FFF2-40B4-BE49-F238E27FC236}">
                  <a16:creationId xmlns:a16="http://schemas.microsoft.com/office/drawing/2014/main" id="{915B1787-1D36-4AE2-875F-6A2250252F0C}"/>
                </a:ext>
              </a:extLst>
            </p:cNvPr>
            <p:cNvSpPr>
              <a:spLocks/>
            </p:cNvSpPr>
            <p:nvPr/>
          </p:nvSpPr>
          <p:spPr bwMode="auto">
            <a:xfrm>
              <a:off x="3426" y="1245"/>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60" name="Freeform 105">
              <a:extLst>
                <a:ext uri="{FF2B5EF4-FFF2-40B4-BE49-F238E27FC236}">
                  <a16:creationId xmlns:a16="http://schemas.microsoft.com/office/drawing/2014/main" id="{7A0557F5-6A6B-4657-905E-C0634AB7802E}"/>
                </a:ext>
              </a:extLst>
            </p:cNvPr>
            <p:cNvSpPr>
              <a:spLocks/>
            </p:cNvSpPr>
            <p:nvPr/>
          </p:nvSpPr>
          <p:spPr bwMode="auto">
            <a:xfrm>
              <a:off x="3440" y="1245"/>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61" name="Freeform 106">
              <a:extLst>
                <a:ext uri="{FF2B5EF4-FFF2-40B4-BE49-F238E27FC236}">
                  <a16:creationId xmlns:a16="http://schemas.microsoft.com/office/drawing/2014/main" id="{A7267943-A09B-4472-9E30-20752EFE59EF}"/>
                </a:ext>
              </a:extLst>
            </p:cNvPr>
            <p:cNvSpPr>
              <a:spLocks/>
            </p:cNvSpPr>
            <p:nvPr/>
          </p:nvSpPr>
          <p:spPr bwMode="auto">
            <a:xfrm>
              <a:off x="3458" y="1245"/>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62" name="Freeform 107">
              <a:extLst>
                <a:ext uri="{FF2B5EF4-FFF2-40B4-BE49-F238E27FC236}">
                  <a16:creationId xmlns:a16="http://schemas.microsoft.com/office/drawing/2014/main" id="{C7D1DA42-46AF-4E32-AF31-5CD91F113867}"/>
                </a:ext>
              </a:extLst>
            </p:cNvPr>
            <p:cNvSpPr>
              <a:spLocks/>
            </p:cNvSpPr>
            <p:nvPr/>
          </p:nvSpPr>
          <p:spPr bwMode="auto">
            <a:xfrm>
              <a:off x="3468" y="1245"/>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63" name="Freeform 108">
              <a:extLst>
                <a:ext uri="{FF2B5EF4-FFF2-40B4-BE49-F238E27FC236}">
                  <a16:creationId xmlns:a16="http://schemas.microsoft.com/office/drawing/2014/main" id="{2B91F14C-4E55-4FB9-817B-C3B164E82132}"/>
                </a:ext>
              </a:extLst>
            </p:cNvPr>
            <p:cNvSpPr>
              <a:spLocks/>
            </p:cNvSpPr>
            <p:nvPr/>
          </p:nvSpPr>
          <p:spPr bwMode="auto">
            <a:xfrm>
              <a:off x="3484" y="1245"/>
              <a:ext cx="42" cy="40"/>
            </a:xfrm>
            <a:custGeom>
              <a:avLst/>
              <a:gdLst>
                <a:gd name="T0" fmla="*/ 42 w 42"/>
                <a:gd name="T1" fmla="*/ 20 h 40"/>
                <a:gd name="T2" fmla="*/ 42 w 42"/>
                <a:gd name="T3" fmla="*/ 20 h 40"/>
                <a:gd name="T4" fmla="*/ 40 w 42"/>
                <a:gd name="T5" fmla="*/ 28 h 40"/>
                <a:gd name="T6" fmla="*/ 36 w 42"/>
                <a:gd name="T7" fmla="*/ 34 h 40"/>
                <a:gd name="T8" fmla="*/ 28 w 42"/>
                <a:gd name="T9" fmla="*/ 38 h 40"/>
                <a:gd name="T10" fmla="*/ 20 w 42"/>
                <a:gd name="T11" fmla="*/ 40 h 40"/>
                <a:gd name="T12" fmla="*/ 20 w 42"/>
                <a:gd name="T13" fmla="*/ 40 h 40"/>
                <a:gd name="T14" fmla="*/ 12 w 42"/>
                <a:gd name="T15" fmla="*/ 38 h 40"/>
                <a:gd name="T16" fmla="*/ 6 w 42"/>
                <a:gd name="T17" fmla="*/ 34 h 40"/>
                <a:gd name="T18" fmla="*/ 2 w 42"/>
                <a:gd name="T19" fmla="*/ 28 h 40"/>
                <a:gd name="T20" fmla="*/ 0 w 42"/>
                <a:gd name="T21" fmla="*/ 20 h 40"/>
                <a:gd name="T22" fmla="*/ 0 w 42"/>
                <a:gd name="T23" fmla="*/ 20 h 40"/>
                <a:gd name="T24" fmla="*/ 2 w 42"/>
                <a:gd name="T25" fmla="*/ 12 h 40"/>
                <a:gd name="T26" fmla="*/ 6 w 42"/>
                <a:gd name="T27" fmla="*/ 6 h 40"/>
                <a:gd name="T28" fmla="*/ 12 w 42"/>
                <a:gd name="T29" fmla="*/ 2 h 40"/>
                <a:gd name="T30" fmla="*/ 20 w 42"/>
                <a:gd name="T31" fmla="*/ 0 h 40"/>
                <a:gd name="T32" fmla="*/ 20 w 42"/>
                <a:gd name="T33" fmla="*/ 0 h 40"/>
                <a:gd name="T34" fmla="*/ 28 w 42"/>
                <a:gd name="T35" fmla="*/ 2 h 40"/>
                <a:gd name="T36" fmla="*/ 36 w 42"/>
                <a:gd name="T37" fmla="*/ 6 h 40"/>
                <a:gd name="T38" fmla="*/ 40 w 42"/>
                <a:gd name="T39" fmla="*/ 12 h 40"/>
                <a:gd name="T40" fmla="*/ 42 w 42"/>
                <a:gd name="T41" fmla="*/ 20 h 40"/>
                <a:gd name="T42" fmla="*/ 42 w 42"/>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0">
                  <a:moveTo>
                    <a:pt x="42" y="20"/>
                  </a:moveTo>
                  <a:lnTo>
                    <a:pt x="42" y="20"/>
                  </a:lnTo>
                  <a:lnTo>
                    <a:pt x="40" y="28"/>
                  </a:lnTo>
                  <a:lnTo>
                    <a:pt x="36"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6" y="6"/>
                  </a:lnTo>
                  <a:lnTo>
                    <a:pt x="40" y="12"/>
                  </a:lnTo>
                  <a:lnTo>
                    <a:pt x="42" y="20"/>
                  </a:lnTo>
                  <a:lnTo>
                    <a:pt x="42"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64" name="Freeform 109">
              <a:extLst>
                <a:ext uri="{FF2B5EF4-FFF2-40B4-BE49-F238E27FC236}">
                  <a16:creationId xmlns:a16="http://schemas.microsoft.com/office/drawing/2014/main" id="{2289A457-BD96-4BD1-80BD-167557BD99A2}"/>
                </a:ext>
              </a:extLst>
            </p:cNvPr>
            <p:cNvSpPr>
              <a:spLocks/>
            </p:cNvSpPr>
            <p:nvPr/>
          </p:nvSpPr>
          <p:spPr bwMode="auto">
            <a:xfrm>
              <a:off x="3498" y="1245"/>
              <a:ext cx="42" cy="40"/>
            </a:xfrm>
            <a:custGeom>
              <a:avLst/>
              <a:gdLst>
                <a:gd name="T0" fmla="*/ 42 w 42"/>
                <a:gd name="T1" fmla="*/ 20 h 40"/>
                <a:gd name="T2" fmla="*/ 42 w 42"/>
                <a:gd name="T3" fmla="*/ 20 h 40"/>
                <a:gd name="T4" fmla="*/ 40 w 42"/>
                <a:gd name="T5" fmla="*/ 28 h 40"/>
                <a:gd name="T6" fmla="*/ 36 w 42"/>
                <a:gd name="T7" fmla="*/ 34 h 40"/>
                <a:gd name="T8" fmla="*/ 28 w 42"/>
                <a:gd name="T9" fmla="*/ 38 h 40"/>
                <a:gd name="T10" fmla="*/ 20 w 42"/>
                <a:gd name="T11" fmla="*/ 40 h 40"/>
                <a:gd name="T12" fmla="*/ 20 w 42"/>
                <a:gd name="T13" fmla="*/ 40 h 40"/>
                <a:gd name="T14" fmla="*/ 14 w 42"/>
                <a:gd name="T15" fmla="*/ 38 h 40"/>
                <a:gd name="T16" fmla="*/ 6 w 42"/>
                <a:gd name="T17" fmla="*/ 34 h 40"/>
                <a:gd name="T18" fmla="*/ 2 w 42"/>
                <a:gd name="T19" fmla="*/ 28 h 40"/>
                <a:gd name="T20" fmla="*/ 0 w 42"/>
                <a:gd name="T21" fmla="*/ 20 h 40"/>
                <a:gd name="T22" fmla="*/ 0 w 42"/>
                <a:gd name="T23" fmla="*/ 20 h 40"/>
                <a:gd name="T24" fmla="*/ 2 w 42"/>
                <a:gd name="T25" fmla="*/ 12 h 40"/>
                <a:gd name="T26" fmla="*/ 6 w 42"/>
                <a:gd name="T27" fmla="*/ 6 h 40"/>
                <a:gd name="T28" fmla="*/ 14 w 42"/>
                <a:gd name="T29" fmla="*/ 2 h 40"/>
                <a:gd name="T30" fmla="*/ 20 w 42"/>
                <a:gd name="T31" fmla="*/ 0 h 40"/>
                <a:gd name="T32" fmla="*/ 20 w 42"/>
                <a:gd name="T33" fmla="*/ 0 h 40"/>
                <a:gd name="T34" fmla="*/ 28 w 42"/>
                <a:gd name="T35" fmla="*/ 2 h 40"/>
                <a:gd name="T36" fmla="*/ 36 w 42"/>
                <a:gd name="T37" fmla="*/ 6 h 40"/>
                <a:gd name="T38" fmla="*/ 40 w 42"/>
                <a:gd name="T39" fmla="*/ 12 h 40"/>
                <a:gd name="T40" fmla="*/ 42 w 42"/>
                <a:gd name="T41" fmla="*/ 20 h 40"/>
                <a:gd name="T42" fmla="*/ 42 w 42"/>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0">
                  <a:moveTo>
                    <a:pt x="42" y="20"/>
                  </a:moveTo>
                  <a:lnTo>
                    <a:pt x="42" y="20"/>
                  </a:lnTo>
                  <a:lnTo>
                    <a:pt x="40" y="28"/>
                  </a:lnTo>
                  <a:lnTo>
                    <a:pt x="36" y="34"/>
                  </a:lnTo>
                  <a:lnTo>
                    <a:pt x="28" y="38"/>
                  </a:lnTo>
                  <a:lnTo>
                    <a:pt x="20" y="40"/>
                  </a:lnTo>
                  <a:lnTo>
                    <a:pt x="20" y="40"/>
                  </a:lnTo>
                  <a:lnTo>
                    <a:pt x="14" y="38"/>
                  </a:lnTo>
                  <a:lnTo>
                    <a:pt x="6" y="34"/>
                  </a:lnTo>
                  <a:lnTo>
                    <a:pt x="2" y="28"/>
                  </a:lnTo>
                  <a:lnTo>
                    <a:pt x="0" y="20"/>
                  </a:lnTo>
                  <a:lnTo>
                    <a:pt x="0" y="20"/>
                  </a:lnTo>
                  <a:lnTo>
                    <a:pt x="2" y="12"/>
                  </a:lnTo>
                  <a:lnTo>
                    <a:pt x="6" y="6"/>
                  </a:lnTo>
                  <a:lnTo>
                    <a:pt x="14" y="2"/>
                  </a:lnTo>
                  <a:lnTo>
                    <a:pt x="20" y="0"/>
                  </a:lnTo>
                  <a:lnTo>
                    <a:pt x="20" y="0"/>
                  </a:lnTo>
                  <a:lnTo>
                    <a:pt x="28" y="2"/>
                  </a:lnTo>
                  <a:lnTo>
                    <a:pt x="36" y="6"/>
                  </a:lnTo>
                  <a:lnTo>
                    <a:pt x="40" y="12"/>
                  </a:lnTo>
                  <a:lnTo>
                    <a:pt x="42" y="20"/>
                  </a:lnTo>
                  <a:lnTo>
                    <a:pt x="42"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65" name="Freeform 110">
              <a:extLst>
                <a:ext uri="{FF2B5EF4-FFF2-40B4-BE49-F238E27FC236}">
                  <a16:creationId xmlns:a16="http://schemas.microsoft.com/office/drawing/2014/main" id="{A6F5EC16-A26F-4E90-87AD-D19022C1FB8F}"/>
                </a:ext>
              </a:extLst>
            </p:cNvPr>
            <p:cNvSpPr>
              <a:spLocks/>
            </p:cNvSpPr>
            <p:nvPr/>
          </p:nvSpPr>
          <p:spPr bwMode="auto">
            <a:xfrm>
              <a:off x="3508" y="1245"/>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4 w 40"/>
                <a:gd name="T17" fmla="*/ 34 h 40"/>
                <a:gd name="T18" fmla="*/ 0 w 40"/>
                <a:gd name="T19" fmla="*/ 28 h 40"/>
                <a:gd name="T20" fmla="*/ 0 w 40"/>
                <a:gd name="T21" fmla="*/ 20 h 40"/>
                <a:gd name="T22" fmla="*/ 0 w 40"/>
                <a:gd name="T23" fmla="*/ 20 h 40"/>
                <a:gd name="T24" fmla="*/ 0 w 40"/>
                <a:gd name="T25" fmla="*/ 12 h 40"/>
                <a:gd name="T26" fmla="*/ 4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4" y="34"/>
                  </a:lnTo>
                  <a:lnTo>
                    <a:pt x="0" y="28"/>
                  </a:lnTo>
                  <a:lnTo>
                    <a:pt x="0" y="20"/>
                  </a:lnTo>
                  <a:lnTo>
                    <a:pt x="0" y="20"/>
                  </a:lnTo>
                  <a:lnTo>
                    <a:pt x="0" y="12"/>
                  </a:lnTo>
                  <a:lnTo>
                    <a:pt x="4"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66" name="Freeform 111">
              <a:extLst>
                <a:ext uri="{FF2B5EF4-FFF2-40B4-BE49-F238E27FC236}">
                  <a16:creationId xmlns:a16="http://schemas.microsoft.com/office/drawing/2014/main" id="{7D3AE175-A23E-404F-B4F9-A023C143335D}"/>
                </a:ext>
              </a:extLst>
            </p:cNvPr>
            <p:cNvSpPr>
              <a:spLocks/>
            </p:cNvSpPr>
            <p:nvPr/>
          </p:nvSpPr>
          <p:spPr bwMode="auto">
            <a:xfrm>
              <a:off x="3512" y="1245"/>
              <a:ext cx="42" cy="40"/>
            </a:xfrm>
            <a:custGeom>
              <a:avLst/>
              <a:gdLst>
                <a:gd name="T0" fmla="*/ 42 w 42"/>
                <a:gd name="T1" fmla="*/ 20 h 40"/>
                <a:gd name="T2" fmla="*/ 42 w 42"/>
                <a:gd name="T3" fmla="*/ 20 h 40"/>
                <a:gd name="T4" fmla="*/ 40 w 42"/>
                <a:gd name="T5" fmla="*/ 28 h 40"/>
                <a:gd name="T6" fmla="*/ 36 w 42"/>
                <a:gd name="T7" fmla="*/ 34 h 40"/>
                <a:gd name="T8" fmla="*/ 28 w 42"/>
                <a:gd name="T9" fmla="*/ 38 h 40"/>
                <a:gd name="T10" fmla="*/ 20 w 42"/>
                <a:gd name="T11" fmla="*/ 40 h 40"/>
                <a:gd name="T12" fmla="*/ 20 w 42"/>
                <a:gd name="T13" fmla="*/ 40 h 40"/>
                <a:gd name="T14" fmla="*/ 14 w 42"/>
                <a:gd name="T15" fmla="*/ 38 h 40"/>
                <a:gd name="T16" fmla="*/ 6 w 42"/>
                <a:gd name="T17" fmla="*/ 34 h 40"/>
                <a:gd name="T18" fmla="*/ 2 w 42"/>
                <a:gd name="T19" fmla="*/ 28 h 40"/>
                <a:gd name="T20" fmla="*/ 0 w 42"/>
                <a:gd name="T21" fmla="*/ 20 h 40"/>
                <a:gd name="T22" fmla="*/ 0 w 42"/>
                <a:gd name="T23" fmla="*/ 20 h 40"/>
                <a:gd name="T24" fmla="*/ 2 w 42"/>
                <a:gd name="T25" fmla="*/ 12 h 40"/>
                <a:gd name="T26" fmla="*/ 6 w 42"/>
                <a:gd name="T27" fmla="*/ 6 h 40"/>
                <a:gd name="T28" fmla="*/ 14 w 42"/>
                <a:gd name="T29" fmla="*/ 2 h 40"/>
                <a:gd name="T30" fmla="*/ 20 w 42"/>
                <a:gd name="T31" fmla="*/ 0 h 40"/>
                <a:gd name="T32" fmla="*/ 20 w 42"/>
                <a:gd name="T33" fmla="*/ 0 h 40"/>
                <a:gd name="T34" fmla="*/ 28 w 42"/>
                <a:gd name="T35" fmla="*/ 2 h 40"/>
                <a:gd name="T36" fmla="*/ 36 w 42"/>
                <a:gd name="T37" fmla="*/ 6 h 40"/>
                <a:gd name="T38" fmla="*/ 40 w 42"/>
                <a:gd name="T39" fmla="*/ 12 h 40"/>
                <a:gd name="T40" fmla="*/ 42 w 42"/>
                <a:gd name="T41" fmla="*/ 20 h 40"/>
                <a:gd name="T42" fmla="*/ 42 w 42"/>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0">
                  <a:moveTo>
                    <a:pt x="42" y="20"/>
                  </a:moveTo>
                  <a:lnTo>
                    <a:pt x="42" y="20"/>
                  </a:lnTo>
                  <a:lnTo>
                    <a:pt x="40" y="28"/>
                  </a:lnTo>
                  <a:lnTo>
                    <a:pt x="36" y="34"/>
                  </a:lnTo>
                  <a:lnTo>
                    <a:pt x="28" y="38"/>
                  </a:lnTo>
                  <a:lnTo>
                    <a:pt x="20" y="40"/>
                  </a:lnTo>
                  <a:lnTo>
                    <a:pt x="20" y="40"/>
                  </a:lnTo>
                  <a:lnTo>
                    <a:pt x="14" y="38"/>
                  </a:lnTo>
                  <a:lnTo>
                    <a:pt x="6" y="34"/>
                  </a:lnTo>
                  <a:lnTo>
                    <a:pt x="2" y="28"/>
                  </a:lnTo>
                  <a:lnTo>
                    <a:pt x="0" y="20"/>
                  </a:lnTo>
                  <a:lnTo>
                    <a:pt x="0" y="20"/>
                  </a:lnTo>
                  <a:lnTo>
                    <a:pt x="2" y="12"/>
                  </a:lnTo>
                  <a:lnTo>
                    <a:pt x="6" y="6"/>
                  </a:lnTo>
                  <a:lnTo>
                    <a:pt x="14" y="2"/>
                  </a:lnTo>
                  <a:lnTo>
                    <a:pt x="20" y="0"/>
                  </a:lnTo>
                  <a:lnTo>
                    <a:pt x="20" y="0"/>
                  </a:lnTo>
                  <a:lnTo>
                    <a:pt x="28" y="2"/>
                  </a:lnTo>
                  <a:lnTo>
                    <a:pt x="36" y="6"/>
                  </a:lnTo>
                  <a:lnTo>
                    <a:pt x="40" y="12"/>
                  </a:lnTo>
                  <a:lnTo>
                    <a:pt x="42" y="20"/>
                  </a:lnTo>
                  <a:lnTo>
                    <a:pt x="42"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67" name="Freeform 112">
              <a:extLst>
                <a:ext uri="{FF2B5EF4-FFF2-40B4-BE49-F238E27FC236}">
                  <a16:creationId xmlns:a16="http://schemas.microsoft.com/office/drawing/2014/main" id="{7DCF6FB0-3713-4CC1-9A08-46B37F9F519F}"/>
                </a:ext>
              </a:extLst>
            </p:cNvPr>
            <p:cNvSpPr>
              <a:spLocks/>
            </p:cNvSpPr>
            <p:nvPr/>
          </p:nvSpPr>
          <p:spPr bwMode="auto">
            <a:xfrm>
              <a:off x="3524" y="1245"/>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68" name="Freeform 113">
              <a:extLst>
                <a:ext uri="{FF2B5EF4-FFF2-40B4-BE49-F238E27FC236}">
                  <a16:creationId xmlns:a16="http://schemas.microsoft.com/office/drawing/2014/main" id="{36A1056D-1B62-446A-88A0-20E9D2066CF7}"/>
                </a:ext>
              </a:extLst>
            </p:cNvPr>
            <p:cNvSpPr>
              <a:spLocks/>
            </p:cNvSpPr>
            <p:nvPr/>
          </p:nvSpPr>
          <p:spPr bwMode="auto">
            <a:xfrm>
              <a:off x="3568" y="1245"/>
              <a:ext cx="42" cy="40"/>
            </a:xfrm>
            <a:custGeom>
              <a:avLst/>
              <a:gdLst>
                <a:gd name="T0" fmla="*/ 42 w 42"/>
                <a:gd name="T1" fmla="*/ 20 h 40"/>
                <a:gd name="T2" fmla="*/ 42 w 42"/>
                <a:gd name="T3" fmla="*/ 20 h 40"/>
                <a:gd name="T4" fmla="*/ 40 w 42"/>
                <a:gd name="T5" fmla="*/ 28 h 40"/>
                <a:gd name="T6" fmla="*/ 36 w 42"/>
                <a:gd name="T7" fmla="*/ 34 h 40"/>
                <a:gd name="T8" fmla="*/ 28 w 42"/>
                <a:gd name="T9" fmla="*/ 38 h 40"/>
                <a:gd name="T10" fmla="*/ 22 w 42"/>
                <a:gd name="T11" fmla="*/ 40 h 40"/>
                <a:gd name="T12" fmla="*/ 22 w 42"/>
                <a:gd name="T13" fmla="*/ 40 h 40"/>
                <a:gd name="T14" fmla="*/ 14 w 42"/>
                <a:gd name="T15" fmla="*/ 38 h 40"/>
                <a:gd name="T16" fmla="*/ 6 w 42"/>
                <a:gd name="T17" fmla="*/ 34 h 40"/>
                <a:gd name="T18" fmla="*/ 2 w 42"/>
                <a:gd name="T19" fmla="*/ 28 h 40"/>
                <a:gd name="T20" fmla="*/ 0 w 42"/>
                <a:gd name="T21" fmla="*/ 20 h 40"/>
                <a:gd name="T22" fmla="*/ 0 w 42"/>
                <a:gd name="T23" fmla="*/ 20 h 40"/>
                <a:gd name="T24" fmla="*/ 2 w 42"/>
                <a:gd name="T25" fmla="*/ 12 h 40"/>
                <a:gd name="T26" fmla="*/ 6 w 42"/>
                <a:gd name="T27" fmla="*/ 6 h 40"/>
                <a:gd name="T28" fmla="*/ 14 w 42"/>
                <a:gd name="T29" fmla="*/ 2 h 40"/>
                <a:gd name="T30" fmla="*/ 22 w 42"/>
                <a:gd name="T31" fmla="*/ 0 h 40"/>
                <a:gd name="T32" fmla="*/ 22 w 42"/>
                <a:gd name="T33" fmla="*/ 0 h 40"/>
                <a:gd name="T34" fmla="*/ 28 w 42"/>
                <a:gd name="T35" fmla="*/ 2 h 40"/>
                <a:gd name="T36" fmla="*/ 36 w 42"/>
                <a:gd name="T37" fmla="*/ 6 h 40"/>
                <a:gd name="T38" fmla="*/ 40 w 42"/>
                <a:gd name="T39" fmla="*/ 12 h 40"/>
                <a:gd name="T40" fmla="*/ 42 w 42"/>
                <a:gd name="T41" fmla="*/ 20 h 40"/>
                <a:gd name="T42" fmla="*/ 42 w 42"/>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0">
                  <a:moveTo>
                    <a:pt x="42" y="20"/>
                  </a:moveTo>
                  <a:lnTo>
                    <a:pt x="42" y="20"/>
                  </a:lnTo>
                  <a:lnTo>
                    <a:pt x="40" y="28"/>
                  </a:lnTo>
                  <a:lnTo>
                    <a:pt x="36" y="34"/>
                  </a:lnTo>
                  <a:lnTo>
                    <a:pt x="28" y="38"/>
                  </a:lnTo>
                  <a:lnTo>
                    <a:pt x="22" y="40"/>
                  </a:lnTo>
                  <a:lnTo>
                    <a:pt x="22" y="40"/>
                  </a:lnTo>
                  <a:lnTo>
                    <a:pt x="14" y="38"/>
                  </a:lnTo>
                  <a:lnTo>
                    <a:pt x="6" y="34"/>
                  </a:lnTo>
                  <a:lnTo>
                    <a:pt x="2" y="28"/>
                  </a:lnTo>
                  <a:lnTo>
                    <a:pt x="0" y="20"/>
                  </a:lnTo>
                  <a:lnTo>
                    <a:pt x="0" y="20"/>
                  </a:lnTo>
                  <a:lnTo>
                    <a:pt x="2" y="12"/>
                  </a:lnTo>
                  <a:lnTo>
                    <a:pt x="6" y="6"/>
                  </a:lnTo>
                  <a:lnTo>
                    <a:pt x="14" y="2"/>
                  </a:lnTo>
                  <a:lnTo>
                    <a:pt x="22" y="0"/>
                  </a:lnTo>
                  <a:lnTo>
                    <a:pt x="22" y="0"/>
                  </a:lnTo>
                  <a:lnTo>
                    <a:pt x="28" y="2"/>
                  </a:lnTo>
                  <a:lnTo>
                    <a:pt x="36" y="6"/>
                  </a:lnTo>
                  <a:lnTo>
                    <a:pt x="40" y="12"/>
                  </a:lnTo>
                  <a:lnTo>
                    <a:pt x="42" y="20"/>
                  </a:lnTo>
                  <a:lnTo>
                    <a:pt x="42"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69" name="Freeform 114">
              <a:extLst>
                <a:ext uri="{FF2B5EF4-FFF2-40B4-BE49-F238E27FC236}">
                  <a16:creationId xmlns:a16="http://schemas.microsoft.com/office/drawing/2014/main" id="{DE9E9E54-8202-407A-A7F6-5BEF8F1A7FF5}"/>
                </a:ext>
              </a:extLst>
            </p:cNvPr>
            <p:cNvSpPr>
              <a:spLocks/>
            </p:cNvSpPr>
            <p:nvPr/>
          </p:nvSpPr>
          <p:spPr bwMode="auto">
            <a:xfrm>
              <a:off x="3576" y="1245"/>
              <a:ext cx="40" cy="40"/>
            </a:xfrm>
            <a:custGeom>
              <a:avLst/>
              <a:gdLst>
                <a:gd name="T0" fmla="*/ 40 w 40"/>
                <a:gd name="T1" fmla="*/ 20 h 40"/>
                <a:gd name="T2" fmla="*/ 40 w 40"/>
                <a:gd name="T3" fmla="*/ 20 h 40"/>
                <a:gd name="T4" fmla="*/ 40 w 40"/>
                <a:gd name="T5" fmla="*/ 28 h 40"/>
                <a:gd name="T6" fmla="*/ 36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6 w 40"/>
                <a:gd name="T37" fmla="*/ 6 h 40"/>
                <a:gd name="T38" fmla="*/ 40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40" y="28"/>
                  </a:lnTo>
                  <a:lnTo>
                    <a:pt x="36"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6" y="6"/>
                  </a:lnTo>
                  <a:lnTo>
                    <a:pt x="40"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70" name="Freeform 115">
              <a:extLst>
                <a:ext uri="{FF2B5EF4-FFF2-40B4-BE49-F238E27FC236}">
                  <a16:creationId xmlns:a16="http://schemas.microsoft.com/office/drawing/2014/main" id="{E95B492D-69BF-4187-AC51-018D0950CF16}"/>
                </a:ext>
              </a:extLst>
            </p:cNvPr>
            <p:cNvSpPr>
              <a:spLocks/>
            </p:cNvSpPr>
            <p:nvPr/>
          </p:nvSpPr>
          <p:spPr bwMode="auto">
            <a:xfrm>
              <a:off x="3588" y="1245"/>
              <a:ext cx="42" cy="40"/>
            </a:xfrm>
            <a:custGeom>
              <a:avLst/>
              <a:gdLst>
                <a:gd name="T0" fmla="*/ 42 w 42"/>
                <a:gd name="T1" fmla="*/ 20 h 40"/>
                <a:gd name="T2" fmla="*/ 42 w 42"/>
                <a:gd name="T3" fmla="*/ 20 h 40"/>
                <a:gd name="T4" fmla="*/ 40 w 42"/>
                <a:gd name="T5" fmla="*/ 28 h 40"/>
                <a:gd name="T6" fmla="*/ 36 w 42"/>
                <a:gd name="T7" fmla="*/ 34 h 40"/>
                <a:gd name="T8" fmla="*/ 28 w 42"/>
                <a:gd name="T9" fmla="*/ 38 h 40"/>
                <a:gd name="T10" fmla="*/ 20 w 42"/>
                <a:gd name="T11" fmla="*/ 40 h 40"/>
                <a:gd name="T12" fmla="*/ 20 w 42"/>
                <a:gd name="T13" fmla="*/ 40 h 40"/>
                <a:gd name="T14" fmla="*/ 14 w 42"/>
                <a:gd name="T15" fmla="*/ 38 h 40"/>
                <a:gd name="T16" fmla="*/ 6 w 42"/>
                <a:gd name="T17" fmla="*/ 34 h 40"/>
                <a:gd name="T18" fmla="*/ 2 w 42"/>
                <a:gd name="T19" fmla="*/ 28 h 40"/>
                <a:gd name="T20" fmla="*/ 0 w 42"/>
                <a:gd name="T21" fmla="*/ 20 h 40"/>
                <a:gd name="T22" fmla="*/ 0 w 42"/>
                <a:gd name="T23" fmla="*/ 20 h 40"/>
                <a:gd name="T24" fmla="*/ 2 w 42"/>
                <a:gd name="T25" fmla="*/ 12 h 40"/>
                <a:gd name="T26" fmla="*/ 6 w 42"/>
                <a:gd name="T27" fmla="*/ 6 h 40"/>
                <a:gd name="T28" fmla="*/ 14 w 42"/>
                <a:gd name="T29" fmla="*/ 2 h 40"/>
                <a:gd name="T30" fmla="*/ 20 w 42"/>
                <a:gd name="T31" fmla="*/ 0 h 40"/>
                <a:gd name="T32" fmla="*/ 20 w 42"/>
                <a:gd name="T33" fmla="*/ 0 h 40"/>
                <a:gd name="T34" fmla="*/ 28 w 42"/>
                <a:gd name="T35" fmla="*/ 2 h 40"/>
                <a:gd name="T36" fmla="*/ 36 w 42"/>
                <a:gd name="T37" fmla="*/ 6 h 40"/>
                <a:gd name="T38" fmla="*/ 40 w 42"/>
                <a:gd name="T39" fmla="*/ 12 h 40"/>
                <a:gd name="T40" fmla="*/ 42 w 42"/>
                <a:gd name="T41" fmla="*/ 20 h 40"/>
                <a:gd name="T42" fmla="*/ 42 w 42"/>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0">
                  <a:moveTo>
                    <a:pt x="42" y="20"/>
                  </a:moveTo>
                  <a:lnTo>
                    <a:pt x="42" y="20"/>
                  </a:lnTo>
                  <a:lnTo>
                    <a:pt x="40" y="28"/>
                  </a:lnTo>
                  <a:lnTo>
                    <a:pt x="36" y="34"/>
                  </a:lnTo>
                  <a:lnTo>
                    <a:pt x="28" y="38"/>
                  </a:lnTo>
                  <a:lnTo>
                    <a:pt x="20" y="40"/>
                  </a:lnTo>
                  <a:lnTo>
                    <a:pt x="20" y="40"/>
                  </a:lnTo>
                  <a:lnTo>
                    <a:pt x="14" y="38"/>
                  </a:lnTo>
                  <a:lnTo>
                    <a:pt x="6" y="34"/>
                  </a:lnTo>
                  <a:lnTo>
                    <a:pt x="2" y="28"/>
                  </a:lnTo>
                  <a:lnTo>
                    <a:pt x="0" y="20"/>
                  </a:lnTo>
                  <a:lnTo>
                    <a:pt x="0" y="20"/>
                  </a:lnTo>
                  <a:lnTo>
                    <a:pt x="2" y="12"/>
                  </a:lnTo>
                  <a:lnTo>
                    <a:pt x="6" y="6"/>
                  </a:lnTo>
                  <a:lnTo>
                    <a:pt x="14" y="2"/>
                  </a:lnTo>
                  <a:lnTo>
                    <a:pt x="20" y="0"/>
                  </a:lnTo>
                  <a:lnTo>
                    <a:pt x="20" y="0"/>
                  </a:lnTo>
                  <a:lnTo>
                    <a:pt x="28" y="2"/>
                  </a:lnTo>
                  <a:lnTo>
                    <a:pt x="36" y="6"/>
                  </a:lnTo>
                  <a:lnTo>
                    <a:pt x="40" y="12"/>
                  </a:lnTo>
                  <a:lnTo>
                    <a:pt x="42" y="20"/>
                  </a:lnTo>
                  <a:lnTo>
                    <a:pt x="42"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71" name="Freeform 116">
              <a:extLst>
                <a:ext uri="{FF2B5EF4-FFF2-40B4-BE49-F238E27FC236}">
                  <a16:creationId xmlns:a16="http://schemas.microsoft.com/office/drawing/2014/main" id="{ED95AF48-B08E-47BF-8DDD-440B673C7B58}"/>
                </a:ext>
              </a:extLst>
            </p:cNvPr>
            <p:cNvSpPr>
              <a:spLocks/>
            </p:cNvSpPr>
            <p:nvPr/>
          </p:nvSpPr>
          <p:spPr bwMode="auto">
            <a:xfrm>
              <a:off x="3606" y="1245"/>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72" name="Freeform 117">
              <a:extLst>
                <a:ext uri="{FF2B5EF4-FFF2-40B4-BE49-F238E27FC236}">
                  <a16:creationId xmlns:a16="http://schemas.microsoft.com/office/drawing/2014/main" id="{BDEA21E4-AE6E-4DD2-8BA9-FFE1F5B93CDC}"/>
                </a:ext>
              </a:extLst>
            </p:cNvPr>
            <p:cNvSpPr>
              <a:spLocks/>
            </p:cNvSpPr>
            <p:nvPr/>
          </p:nvSpPr>
          <p:spPr bwMode="auto">
            <a:xfrm>
              <a:off x="3614" y="1245"/>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73" name="Freeform 118">
              <a:extLst>
                <a:ext uri="{FF2B5EF4-FFF2-40B4-BE49-F238E27FC236}">
                  <a16:creationId xmlns:a16="http://schemas.microsoft.com/office/drawing/2014/main" id="{1EB2075B-B287-40F9-A4BB-AF0C5A4A789E}"/>
                </a:ext>
              </a:extLst>
            </p:cNvPr>
            <p:cNvSpPr>
              <a:spLocks/>
            </p:cNvSpPr>
            <p:nvPr/>
          </p:nvSpPr>
          <p:spPr bwMode="auto">
            <a:xfrm>
              <a:off x="3622" y="1245"/>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0 w 40"/>
                <a:gd name="T19" fmla="*/ 28 h 40"/>
                <a:gd name="T20" fmla="*/ 0 w 40"/>
                <a:gd name="T21" fmla="*/ 20 h 40"/>
                <a:gd name="T22" fmla="*/ 0 w 40"/>
                <a:gd name="T23" fmla="*/ 20 h 40"/>
                <a:gd name="T24" fmla="*/ 0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0" y="28"/>
                  </a:lnTo>
                  <a:lnTo>
                    <a:pt x="0" y="20"/>
                  </a:lnTo>
                  <a:lnTo>
                    <a:pt x="0" y="20"/>
                  </a:lnTo>
                  <a:lnTo>
                    <a:pt x="0"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74" name="Freeform 119">
              <a:extLst>
                <a:ext uri="{FF2B5EF4-FFF2-40B4-BE49-F238E27FC236}">
                  <a16:creationId xmlns:a16="http://schemas.microsoft.com/office/drawing/2014/main" id="{2B6541AB-5602-4F52-B7C1-60A9D96B1A2D}"/>
                </a:ext>
              </a:extLst>
            </p:cNvPr>
            <p:cNvSpPr>
              <a:spLocks/>
            </p:cNvSpPr>
            <p:nvPr/>
          </p:nvSpPr>
          <p:spPr bwMode="auto">
            <a:xfrm>
              <a:off x="3658" y="1245"/>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75" name="Freeform 120">
              <a:extLst>
                <a:ext uri="{FF2B5EF4-FFF2-40B4-BE49-F238E27FC236}">
                  <a16:creationId xmlns:a16="http://schemas.microsoft.com/office/drawing/2014/main" id="{D6DE66B8-B4FE-4B32-8F08-F647DE39D00D}"/>
                </a:ext>
              </a:extLst>
            </p:cNvPr>
            <p:cNvSpPr>
              <a:spLocks/>
            </p:cNvSpPr>
            <p:nvPr/>
          </p:nvSpPr>
          <p:spPr bwMode="auto">
            <a:xfrm>
              <a:off x="3664" y="1245"/>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76" name="Freeform 121">
              <a:extLst>
                <a:ext uri="{FF2B5EF4-FFF2-40B4-BE49-F238E27FC236}">
                  <a16:creationId xmlns:a16="http://schemas.microsoft.com/office/drawing/2014/main" id="{D56B6188-1DC4-4DFC-A913-1EF63B98CB2E}"/>
                </a:ext>
              </a:extLst>
            </p:cNvPr>
            <p:cNvSpPr>
              <a:spLocks/>
            </p:cNvSpPr>
            <p:nvPr/>
          </p:nvSpPr>
          <p:spPr bwMode="auto">
            <a:xfrm>
              <a:off x="3672" y="1245"/>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77" name="Freeform 122">
              <a:extLst>
                <a:ext uri="{FF2B5EF4-FFF2-40B4-BE49-F238E27FC236}">
                  <a16:creationId xmlns:a16="http://schemas.microsoft.com/office/drawing/2014/main" id="{D9B5BAAB-9C3D-40F7-91D3-362AAC98008D}"/>
                </a:ext>
              </a:extLst>
            </p:cNvPr>
            <p:cNvSpPr>
              <a:spLocks/>
            </p:cNvSpPr>
            <p:nvPr/>
          </p:nvSpPr>
          <p:spPr bwMode="auto">
            <a:xfrm>
              <a:off x="3680" y="1245"/>
              <a:ext cx="40" cy="40"/>
            </a:xfrm>
            <a:custGeom>
              <a:avLst/>
              <a:gdLst>
                <a:gd name="T0" fmla="*/ 40 w 40"/>
                <a:gd name="T1" fmla="*/ 20 h 40"/>
                <a:gd name="T2" fmla="*/ 40 w 40"/>
                <a:gd name="T3" fmla="*/ 20 h 40"/>
                <a:gd name="T4" fmla="*/ 40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2 w 40"/>
                <a:gd name="T19" fmla="*/ 28 h 40"/>
                <a:gd name="T20" fmla="*/ 0 w 40"/>
                <a:gd name="T21" fmla="*/ 20 h 40"/>
                <a:gd name="T22" fmla="*/ 0 w 40"/>
                <a:gd name="T23" fmla="*/ 20 h 40"/>
                <a:gd name="T24" fmla="*/ 2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40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40" y="28"/>
                  </a:lnTo>
                  <a:lnTo>
                    <a:pt x="34" y="34"/>
                  </a:lnTo>
                  <a:lnTo>
                    <a:pt x="28" y="38"/>
                  </a:lnTo>
                  <a:lnTo>
                    <a:pt x="20" y="40"/>
                  </a:lnTo>
                  <a:lnTo>
                    <a:pt x="20" y="40"/>
                  </a:lnTo>
                  <a:lnTo>
                    <a:pt x="12" y="38"/>
                  </a:lnTo>
                  <a:lnTo>
                    <a:pt x="6" y="34"/>
                  </a:lnTo>
                  <a:lnTo>
                    <a:pt x="2" y="28"/>
                  </a:lnTo>
                  <a:lnTo>
                    <a:pt x="0" y="20"/>
                  </a:lnTo>
                  <a:lnTo>
                    <a:pt x="0" y="20"/>
                  </a:lnTo>
                  <a:lnTo>
                    <a:pt x="2" y="12"/>
                  </a:lnTo>
                  <a:lnTo>
                    <a:pt x="6" y="6"/>
                  </a:lnTo>
                  <a:lnTo>
                    <a:pt x="12" y="2"/>
                  </a:lnTo>
                  <a:lnTo>
                    <a:pt x="20" y="0"/>
                  </a:lnTo>
                  <a:lnTo>
                    <a:pt x="20" y="0"/>
                  </a:lnTo>
                  <a:lnTo>
                    <a:pt x="28" y="2"/>
                  </a:lnTo>
                  <a:lnTo>
                    <a:pt x="34" y="6"/>
                  </a:lnTo>
                  <a:lnTo>
                    <a:pt x="40"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78" name="Freeform 123">
              <a:extLst>
                <a:ext uri="{FF2B5EF4-FFF2-40B4-BE49-F238E27FC236}">
                  <a16:creationId xmlns:a16="http://schemas.microsoft.com/office/drawing/2014/main" id="{A3F09F0B-97CA-4AFE-A38F-BCF2E2B8C708}"/>
                </a:ext>
              </a:extLst>
            </p:cNvPr>
            <p:cNvSpPr>
              <a:spLocks/>
            </p:cNvSpPr>
            <p:nvPr/>
          </p:nvSpPr>
          <p:spPr bwMode="auto">
            <a:xfrm>
              <a:off x="3726" y="1245"/>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6 w 40"/>
                <a:gd name="T17" fmla="*/ 34 h 40"/>
                <a:gd name="T18" fmla="*/ 0 w 40"/>
                <a:gd name="T19" fmla="*/ 28 h 40"/>
                <a:gd name="T20" fmla="*/ 0 w 40"/>
                <a:gd name="T21" fmla="*/ 20 h 40"/>
                <a:gd name="T22" fmla="*/ 0 w 40"/>
                <a:gd name="T23" fmla="*/ 20 h 40"/>
                <a:gd name="T24" fmla="*/ 0 w 40"/>
                <a:gd name="T25" fmla="*/ 12 h 40"/>
                <a:gd name="T26" fmla="*/ 6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6" y="34"/>
                  </a:lnTo>
                  <a:lnTo>
                    <a:pt x="0" y="28"/>
                  </a:lnTo>
                  <a:lnTo>
                    <a:pt x="0" y="20"/>
                  </a:lnTo>
                  <a:lnTo>
                    <a:pt x="0" y="20"/>
                  </a:lnTo>
                  <a:lnTo>
                    <a:pt x="0" y="12"/>
                  </a:lnTo>
                  <a:lnTo>
                    <a:pt x="6"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79" name="Freeform 124">
              <a:extLst>
                <a:ext uri="{FF2B5EF4-FFF2-40B4-BE49-F238E27FC236}">
                  <a16:creationId xmlns:a16="http://schemas.microsoft.com/office/drawing/2014/main" id="{0B6AA150-A841-4817-931B-B78091CDADDD}"/>
                </a:ext>
              </a:extLst>
            </p:cNvPr>
            <p:cNvSpPr>
              <a:spLocks/>
            </p:cNvSpPr>
            <p:nvPr/>
          </p:nvSpPr>
          <p:spPr bwMode="auto">
            <a:xfrm>
              <a:off x="3850" y="1245"/>
              <a:ext cx="40" cy="40"/>
            </a:xfrm>
            <a:custGeom>
              <a:avLst/>
              <a:gdLst>
                <a:gd name="T0" fmla="*/ 40 w 40"/>
                <a:gd name="T1" fmla="*/ 20 h 40"/>
                <a:gd name="T2" fmla="*/ 40 w 40"/>
                <a:gd name="T3" fmla="*/ 20 h 40"/>
                <a:gd name="T4" fmla="*/ 38 w 40"/>
                <a:gd name="T5" fmla="*/ 28 h 40"/>
                <a:gd name="T6" fmla="*/ 34 w 40"/>
                <a:gd name="T7" fmla="*/ 34 h 40"/>
                <a:gd name="T8" fmla="*/ 28 w 40"/>
                <a:gd name="T9" fmla="*/ 38 h 40"/>
                <a:gd name="T10" fmla="*/ 20 w 40"/>
                <a:gd name="T11" fmla="*/ 40 h 40"/>
                <a:gd name="T12" fmla="*/ 20 w 40"/>
                <a:gd name="T13" fmla="*/ 40 h 40"/>
                <a:gd name="T14" fmla="*/ 12 w 40"/>
                <a:gd name="T15" fmla="*/ 38 h 40"/>
                <a:gd name="T16" fmla="*/ 4 w 40"/>
                <a:gd name="T17" fmla="*/ 34 h 40"/>
                <a:gd name="T18" fmla="*/ 0 w 40"/>
                <a:gd name="T19" fmla="*/ 28 h 40"/>
                <a:gd name="T20" fmla="*/ 0 w 40"/>
                <a:gd name="T21" fmla="*/ 20 h 40"/>
                <a:gd name="T22" fmla="*/ 0 w 40"/>
                <a:gd name="T23" fmla="*/ 20 h 40"/>
                <a:gd name="T24" fmla="*/ 0 w 40"/>
                <a:gd name="T25" fmla="*/ 12 h 40"/>
                <a:gd name="T26" fmla="*/ 4 w 40"/>
                <a:gd name="T27" fmla="*/ 6 h 40"/>
                <a:gd name="T28" fmla="*/ 12 w 40"/>
                <a:gd name="T29" fmla="*/ 2 h 40"/>
                <a:gd name="T30" fmla="*/ 20 w 40"/>
                <a:gd name="T31" fmla="*/ 0 h 40"/>
                <a:gd name="T32" fmla="*/ 20 w 40"/>
                <a:gd name="T33" fmla="*/ 0 h 40"/>
                <a:gd name="T34" fmla="*/ 28 w 40"/>
                <a:gd name="T35" fmla="*/ 2 h 40"/>
                <a:gd name="T36" fmla="*/ 34 w 40"/>
                <a:gd name="T37" fmla="*/ 6 h 40"/>
                <a:gd name="T38" fmla="*/ 38 w 40"/>
                <a:gd name="T39" fmla="*/ 12 h 40"/>
                <a:gd name="T40" fmla="*/ 40 w 40"/>
                <a:gd name="T41" fmla="*/ 20 h 40"/>
                <a:gd name="T42" fmla="*/ 40 w 40"/>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40" y="20"/>
                  </a:moveTo>
                  <a:lnTo>
                    <a:pt x="40" y="20"/>
                  </a:lnTo>
                  <a:lnTo>
                    <a:pt x="38" y="28"/>
                  </a:lnTo>
                  <a:lnTo>
                    <a:pt x="34" y="34"/>
                  </a:lnTo>
                  <a:lnTo>
                    <a:pt x="28" y="38"/>
                  </a:lnTo>
                  <a:lnTo>
                    <a:pt x="20" y="40"/>
                  </a:lnTo>
                  <a:lnTo>
                    <a:pt x="20" y="40"/>
                  </a:lnTo>
                  <a:lnTo>
                    <a:pt x="12" y="38"/>
                  </a:lnTo>
                  <a:lnTo>
                    <a:pt x="4" y="34"/>
                  </a:lnTo>
                  <a:lnTo>
                    <a:pt x="0" y="28"/>
                  </a:lnTo>
                  <a:lnTo>
                    <a:pt x="0" y="20"/>
                  </a:lnTo>
                  <a:lnTo>
                    <a:pt x="0" y="20"/>
                  </a:lnTo>
                  <a:lnTo>
                    <a:pt x="0" y="12"/>
                  </a:lnTo>
                  <a:lnTo>
                    <a:pt x="4" y="6"/>
                  </a:lnTo>
                  <a:lnTo>
                    <a:pt x="12" y="2"/>
                  </a:lnTo>
                  <a:lnTo>
                    <a:pt x="20" y="0"/>
                  </a:lnTo>
                  <a:lnTo>
                    <a:pt x="20" y="0"/>
                  </a:lnTo>
                  <a:lnTo>
                    <a:pt x="28" y="2"/>
                  </a:lnTo>
                  <a:lnTo>
                    <a:pt x="34" y="6"/>
                  </a:lnTo>
                  <a:lnTo>
                    <a:pt x="38" y="12"/>
                  </a:lnTo>
                  <a:lnTo>
                    <a:pt x="40" y="20"/>
                  </a:lnTo>
                  <a:lnTo>
                    <a:pt x="40" y="20"/>
                  </a:lnTo>
                  <a:close/>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80" name="Freeform 125">
              <a:extLst>
                <a:ext uri="{FF2B5EF4-FFF2-40B4-BE49-F238E27FC236}">
                  <a16:creationId xmlns:a16="http://schemas.microsoft.com/office/drawing/2014/main" id="{4852E490-ADFE-4619-B65F-33956DDC0FF7}"/>
                </a:ext>
              </a:extLst>
            </p:cNvPr>
            <p:cNvSpPr>
              <a:spLocks/>
            </p:cNvSpPr>
            <p:nvPr/>
          </p:nvSpPr>
          <p:spPr bwMode="auto">
            <a:xfrm>
              <a:off x="544" y="695"/>
              <a:ext cx="3328" cy="570"/>
            </a:xfrm>
            <a:custGeom>
              <a:avLst/>
              <a:gdLst>
                <a:gd name="T0" fmla="*/ 386 w 3328"/>
                <a:gd name="T1" fmla="*/ 0 h 570"/>
                <a:gd name="T2" fmla="*/ 520 w 3328"/>
                <a:gd name="T3" fmla="*/ 14 h 570"/>
                <a:gd name="T4" fmla="*/ 574 w 3328"/>
                <a:gd name="T5" fmla="*/ 30 h 570"/>
                <a:gd name="T6" fmla="*/ 614 w 3328"/>
                <a:gd name="T7" fmla="*/ 44 h 570"/>
                <a:gd name="T8" fmla="*/ 628 w 3328"/>
                <a:gd name="T9" fmla="*/ 56 h 570"/>
                <a:gd name="T10" fmla="*/ 780 w 3328"/>
                <a:gd name="T11" fmla="*/ 74 h 570"/>
                <a:gd name="T12" fmla="*/ 882 w 3328"/>
                <a:gd name="T13" fmla="*/ 88 h 570"/>
                <a:gd name="T14" fmla="*/ 968 w 3328"/>
                <a:gd name="T15" fmla="*/ 102 h 570"/>
                <a:gd name="T16" fmla="*/ 1084 w 3328"/>
                <a:gd name="T17" fmla="*/ 118 h 570"/>
                <a:gd name="T18" fmla="*/ 1114 w 3328"/>
                <a:gd name="T19" fmla="*/ 132 h 570"/>
                <a:gd name="T20" fmla="*/ 1220 w 3328"/>
                <a:gd name="T21" fmla="*/ 148 h 570"/>
                <a:gd name="T22" fmla="*/ 1244 w 3328"/>
                <a:gd name="T23" fmla="*/ 160 h 570"/>
                <a:gd name="T24" fmla="*/ 1328 w 3328"/>
                <a:gd name="T25" fmla="*/ 178 h 570"/>
                <a:gd name="T26" fmla="*/ 1416 w 3328"/>
                <a:gd name="T27" fmla="*/ 192 h 570"/>
                <a:gd name="T28" fmla="*/ 1432 w 3328"/>
                <a:gd name="T29" fmla="*/ 208 h 570"/>
                <a:gd name="T30" fmla="*/ 1606 w 3328"/>
                <a:gd name="T31" fmla="*/ 220 h 570"/>
                <a:gd name="T32" fmla="*/ 1740 w 3328"/>
                <a:gd name="T33" fmla="*/ 236 h 570"/>
                <a:gd name="T34" fmla="*/ 1794 w 3328"/>
                <a:gd name="T35" fmla="*/ 266 h 570"/>
                <a:gd name="T36" fmla="*/ 1866 w 3328"/>
                <a:gd name="T37" fmla="*/ 296 h 570"/>
                <a:gd name="T38" fmla="*/ 1878 w 3328"/>
                <a:gd name="T39" fmla="*/ 310 h 570"/>
                <a:gd name="T40" fmla="*/ 1946 w 3328"/>
                <a:gd name="T41" fmla="*/ 344 h 570"/>
                <a:gd name="T42" fmla="*/ 1968 w 3328"/>
                <a:gd name="T43" fmla="*/ 360 h 570"/>
                <a:gd name="T44" fmla="*/ 2094 w 3328"/>
                <a:gd name="T45" fmla="*/ 374 h 570"/>
                <a:gd name="T46" fmla="*/ 2112 w 3328"/>
                <a:gd name="T47" fmla="*/ 388 h 570"/>
                <a:gd name="T48" fmla="*/ 2224 w 3328"/>
                <a:gd name="T49" fmla="*/ 402 h 570"/>
                <a:gd name="T50" fmla="*/ 2288 w 3328"/>
                <a:gd name="T51" fmla="*/ 420 h 570"/>
                <a:gd name="T52" fmla="*/ 2432 w 3328"/>
                <a:gd name="T53" fmla="*/ 436 h 570"/>
                <a:gd name="T54" fmla="*/ 2478 w 3328"/>
                <a:gd name="T55" fmla="*/ 452 h 570"/>
                <a:gd name="T56" fmla="*/ 2490 w 3328"/>
                <a:gd name="T57" fmla="*/ 464 h 570"/>
                <a:gd name="T58" fmla="*/ 2682 w 3328"/>
                <a:gd name="T59" fmla="*/ 482 h 570"/>
                <a:gd name="T60" fmla="*/ 2752 w 3328"/>
                <a:gd name="T61" fmla="*/ 512 h 570"/>
                <a:gd name="T62" fmla="*/ 2778 w 3328"/>
                <a:gd name="T63" fmla="*/ 530 h 570"/>
                <a:gd name="T64" fmla="*/ 2884 w 3328"/>
                <a:gd name="T65" fmla="*/ 548 h 570"/>
                <a:gd name="T66" fmla="*/ 3328 w 3328"/>
                <a:gd name="T67" fmla="*/ 57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8" h="570">
                  <a:moveTo>
                    <a:pt x="0" y="0"/>
                  </a:moveTo>
                  <a:lnTo>
                    <a:pt x="386" y="0"/>
                  </a:lnTo>
                  <a:lnTo>
                    <a:pt x="386" y="14"/>
                  </a:lnTo>
                  <a:lnTo>
                    <a:pt x="520" y="14"/>
                  </a:lnTo>
                  <a:lnTo>
                    <a:pt x="520" y="30"/>
                  </a:lnTo>
                  <a:lnTo>
                    <a:pt x="574" y="30"/>
                  </a:lnTo>
                  <a:lnTo>
                    <a:pt x="574" y="44"/>
                  </a:lnTo>
                  <a:lnTo>
                    <a:pt x="614" y="44"/>
                  </a:lnTo>
                  <a:lnTo>
                    <a:pt x="614" y="56"/>
                  </a:lnTo>
                  <a:lnTo>
                    <a:pt x="628" y="56"/>
                  </a:lnTo>
                  <a:lnTo>
                    <a:pt x="628" y="74"/>
                  </a:lnTo>
                  <a:lnTo>
                    <a:pt x="780" y="74"/>
                  </a:lnTo>
                  <a:lnTo>
                    <a:pt x="780" y="88"/>
                  </a:lnTo>
                  <a:lnTo>
                    <a:pt x="882" y="88"/>
                  </a:lnTo>
                  <a:lnTo>
                    <a:pt x="882" y="102"/>
                  </a:lnTo>
                  <a:lnTo>
                    <a:pt x="968" y="102"/>
                  </a:lnTo>
                  <a:lnTo>
                    <a:pt x="968" y="118"/>
                  </a:lnTo>
                  <a:lnTo>
                    <a:pt x="1084" y="118"/>
                  </a:lnTo>
                  <a:lnTo>
                    <a:pt x="1084" y="132"/>
                  </a:lnTo>
                  <a:lnTo>
                    <a:pt x="1114" y="132"/>
                  </a:lnTo>
                  <a:lnTo>
                    <a:pt x="1114" y="148"/>
                  </a:lnTo>
                  <a:lnTo>
                    <a:pt x="1220" y="148"/>
                  </a:lnTo>
                  <a:lnTo>
                    <a:pt x="1220" y="160"/>
                  </a:lnTo>
                  <a:lnTo>
                    <a:pt x="1244" y="160"/>
                  </a:lnTo>
                  <a:lnTo>
                    <a:pt x="1244" y="178"/>
                  </a:lnTo>
                  <a:lnTo>
                    <a:pt x="1328" y="178"/>
                  </a:lnTo>
                  <a:lnTo>
                    <a:pt x="1328" y="192"/>
                  </a:lnTo>
                  <a:lnTo>
                    <a:pt x="1416" y="192"/>
                  </a:lnTo>
                  <a:lnTo>
                    <a:pt x="1416" y="208"/>
                  </a:lnTo>
                  <a:lnTo>
                    <a:pt x="1432" y="208"/>
                  </a:lnTo>
                  <a:lnTo>
                    <a:pt x="1432" y="220"/>
                  </a:lnTo>
                  <a:lnTo>
                    <a:pt x="1606" y="220"/>
                  </a:lnTo>
                  <a:lnTo>
                    <a:pt x="1606" y="236"/>
                  </a:lnTo>
                  <a:lnTo>
                    <a:pt x="1740" y="236"/>
                  </a:lnTo>
                  <a:lnTo>
                    <a:pt x="1740" y="266"/>
                  </a:lnTo>
                  <a:lnTo>
                    <a:pt x="1794" y="266"/>
                  </a:lnTo>
                  <a:lnTo>
                    <a:pt x="1794" y="296"/>
                  </a:lnTo>
                  <a:lnTo>
                    <a:pt x="1866" y="296"/>
                  </a:lnTo>
                  <a:lnTo>
                    <a:pt x="1866" y="310"/>
                  </a:lnTo>
                  <a:lnTo>
                    <a:pt x="1878" y="310"/>
                  </a:lnTo>
                  <a:lnTo>
                    <a:pt x="1878" y="344"/>
                  </a:lnTo>
                  <a:lnTo>
                    <a:pt x="1946" y="344"/>
                  </a:lnTo>
                  <a:lnTo>
                    <a:pt x="1946" y="360"/>
                  </a:lnTo>
                  <a:lnTo>
                    <a:pt x="1968" y="360"/>
                  </a:lnTo>
                  <a:lnTo>
                    <a:pt x="1968" y="374"/>
                  </a:lnTo>
                  <a:lnTo>
                    <a:pt x="2094" y="374"/>
                  </a:lnTo>
                  <a:lnTo>
                    <a:pt x="2094" y="388"/>
                  </a:lnTo>
                  <a:lnTo>
                    <a:pt x="2112" y="388"/>
                  </a:lnTo>
                  <a:lnTo>
                    <a:pt x="2112" y="402"/>
                  </a:lnTo>
                  <a:lnTo>
                    <a:pt x="2224" y="402"/>
                  </a:lnTo>
                  <a:lnTo>
                    <a:pt x="2224" y="420"/>
                  </a:lnTo>
                  <a:lnTo>
                    <a:pt x="2288" y="420"/>
                  </a:lnTo>
                  <a:lnTo>
                    <a:pt x="2288" y="436"/>
                  </a:lnTo>
                  <a:lnTo>
                    <a:pt x="2432" y="436"/>
                  </a:lnTo>
                  <a:lnTo>
                    <a:pt x="2432" y="452"/>
                  </a:lnTo>
                  <a:lnTo>
                    <a:pt x="2478" y="452"/>
                  </a:lnTo>
                  <a:lnTo>
                    <a:pt x="2478" y="464"/>
                  </a:lnTo>
                  <a:lnTo>
                    <a:pt x="2490" y="464"/>
                  </a:lnTo>
                  <a:lnTo>
                    <a:pt x="2490" y="482"/>
                  </a:lnTo>
                  <a:lnTo>
                    <a:pt x="2682" y="482"/>
                  </a:lnTo>
                  <a:lnTo>
                    <a:pt x="2682" y="512"/>
                  </a:lnTo>
                  <a:lnTo>
                    <a:pt x="2752" y="512"/>
                  </a:lnTo>
                  <a:lnTo>
                    <a:pt x="2752" y="530"/>
                  </a:lnTo>
                  <a:lnTo>
                    <a:pt x="2778" y="530"/>
                  </a:lnTo>
                  <a:lnTo>
                    <a:pt x="2778" y="548"/>
                  </a:lnTo>
                  <a:lnTo>
                    <a:pt x="2884" y="548"/>
                  </a:lnTo>
                  <a:lnTo>
                    <a:pt x="2884" y="570"/>
                  </a:lnTo>
                  <a:lnTo>
                    <a:pt x="3328" y="570"/>
                  </a:lnTo>
                </a:path>
              </a:pathLst>
            </a:custGeom>
            <a:noFill/>
            <a:ln w="19050">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81" name="Freeform 126">
              <a:extLst>
                <a:ext uri="{FF2B5EF4-FFF2-40B4-BE49-F238E27FC236}">
                  <a16:creationId xmlns:a16="http://schemas.microsoft.com/office/drawing/2014/main" id="{1EC9FC0D-0748-428A-947B-AB30E83C5F6A}"/>
                </a:ext>
              </a:extLst>
            </p:cNvPr>
            <p:cNvSpPr>
              <a:spLocks/>
            </p:cNvSpPr>
            <p:nvPr/>
          </p:nvSpPr>
          <p:spPr bwMode="auto">
            <a:xfrm>
              <a:off x="544" y="695"/>
              <a:ext cx="3358" cy="636"/>
            </a:xfrm>
            <a:custGeom>
              <a:avLst/>
              <a:gdLst>
                <a:gd name="T0" fmla="*/ 206 w 3358"/>
                <a:gd name="T1" fmla="*/ 0 h 636"/>
                <a:gd name="T2" fmla="*/ 276 w 3358"/>
                <a:gd name="T3" fmla="*/ 14 h 636"/>
                <a:gd name="T4" fmla="*/ 302 w 3358"/>
                <a:gd name="T5" fmla="*/ 28 h 636"/>
                <a:gd name="T6" fmla="*/ 424 w 3358"/>
                <a:gd name="T7" fmla="*/ 42 h 636"/>
                <a:gd name="T8" fmla="*/ 454 w 3358"/>
                <a:gd name="T9" fmla="*/ 56 h 636"/>
                <a:gd name="T10" fmla="*/ 522 w 3358"/>
                <a:gd name="T11" fmla="*/ 70 h 636"/>
                <a:gd name="T12" fmla="*/ 614 w 3358"/>
                <a:gd name="T13" fmla="*/ 84 h 636"/>
                <a:gd name="T14" fmla="*/ 702 w 3358"/>
                <a:gd name="T15" fmla="*/ 98 h 636"/>
                <a:gd name="T16" fmla="*/ 728 w 3358"/>
                <a:gd name="T17" fmla="*/ 114 h 636"/>
                <a:gd name="T18" fmla="*/ 788 w 3358"/>
                <a:gd name="T19" fmla="*/ 128 h 636"/>
                <a:gd name="T20" fmla="*/ 804 w 3358"/>
                <a:gd name="T21" fmla="*/ 142 h 636"/>
                <a:gd name="T22" fmla="*/ 930 w 3358"/>
                <a:gd name="T23" fmla="*/ 156 h 636"/>
                <a:gd name="T24" fmla="*/ 952 w 3358"/>
                <a:gd name="T25" fmla="*/ 172 h 636"/>
                <a:gd name="T26" fmla="*/ 1012 w 3358"/>
                <a:gd name="T27" fmla="*/ 186 h 636"/>
                <a:gd name="T28" fmla="*/ 1054 w 3358"/>
                <a:gd name="T29" fmla="*/ 200 h 636"/>
                <a:gd name="T30" fmla="*/ 1094 w 3358"/>
                <a:gd name="T31" fmla="*/ 216 h 636"/>
                <a:gd name="T32" fmla="*/ 1192 w 3358"/>
                <a:gd name="T33" fmla="*/ 230 h 636"/>
                <a:gd name="T34" fmla="*/ 1358 w 3358"/>
                <a:gd name="T35" fmla="*/ 246 h 636"/>
                <a:gd name="T36" fmla="*/ 1452 w 3358"/>
                <a:gd name="T37" fmla="*/ 260 h 636"/>
                <a:gd name="T38" fmla="*/ 1470 w 3358"/>
                <a:gd name="T39" fmla="*/ 274 h 636"/>
                <a:gd name="T40" fmla="*/ 1586 w 3358"/>
                <a:gd name="T41" fmla="*/ 288 h 636"/>
                <a:gd name="T42" fmla="*/ 1616 w 3358"/>
                <a:gd name="T43" fmla="*/ 302 h 636"/>
                <a:gd name="T44" fmla="*/ 1630 w 3358"/>
                <a:gd name="T45" fmla="*/ 318 h 636"/>
                <a:gd name="T46" fmla="*/ 1722 w 3358"/>
                <a:gd name="T47" fmla="*/ 334 h 636"/>
                <a:gd name="T48" fmla="*/ 1788 w 3358"/>
                <a:gd name="T49" fmla="*/ 348 h 636"/>
                <a:gd name="T50" fmla="*/ 1828 w 3358"/>
                <a:gd name="T51" fmla="*/ 362 h 636"/>
                <a:gd name="T52" fmla="*/ 1954 w 3358"/>
                <a:gd name="T53" fmla="*/ 376 h 636"/>
                <a:gd name="T54" fmla="*/ 2002 w 3358"/>
                <a:gd name="T55" fmla="*/ 392 h 636"/>
                <a:gd name="T56" fmla="*/ 2058 w 3358"/>
                <a:gd name="T57" fmla="*/ 406 h 636"/>
                <a:gd name="T58" fmla="*/ 2104 w 3358"/>
                <a:gd name="T59" fmla="*/ 420 h 636"/>
                <a:gd name="T60" fmla="*/ 2120 w 3358"/>
                <a:gd name="T61" fmla="*/ 434 h 636"/>
                <a:gd name="T62" fmla="*/ 2190 w 3358"/>
                <a:gd name="T63" fmla="*/ 452 h 636"/>
                <a:gd name="T64" fmla="*/ 2270 w 3358"/>
                <a:gd name="T65" fmla="*/ 464 h 636"/>
                <a:gd name="T66" fmla="*/ 2276 w 3358"/>
                <a:gd name="T67" fmla="*/ 478 h 636"/>
                <a:gd name="T68" fmla="*/ 2366 w 3358"/>
                <a:gd name="T69" fmla="*/ 494 h 636"/>
                <a:gd name="T70" fmla="*/ 2372 w 3358"/>
                <a:gd name="T71" fmla="*/ 508 h 636"/>
                <a:gd name="T72" fmla="*/ 2516 w 3358"/>
                <a:gd name="T73" fmla="*/ 522 h 636"/>
                <a:gd name="T74" fmla="*/ 2526 w 3358"/>
                <a:gd name="T75" fmla="*/ 536 h 636"/>
                <a:gd name="T76" fmla="*/ 2536 w 3358"/>
                <a:gd name="T77" fmla="*/ 554 h 636"/>
                <a:gd name="T78" fmla="*/ 2728 w 3358"/>
                <a:gd name="T79" fmla="*/ 566 h 636"/>
                <a:gd name="T80" fmla="*/ 2780 w 3358"/>
                <a:gd name="T81" fmla="*/ 584 h 636"/>
                <a:gd name="T82" fmla="*/ 2858 w 3358"/>
                <a:gd name="T83" fmla="*/ 596 h 636"/>
                <a:gd name="T84" fmla="*/ 2862 w 3358"/>
                <a:gd name="T85" fmla="*/ 612 h 636"/>
                <a:gd name="T86" fmla="*/ 3358 w 3358"/>
                <a:gd name="T87" fmla="*/ 636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58" h="636">
                  <a:moveTo>
                    <a:pt x="0" y="0"/>
                  </a:moveTo>
                  <a:lnTo>
                    <a:pt x="206" y="0"/>
                  </a:lnTo>
                  <a:lnTo>
                    <a:pt x="206" y="14"/>
                  </a:lnTo>
                  <a:lnTo>
                    <a:pt x="276" y="14"/>
                  </a:lnTo>
                  <a:lnTo>
                    <a:pt x="276" y="28"/>
                  </a:lnTo>
                  <a:lnTo>
                    <a:pt x="302" y="28"/>
                  </a:lnTo>
                  <a:lnTo>
                    <a:pt x="302" y="42"/>
                  </a:lnTo>
                  <a:lnTo>
                    <a:pt x="424" y="42"/>
                  </a:lnTo>
                  <a:lnTo>
                    <a:pt x="424" y="56"/>
                  </a:lnTo>
                  <a:lnTo>
                    <a:pt x="454" y="56"/>
                  </a:lnTo>
                  <a:lnTo>
                    <a:pt x="454" y="70"/>
                  </a:lnTo>
                  <a:lnTo>
                    <a:pt x="522" y="70"/>
                  </a:lnTo>
                  <a:lnTo>
                    <a:pt x="522" y="84"/>
                  </a:lnTo>
                  <a:lnTo>
                    <a:pt x="614" y="84"/>
                  </a:lnTo>
                  <a:lnTo>
                    <a:pt x="614" y="98"/>
                  </a:lnTo>
                  <a:lnTo>
                    <a:pt x="702" y="98"/>
                  </a:lnTo>
                  <a:lnTo>
                    <a:pt x="702" y="114"/>
                  </a:lnTo>
                  <a:lnTo>
                    <a:pt x="728" y="114"/>
                  </a:lnTo>
                  <a:lnTo>
                    <a:pt x="728" y="128"/>
                  </a:lnTo>
                  <a:lnTo>
                    <a:pt x="788" y="128"/>
                  </a:lnTo>
                  <a:lnTo>
                    <a:pt x="788" y="142"/>
                  </a:lnTo>
                  <a:lnTo>
                    <a:pt x="804" y="142"/>
                  </a:lnTo>
                  <a:lnTo>
                    <a:pt x="804" y="156"/>
                  </a:lnTo>
                  <a:lnTo>
                    <a:pt x="930" y="156"/>
                  </a:lnTo>
                  <a:lnTo>
                    <a:pt x="930" y="172"/>
                  </a:lnTo>
                  <a:lnTo>
                    <a:pt x="952" y="172"/>
                  </a:lnTo>
                  <a:lnTo>
                    <a:pt x="952" y="186"/>
                  </a:lnTo>
                  <a:lnTo>
                    <a:pt x="1012" y="186"/>
                  </a:lnTo>
                  <a:lnTo>
                    <a:pt x="1012" y="200"/>
                  </a:lnTo>
                  <a:lnTo>
                    <a:pt x="1054" y="200"/>
                  </a:lnTo>
                  <a:lnTo>
                    <a:pt x="1054" y="216"/>
                  </a:lnTo>
                  <a:lnTo>
                    <a:pt x="1094" y="216"/>
                  </a:lnTo>
                  <a:lnTo>
                    <a:pt x="1094" y="230"/>
                  </a:lnTo>
                  <a:lnTo>
                    <a:pt x="1192" y="230"/>
                  </a:lnTo>
                  <a:lnTo>
                    <a:pt x="1192" y="246"/>
                  </a:lnTo>
                  <a:lnTo>
                    <a:pt x="1358" y="246"/>
                  </a:lnTo>
                  <a:lnTo>
                    <a:pt x="1358" y="260"/>
                  </a:lnTo>
                  <a:lnTo>
                    <a:pt x="1452" y="260"/>
                  </a:lnTo>
                  <a:lnTo>
                    <a:pt x="1452" y="274"/>
                  </a:lnTo>
                  <a:lnTo>
                    <a:pt x="1470" y="274"/>
                  </a:lnTo>
                  <a:lnTo>
                    <a:pt x="1470" y="288"/>
                  </a:lnTo>
                  <a:lnTo>
                    <a:pt x="1586" y="288"/>
                  </a:lnTo>
                  <a:lnTo>
                    <a:pt x="1586" y="302"/>
                  </a:lnTo>
                  <a:lnTo>
                    <a:pt x="1616" y="302"/>
                  </a:lnTo>
                  <a:lnTo>
                    <a:pt x="1616" y="318"/>
                  </a:lnTo>
                  <a:lnTo>
                    <a:pt x="1630" y="318"/>
                  </a:lnTo>
                  <a:lnTo>
                    <a:pt x="1630" y="334"/>
                  </a:lnTo>
                  <a:lnTo>
                    <a:pt x="1722" y="334"/>
                  </a:lnTo>
                  <a:lnTo>
                    <a:pt x="1722" y="348"/>
                  </a:lnTo>
                  <a:lnTo>
                    <a:pt x="1788" y="348"/>
                  </a:lnTo>
                  <a:lnTo>
                    <a:pt x="1788" y="362"/>
                  </a:lnTo>
                  <a:lnTo>
                    <a:pt x="1828" y="362"/>
                  </a:lnTo>
                  <a:lnTo>
                    <a:pt x="1828" y="376"/>
                  </a:lnTo>
                  <a:lnTo>
                    <a:pt x="1954" y="376"/>
                  </a:lnTo>
                  <a:lnTo>
                    <a:pt x="1954" y="392"/>
                  </a:lnTo>
                  <a:lnTo>
                    <a:pt x="2002" y="392"/>
                  </a:lnTo>
                  <a:lnTo>
                    <a:pt x="2002" y="406"/>
                  </a:lnTo>
                  <a:lnTo>
                    <a:pt x="2058" y="406"/>
                  </a:lnTo>
                  <a:lnTo>
                    <a:pt x="2058" y="420"/>
                  </a:lnTo>
                  <a:lnTo>
                    <a:pt x="2104" y="420"/>
                  </a:lnTo>
                  <a:lnTo>
                    <a:pt x="2104" y="434"/>
                  </a:lnTo>
                  <a:lnTo>
                    <a:pt x="2120" y="434"/>
                  </a:lnTo>
                  <a:lnTo>
                    <a:pt x="2120" y="452"/>
                  </a:lnTo>
                  <a:lnTo>
                    <a:pt x="2190" y="452"/>
                  </a:lnTo>
                  <a:lnTo>
                    <a:pt x="2190" y="464"/>
                  </a:lnTo>
                  <a:lnTo>
                    <a:pt x="2270" y="464"/>
                  </a:lnTo>
                  <a:lnTo>
                    <a:pt x="2270" y="478"/>
                  </a:lnTo>
                  <a:lnTo>
                    <a:pt x="2276" y="478"/>
                  </a:lnTo>
                  <a:lnTo>
                    <a:pt x="2276" y="494"/>
                  </a:lnTo>
                  <a:lnTo>
                    <a:pt x="2366" y="494"/>
                  </a:lnTo>
                  <a:lnTo>
                    <a:pt x="2366" y="508"/>
                  </a:lnTo>
                  <a:lnTo>
                    <a:pt x="2372" y="508"/>
                  </a:lnTo>
                  <a:lnTo>
                    <a:pt x="2372" y="522"/>
                  </a:lnTo>
                  <a:lnTo>
                    <a:pt x="2516" y="522"/>
                  </a:lnTo>
                  <a:lnTo>
                    <a:pt x="2516" y="536"/>
                  </a:lnTo>
                  <a:lnTo>
                    <a:pt x="2526" y="536"/>
                  </a:lnTo>
                  <a:lnTo>
                    <a:pt x="2526" y="554"/>
                  </a:lnTo>
                  <a:lnTo>
                    <a:pt x="2536" y="554"/>
                  </a:lnTo>
                  <a:lnTo>
                    <a:pt x="2536" y="566"/>
                  </a:lnTo>
                  <a:lnTo>
                    <a:pt x="2728" y="566"/>
                  </a:lnTo>
                  <a:lnTo>
                    <a:pt x="2728" y="584"/>
                  </a:lnTo>
                  <a:lnTo>
                    <a:pt x="2780" y="584"/>
                  </a:lnTo>
                  <a:lnTo>
                    <a:pt x="2780" y="596"/>
                  </a:lnTo>
                  <a:lnTo>
                    <a:pt x="2858" y="596"/>
                  </a:lnTo>
                  <a:lnTo>
                    <a:pt x="2858" y="612"/>
                  </a:lnTo>
                  <a:lnTo>
                    <a:pt x="2862" y="612"/>
                  </a:lnTo>
                  <a:lnTo>
                    <a:pt x="2862" y="636"/>
                  </a:lnTo>
                  <a:lnTo>
                    <a:pt x="3358" y="636"/>
                  </a:lnTo>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82" name="Freeform 127">
              <a:extLst>
                <a:ext uri="{FF2B5EF4-FFF2-40B4-BE49-F238E27FC236}">
                  <a16:creationId xmlns:a16="http://schemas.microsoft.com/office/drawing/2014/main" id="{3F857043-2BE6-4192-84D7-48A1E2281B20}"/>
                </a:ext>
              </a:extLst>
            </p:cNvPr>
            <p:cNvSpPr>
              <a:spLocks/>
            </p:cNvSpPr>
            <p:nvPr/>
          </p:nvSpPr>
          <p:spPr bwMode="auto">
            <a:xfrm>
              <a:off x="564" y="67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83" name="Freeform 128">
              <a:extLst>
                <a:ext uri="{FF2B5EF4-FFF2-40B4-BE49-F238E27FC236}">
                  <a16:creationId xmlns:a16="http://schemas.microsoft.com/office/drawing/2014/main" id="{66A6BA5B-D436-41F6-99AF-E9371ED173EE}"/>
                </a:ext>
              </a:extLst>
            </p:cNvPr>
            <p:cNvSpPr>
              <a:spLocks/>
            </p:cNvSpPr>
            <p:nvPr/>
          </p:nvSpPr>
          <p:spPr bwMode="auto">
            <a:xfrm>
              <a:off x="1018" y="74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84" name="Freeform 129">
              <a:extLst>
                <a:ext uri="{FF2B5EF4-FFF2-40B4-BE49-F238E27FC236}">
                  <a16:creationId xmlns:a16="http://schemas.microsoft.com/office/drawing/2014/main" id="{0B748E70-F718-43E6-BE08-C8361E380FE9}"/>
                </a:ext>
              </a:extLst>
            </p:cNvPr>
            <p:cNvSpPr>
              <a:spLocks/>
            </p:cNvSpPr>
            <p:nvPr/>
          </p:nvSpPr>
          <p:spPr bwMode="auto">
            <a:xfrm>
              <a:off x="1092" y="759"/>
              <a:ext cx="42" cy="40"/>
            </a:xfrm>
            <a:custGeom>
              <a:avLst/>
              <a:gdLst>
                <a:gd name="T0" fmla="*/ 22 w 42"/>
                <a:gd name="T1" fmla="*/ 0 h 40"/>
                <a:gd name="T2" fmla="*/ 0 w 42"/>
                <a:gd name="T3" fmla="*/ 40 h 40"/>
                <a:gd name="T4" fmla="*/ 42 w 42"/>
                <a:gd name="T5" fmla="*/ 40 h 40"/>
                <a:gd name="T6" fmla="*/ 22 w 42"/>
                <a:gd name="T7" fmla="*/ 0 h 40"/>
              </a:gdLst>
              <a:ahLst/>
              <a:cxnLst>
                <a:cxn ang="0">
                  <a:pos x="T0" y="T1"/>
                </a:cxn>
                <a:cxn ang="0">
                  <a:pos x="T2" y="T3"/>
                </a:cxn>
                <a:cxn ang="0">
                  <a:pos x="T4" y="T5"/>
                </a:cxn>
                <a:cxn ang="0">
                  <a:pos x="T6" y="T7"/>
                </a:cxn>
              </a:cxnLst>
              <a:rect l="0" t="0" r="r" b="b"/>
              <a:pathLst>
                <a:path w="42" h="40">
                  <a:moveTo>
                    <a:pt x="22" y="0"/>
                  </a:moveTo>
                  <a:lnTo>
                    <a:pt x="0" y="40"/>
                  </a:lnTo>
                  <a:lnTo>
                    <a:pt x="42"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85" name="Freeform 130">
              <a:extLst>
                <a:ext uri="{FF2B5EF4-FFF2-40B4-BE49-F238E27FC236}">
                  <a16:creationId xmlns:a16="http://schemas.microsoft.com/office/drawing/2014/main" id="{DAAF01C1-D1F9-4AD5-9620-64E435F2DCD9}"/>
                </a:ext>
              </a:extLst>
            </p:cNvPr>
            <p:cNvSpPr>
              <a:spLocks/>
            </p:cNvSpPr>
            <p:nvPr/>
          </p:nvSpPr>
          <p:spPr bwMode="auto">
            <a:xfrm>
              <a:off x="1118" y="759"/>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86" name="Freeform 131">
              <a:extLst>
                <a:ext uri="{FF2B5EF4-FFF2-40B4-BE49-F238E27FC236}">
                  <a16:creationId xmlns:a16="http://schemas.microsoft.com/office/drawing/2014/main" id="{9910B592-6389-406A-8CAE-8EB3DA89E65C}"/>
                </a:ext>
              </a:extLst>
            </p:cNvPr>
            <p:cNvSpPr>
              <a:spLocks/>
            </p:cNvSpPr>
            <p:nvPr/>
          </p:nvSpPr>
          <p:spPr bwMode="auto">
            <a:xfrm>
              <a:off x="1196" y="77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87" name="Freeform 132">
              <a:extLst>
                <a:ext uri="{FF2B5EF4-FFF2-40B4-BE49-F238E27FC236}">
                  <a16:creationId xmlns:a16="http://schemas.microsoft.com/office/drawing/2014/main" id="{9C436365-0F50-4A90-8CCC-4A8B9129FE11}"/>
                </a:ext>
              </a:extLst>
            </p:cNvPr>
            <p:cNvSpPr>
              <a:spLocks/>
            </p:cNvSpPr>
            <p:nvPr/>
          </p:nvSpPr>
          <p:spPr bwMode="auto">
            <a:xfrm>
              <a:off x="3122" y="124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88" name="Freeform 133">
              <a:extLst>
                <a:ext uri="{FF2B5EF4-FFF2-40B4-BE49-F238E27FC236}">
                  <a16:creationId xmlns:a16="http://schemas.microsoft.com/office/drawing/2014/main" id="{ECC97C6D-62C7-45E9-A20B-6F13604858C3}"/>
                </a:ext>
              </a:extLst>
            </p:cNvPr>
            <p:cNvSpPr>
              <a:spLocks/>
            </p:cNvSpPr>
            <p:nvPr/>
          </p:nvSpPr>
          <p:spPr bwMode="auto">
            <a:xfrm>
              <a:off x="3180" y="124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89" name="Freeform 134">
              <a:extLst>
                <a:ext uri="{FF2B5EF4-FFF2-40B4-BE49-F238E27FC236}">
                  <a16:creationId xmlns:a16="http://schemas.microsoft.com/office/drawing/2014/main" id="{088662E1-A226-4B17-BB70-EB0626C7F6AE}"/>
                </a:ext>
              </a:extLst>
            </p:cNvPr>
            <p:cNvSpPr>
              <a:spLocks/>
            </p:cNvSpPr>
            <p:nvPr/>
          </p:nvSpPr>
          <p:spPr bwMode="auto">
            <a:xfrm>
              <a:off x="3208" y="124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90" name="Freeform 135">
              <a:extLst>
                <a:ext uri="{FF2B5EF4-FFF2-40B4-BE49-F238E27FC236}">
                  <a16:creationId xmlns:a16="http://schemas.microsoft.com/office/drawing/2014/main" id="{DA170F32-94C1-45F8-B560-B72D3E5929FA}"/>
                </a:ext>
              </a:extLst>
            </p:cNvPr>
            <p:cNvSpPr>
              <a:spLocks/>
            </p:cNvSpPr>
            <p:nvPr/>
          </p:nvSpPr>
          <p:spPr bwMode="auto">
            <a:xfrm>
              <a:off x="3284" y="1257"/>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91" name="Freeform 136">
              <a:extLst>
                <a:ext uri="{FF2B5EF4-FFF2-40B4-BE49-F238E27FC236}">
                  <a16:creationId xmlns:a16="http://schemas.microsoft.com/office/drawing/2014/main" id="{A9DD917C-2D1E-43F1-905D-F1CB7773C2D0}"/>
                </a:ext>
              </a:extLst>
            </p:cNvPr>
            <p:cNvSpPr>
              <a:spLocks/>
            </p:cNvSpPr>
            <p:nvPr/>
          </p:nvSpPr>
          <p:spPr bwMode="auto">
            <a:xfrm>
              <a:off x="3326" y="1275"/>
              <a:ext cx="42" cy="40"/>
            </a:xfrm>
            <a:custGeom>
              <a:avLst/>
              <a:gdLst>
                <a:gd name="T0" fmla="*/ 20 w 42"/>
                <a:gd name="T1" fmla="*/ 0 h 40"/>
                <a:gd name="T2" fmla="*/ 0 w 42"/>
                <a:gd name="T3" fmla="*/ 40 h 40"/>
                <a:gd name="T4" fmla="*/ 42 w 42"/>
                <a:gd name="T5" fmla="*/ 40 h 40"/>
                <a:gd name="T6" fmla="*/ 20 w 42"/>
                <a:gd name="T7" fmla="*/ 0 h 40"/>
              </a:gdLst>
              <a:ahLst/>
              <a:cxnLst>
                <a:cxn ang="0">
                  <a:pos x="T0" y="T1"/>
                </a:cxn>
                <a:cxn ang="0">
                  <a:pos x="T2" y="T3"/>
                </a:cxn>
                <a:cxn ang="0">
                  <a:pos x="T4" y="T5"/>
                </a:cxn>
                <a:cxn ang="0">
                  <a:pos x="T6" y="T7"/>
                </a:cxn>
              </a:cxnLst>
              <a:rect l="0" t="0" r="r" b="b"/>
              <a:pathLst>
                <a:path w="42" h="40">
                  <a:moveTo>
                    <a:pt x="20" y="0"/>
                  </a:moveTo>
                  <a:lnTo>
                    <a:pt x="0" y="40"/>
                  </a:lnTo>
                  <a:lnTo>
                    <a:pt x="42" y="40"/>
                  </a:lnTo>
                  <a:lnTo>
                    <a:pt x="20"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92" name="Freeform 137">
              <a:extLst>
                <a:ext uri="{FF2B5EF4-FFF2-40B4-BE49-F238E27FC236}">
                  <a16:creationId xmlns:a16="http://schemas.microsoft.com/office/drawing/2014/main" id="{519E22B2-DBD1-49FD-970C-B670E23026AA}"/>
                </a:ext>
              </a:extLst>
            </p:cNvPr>
            <p:cNvSpPr>
              <a:spLocks/>
            </p:cNvSpPr>
            <p:nvPr/>
          </p:nvSpPr>
          <p:spPr bwMode="auto">
            <a:xfrm>
              <a:off x="3344" y="127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93" name="Freeform 138">
              <a:extLst>
                <a:ext uri="{FF2B5EF4-FFF2-40B4-BE49-F238E27FC236}">
                  <a16:creationId xmlns:a16="http://schemas.microsoft.com/office/drawing/2014/main" id="{B9C8D1D1-ED91-4D99-BB97-753BBAE33EE6}"/>
                </a:ext>
              </a:extLst>
            </p:cNvPr>
            <p:cNvSpPr>
              <a:spLocks/>
            </p:cNvSpPr>
            <p:nvPr/>
          </p:nvSpPr>
          <p:spPr bwMode="auto">
            <a:xfrm>
              <a:off x="3352" y="127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94" name="Freeform 139">
              <a:extLst>
                <a:ext uri="{FF2B5EF4-FFF2-40B4-BE49-F238E27FC236}">
                  <a16:creationId xmlns:a16="http://schemas.microsoft.com/office/drawing/2014/main" id="{A18AFCC4-A971-4E1B-88D3-A1B75BA546E2}"/>
                </a:ext>
              </a:extLst>
            </p:cNvPr>
            <p:cNvSpPr>
              <a:spLocks/>
            </p:cNvSpPr>
            <p:nvPr/>
          </p:nvSpPr>
          <p:spPr bwMode="auto">
            <a:xfrm>
              <a:off x="3358" y="127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95" name="Freeform 140">
              <a:extLst>
                <a:ext uri="{FF2B5EF4-FFF2-40B4-BE49-F238E27FC236}">
                  <a16:creationId xmlns:a16="http://schemas.microsoft.com/office/drawing/2014/main" id="{6E42C456-FC1A-4A40-8F0A-D578B9BF1A6F}"/>
                </a:ext>
              </a:extLst>
            </p:cNvPr>
            <p:cNvSpPr>
              <a:spLocks/>
            </p:cNvSpPr>
            <p:nvPr/>
          </p:nvSpPr>
          <p:spPr bwMode="auto">
            <a:xfrm>
              <a:off x="3368" y="1275"/>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96" name="Freeform 141">
              <a:extLst>
                <a:ext uri="{FF2B5EF4-FFF2-40B4-BE49-F238E27FC236}">
                  <a16:creationId xmlns:a16="http://schemas.microsoft.com/office/drawing/2014/main" id="{EBA49DFA-0C22-429F-9A53-50C44B6116DB}"/>
                </a:ext>
              </a:extLst>
            </p:cNvPr>
            <p:cNvSpPr>
              <a:spLocks/>
            </p:cNvSpPr>
            <p:nvPr/>
          </p:nvSpPr>
          <p:spPr bwMode="auto">
            <a:xfrm>
              <a:off x="3378" y="129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97" name="Freeform 142">
              <a:extLst>
                <a:ext uri="{FF2B5EF4-FFF2-40B4-BE49-F238E27FC236}">
                  <a16:creationId xmlns:a16="http://schemas.microsoft.com/office/drawing/2014/main" id="{D9A69FD5-2280-44C7-822D-35334AFABF37}"/>
                </a:ext>
              </a:extLst>
            </p:cNvPr>
            <p:cNvSpPr>
              <a:spLocks/>
            </p:cNvSpPr>
            <p:nvPr/>
          </p:nvSpPr>
          <p:spPr bwMode="auto">
            <a:xfrm>
              <a:off x="3390" y="131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98" name="Freeform 143">
              <a:extLst>
                <a:ext uri="{FF2B5EF4-FFF2-40B4-BE49-F238E27FC236}">
                  <a16:creationId xmlns:a16="http://schemas.microsoft.com/office/drawing/2014/main" id="{C4763107-7C5D-40D4-9AB4-3D624A0ECC41}"/>
                </a:ext>
              </a:extLst>
            </p:cNvPr>
            <p:cNvSpPr>
              <a:spLocks/>
            </p:cNvSpPr>
            <p:nvPr/>
          </p:nvSpPr>
          <p:spPr bwMode="auto">
            <a:xfrm>
              <a:off x="3404" y="131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399" name="Freeform 144">
              <a:extLst>
                <a:ext uri="{FF2B5EF4-FFF2-40B4-BE49-F238E27FC236}">
                  <a16:creationId xmlns:a16="http://schemas.microsoft.com/office/drawing/2014/main" id="{E4723673-0CC1-4C54-B62C-A70F766CC912}"/>
                </a:ext>
              </a:extLst>
            </p:cNvPr>
            <p:cNvSpPr>
              <a:spLocks/>
            </p:cNvSpPr>
            <p:nvPr/>
          </p:nvSpPr>
          <p:spPr bwMode="auto">
            <a:xfrm>
              <a:off x="3414" y="131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00" name="Freeform 145">
              <a:extLst>
                <a:ext uri="{FF2B5EF4-FFF2-40B4-BE49-F238E27FC236}">
                  <a16:creationId xmlns:a16="http://schemas.microsoft.com/office/drawing/2014/main" id="{C1E4B026-C565-400D-A3B1-EA831A4FED33}"/>
                </a:ext>
              </a:extLst>
            </p:cNvPr>
            <p:cNvSpPr>
              <a:spLocks/>
            </p:cNvSpPr>
            <p:nvPr/>
          </p:nvSpPr>
          <p:spPr bwMode="auto">
            <a:xfrm>
              <a:off x="3422" y="131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01" name="Freeform 146">
              <a:extLst>
                <a:ext uri="{FF2B5EF4-FFF2-40B4-BE49-F238E27FC236}">
                  <a16:creationId xmlns:a16="http://schemas.microsoft.com/office/drawing/2014/main" id="{C31664DF-E5AF-43B2-B1EA-BB968B24876B}"/>
                </a:ext>
              </a:extLst>
            </p:cNvPr>
            <p:cNvSpPr>
              <a:spLocks/>
            </p:cNvSpPr>
            <p:nvPr/>
          </p:nvSpPr>
          <p:spPr bwMode="auto">
            <a:xfrm>
              <a:off x="3434" y="131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02" name="Freeform 147">
              <a:extLst>
                <a:ext uri="{FF2B5EF4-FFF2-40B4-BE49-F238E27FC236}">
                  <a16:creationId xmlns:a16="http://schemas.microsoft.com/office/drawing/2014/main" id="{D889FAF5-72E2-48C6-B5DE-B133CF1F0BAC}"/>
                </a:ext>
              </a:extLst>
            </p:cNvPr>
            <p:cNvSpPr>
              <a:spLocks/>
            </p:cNvSpPr>
            <p:nvPr/>
          </p:nvSpPr>
          <p:spPr bwMode="auto">
            <a:xfrm>
              <a:off x="3458" y="131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03" name="Freeform 148">
              <a:extLst>
                <a:ext uri="{FF2B5EF4-FFF2-40B4-BE49-F238E27FC236}">
                  <a16:creationId xmlns:a16="http://schemas.microsoft.com/office/drawing/2014/main" id="{52550DAF-95D0-4497-83D4-D45D1807681B}"/>
                </a:ext>
              </a:extLst>
            </p:cNvPr>
            <p:cNvSpPr>
              <a:spLocks/>
            </p:cNvSpPr>
            <p:nvPr/>
          </p:nvSpPr>
          <p:spPr bwMode="auto">
            <a:xfrm>
              <a:off x="3466" y="131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04" name="Freeform 149">
              <a:extLst>
                <a:ext uri="{FF2B5EF4-FFF2-40B4-BE49-F238E27FC236}">
                  <a16:creationId xmlns:a16="http://schemas.microsoft.com/office/drawing/2014/main" id="{A384F1E0-181A-4E3C-B2AF-4883AEF973B0}"/>
                </a:ext>
              </a:extLst>
            </p:cNvPr>
            <p:cNvSpPr>
              <a:spLocks/>
            </p:cNvSpPr>
            <p:nvPr/>
          </p:nvSpPr>
          <p:spPr bwMode="auto">
            <a:xfrm>
              <a:off x="3488" y="1311"/>
              <a:ext cx="42" cy="40"/>
            </a:xfrm>
            <a:custGeom>
              <a:avLst/>
              <a:gdLst>
                <a:gd name="T0" fmla="*/ 20 w 42"/>
                <a:gd name="T1" fmla="*/ 0 h 40"/>
                <a:gd name="T2" fmla="*/ 0 w 42"/>
                <a:gd name="T3" fmla="*/ 40 h 40"/>
                <a:gd name="T4" fmla="*/ 42 w 42"/>
                <a:gd name="T5" fmla="*/ 40 h 40"/>
                <a:gd name="T6" fmla="*/ 20 w 42"/>
                <a:gd name="T7" fmla="*/ 0 h 40"/>
              </a:gdLst>
              <a:ahLst/>
              <a:cxnLst>
                <a:cxn ang="0">
                  <a:pos x="T0" y="T1"/>
                </a:cxn>
                <a:cxn ang="0">
                  <a:pos x="T2" y="T3"/>
                </a:cxn>
                <a:cxn ang="0">
                  <a:pos x="T4" y="T5"/>
                </a:cxn>
                <a:cxn ang="0">
                  <a:pos x="T6" y="T7"/>
                </a:cxn>
              </a:cxnLst>
              <a:rect l="0" t="0" r="r" b="b"/>
              <a:pathLst>
                <a:path w="42" h="40">
                  <a:moveTo>
                    <a:pt x="20" y="0"/>
                  </a:moveTo>
                  <a:lnTo>
                    <a:pt x="0" y="40"/>
                  </a:lnTo>
                  <a:lnTo>
                    <a:pt x="42" y="40"/>
                  </a:lnTo>
                  <a:lnTo>
                    <a:pt x="20"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05" name="Freeform 150">
              <a:extLst>
                <a:ext uri="{FF2B5EF4-FFF2-40B4-BE49-F238E27FC236}">
                  <a16:creationId xmlns:a16="http://schemas.microsoft.com/office/drawing/2014/main" id="{09AE0623-D452-422D-9BD8-E6B8B5F25801}"/>
                </a:ext>
              </a:extLst>
            </p:cNvPr>
            <p:cNvSpPr>
              <a:spLocks/>
            </p:cNvSpPr>
            <p:nvPr/>
          </p:nvSpPr>
          <p:spPr bwMode="auto">
            <a:xfrm>
              <a:off x="3496" y="1311"/>
              <a:ext cx="42" cy="40"/>
            </a:xfrm>
            <a:custGeom>
              <a:avLst/>
              <a:gdLst>
                <a:gd name="T0" fmla="*/ 22 w 42"/>
                <a:gd name="T1" fmla="*/ 0 h 40"/>
                <a:gd name="T2" fmla="*/ 0 w 42"/>
                <a:gd name="T3" fmla="*/ 40 h 40"/>
                <a:gd name="T4" fmla="*/ 42 w 42"/>
                <a:gd name="T5" fmla="*/ 40 h 40"/>
                <a:gd name="T6" fmla="*/ 22 w 42"/>
                <a:gd name="T7" fmla="*/ 0 h 40"/>
              </a:gdLst>
              <a:ahLst/>
              <a:cxnLst>
                <a:cxn ang="0">
                  <a:pos x="T0" y="T1"/>
                </a:cxn>
                <a:cxn ang="0">
                  <a:pos x="T2" y="T3"/>
                </a:cxn>
                <a:cxn ang="0">
                  <a:pos x="T4" y="T5"/>
                </a:cxn>
                <a:cxn ang="0">
                  <a:pos x="T6" y="T7"/>
                </a:cxn>
              </a:cxnLst>
              <a:rect l="0" t="0" r="r" b="b"/>
              <a:pathLst>
                <a:path w="42" h="40">
                  <a:moveTo>
                    <a:pt x="22" y="0"/>
                  </a:moveTo>
                  <a:lnTo>
                    <a:pt x="0" y="40"/>
                  </a:lnTo>
                  <a:lnTo>
                    <a:pt x="42"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06" name="Freeform 151">
              <a:extLst>
                <a:ext uri="{FF2B5EF4-FFF2-40B4-BE49-F238E27FC236}">
                  <a16:creationId xmlns:a16="http://schemas.microsoft.com/office/drawing/2014/main" id="{ADA5702F-08D3-4BCD-A975-7C64779048A0}"/>
                </a:ext>
              </a:extLst>
            </p:cNvPr>
            <p:cNvSpPr>
              <a:spLocks/>
            </p:cNvSpPr>
            <p:nvPr/>
          </p:nvSpPr>
          <p:spPr bwMode="auto">
            <a:xfrm>
              <a:off x="3512" y="1311"/>
              <a:ext cx="42" cy="40"/>
            </a:xfrm>
            <a:custGeom>
              <a:avLst/>
              <a:gdLst>
                <a:gd name="T0" fmla="*/ 20 w 42"/>
                <a:gd name="T1" fmla="*/ 0 h 40"/>
                <a:gd name="T2" fmla="*/ 0 w 42"/>
                <a:gd name="T3" fmla="*/ 40 h 40"/>
                <a:gd name="T4" fmla="*/ 42 w 42"/>
                <a:gd name="T5" fmla="*/ 40 h 40"/>
                <a:gd name="T6" fmla="*/ 20 w 42"/>
                <a:gd name="T7" fmla="*/ 0 h 40"/>
              </a:gdLst>
              <a:ahLst/>
              <a:cxnLst>
                <a:cxn ang="0">
                  <a:pos x="T0" y="T1"/>
                </a:cxn>
                <a:cxn ang="0">
                  <a:pos x="T2" y="T3"/>
                </a:cxn>
                <a:cxn ang="0">
                  <a:pos x="T4" y="T5"/>
                </a:cxn>
                <a:cxn ang="0">
                  <a:pos x="T6" y="T7"/>
                </a:cxn>
              </a:cxnLst>
              <a:rect l="0" t="0" r="r" b="b"/>
              <a:pathLst>
                <a:path w="42" h="40">
                  <a:moveTo>
                    <a:pt x="20" y="0"/>
                  </a:moveTo>
                  <a:lnTo>
                    <a:pt x="0" y="40"/>
                  </a:lnTo>
                  <a:lnTo>
                    <a:pt x="42" y="40"/>
                  </a:lnTo>
                  <a:lnTo>
                    <a:pt x="20"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07" name="Freeform 152">
              <a:extLst>
                <a:ext uri="{FF2B5EF4-FFF2-40B4-BE49-F238E27FC236}">
                  <a16:creationId xmlns:a16="http://schemas.microsoft.com/office/drawing/2014/main" id="{34FA8573-7C98-447B-A3DC-D0BFC45E0D6F}"/>
                </a:ext>
              </a:extLst>
            </p:cNvPr>
            <p:cNvSpPr>
              <a:spLocks/>
            </p:cNvSpPr>
            <p:nvPr/>
          </p:nvSpPr>
          <p:spPr bwMode="auto">
            <a:xfrm>
              <a:off x="3520" y="131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08" name="Freeform 153">
              <a:extLst>
                <a:ext uri="{FF2B5EF4-FFF2-40B4-BE49-F238E27FC236}">
                  <a16:creationId xmlns:a16="http://schemas.microsoft.com/office/drawing/2014/main" id="{0B4B674F-E62A-480D-A26A-5ECF71C3F0F7}"/>
                </a:ext>
              </a:extLst>
            </p:cNvPr>
            <p:cNvSpPr>
              <a:spLocks/>
            </p:cNvSpPr>
            <p:nvPr/>
          </p:nvSpPr>
          <p:spPr bwMode="auto">
            <a:xfrm>
              <a:off x="3536" y="1311"/>
              <a:ext cx="42" cy="40"/>
            </a:xfrm>
            <a:custGeom>
              <a:avLst/>
              <a:gdLst>
                <a:gd name="T0" fmla="*/ 22 w 42"/>
                <a:gd name="T1" fmla="*/ 0 h 40"/>
                <a:gd name="T2" fmla="*/ 0 w 42"/>
                <a:gd name="T3" fmla="*/ 40 h 40"/>
                <a:gd name="T4" fmla="*/ 42 w 42"/>
                <a:gd name="T5" fmla="*/ 40 h 40"/>
                <a:gd name="T6" fmla="*/ 22 w 42"/>
                <a:gd name="T7" fmla="*/ 0 h 40"/>
              </a:gdLst>
              <a:ahLst/>
              <a:cxnLst>
                <a:cxn ang="0">
                  <a:pos x="T0" y="T1"/>
                </a:cxn>
                <a:cxn ang="0">
                  <a:pos x="T2" y="T3"/>
                </a:cxn>
                <a:cxn ang="0">
                  <a:pos x="T4" y="T5"/>
                </a:cxn>
                <a:cxn ang="0">
                  <a:pos x="T6" y="T7"/>
                </a:cxn>
              </a:cxnLst>
              <a:rect l="0" t="0" r="r" b="b"/>
              <a:pathLst>
                <a:path w="42" h="40">
                  <a:moveTo>
                    <a:pt x="22" y="0"/>
                  </a:moveTo>
                  <a:lnTo>
                    <a:pt x="0" y="40"/>
                  </a:lnTo>
                  <a:lnTo>
                    <a:pt x="42"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09" name="Freeform 154">
              <a:extLst>
                <a:ext uri="{FF2B5EF4-FFF2-40B4-BE49-F238E27FC236}">
                  <a16:creationId xmlns:a16="http://schemas.microsoft.com/office/drawing/2014/main" id="{AE9CF23D-8623-4A22-9EAB-E14F8F21CFB3}"/>
                </a:ext>
              </a:extLst>
            </p:cNvPr>
            <p:cNvSpPr>
              <a:spLocks/>
            </p:cNvSpPr>
            <p:nvPr/>
          </p:nvSpPr>
          <p:spPr bwMode="auto">
            <a:xfrm>
              <a:off x="3548" y="131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10" name="Freeform 155">
              <a:extLst>
                <a:ext uri="{FF2B5EF4-FFF2-40B4-BE49-F238E27FC236}">
                  <a16:creationId xmlns:a16="http://schemas.microsoft.com/office/drawing/2014/main" id="{A835DB2E-D4AD-4011-84EF-6119636867E2}"/>
                </a:ext>
              </a:extLst>
            </p:cNvPr>
            <p:cNvSpPr>
              <a:spLocks/>
            </p:cNvSpPr>
            <p:nvPr/>
          </p:nvSpPr>
          <p:spPr bwMode="auto">
            <a:xfrm>
              <a:off x="3564" y="1311"/>
              <a:ext cx="42" cy="40"/>
            </a:xfrm>
            <a:custGeom>
              <a:avLst/>
              <a:gdLst>
                <a:gd name="T0" fmla="*/ 20 w 42"/>
                <a:gd name="T1" fmla="*/ 0 h 40"/>
                <a:gd name="T2" fmla="*/ 0 w 42"/>
                <a:gd name="T3" fmla="*/ 40 h 40"/>
                <a:gd name="T4" fmla="*/ 42 w 42"/>
                <a:gd name="T5" fmla="*/ 40 h 40"/>
                <a:gd name="T6" fmla="*/ 20 w 42"/>
                <a:gd name="T7" fmla="*/ 0 h 40"/>
              </a:gdLst>
              <a:ahLst/>
              <a:cxnLst>
                <a:cxn ang="0">
                  <a:pos x="T0" y="T1"/>
                </a:cxn>
                <a:cxn ang="0">
                  <a:pos x="T2" y="T3"/>
                </a:cxn>
                <a:cxn ang="0">
                  <a:pos x="T4" y="T5"/>
                </a:cxn>
                <a:cxn ang="0">
                  <a:pos x="T6" y="T7"/>
                </a:cxn>
              </a:cxnLst>
              <a:rect l="0" t="0" r="r" b="b"/>
              <a:pathLst>
                <a:path w="42" h="40">
                  <a:moveTo>
                    <a:pt x="20" y="0"/>
                  </a:moveTo>
                  <a:lnTo>
                    <a:pt x="0" y="40"/>
                  </a:lnTo>
                  <a:lnTo>
                    <a:pt x="42" y="40"/>
                  </a:lnTo>
                  <a:lnTo>
                    <a:pt x="20"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11" name="Freeform 156">
              <a:extLst>
                <a:ext uri="{FF2B5EF4-FFF2-40B4-BE49-F238E27FC236}">
                  <a16:creationId xmlns:a16="http://schemas.microsoft.com/office/drawing/2014/main" id="{B73488D8-7980-4418-92C1-0F499F4A7DF2}"/>
                </a:ext>
              </a:extLst>
            </p:cNvPr>
            <p:cNvSpPr>
              <a:spLocks/>
            </p:cNvSpPr>
            <p:nvPr/>
          </p:nvSpPr>
          <p:spPr bwMode="auto">
            <a:xfrm>
              <a:off x="3570" y="1311"/>
              <a:ext cx="42" cy="40"/>
            </a:xfrm>
            <a:custGeom>
              <a:avLst/>
              <a:gdLst>
                <a:gd name="T0" fmla="*/ 20 w 42"/>
                <a:gd name="T1" fmla="*/ 0 h 40"/>
                <a:gd name="T2" fmla="*/ 0 w 42"/>
                <a:gd name="T3" fmla="*/ 40 h 40"/>
                <a:gd name="T4" fmla="*/ 42 w 42"/>
                <a:gd name="T5" fmla="*/ 40 h 40"/>
                <a:gd name="T6" fmla="*/ 20 w 42"/>
                <a:gd name="T7" fmla="*/ 0 h 40"/>
              </a:gdLst>
              <a:ahLst/>
              <a:cxnLst>
                <a:cxn ang="0">
                  <a:pos x="T0" y="T1"/>
                </a:cxn>
                <a:cxn ang="0">
                  <a:pos x="T2" y="T3"/>
                </a:cxn>
                <a:cxn ang="0">
                  <a:pos x="T4" y="T5"/>
                </a:cxn>
                <a:cxn ang="0">
                  <a:pos x="T6" y="T7"/>
                </a:cxn>
              </a:cxnLst>
              <a:rect l="0" t="0" r="r" b="b"/>
              <a:pathLst>
                <a:path w="42" h="40">
                  <a:moveTo>
                    <a:pt x="20" y="0"/>
                  </a:moveTo>
                  <a:lnTo>
                    <a:pt x="0" y="40"/>
                  </a:lnTo>
                  <a:lnTo>
                    <a:pt x="42" y="40"/>
                  </a:lnTo>
                  <a:lnTo>
                    <a:pt x="20"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12" name="Freeform 157">
              <a:extLst>
                <a:ext uri="{FF2B5EF4-FFF2-40B4-BE49-F238E27FC236}">
                  <a16:creationId xmlns:a16="http://schemas.microsoft.com/office/drawing/2014/main" id="{4042B1DB-30FF-41F1-8BD1-97CA0FAAA95F}"/>
                </a:ext>
              </a:extLst>
            </p:cNvPr>
            <p:cNvSpPr>
              <a:spLocks/>
            </p:cNvSpPr>
            <p:nvPr/>
          </p:nvSpPr>
          <p:spPr bwMode="auto">
            <a:xfrm>
              <a:off x="3576" y="131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13" name="Freeform 158">
              <a:extLst>
                <a:ext uri="{FF2B5EF4-FFF2-40B4-BE49-F238E27FC236}">
                  <a16:creationId xmlns:a16="http://schemas.microsoft.com/office/drawing/2014/main" id="{3A1A1082-98AC-415A-B6C1-318741CB8004}"/>
                </a:ext>
              </a:extLst>
            </p:cNvPr>
            <p:cNvSpPr>
              <a:spLocks/>
            </p:cNvSpPr>
            <p:nvPr/>
          </p:nvSpPr>
          <p:spPr bwMode="auto">
            <a:xfrm>
              <a:off x="3588" y="1311"/>
              <a:ext cx="42" cy="40"/>
            </a:xfrm>
            <a:custGeom>
              <a:avLst/>
              <a:gdLst>
                <a:gd name="T0" fmla="*/ 20 w 42"/>
                <a:gd name="T1" fmla="*/ 0 h 40"/>
                <a:gd name="T2" fmla="*/ 0 w 42"/>
                <a:gd name="T3" fmla="*/ 40 h 40"/>
                <a:gd name="T4" fmla="*/ 42 w 42"/>
                <a:gd name="T5" fmla="*/ 40 h 40"/>
                <a:gd name="T6" fmla="*/ 20 w 42"/>
                <a:gd name="T7" fmla="*/ 0 h 40"/>
              </a:gdLst>
              <a:ahLst/>
              <a:cxnLst>
                <a:cxn ang="0">
                  <a:pos x="T0" y="T1"/>
                </a:cxn>
                <a:cxn ang="0">
                  <a:pos x="T2" y="T3"/>
                </a:cxn>
                <a:cxn ang="0">
                  <a:pos x="T4" y="T5"/>
                </a:cxn>
                <a:cxn ang="0">
                  <a:pos x="T6" y="T7"/>
                </a:cxn>
              </a:cxnLst>
              <a:rect l="0" t="0" r="r" b="b"/>
              <a:pathLst>
                <a:path w="42" h="40">
                  <a:moveTo>
                    <a:pt x="20" y="0"/>
                  </a:moveTo>
                  <a:lnTo>
                    <a:pt x="0" y="40"/>
                  </a:lnTo>
                  <a:lnTo>
                    <a:pt x="42" y="40"/>
                  </a:lnTo>
                  <a:lnTo>
                    <a:pt x="20"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14" name="Freeform 159">
              <a:extLst>
                <a:ext uri="{FF2B5EF4-FFF2-40B4-BE49-F238E27FC236}">
                  <a16:creationId xmlns:a16="http://schemas.microsoft.com/office/drawing/2014/main" id="{22178267-326B-4162-B284-3E31956CCA3F}"/>
                </a:ext>
              </a:extLst>
            </p:cNvPr>
            <p:cNvSpPr>
              <a:spLocks/>
            </p:cNvSpPr>
            <p:nvPr/>
          </p:nvSpPr>
          <p:spPr bwMode="auto">
            <a:xfrm>
              <a:off x="3596" y="131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15" name="Freeform 160">
              <a:extLst>
                <a:ext uri="{FF2B5EF4-FFF2-40B4-BE49-F238E27FC236}">
                  <a16:creationId xmlns:a16="http://schemas.microsoft.com/office/drawing/2014/main" id="{4245D6CD-5774-4EF9-9A0F-2DCB3539BF1F}"/>
                </a:ext>
              </a:extLst>
            </p:cNvPr>
            <p:cNvSpPr>
              <a:spLocks/>
            </p:cNvSpPr>
            <p:nvPr/>
          </p:nvSpPr>
          <p:spPr bwMode="auto">
            <a:xfrm>
              <a:off x="3602" y="131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16" name="Freeform 161">
              <a:extLst>
                <a:ext uri="{FF2B5EF4-FFF2-40B4-BE49-F238E27FC236}">
                  <a16:creationId xmlns:a16="http://schemas.microsoft.com/office/drawing/2014/main" id="{40486459-5048-4A0D-8585-446734677605}"/>
                </a:ext>
              </a:extLst>
            </p:cNvPr>
            <p:cNvSpPr>
              <a:spLocks/>
            </p:cNvSpPr>
            <p:nvPr/>
          </p:nvSpPr>
          <p:spPr bwMode="auto">
            <a:xfrm>
              <a:off x="3614" y="131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17" name="Freeform 162">
              <a:extLst>
                <a:ext uri="{FF2B5EF4-FFF2-40B4-BE49-F238E27FC236}">
                  <a16:creationId xmlns:a16="http://schemas.microsoft.com/office/drawing/2014/main" id="{505A14F6-F34F-4838-B360-FA12D3F57CAD}"/>
                </a:ext>
              </a:extLst>
            </p:cNvPr>
            <p:cNvSpPr>
              <a:spLocks/>
            </p:cNvSpPr>
            <p:nvPr/>
          </p:nvSpPr>
          <p:spPr bwMode="auto">
            <a:xfrm>
              <a:off x="3636" y="1311"/>
              <a:ext cx="42" cy="40"/>
            </a:xfrm>
            <a:custGeom>
              <a:avLst/>
              <a:gdLst>
                <a:gd name="T0" fmla="*/ 22 w 42"/>
                <a:gd name="T1" fmla="*/ 0 h 40"/>
                <a:gd name="T2" fmla="*/ 0 w 42"/>
                <a:gd name="T3" fmla="*/ 40 h 40"/>
                <a:gd name="T4" fmla="*/ 42 w 42"/>
                <a:gd name="T5" fmla="*/ 40 h 40"/>
                <a:gd name="T6" fmla="*/ 22 w 42"/>
                <a:gd name="T7" fmla="*/ 0 h 40"/>
              </a:gdLst>
              <a:ahLst/>
              <a:cxnLst>
                <a:cxn ang="0">
                  <a:pos x="T0" y="T1"/>
                </a:cxn>
                <a:cxn ang="0">
                  <a:pos x="T2" y="T3"/>
                </a:cxn>
                <a:cxn ang="0">
                  <a:pos x="T4" y="T5"/>
                </a:cxn>
                <a:cxn ang="0">
                  <a:pos x="T6" y="T7"/>
                </a:cxn>
              </a:cxnLst>
              <a:rect l="0" t="0" r="r" b="b"/>
              <a:pathLst>
                <a:path w="42" h="40">
                  <a:moveTo>
                    <a:pt x="22" y="0"/>
                  </a:moveTo>
                  <a:lnTo>
                    <a:pt x="0" y="40"/>
                  </a:lnTo>
                  <a:lnTo>
                    <a:pt x="42"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18" name="Freeform 163">
              <a:extLst>
                <a:ext uri="{FF2B5EF4-FFF2-40B4-BE49-F238E27FC236}">
                  <a16:creationId xmlns:a16="http://schemas.microsoft.com/office/drawing/2014/main" id="{81254C89-BF3D-45E1-8389-6735E04C7C09}"/>
                </a:ext>
              </a:extLst>
            </p:cNvPr>
            <p:cNvSpPr>
              <a:spLocks/>
            </p:cNvSpPr>
            <p:nvPr/>
          </p:nvSpPr>
          <p:spPr bwMode="auto">
            <a:xfrm>
              <a:off x="3638" y="131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19" name="Freeform 164">
              <a:extLst>
                <a:ext uri="{FF2B5EF4-FFF2-40B4-BE49-F238E27FC236}">
                  <a16:creationId xmlns:a16="http://schemas.microsoft.com/office/drawing/2014/main" id="{CCD968F2-6C33-4D53-B674-71A152DFC2F4}"/>
                </a:ext>
              </a:extLst>
            </p:cNvPr>
            <p:cNvSpPr>
              <a:spLocks/>
            </p:cNvSpPr>
            <p:nvPr/>
          </p:nvSpPr>
          <p:spPr bwMode="auto">
            <a:xfrm>
              <a:off x="3652" y="131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20" name="Freeform 165">
              <a:extLst>
                <a:ext uri="{FF2B5EF4-FFF2-40B4-BE49-F238E27FC236}">
                  <a16:creationId xmlns:a16="http://schemas.microsoft.com/office/drawing/2014/main" id="{4C269757-185F-490A-BA7A-F2E62B56CA53}"/>
                </a:ext>
              </a:extLst>
            </p:cNvPr>
            <p:cNvSpPr>
              <a:spLocks/>
            </p:cNvSpPr>
            <p:nvPr/>
          </p:nvSpPr>
          <p:spPr bwMode="auto">
            <a:xfrm>
              <a:off x="3664" y="131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21" name="Freeform 166">
              <a:extLst>
                <a:ext uri="{FF2B5EF4-FFF2-40B4-BE49-F238E27FC236}">
                  <a16:creationId xmlns:a16="http://schemas.microsoft.com/office/drawing/2014/main" id="{952D946F-38B6-48DB-A22F-12CCFA6197E3}"/>
                </a:ext>
              </a:extLst>
            </p:cNvPr>
            <p:cNvSpPr>
              <a:spLocks/>
            </p:cNvSpPr>
            <p:nvPr/>
          </p:nvSpPr>
          <p:spPr bwMode="auto">
            <a:xfrm>
              <a:off x="3704" y="131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22" name="Freeform 167">
              <a:extLst>
                <a:ext uri="{FF2B5EF4-FFF2-40B4-BE49-F238E27FC236}">
                  <a16:creationId xmlns:a16="http://schemas.microsoft.com/office/drawing/2014/main" id="{744E1C72-39EB-421D-8F94-9AFFF386ADA6}"/>
                </a:ext>
              </a:extLst>
            </p:cNvPr>
            <p:cNvSpPr>
              <a:spLocks/>
            </p:cNvSpPr>
            <p:nvPr/>
          </p:nvSpPr>
          <p:spPr bwMode="auto">
            <a:xfrm>
              <a:off x="3712" y="131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23" name="Freeform 168">
              <a:extLst>
                <a:ext uri="{FF2B5EF4-FFF2-40B4-BE49-F238E27FC236}">
                  <a16:creationId xmlns:a16="http://schemas.microsoft.com/office/drawing/2014/main" id="{C3A7ECA7-1D66-499C-9043-89E439C919A9}"/>
                </a:ext>
              </a:extLst>
            </p:cNvPr>
            <p:cNvSpPr>
              <a:spLocks/>
            </p:cNvSpPr>
            <p:nvPr/>
          </p:nvSpPr>
          <p:spPr bwMode="auto">
            <a:xfrm>
              <a:off x="3730" y="1311"/>
              <a:ext cx="42" cy="40"/>
            </a:xfrm>
            <a:custGeom>
              <a:avLst/>
              <a:gdLst>
                <a:gd name="T0" fmla="*/ 20 w 42"/>
                <a:gd name="T1" fmla="*/ 0 h 40"/>
                <a:gd name="T2" fmla="*/ 0 w 42"/>
                <a:gd name="T3" fmla="*/ 40 h 40"/>
                <a:gd name="T4" fmla="*/ 42 w 42"/>
                <a:gd name="T5" fmla="*/ 40 h 40"/>
                <a:gd name="T6" fmla="*/ 20 w 42"/>
                <a:gd name="T7" fmla="*/ 0 h 40"/>
              </a:gdLst>
              <a:ahLst/>
              <a:cxnLst>
                <a:cxn ang="0">
                  <a:pos x="T0" y="T1"/>
                </a:cxn>
                <a:cxn ang="0">
                  <a:pos x="T2" y="T3"/>
                </a:cxn>
                <a:cxn ang="0">
                  <a:pos x="T4" y="T5"/>
                </a:cxn>
                <a:cxn ang="0">
                  <a:pos x="T6" y="T7"/>
                </a:cxn>
              </a:cxnLst>
              <a:rect l="0" t="0" r="r" b="b"/>
              <a:pathLst>
                <a:path w="42" h="40">
                  <a:moveTo>
                    <a:pt x="20" y="0"/>
                  </a:moveTo>
                  <a:lnTo>
                    <a:pt x="0" y="40"/>
                  </a:lnTo>
                  <a:lnTo>
                    <a:pt x="42" y="40"/>
                  </a:lnTo>
                  <a:lnTo>
                    <a:pt x="20"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24" name="Freeform 169">
              <a:extLst>
                <a:ext uri="{FF2B5EF4-FFF2-40B4-BE49-F238E27FC236}">
                  <a16:creationId xmlns:a16="http://schemas.microsoft.com/office/drawing/2014/main" id="{4E0D6AA5-B626-40E3-93DE-B11D129C1F13}"/>
                </a:ext>
              </a:extLst>
            </p:cNvPr>
            <p:cNvSpPr>
              <a:spLocks/>
            </p:cNvSpPr>
            <p:nvPr/>
          </p:nvSpPr>
          <p:spPr bwMode="auto">
            <a:xfrm>
              <a:off x="3814" y="1311"/>
              <a:ext cx="42" cy="40"/>
            </a:xfrm>
            <a:custGeom>
              <a:avLst/>
              <a:gdLst>
                <a:gd name="T0" fmla="*/ 20 w 42"/>
                <a:gd name="T1" fmla="*/ 0 h 40"/>
                <a:gd name="T2" fmla="*/ 0 w 42"/>
                <a:gd name="T3" fmla="*/ 40 h 40"/>
                <a:gd name="T4" fmla="*/ 42 w 42"/>
                <a:gd name="T5" fmla="*/ 40 h 40"/>
                <a:gd name="T6" fmla="*/ 20 w 42"/>
                <a:gd name="T7" fmla="*/ 0 h 40"/>
              </a:gdLst>
              <a:ahLst/>
              <a:cxnLst>
                <a:cxn ang="0">
                  <a:pos x="T0" y="T1"/>
                </a:cxn>
                <a:cxn ang="0">
                  <a:pos x="T2" y="T3"/>
                </a:cxn>
                <a:cxn ang="0">
                  <a:pos x="T4" y="T5"/>
                </a:cxn>
                <a:cxn ang="0">
                  <a:pos x="T6" y="T7"/>
                </a:cxn>
              </a:cxnLst>
              <a:rect l="0" t="0" r="r" b="b"/>
              <a:pathLst>
                <a:path w="42" h="40">
                  <a:moveTo>
                    <a:pt x="20" y="0"/>
                  </a:moveTo>
                  <a:lnTo>
                    <a:pt x="0" y="40"/>
                  </a:lnTo>
                  <a:lnTo>
                    <a:pt x="42" y="40"/>
                  </a:lnTo>
                  <a:lnTo>
                    <a:pt x="20"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sp>
          <p:nvSpPr>
            <p:cNvPr id="425" name="Freeform 170">
              <a:extLst>
                <a:ext uri="{FF2B5EF4-FFF2-40B4-BE49-F238E27FC236}">
                  <a16:creationId xmlns:a16="http://schemas.microsoft.com/office/drawing/2014/main" id="{6D006F01-48F9-4FE1-B05A-112BB3737AE0}"/>
                </a:ext>
              </a:extLst>
            </p:cNvPr>
            <p:cNvSpPr>
              <a:spLocks/>
            </p:cNvSpPr>
            <p:nvPr/>
          </p:nvSpPr>
          <p:spPr bwMode="auto">
            <a:xfrm>
              <a:off x="3880" y="1311"/>
              <a:ext cx="44" cy="40"/>
            </a:xfrm>
            <a:custGeom>
              <a:avLst/>
              <a:gdLst>
                <a:gd name="T0" fmla="*/ 22 w 44"/>
                <a:gd name="T1" fmla="*/ 0 h 40"/>
                <a:gd name="T2" fmla="*/ 0 w 44"/>
                <a:gd name="T3" fmla="*/ 40 h 40"/>
                <a:gd name="T4" fmla="*/ 44 w 44"/>
                <a:gd name="T5" fmla="*/ 40 h 40"/>
                <a:gd name="T6" fmla="*/ 22 w 44"/>
                <a:gd name="T7" fmla="*/ 0 h 40"/>
              </a:gdLst>
              <a:ahLst/>
              <a:cxnLst>
                <a:cxn ang="0">
                  <a:pos x="T0" y="T1"/>
                </a:cxn>
                <a:cxn ang="0">
                  <a:pos x="T2" y="T3"/>
                </a:cxn>
                <a:cxn ang="0">
                  <a:pos x="T4" y="T5"/>
                </a:cxn>
                <a:cxn ang="0">
                  <a:pos x="T6" y="T7"/>
                </a:cxn>
              </a:cxnLst>
              <a:rect l="0" t="0" r="r" b="b"/>
              <a:pathLst>
                <a:path w="44" h="40">
                  <a:moveTo>
                    <a:pt x="22" y="0"/>
                  </a:moveTo>
                  <a:lnTo>
                    <a:pt x="0" y="40"/>
                  </a:lnTo>
                  <a:lnTo>
                    <a:pt x="44" y="40"/>
                  </a:lnTo>
                  <a:lnTo>
                    <a:pt x="22" y="0"/>
                  </a:lnTo>
                  <a:close/>
                </a:path>
              </a:pathLst>
            </a:custGeom>
            <a:noFill/>
            <a:ln w="19050">
              <a:solidFill>
                <a:srgbClr val="37A14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endParaRPr lang="en-US"/>
            </a:p>
          </p:txBody>
        </p:sp>
      </p:grpSp>
      <p:graphicFrame>
        <p:nvGraphicFramePr>
          <p:cNvPr id="426" name="Table 425">
            <a:extLst>
              <a:ext uri="{FF2B5EF4-FFF2-40B4-BE49-F238E27FC236}">
                <a16:creationId xmlns:a16="http://schemas.microsoft.com/office/drawing/2014/main" id="{CE45DEAF-C305-434D-970B-C388E7537311}"/>
              </a:ext>
            </a:extLst>
          </p:cNvPr>
          <p:cNvGraphicFramePr>
            <a:graphicFrameLocks noGrp="1"/>
          </p:cNvGraphicFramePr>
          <p:nvPr/>
        </p:nvGraphicFramePr>
        <p:xfrm>
          <a:off x="4987649" y="3327133"/>
          <a:ext cx="2674620" cy="960120"/>
        </p:xfrm>
        <a:graphic>
          <a:graphicData uri="http://schemas.openxmlformats.org/drawingml/2006/table">
            <a:tbl>
              <a:tblPr firstRow="1">
                <a:tableStyleId>{B301B821-A1FF-4177-AEE7-76D212191A09}</a:tableStyleId>
              </a:tblPr>
              <a:tblGrid>
                <a:gridCol w="617220">
                  <a:extLst>
                    <a:ext uri="{9D8B030D-6E8A-4147-A177-3AD203B41FA5}">
                      <a16:colId xmlns:a16="http://schemas.microsoft.com/office/drawing/2014/main" val="20000"/>
                    </a:ext>
                  </a:extLst>
                </a:gridCol>
                <a:gridCol w="685800">
                  <a:extLst>
                    <a:ext uri="{9D8B030D-6E8A-4147-A177-3AD203B41FA5}">
                      <a16:colId xmlns:a16="http://schemas.microsoft.com/office/drawing/2014/main" val="1194786416"/>
                    </a:ext>
                  </a:extLst>
                </a:gridCol>
                <a:gridCol w="685800">
                  <a:extLst>
                    <a:ext uri="{9D8B030D-6E8A-4147-A177-3AD203B41FA5}">
                      <a16:colId xmlns:a16="http://schemas.microsoft.com/office/drawing/2014/main" val="20002"/>
                    </a:ext>
                  </a:extLst>
                </a:gridCol>
                <a:gridCol w="685800">
                  <a:extLst>
                    <a:ext uri="{9D8B030D-6E8A-4147-A177-3AD203B41FA5}">
                      <a16:colId xmlns:a16="http://schemas.microsoft.com/office/drawing/2014/main" val="3500842369"/>
                    </a:ext>
                  </a:extLst>
                </a:gridCol>
              </a:tblGrid>
              <a:tr h="320040">
                <a:tc>
                  <a:txBody>
                    <a:bodyPr/>
                    <a:lstStyle/>
                    <a:p>
                      <a:r>
                        <a:rPr lang="en-US" sz="800" dirty="0">
                          <a:latin typeface="Arial" panose="020B0604020202020204" pitchFamily="34" charset="0"/>
                          <a:cs typeface="Arial" panose="020B0604020202020204" pitchFamily="34" charset="0"/>
                        </a:rPr>
                        <a:t>Minimum follow-up</a:t>
                      </a:r>
                    </a:p>
                  </a:txBody>
                  <a:tcPr marL="68580" marR="68580" marT="34290" marB="34290" anchor="ctr">
                    <a:lnL w="12700"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algn="ctr"/>
                      <a:r>
                        <a:rPr lang="en-US" sz="800" dirty="0">
                          <a:latin typeface="Arial" panose="020B0604020202020204" pitchFamily="34" charset="0"/>
                          <a:cs typeface="Arial" panose="020B0604020202020204" pitchFamily="34" charset="0"/>
                        </a:rPr>
                        <a:t>OS</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sz="800" b="1" baseline="0" dirty="0">
                          <a:solidFill>
                            <a:schemeClr val="bg1"/>
                          </a:solidFill>
                          <a:effectLst/>
                          <a:latin typeface="Arial" panose="020B0604020202020204" pitchFamily="34" charset="0"/>
                          <a:ea typeface="Calibri"/>
                          <a:cs typeface="Arial" panose="020B0604020202020204" pitchFamily="34" charset="0"/>
                        </a:rPr>
                        <a:t>NIVO+IPI</a:t>
                      </a:r>
                    </a:p>
                    <a:p>
                      <a:pPr marL="0" marR="0" lvl="0" indent="0" algn="ctr" defTabSz="1218987" rtl="0" eaLnBrk="1" fontAlgn="auto" latinLnBrk="0" hangingPunct="1">
                        <a:lnSpc>
                          <a:spcPct val="100000"/>
                        </a:lnSpc>
                        <a:spcBef>
                          <a:spcPts val="0"/>
                        </a:spcBef>
                        <a:spcAft>
                          <a:spcPts val="0"/>
                        </a:spcAft>
                        <a:buClrTx/>
                        <a:buSzTx/>
                        <a:buFontTx/>
                        <a:buNone/>
                        <a:tabLst/>
                        <a:defRPr/>
                      </a:pPr>
                      <a:r>
                        <a:rPr lang="en-US" sz="800" b="1" baseline="0" dirty="0">
                          <a:solidFill>
                            <a:schemeClr val="bg1"/>
                          </a:solidFill>
                          <a:effectLst/>
                          <a:latin typeface="Arial" panose="020B0604020202020204" pitchFamily="34" charset="0"/>
                          <a:ea typeface="Calibri"/>
                          <a:cs typeface="Arial" panose="020B0604020202020204" pitchFamily="34" charset="0"/>
                        </a:rPr>
                        <a:t>N = 125</a:t>
                      </a:r>
                    </a:p>
                  </a:txBody>
                  <a:tcPr marL="34290" marR="3429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37A14B"/>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sz="800" b="1" baseline="0" dirty="0">
                          <a:solidFill>
                            <a:schemeClr val="bg1"/>
                          </a:solidFill>
                          <a:effectLst/>
                          <a:latin typeface="Arial" panose="020B0604020202020204" pitchFamily="34" charset="0"/>
                          <a:ea typeface="Calibri"/>
                          <a:cs typeface="Arial" panose="020B0604020202020204" pitchFamily="34" charset="0"/>
                        </a:rPr>
                        <a:t>SUN</a:t>
                      </a:r>
                    </a:p>
                    <a:p>
                      <a:pPr marL="0" marR="0" lvl="0" indent="0" algn="ctr" defTabSz="1218987" rtl="0" eaLnBrk="1" fontAlgn="auto" latinLnBrk="0" hangingPunct="1">
                        <a:lnSpc>
                          <a:spcPct val="100000"/>
                        </a:lnSpc>
                        <a:spcBef>
                          <a:spcPts val="0"/>
                        </a:spcBef>
                        <a:spcAft>
                          <a:spcPts val="0"/>
                        </a:spcAft>
                        <a:buClrTx/>
                        <a:buSzTx/>
                        <a:buFontTx/>
                        <a:buNone/>
                        <a:tabLst/>
                        <a:defRPr/>
                      </a:pPr>
                      <a:r>
                        <a:rPr lang="en-US" sz="800" b="1" baseline="0" dirty="0">
                          <a:solidFill>
                            <a:schemeClr val="bg1"/>
                          </a:solidFill>
                          <a:effectLst/>
                          <a:latin typeface="Arial" panose="020B0604020202020204" pitchFamily="34" charset="0"/>
                          <a:ea typeface="Calibri"/>
                          <a:cs typeface="Arial" panose="020B0604020202020204" pitchFamily="34" charset="0"/>
                        </a:rPr>
                        <a:t>N = 124</a:t>
                      </a:r>
                    </a:p>
                  </a:txBody>
                  <a:tcPr marL="34290" marR="34290" marT="34290" marB="34290" anchor="ctr">
                    <a:lnL w="1270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7F7F7F"/>
                    </a:solidFill>
                  </a:tcPr>
                </a:tc>
                <a:extLst>
                  <a:ext uri="{0D108BD9-81ED-4DB2-BD59-A6C34878D82A}">
                    <a16:rowId xmlns:a16="http://schemas.microsoft.com/office/drawing/2014/main" val="3248587146"/>
                  </a:ext>
                </a:extLst>
              </a:tr>
              <a:tr h="320040">
                <a:tc rowSpan="2">
                  <a:txBody>
                    <a:bodyPr/>
                    <a:lstStyle/>
                    <a:p>
                      <a:pPr marL="0" marR="0" lvl="0" indent="0" algn="ctr" defTabSz="685732" rtl="0" eaLnBrk="1" fontAlgn="auto" latinLnBrk="0" hangingPunct="1">
                        <a:lnSpc>
                          <a:spcPct val="100000"/>
                        </a:lnSpc>
                        <a:spcBef>
                          <a:spcPts val="0"/>
                        </a:spcBef>
                        <a:spcAft>
                          <a:spcPts val="0"/>
                        </a:spcAft>
                        <a:buClrTx/>
                        <a:buSzTx/>
                        <a:buFontTx/>
                        <a:buNone/>
                        <a:tabLst/>
                        <a:defRPr/>
                      </a:pPr>
                      <a:r>
                        <a:rPr lang="en-US" sz="800" b="1" dirty="0">
                          <a:solidFill>
                            <a:schemeClr val="tx1"/>
                          </a:solidFill>
                          <a:effectLst/>
                          <a:latin typeface="Arial" panose="020B0604020202020204" pitchFamily="34" charset="0"/>
                          <a:ea typeface="Calibri"/>
                          <a:cs typeface="Arial" panose="020B0604020202020204" pitchFamily="34" charset="0"/>
                        </a:rPr>
                        <a:t>42 </a:t>
                      </a:r>
                      <a:r>
                        <a:rPr lang="en-US" sz="800" b="1" dirty="0" err="1">
                          <a:solidFill>
                            <a:schemeClr val="tx1"/>
                          </a:solidFill>
                          <a:effectLst/>
                          <a:latin typeface="Arial" panose="020B0604020202020204" pitchFamily="34" charset="0"/>
                          <a:ea typeface="Calibri"/>
                          <a:cs typeface="Arial" panose="020B0604020202020204" pitchFamily="34" charset="0"/>
                        </a:rPr>
                        <a:t>mo</a:t>
                      </a:r>
                      <a:endParaRPr lang="en-US"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98" rtl="0" eaLnBrk="1" fontAlgn="auto" latinLnBrk="0" hangingPunct="1">
                        <a:lnSpc>
                          <a:spcPct val="100000"/>
                        </a:lnSpc>
                        <a:spcBef>
                          <a:spcPts val="0"/>
                        </a:spcBef>
                        <a:spcAft>
                          <a:spcPts val="0"/>
                        </a:spcAft>
                        <a:buClrTx/>
                        <a:buSzTx/>
                        <a:buFontTx/>
                        <a:buNone/>
                        <a:tabLst/>
                        <a:defRPr/>
                      </a:pPr>
                      <a:r>
                        <a:rPr lang="en-US" sz="800" b="1" baseline="0" dirty="0">
                          <a:solidFill>
                            <a:schemeClr val="tx1"/>
                          </a:solidFill>
                          <a:latin typeface="Arial" panose="020B0604020202020204" pitchFamily="34" charset="0"/>
                          <a:cs typeface="Arial" panose="020B0604020202020204" pitchFamily="34" charset="0"/>
                        </a:rPr>
                        <a:t>Median, </a:t>
                      </a:r>
                      <a:r>
                        <a:rPr lang="en-US" sz="800" b="1" baseline="0" dirty="0" err="1">
                          <a:solidFill>
                            <a:schemeClr val="tx1"/>
                          </a:solidFill>
                          <a:latin typeface="Arial" panose="020B0604020202020204" pitchFamily="34" charset="0"/>
                          <a:cs typeface="Arial" panose="020B0604020202020204" pitchFamily="34" charset="0"/>
                        </a:rPr>
                        <a:t>mo</a:t>
                      </a:r>
                      <a:r>
                        <a:rPr lang="en-US" sz="800" b="1" baseline="0" dirty="0">
                          <a:solidFill>
                            <a:schemeClr val="tx1"/>
                          </a:solidFill>
                          <a:latin typeface="Arial" panose="020B0604020202020204" pitchFamily="34" charset="0"/>
                          <a:cs typeface="Arial" panose="020B0604020202020204" pitchFamily="34" charset="0"/>
                        </a:rPr>
                        <a:t> (95% CI)</a:t>
                      </a:r>
                      <a:endParaRPr lang="en-US" sz="800" b="1" baseline="30000" dirty="0">
                        <a:solidFill>
                          <a:schemeClr val="tx1"/>
                        </a:solidFill>
                        <a:latin typeface="Arial" panose="020B0604020202020204" pitchFamily="34" charset="0"/>
                        <a:cs typeface="Arial" panose="020B0604020202020204" pitchFamily="34" charset="0"/>
                      </a:endParaRPr>
                    </a:p>
                  </a:txBody>
                  <a:tcPr marL="34290" marR="3429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a:lnSpc>
                          <a:spcPct val="100000"/>
                        </a:lnSpc>
                        <a:spcBef>
                          <a:spcPts val="0"/>
                        </a:spcBef>
                        <a:spcAft>
                          <a:spcPts val="0"/>
                        </a:spcAft>
                      </a:pPr>
                      <a:r>
                        <a:rPr lang="en-US" sz="800" b="0" baseline="0" dirty="0">
                          <a:solidFill>
                            <a:schemeClr val="tx1"/>
                          </a:solidFill>
                          <a:effectLst/>
                          <a:latin typeface="Arial" panose="020B0604020202020204" pitchFamily="34" charset="0"/>
                          <a:ea typeface="Calibri"/>
                          <a:cs typeface="Arial" panose="020B0604020202020204" pitchFamily="34" charset="0"/>
                        </a:rPr>
                        <a:t>NR</a:t>
                      </a:r>
                      <a:br>
                        <a:rPr lang="en-US" sz="800" b="0" baseline="0" dirty="0">
                          <a:solidFill>
                            <a:schemeClr val="tx1"/>
                          </a:solidFill>
                          <a:effectLst/>
                          <a:latin typeface="Arial" panose="020B0604020202020204" pitchFamily="34" charset="0"/>
                          <a:ea typeface="Calibri"/>
                          <a:cs typeface="Arial" panose="020B0604020202020204" pitchFamily="34" charset="0"/>
                        </a:rPr>
                      </a:br>
                      <a:r>
                        <a:rPr lang="en-US" sz="800" b="0" baseline="0" dirty="0">
                          <a:solidFill>
                            <a:schemeClr val="tx1"/>
                          </a:solidFill>
                          <a:effectLst/>
                          <a:latin typeface="Arial" panose="020B0604020202020204" pitchFamily="34" charset="0"/>
                          <a:ea typeface="Calibri"/>
                          <a:cs typeface="Arial" panose="020B0604020202020204" pitchFamily="34" charset="0"/>
                        </a:rPr>
                        <a:t>(NE)</a:t>
                      </a:r>
                    </a:p>
                  </a:txBody>
                  <a:tcPr marL="34290" marR="3429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a:lnSpc>
                          <a:spcPct val="100000"/>
                        </a:lnSpc>
                        <a:spcBef>
                          <a:spcPts val="0"/>
                        </a:spcBef>
                        <a:spcAft>
                          <a:spcPts val="0"/>
                        </a:spcAft>
                      </a:pPr>
                      <a:r>
                        <a:rPr lang="en-US" sz="800" b="0" baseline="0" dirty="0">
                          <a:solidFill>
                            <a:schemeClr val="tx1"/>
                          </a:solidFill>
                          <a:effectLst/>
                          <a:latin typeface="Arial" panose="020B0604020202020204" pitchFamily="34" charset="0"/>
                          <a:ea typeface="Calibri"/>
                          <a:cs typeface="Arial" panose="020B0604020202020204" pitchFamily="34" charset="0"/>
                        </a:rPr>
                        <a:t>NR</a:t>
                      </a:r>
                      <a:br>
                        <a:rPr lang="en-US" sz="800" b="0" baseline="0" dirty="0">
                          <a:solidFill>
                            <a:schemeClr val="tx1"/>
                          </a:solidFill>
                          <a:effectLst/>
                          <a:latin typeface="Arial" panose="020B0604020202020204" pitchFamily="34" charset="0"/>
                          <a:ea typeface="Calibri"/>
                          <a:cs typeface="Arial" panose="020B0604020202020204" pitchFamily="34" charset="0"/>
                        </a:rPr>
                      </a:br>
                      <a:r>
                        <a:rPr lang="en-US" sz="800" b="0" baseline="0" dirty="0">
                          <a:solidFill>
                            <a:schemeClr val="tx1"/>
                          </a:solidFill>
                          <a:effectLst/>
                          <a:latin typeface="Arial" panose="020B0604020202020204" pitchFamily="34" charset="0"/>
                          <a:ea typeface="Calibri"/>
                          <a:cs typeface="Arial" panose="020B0604020202020204" pitchFamily="34" charset="0"/>
                        </a:rPr>
                        <a:t>(NE)</a:t>
                      </a:r>
                    </a:p>
                  </a:txBody>
                  <a:tcPr marL="34290" marR="3429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58456342"/>
                  </a:ext>
                </a:extLst>
              </a:tr>
              <a:tr h="320040">
                <a:tc vMerge="1">
                  <a:txBody>
                    <a:bodyPr/>
                    <a:lstStyle/>
                    <a:p>
                      <a:endParaRPr lang="en-US"/>
                    </a:p>
                  </a:txBody>
                  <a:tcPr/>
                </a:tc>
                <a:tc>
                  <a:txBody>
                    <a:bodyPr/>
                    <a:lstStyle/>
                    <a:p>
                      <a:pPr algn="ctr"/>
                      <a:r>
                        <a:rPr lang="en-US" sz="800" b="1" strike="noStrike" baseline="0" dirty="0">
                          <a:solidFill>
                            <a:schemeClr val="tx1"/>
                          </a:solidFill>
                          <a:latin typeface="Arial" panose="020B0604020202020204" pitchFamily="34" charset="0"/>
                          <a:cs typeface="Arial" panose="020B0604020202020204" pitchFamily="34" charset="0"/>
                        </a:rPr>
                        <a:t>HR </a:t>
                      </a:r>
                    </a:p>
                    <a:p>
                      <a:pPr algn="ctr"/>
                      <a:r>
                        <a:rPr lang="en-US" sz="800" b="1" strike="noStrike" baseline="0" dirty="0">
                          <a:solidFill>
                            <a:schemeClr val="tx1"/>
                          </a:solidFill>
                          <a:latin typeface="Arial" panose="020B0604020202020204" pitchFamily="34" charset="0"/>
                          <a:cs typeface="Arial" panose="020B0604020202020204" pitchFamily="34" charset="0"/>
                        </a:rPr>
                        <a:t>(95% CI)</a:t>
                      </a:r>
                    </a:p>
                  </a:txBody>
                  <a:tcPr marL="34290" marR="3429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indent="0" algn="ctr" defTabSz="685732" rtl="0" eaLnBrk="1" fontAlgn="auto" latinLnBrk="0" hangingPunct="1">
                        <a:lnSpc>
                          <a:spcPct val="100000"/>
                        </a:lnSpc>
                        <a:spcBef>
                          <a:spcPts val="0"/>
                        </a:spcBef>
                        <a:spcAft>
                          <a:spcPts val="0"/>
                        </a:spcAft>
                        <a:buClrTx/>
                        <a:buSzTx/>
                        <a:buFontTx/>
                        <a:buNone/>
                        <a:tabLst/>
                        <a:defRPr/>
                      </a:pPr>
                      <a:r>
                        <a:rPr lang="en-US" sz="800" strike="noStrike" baseline="0" dirty="0">
                          <a:solidFill>
                            <a:schemeClr val="tx1"/>
                          </a:solidFill>
                          <a:latin typeface="Arial" panose="020B0604020202020204" pitchFamily="34" charset="0"/>
                          <a:cs typeface="Arial" panose="020B0604020202020204" pitchFamily="34" charset="0"/>
                        </a:rPr>
                        <a:t>1.19 (0.77–1.85)</a:t>
                      </a:r>
                    </a:p>
                    <a:p>
                      <a:pPr algn="ctr"/>
                      <a:r>
                        <a:rPr lang="en-US" sz="800" i="1" strike="noStrike" baseline="0" dirty="0">
                          <a:solidFill>
                            <a:schemeClr val="tx1"/>
                          </a:solidFill>
                          <a:latin typeface="Arial" panose="020B0604020202020204" pitchFamily="34" charset="0"/>
                          <a:cs typeface="Arial" panose="020B0604020202020204" pitchFamily="34" charset="0"/>
                        </a:rPr>
                        <a:t>P </a:t>
                      </a:r>
                      <a:r>
                        <a:rPr lang="en-US" sz="800" strike="noStrike" baseline="0" dirty="0">
                          <a:solidFill>
                            <a:schemeClr val="tx1"/>
                          </a:solidFill>
                          <a:latin typeface="Arial" panose="020B0604020202020204" pitchFamily="34" charset="0"/>
                          <a:cs typeface="Arial" panose="020B0604020202020204" pitchFamily="34" charset="0"/>
                        </a:rPr>
                        <a:t>= 0.4383</a:t>
                      </a:r>
                    </a:p>
                  </a:txBody>
                  <a:tcPr marL="34290" marR="3429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800" strike="noStrike" baseline="0" dirty="0">
                        <a:solidFill>
                          <a:schemeClr val="tx1"/>
                        </a:solidFill>
                        <a:latin typeface="Arial" panose="020B0604020202020204" pitchFamily="34" charset="0"/>
                        <a:cs typeface="Arial" panose="020B0604020202020204" pitchFamily="34" charset="0"/>
                      </a:endParaRPr>
                    </a:p>
                  </a:txBody>
                  <a:tcPr marL="45720" marR="45720" anchor="ctr">
                    <a:lnL w="12700" cap="flat" cmpd="sng" algn="ctr">
                      <a:solidFill>
                        <a:srgbClr val="00457C"/>
                      </a:solidFill>
                      <a:prstDash val="solid"/>
                      <a:round/>
                      <a:headEnd type="none" w="med" len="med"/>
                      <a:tailEnd type="none" w="med" len="med"/>
                    </a:lnL>
                    <a:lnR w="12700" cap="flat" cmpd="sng" algn="ctr">
                      <a:solidFill>
                        <a:srgbClr val="00457C"/>
                      </a:solidFill>
                      <a:prstDash val="solid"/>
                      <a:round/>
                      <a:headEnd type="none" w="med" len="med"/>
                      <a:tailEnd type="none" w="med" len="med"/>
                    </a:lnR>
                    <a:lnT w="12700" cap="flat" cmpd="sng" algn="ctr">
                      <a:solidFill>
                        <a:srgbClr val="00457C"/>
                      </a:solidFill>
                      <a:prstDash val="solid"/>
                      <a:round/>
                      <a:headEnd type="none" w="med" len="med"/>
                      <a:tailEnd type="none" w="med" len="med"/>
                    </a:lnT>
                    <a:lnB w="12700" cap="flat" cmpd="sng" algn="ctr">
                      <a:solidFill>
                        <a:srgbClr val="00457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7673397"/>
                  </a:ext>
                </a:extLst>
              </a:tr>
            </a:tbl>
          </a:graphicData>
        </a:graphic>
      </p:graphicFrame>
      <p:sp>
        <p:nvSpPr>
          <p:cNvPr id="1024" name="TextBox 1023">
            <a:extLst>
              <a:ext uri="{FF2B5EF4-FFF2-40B4-BE49-F238E27FC236}">
                <a16:creationId xmlns:a16="http://schemas.microsoft.com/office/drawing/2014/main" id="{2AC07BB8-3043-42AB-B414-73DCCE6446BE}"/>
              </a:ext>
            </a:extLst>
          </p:cNvPr>
          <p:cNvSpPr txBox="1"/>
          <p:nvPr/>
        </p:nvSpPr>
        <p:spPr>
          <a:xfrm>
            <a:off x="7267931" y="2059784"/>
            <a:ext cx="696963" cy="230832"/>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r>
              <a:rPr lang="en-US" sz="900" b="1" dirty="0">
                <a:solidFill>
                  <a:srgbClr val="239E0E"/>
                </a:solidFill>
                <a:latin typeface="+mn-lt"/>
              </a:rPr>
              <a:t>NIVO+IPI</a:t>
            </a:r>
          </a:p>
        </p:txBody>
      </p:sp>
      <p:sp>
        <p:nvSpPr>
          <p:cNvPr id="1025" name="TextBox 1024">
            <a:extLst>
              <a:ext uri="{FF2B5EF4-FFF2-40B4-BE49-F238E27FC236}">
                <a16:creationId xmlns:a16="http://schemas.microsoft.com/office/drawing/2014/main" id="{F379094A-217F-4061-8E23-4BDC29E82C91}"/>
              </a:ext>
            </a:extLst>
          </p:cNvPr>
          <p:cNvSpPr txBox="1"/>
          <p:nvPr/>
        </p:nvSpPr>
        <p:spPr>
          <a:xfrm>
            <a:off x="7217511" y="1716884"/>
            <a:ext cx="732215" cy="230832"/>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r>
              <a:rPr lang="en-US" sz="900" b="1" dirty="0">
                <a:solidFill>
                  <a:schemeClr val="bg1">
                    <a:lumMod val="50000"/>
                  </a:schemeClr>
                </a:solidFill>
                <a:latin typeface="+mn-lt"/>
              </a:rPr>
              <a:t>SUN</a:t>
            </a:r>
          </a:p>
        </p:txBody>
      </p:sp>
      <p:sp>
        <p:nvSpPr>
          <p:cNvPr id="429" name="TextBox 428">
            <a:extLst>
              <a:ext uri="{FF2B5EF4-FFF2-40B4-BE49-F238E27FC236}">
                <a16:creationId xmlns:a16="http://schemas.microsoft.com/office/drawing/2014/main" id="{5BAC26BC-4F55-4D1F-8271-DC8665970A1D}"/>
              </a:ext>
            </a:extLst>
          </p:cNvPr>
          <p:cNvSpPr txBox="1"/>
          <p:nvPr/>
        </p:nvSpPr>
        <p:spPr>
          <a:xfrm>
            <a:off x="3965552" y="2059784"/>
            <a:ext cx="696963" cy="230832"/>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r>
              <a:rPr lang="en-US" sz="900" b="1" dirty="0">
                <a:solidFill>
                  <a:srgbClr val="239E0E"/>
                </a:solidFill>
                <a:latin typeface="+mn-lt"/>
              </a:rPr>
              <a:t>NIVO+IPI</a:t>
            </a:r>
          </a:p>
        </p:txBody>
      </p:sp>
      <p:sp>
        <p:nvSpPr>
          <p:cNvPr id="430" name="TextBox 429">
            <a:extLst>
              <a:ext uri="{FF2B5EF4-FFF2-40B4-BE49-F238E27FC236}">
                <a16:creationId xmlns:a16="http://schemas.microsoft.com/office/drawing/2014/main" id="{BB9A3180-6DBB-43E3-8BDF-BE13E158B1B8}"/>
              </a:ext>
            </a:extLst>
          </p:cNvPr>
          <p:cNvSpPr txBox="1"/>
          <p:nvPr/>
        </p:nvSpPr>
        <p:spPr>
          <a:xfrm>
            <a:off x="3933523" y="2488409"/>
            <a:ext cx="732215" cy="230832"/>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r>
              <a:rPr lang="en-US" sz="900" b="1" dirty="0">
                <a:solidFill>
                  <a:schemeClr val="bg1">
                    <a:lumMod val="50000"/>
                  </a:schemeClr>
                </a:solidFill>
                <a:latin typeface="+mn-lt"/>
              </a:rPr>
              <a:t>SUN</a:t>
            </a:r>
          </a:p>
        </p:txBody>
      </p:sp>
      <p:graphicFrame>
        <p:nvGraphicFramePr>
          <p:cNvPr id="1027" name="Table 1026">
            <a:extLst>
              <a:ext uri="{FF2B5EF4-FFF2-40B4-BE49-F238E27FC236}">
                <a16:creationId xmlns:a16="http://schemas.microsoft.com/office/drawing/2014/main" id="{972E9112-26F4-4B64-AE7A-3BE9682B30DC}"/>
              </a:ext>
            </a:extLst>
          </p:cNvPr>
          <p:cNvGraphicFramePr>
            <a:graphicFrameLocks noGrp="1"/>
          </p:cNvGraphicFramePr>
          <p:nvPr/>
        </p:nvGraphicFramePr>
        <p:xfrm>
          <a:off x="1657350" y="3321592"/>
          <a:ext cx="2674620" cy="960120"/>
        </p:xfrm>
        <a:graphic>
          <a:graphicData uri="http://schemas.openxmlformats.org/drawingml/2006/table">
            <a:tbl>
              <a:tblPr firstRow="1">
                <a:tableStyleId>{B301B821-A1FF-4177-AEE7-76D212191A09}</a:tableStyleId>
              </a:tblPr>
              <a:tblGrid>
                <a:gridCol w="617220">
                  <a:extLst>
                    <a:ext uri="{9D8B030D-6E8A-4147-A177-3AD203B41FA5}">
                      <a16:colId xmlns:a16="http://schemas.microsoft.com/office/drawing/2014/main" val="1127347914"/>
                    </a:ext>
                  </a:extLst>
                </a:gridCol>
                <a:gridCol w="685800">
                  <a:extLst>
                    <a:ext uri="{9D8B030D-6E8A-4147-A177-3AD203B41FA5}">
                      <a16:colId xmlns:a16="http://schemas.microsoft.com/office/drawing/2014/main" val="3562974366"/>
                    </a:ext>
                  </a:extLst>
                </a:gridCol>
                <a:gridCol w="685800">
                  <a:extLst>
                    <a:ext uri="{9D8B030D-6E8A-4147-A177-3AD203B41FA5}">
                      <a16:colId xmlns:a16="http://schemas.microsoft.com/office/drawing/2014/main" val="4027932504"/>
                    </a:ext>
                  </a:extLst>
                </a:gridCol>
                <a:gridCol w="685800">
                  <a:extLst>
                    <a:ext uri="{9D8B030D-6E8A-4147-A177-3AD203B41FA5}">
                      <a16:colId xmlns:a16="http://schemas.microsoft.com/office/drawing/2014/main" val="140948771"/>
                    </a:ext>
                  </a:extLst>
                </a:gridCol>
              </a:tblGrid>
              <a:tr h="320040">
                <a:tc>
                  <a:txBody>
                    <a:bodyPr/>
                    <a:lstStyle/>
                    <a:p>
                      <a:pPr algn="ctr"/>
                      <a:r>
                        <a:rPr lang="en-US" sz="800" dirty="0">
                          <a:latin typeface="Arial" panose="020B0604020202020204" pitchFamily="34" charset="0"/>
                          <a:cs typeface="Arial" panose="020B0604020202020204" pitchFamily="34" charset="0"/>
                        </a:rPr>
                        <a:t>Minimum follow-up</a:t>
                      </a:r>
                    </a:p>
                  </a:txBody>
                  <a:tcPr marL="68580" marR="68580" marT="34290" marB="34290" anchor="ctr">
                    <a:lnL w="12700"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algn="ctr"/>
                      <a:r>
                        <a:rPr lang="en-US" sz="800" dirty="0">
                          <a:latin typeface="Arial" panose="020B0604020202020204" pitchFamily="34" charset="0"/>
                          <a:cs typeface="Arial" panose="020B0604020202020204" pitchFamily="34" charset="0"/>
                        </a:rPr>
                        <a:t>OS</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sz="800" b="1" baseline="0" dirty="0">
                          <a:solidFill>
                            <a:schemeClr val="bg1"/>
                          </a:solidFill>
                          <a:effectLst/>
                          <a:latin typeface="Arial" panose="020B0604020202020204" pitchFamily="34" charset="0"/>
                          <a:ea typeface="Calibri"/>
                          <a:cs typeface="Arial" panose="020B0604020202020204" pitchFamily="34" charset="0"/>
                        </a:rPr>
                        <a:t>NIVO+IPI</a:t>
                      </a:r>
                    </a:p>
                    <a:p>
                      <a:pPr marL="0" marR="0" lvl="0" indent="0" algn="ctr" defTabSz="1218987" rtl="0" eaLnBrk="1" fontAlgn="auto" latinLnBrk="0" hangingPunct="1">
                        <a:lnSpc>
                          <a:spcPct val="100000"/>
                        </a:lnSpc>
                        <a:spcBef>
                          <a:spcPts val="0"/>
                        </a:spcBef>
                        <a:spcAft>
                          <a:spcPts val="0"/>
                        </a:spcAft>
                        <a:buClrTx/>
                        <a:buSzTx/>
                        <a:buFontTx/>
                        <a:buNone/>
                        <a:tabLst/>
                        <a:defRPr/>
                      </a:pPr>
                      <a:r>
                        <a:rPr lang="en-US" sz="800" b="1" baseline="0" dirty="0">
                          <a:solidFill>
                            <a:schemeClr val="bg1"/>
                          </a:solidFill>
                          <a:effectLst/>
                          <a:latin typeface="Arial" panose="020B0604020202020204" pitchFamily="34" charset="0"/>
                          <a:ea typeface="Calibri"/>
                          <a:cs typeface="Arial" panose="020B0604020202020204" pitchFamily="34" charset="0"/>
                        </a:rPr>
                        <a:t>N = 425</a:t>
                      </a:r>
                    </a:p>
                  </a:txBody>
                  <a:tcPr marL="34290" marR="3429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37A14B"/>
                    </a:solidFill>
                  </a:tcP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sz="800" b="1" baseline="0" dirty="0">
                          <a:solidFill>
                            <a:schemeClr val="bg1"/>
                          </a:solidFill>
                          <a:effectLst/>
                          <a:latin typeface="Arial" panose="020B0604020202020204" pitchFamily="34" charset="0"/>
                          <a:ea typeface="Calibri"/>
                          <a:cs typeface="Arial" panose="020B0604020202020204" pitchFamily="34" charset="0"/>
                        </a:rPr>
                        <a:t>SUN</a:t>
                      </a:r>
                    </a:p>
                    <a:p>
                      <a:pPr marL="0" marR="0" lvl="0" indent="0" algn="ctr" defTabSz="1218987" rtl="0" eaLnBrk="1" fontAlgn="auto" latinLnBrk="0" hangingPunct="1">
                        <a:lnSpc>
                          <a:spcPct val="100000"/>
                        </a:lnSpc>
                        <a:spcBef>
                          <a:spcPts val="0"/>
                        </a:spcBef>
                        <a:spcAft>
                          <a:spcPts val="0"/>
                        </a:spcAft>
                        <a:buClrTx/>
                        <a:buSzTx/>
                        <a:buFontTx/>
                        <a:buNone/>
                        <a:tabLst/>
                        <a:defRPr/>
                      </a:pPr>
                      <a:r>
                        <a:rPr lang="en-US" sz="800" b="1" baseline="0" dirty="0">
                          <a:solidFill>
                            <a:schemeClr val="bg1"/>
                          </a:solidFill>
                          <a:effectLst/>
                          <a:latin typeface="Arial" panose="020B0604020202020204" pitchFamily="34" charset="0"/>
                          <a:ea typeface="Calibri"/>
                          <a:cs typeface="Arial" panose="020B0604020202020204" pitchFamily="34" charset="0"/>
                        </a:rPr>
                        <a:t>N = 422</a:t>
                      </a:r>
                    </a:p>
                  </a:txBody>
                  <a:tcPr marL="34290" marR="34290" marT="34290" marB="34290" anchor="ctr">
                    <a:lnL w="1270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7F7F7F"/>
                    </a:solidFill>
                  </a:tcPr>
                </a:tc>
                <a:extLst>
                  <a:ext uri="{0D108BD9-81ED-4DB2-BD59-A6C34878D82A}">
                    <a16:rowId xmlns:a16="http://schemas.microsoft.com/office/drawing/2014/main" val="2043325390"/>
                  </a:ext>
                </a:extLst>
              </a:tr>
              <a:tr h="320040">
                <a:tc rowSpan="2">
                  <a:txBody>
                    <a:bodyPr/>
                    <a:lstStyle/>
                    <a:p>
                      <a:pPr marL="0" marR="0" lvl="0" indent="0" algn="ctr" defTabSz="685732" rtl="0" eaLnBrk="1" fontAlgn="auto" latinLnBrk="0" hangingPunct="1">
                        <a:lnSpc>
                          <a:spcPct val="100000"/>
                        </a:lnSpc>
                        <a:spcBef>
                          <a:spcPts val="0"/>
                        </a:spcBef>
                        <a:spcAft>
                          <a:spcPts val="0"/>
                        </a:spcAft>
                        <a:buClrTx/>
                        <a:buSzTx/>
                        <a:buFontTx/>
                        <a:buNone/>
                        <a:tabLst/>
                        <a:defRPr/>
                      </a:pPr>
                      <a:r>
                        <a:rPr lang="en-US" sz="800" b="1" dirty="0">
                          <a:solidFill>
                            <a:schemeClr val="tx1"/>
                          </a:solidFill>
                          <a:effectLst/>
                          <a:latin typeface="Arial" panose="020B0604020202020204" pitchFamily="34" charset="0"/>
                          <a:ea typeface="Calibri"/>
                          <a:cs typeface="Arial" panose="020B0604020202020204" pitchFamily="34" charset="0"/>
                        </a:rPr>
                        <a:t>42 </a:t>
                      </a:r>
                      <a:r>
                        <a:rPr lang="en-US" sz="800" b="1" dirty="0" err="1">
                          <a:solidFill>
                            <a:schemeClr val="tx1"/>
                          </a:solidFill>
                          <a:effectLst/>
                          <a:latin typeface="Arial" panose="020B0604020202020204" pitchFamily="34" charset="0"/>
                          <a:ea typeface="Calibri"/>
                          <a:cs typeface="Arial" panose="020B0604020202020204" pitchFamily="34" charset="0"/>
                        </a:rPr>
                        <a:t>mo</a:t>
                      </a:r>
                      <a:endParaRPr lang="en-US" sz="800" b="1" dirty="0">
                        <a:solidFill>
                          <a:schemeClr val="tx1"/>
                        </a:solidFill>
                        <a:effectLst/>
                        <a:latin typeface="Arial" panose="020B0604020202020204" pitchFamily="34" charset="0"/>
                        <a:ea typeface="Calibri"/>
                        <a:cs typeface="Arial" panose="020B0604020202020204" pitchFamily="34" charset="0"/>
                      </a:endParaRPr>
                    </a:p>
                  </a:txBody>
                  <a:tcPr marL="68580" marR="6858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98" rtl="0" eaLnBrk="1" fontAlgn="auto" latinLnBrk="0" hangingPunct="1">
                        <a:lnSpc>
                          <a:spcPct val="100000"/>
                        </a:lnSpc>
                        <a:spcBef>
                          <a:spcPts val="0"/>
                        </a:spcBef>
                        <a:spcAft>
                          <a:spcPts val="0"/>
                        </a:spcAft>
                        <a:buClrTx/>
                        <a:buSzTx/>
                        <a:buFontTx/>
                        <a:buNone/>
                        <a:tabLst/>
                        <a:defRPr/>
                      </a:pPr>
                      <a:r>
                        <a:rPr lang="en-US" sz="800" b="1" baseline="0" dirty="0">
                          <a:solidFill>
                            <a:schemeClr val="tx1"/>
                          </a:solidFill>
                          <a:latin typeface="Arial" panose="020B0604020202020204" pitchFamily="34" charset="0"/>
                          <a:cs typeface="Arial" panose="020B0604020202020204" pitchFamily="34" charset="0"/>
                        </a:rPr>
                        <a:t>Median, </a:t>
                      </a:r>
                      <a:r>
                        <a:rPr lang="en-US" sz="800" b="1" baseline="0" dirty="0" err="1">
                          <a:solidFill>
                            <a:schemeClr val="tx1"/>
                          </a:solidFill>
                          <a:latin typeface="Arial" panose="020B0604020202020204" pitchFamily="34" charset="0"/>
                          <a:cs typeface="Arial" panose="020B0604020202020204" pitchFamily="34" charset="0"/>
                        </a:rPr>
                        <a:t>mo</a:t>
                      </a:r>
                      <a:r>
                        <a:rPr lang="en-US" sz="800" b="1" baseline="0" dirty="0">
                          <a:solidFill>
                            <a:schemeClr val="tx1"/>
                          </a:solidFill>
                          <a:latin typeface="Arial" panose="020B0604020202020204" pitchFamily="34" charset="0"/>
                          <a:cs typeface="Arial" panose="020B0604020202020204" pitchFamily="34" charset="0"/>
                        </a:rPr>
                        <a:t> (95% CI)</a:t>
                      </a:r>
                      <a:endParaRPr lang="en-US" sz="800" b="1" baseline="30000" dirty="0">
                        <a:solidFill>
                          <a:schemeClr val="tx1"/>
                        </a:solidFill>
                        <a:latin typeface="Arial" panose="020B0604020202020204" pitchFamily="34" charset="0"/>
                        <a:cs typeface="Arial" panose="020B0604020202020204" pitchFamily="34" charset="0"/>
                      </a:endParaRPr>
                    </a:p>
                  </a:txBody>
                  <a:tcPr marL="34290" marR="3429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98" rtl="0" eaLnBrk="1" fontAlgn="auto" latinLnBrk="0" hangingPunct="1">
                        <a:lnSpc>
                          <a:spcPct val="100000"/>
                        </a:lnSpc>
                        <a:spcBef>
                          <a:spcPts val="0"/>
                        </a:spcBef>
                        <a:spcAft>
                          <a:spcPts val="0"/>
                        </a:spcAft>
                        <a:buClrTx/>
                        <a:buSzTx/>
                        <a:buFontTx/>
                        <a:buNone/>
                        <a:tabLst/>
                        <a:defRPr/>
                      </a:pPr>
                      <a:r>
                        <a:rPr lang="en-US" sz="800" b="0" baseline="0" dirty="0">
                          <a:solidFill>
                            <a:schemeClr val="tx1"/>
                          </a:solidFill>
                          <a:effectLst/>
                          <a:latin typeface="Arial" panose="020B0604020202020204" pitchFamily="34" charset="0"/>
                          <a:ea typeface="Calibri"/>
                          <a:cs typeface="Arial" panose="020B0604020202020204" pitchFamily="34" charset="0"/>
                        </a:rPr>
                        <a:t>47.0 </a:t>
                      </a:r>
                    </a:p>
                    <a:p>
                      <a:pPr marL="0" marR="0" lvl="0" indent="0" algn="ctr" defTabSz="914198" rtl="0" eaLnBrk="1" fontAlgn="auto" latinLnBrk="0" hangingPunct="1">
                        <a:lnSpc>
                          <a:spcPct val="100000"/>
                        </a:lnSpc>
                        <a:spcBef>
                          <a:spcPts val="0"/>
                        </a:spcBef>
                        <a:spcAft>
                          <a:spcPts val="0"/>
                        </a:spcAft>
                        <a:buClrTx/>
                        <a:buSzTx/>
                        <a:buFontTx/>
                        <a:buNone/>
                        <a:tabLst/>
                        <a:defRPr/>
                      </a:pPr>
                      <a:r>
                        <a:rPr lang="en-US" sz="800" b="0" baseline="0" dirty="0">
                          <a:solidFill>
                            <a:schemeClr val="tx1"/>
                          </a:solidFill>
                          <a:effectLst/>
                          <a:latin typeface="Arial" panose="020B0604020202020204" pitchFamily="34" charset="0"/>
                          <a:ea typeface="Calibri"/>
                          <a:cs typeface="Arial" panose="020B0604020202020204" pitchFamily="34" charset="0"/>
                        </a:rPr>
                        <a:t>(35.6–NE)</a:t>
                      </a:r>
                    </a:p>
                  </a:txBody>
                  <a:tcPr marL="34290" marR="3429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198" rtl="0" eaLnBrk="1" fontAlgn="auto" latinLnBrk="0" hangingPunct="1">
                        <a:lnSpc>
                          <a:spcPct val="100000"/>
                        </a:lnSpc>
                        <a:spcBef>
                          <a:spcPts val="0"/>
                        </a:spcBef>
                        <a:spcAft>
                          <a:spcPts val="0"/>
                        </a:spcAft>
                        <a:buClrTx/>
                        <a:buSzTx/>
                        <a:buFontTx/>
                        <a:buNone/>
                        <a:tabLst/>
                        <a:defRPr/>
                      </a:pPr>
                      <a:r>
                        <a:rPr lang="en-US" sz="800" strike="noStrike" baseline="0" dirty="0">
                          <a:solidFill>
                            <a:schemeClr val="tx1"/>
                          </a:solidFill>
                          <a:latin typeface="Arial" panose="020B0604020202020204" pitchFamily="34" charset="0"/>
                          <a:cs typeface="Arial" panose="020B0604020202020204" pitchFamily="34" charset="0"/>
                        </a:rPr>
                        <a:t>26.6 </a:t>
                      </a:r>
                    </a:p>
                    <a:p>
                      <a:pPr marL="0" marR="0" lvl="0" indent="0" algn="ctr" defTabSz="914198" rtl="0" eaLnBrk="1" fontAlgn="auto" latinLnBrk="0" hangingPunct="1">
                        <a:lnSpc>
                          <a:spcPct val="100000"/>
                        </a:lnSpc>
                        <a:spcBef>
                          <a:spcPts val="0"/>
                        </a:spcBef>
                        <a:spcAft>
                          <a:spcPts val="0"/>
                        </a:spcAft>
                        <a:buClrTx/>
                        <a:buSzTx/>
                        <a:buFontTx/>
                        <a:buNone/>
                        <a:tabLst/>
                        <a:defRPr/>
                      </a:pPr>
                      <a:r>
                        <a:rPr lang="en-US" sz="800" strike="noStrike" baseline="0" dirty="0">
                          <a:solidFill>
                            <a:schemeClr val="tx1"/>
                          </a:solidFill>
                          <a:latin typeface="Arial" panose="020B0604020202020204" pitchFamily="34" charset="0"/>
                          <a:cs typeface="Arial" panose="020B0604020202020204" pitchFamily="34" charset="0"/>
                        </a:rPr>
                        <a:t>(22.1–33.5)</a:t>
                      </a:r>
                      <a:endParaRPr lang="en-US" sz="800" dirty="0">
                        <a:latin typeface="Arial" panose="020B0604020202020204" pitchFamily="34" charset="0"/>
                        <a:cs typeface="Arial" panose="020B0604020202020204" pitchFamily="34" charset="0"/>
                      </a:endParaRPr>
                    </a:p>
                  </a:txBody>
                  <a:tcPr marL="34290" marR="3429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19092716"/>
                  </a:ext>
                </a:extLst>
              </a:tr>
              <a:tr h="320040">
                <a:tc vMerge="1">
                  <a:txBody>
                    <a:bodyPr/>
                    <a:lstStyle/>
                    <a:p>
                      <a:endParaRPr lang="en-US"/>
                    </a:p>
                  </a:txBody>
                  <a:tcPr/>
                </a:tc>
                <a:tc>
                  <a:txBody>
                    <a:bodyPr/>
                    <a:lstStyle/>
                    <a:p>
                      <a:pPr algn="ctr"/>
                      <a:r>
                        <a:rPr lang="en-US" sz="800" b="1" strike="noStrike" baseline="0" dirty="0">
                          <a:solidFill>
                            <a:schemeClr val="tx1"/>
                          </a:solidFill>
                          <a:latin typeface="Arial" panose="020B0604020202020204" pitchFamily="34" charset="0"/>
                          <a:cs typeface="Arial" panose="020B0604020202020204" pitchFamily="34" charset="0"/>
                        </a:rPr>
                        <a:t>HR </a:t>
                      </a:r>
                    </a:p>
                    <a:p>
                      <a:pPr algn="ctr"/>
                      <a:r>
                        <a:rPr lang="en-US" sz="800" b="1" strike="noStrike" baseline="0" dirty="0">
                          <a:solidFill>
                            <a:schemeClr val="tx1"/>
                          </a:solidFill>
                          <a:latin typeface="Arial" panose="020B0604020202020204" pitchFamily="34" charset="0"/>
                          <a:cs typeface="Arial" panose="020B0604020202020204" pitchFamily="34" charset="0"/>
                        </a:rPr>
                        <a:t>(95% CI)</a:t>
                      </a:r>
                    </a:p>
                  </a:txBody>
                  <a:tcPr marL="34290" marR="3429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indent="0" algn="ctr" defTabSz="685732" rtl="0" eaLnBrk="1" fontAlgn="auto" latinLnBrk="0" hangingPunct="1">
                        <a:lnSpc>
                          <a:spcPct val="100000"/>
                        </a:lnSpc>
                        <a:spcBef>
                          <a:spcPts val="0"/>
                        </a:spcBef>
                        <a:spcAft>
                          <a:spcPts val="0"/>
                        </a:spcAft>
                        <a:buClrTx/>
                        <a:buSzTx/>
                        <a:buFontTx/>
                        <a:buNone/>
                        <a:tabLst/>
                        <a:defRPr/>
                      </a:pPr>
                      <a:r>
                        <a:rPr lang="en-US" sz="800" strike="noStrike" baseline="0" dirty="0">
                          <a:solidFill>
                            <a:schemeClr val="tx1"/>
                          </a:solidFill>
                          <a:latin typeface="Arial" panose="020B0604020202020204" pitchFamily="34" charset="0"/>
                          <a:cs typeface="Arial" panose="020B0604020202020204" pitchFamily="34" charset="0"/>
                        </a:rPr>
                        <a:t>0.66 (0.55–0.80)</a:t>
                      </a:r>
                    </a:p>
                    <a:p>
                      <a:pPr algn="ctr"/>
                      <a:r>
                        <a:rPr lang="en-US" sz="800" i="1" strike="noStrike" baseline="0" dirty="0">
                          <a:solidFill>
                            <a:schemeClr val="tx1"/>
                          </a:solidFill>
                          <a:latin typeface="Arial" panose="020B0604020202020204" pitchFamily="34" charset="0"/>
                          <a:cs typeface="Arial" panose="020B0604020202020204" pitchFamily="34" charset="0"/>
                        </a:rPr>
                        <a:t>P </a:t>
                      </a:r>
                      <a:r>
                        <a:rPr lang="en-US" sz="800" strike="noStrike" baseline="0" dirty="0">
                          <a:solidFill>
                            <a:schemeClr val="tx1"/>
                          </a:solidFill>
                          <a:latin typeface="Arial" panose="020B0604020202020204" pitchFamily="34" charset="0"/>
                          <a:cs typeface="Arial" panose="020B0604020202020204" pitchFamily="34" charset="0"/>
                        </a:rPr>
                        <a:t>&lt; 0.0001 </a:t>
                      </a:r>
                    </a:p>
                  </a:txBody>
                  <a:tcPr marL="34290" marR="34290" marT="34290" marB="34290"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800" strike="noStrike" baseline="0" dirty="0">
                        <a:solidFill>
                          <a:schemeClr val="tx1"/>
                        </a:solidFill>
                        <a:latin typeface="Arial" panose="020B0604020202020204" pitchFamily="34" charset="0"/>
                        <a:cs typeface="Arial" panose="020B0604020202020204" pitchFamily="34" charset="0"/>
                      </a:endParaRPr>
                    </a:p>
                  </a:txBody>
                  <a:tcPr marL="45720" marR="45720" anchor="ctr">
                    <a:lnL w="12700" cap="flat" cmpd="sng" algn="ctr">
                      <a:solidFill>
                        <a:srgbClr val="00457C"/>
                      </a:solidFill>
                      <a:prstDash val="solid"/>
                      <a:round/>
                      <a:headEnd type="none" w="med" len="med"/>
                      <a:tailEnd type="none" w="med" len="med"/>
                    </a:lnL>
                    <a:lnR w="12700" cap="flat" cmpd="sng" algn="ctr">
                      <a:solidFill>
                        <a:srgbClr val="00457C"/>
                      </a:solidFill>
                      <a:prstDash val="solid"/>
                      <a:round/>
                      <a:headEnd type="none" w="med" len="med"/>
                      <a:tailEnd type="none" w="med" len="med"/>
                    </a:lnR>
                    <a:lnT w="12700" cap="flat" cmpd="sng" algn="ctr">
                      <a:solidFill>
                        <a:srgbClr val="00457C"/>
                      </a:solidFill>
                      <a:prstDash val="solid"/>
                      <a:round/>
                      <a:headEnd type="none" w="med" len="med"/>
                      <a:tailEnd type="none" w="med" len="med"/>
                    </a:lnT>
                    <a:lnB w="12700" cap="flat" cmpd="sng" algn="ctr">
                      <a:solidFill>
                        <a:srgbClr val="00457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41611253"/>
                  </a:ext>
                </a:extLst>
              </a:tr>
            </a:tbl>
          </a:graphicData>
        </a:graphic>
      </p:graphicFrame>
      <p:sp>
        <p:nvSpPr>
          <p:cNvPr id="432" name="Title 1">
            <a:extLst>
              <a:ext uri="{FF2B5EF4-FFF2-40B4-BE49-F238E27FC236}">
                <a16:creationId xmlns:a16="http://schemas.microsoft.com/office/drawing/2014/main" id="{E373883C-D0B8-45DB-90EC-98BB40D49367}"/>
              </a:ext>
            </a:extLst>
          </p:cNvPr>
          <p:cNvSpPr txBox="1">
            <a:spLocks/>
          </p:cNvSpPr>
          <p:nvPr/>
        </p:nvSpPr>
        <p:spPr bwMode="auto">
          <a:xfrm>
            <a:off x="3547976" y="4675170"/>
            <a:ext cx="4818101" cy="23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l"/>
            <a:r>
              <a:rPr lang="en-US" sz="1200" dirty="0">
                <a:solidFill>
                  <a:schemeClr val="bg2"/>
                </a:solidFill>
                <a:latin typeface="Arial" charset="0"/>
                <a:ea typeface="+mn-ea"/>
                <a:cs typeface="+mn-cs"/>
              </a:rPr>
              <a:t>Presented By Nizar Tannir at 2020 Genitourinary Cancers Symposium</a:t>
            </a:r>
          </a:p>
        </p:txBody>
      </p:sp>
    </p:spTree>
    <p:extLst>
      <p:ext uri="{BB962C8B-B14F-4D97-AF65-F5344CB8AC3E}">
        <p14:creationId xmlns:p14="http://schemas.microsoft.com/office/powerpoint/2010/main" val="87286297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81D28-F8DB-FC5C-5520-0D8F7AA22738}"/>
              </a:ext>
            </a:extLst>
          </p:cNvPr>
          <p:cNvSpPr>
            <a:spLocks noGrp="1"/>
          </p:cNvSpPr>
          <p:nvPr>
            <p:ph type="title"/>
          </p:nvPr>
        </p:nvSpPr>
        <p:spPr/>
        <p:txBody>
          <a:bodyPr anchor="t"/>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r>
              <a:rPr lang="en-US" sz="2700" b="1" dirty="0">
                <a:solidFill>
                  <a:srgbClr val="002E51"/>
                </a:solidFill>
                <a:latin typeface="Calibri" panose="020F0502020204030204" pitchFamily="34" charset="0"/>
                <a:cs typeface="Calibri" panose="020F0502020204030204" pitchFamily="34" charset="0"/>
              </a:rPr>
              <a:t>Efficacy Outcomes for IMDC Favorable Risk </a:t>
            </a:r>
            <a:r>
              <a:rPr lang="en-US" sz="2700" b="1" dirty="0" err="1">
                <a:solidFill>
                  <a:srgbClr val="002E51"/>
                </a:solidFill>
                <a:latin typeface="Calibri" panose="020F0502020204030204" pitchFamily="34" charset="0"/>
                <a:cs typeface="Calibri" panose="020F0502020204030204" pitchFamily="34" charset="0"/>
              </a:rPr>
              <a:t>ccRCC</a:t>
            </a:r>
            <a:r>
              <a:rPr lang="en-US" sz="2700" b="1" dirty="0">
                <a:solidFill>
                  <a:srgbClr val="002E51"/>
                </a:solidFill>
                <a:latin typeface="Calibri" panose="020F0502020204030204" pitchFamily="34" charset="0"/>
                <a:cs typeface="Calibri" panose="020F0502020204030204" pitchFamily="34" charset="0"/>
              </a:rPr>
              <a:t> </a:t>
            </a:r>
            <a:br>
              <a:rPr lang="en-US" sz="2700" b="1" dirty="0">
                <a:solidFill>
                  <a:srgbClr val="002E51"/>
                </a:solidFill>
                <a:latin typeface="Calibri" panose="020F0502020204030204" pitchFamily="34" charset="0"/>
                <a:cs typeface="Calibri" panose="020F0502020204030204" pitchFamily="34" charset="0"/>
              </a:rPr>
            </a:br>
            <a:r>
              <a:rPr lang="en-US" sz="2700" b="1" dirty="0">
                <a:solidFill>
                  <a:srgbClr val="002E51"/>
                </a:solidFill>
                <a:latin typeface="Calibri" panose="020F0502020204030204" pitchFamily="34" charset="0"/>
                <a:cs typeface="Calibri" panose="020F0502020204030204" pitchFamily="34" charset="0"/>
              </a:rPr>
              <a:t>With Front-Line IO Regimens</a:t>
            </a:r>
          </a:p>
        </p:txBody>
      </p:sp>
      <p:graphicFrame>
        <p:nvGraphicFramePr>
          <p:cNvPr id="4" name="Table 4">
            <a:extLst>
              <a:ext uri="{FF2B5EF4-FFF2-40B4-BE49-F238E27FC236}">
                <a16:creationId xmlns:a16="http://schemas.microsoft.com/office/drawing/2014/main" id="{157B8ABA-9C4D-6389-B56C-82F7BAAF773A}"/>
              </a:ext>
            </a:extLst>
          </p:cNvPr>
          <p:cNvGraphicFramePr>
            <a:graphicFrameLocks noGrp="1"/>
          </p:cNvGraphicFramePr>
          <p:nvPr>
            <p:ph idx="4294967295"/>
          </p:nvPr>
        </p:nvGraphicFramePr>
        <p:xfrm>
          <a:off x="591740" y="1212599"/>
          <a:ext cx="7960520" cy="2651760"/>
        </p:xfrm>
        <a:graphic>
          <a:graphicData uri="http://schemas.openxmlformats.org/drawingml/2006/table">
            <a:tbl>
              <a:tblPr firstRow="1" bandRow="1">
                <a:tableStyleId>{073A0DAA-6AF3-43AB-8588-CEC1D06C72B9}</a:tableStyleId>
              </a:tblPr>
              <a:tblGrid>
                <a:gridCol w="1828800">
                  <a:extLst>
                    <a:ext uri="{9D8B030D-6E8A-4147-A177-3AD203B41FA5}">
                      <a16:colId xmlns:a16="http://schemas.microsoft.com/office/drawing/2014/main" val="1156889566"/>
                    </a:ext>
                  </a:extLst>
                </a:gridCol>
                <a:gridCol w="1628775">
                  <a:extLst>
                    <a:ext uri="{9D8B030D-6E8A-4147-A177-3AD203B41FA5}">
                      <a16:colId xmlns:a16="http://schemas.microsoft.com/office/drawing/2014/main" val="2489978370"/>
                    </a:ext>
                  </a:extLst>
                </a:gridCol>
                <a:gridCol w="1380649">
                  <a:extLst>
                    <a:ext uri="{9D8B030D-6E8A-4147-A177-3AD203B41FA5}">
                      <a16:colId xmlns:a16="http://schemas.microsoft.com/office/drawing/2014/main" val="1962528513"/>
                    </a:ext>
                  </a:extLst>
                </a:gridCol>
                <a:gridCol w="1561148">
                  <a:extLst>
                    <a:ext uri="{9D8B030D-6E8A-4147-A177-3AD203B41FA5}">
                      <a16:colId xmlns:a16="http://schemas.microsoft.com/office/drawing/2014/main" val="3844044791"/>
                    </a:ext>
                  </a:extLst>
                </a:gridCol>
                <a:gridCol w="1561148">
                  <a:extLst>
                    <a:ext uri="{9D8B030D-6E8A-4147-A177-3AD203B41FA5}">
                      <a16:colId xmlns:a16="http://schemas.microsoft.com/office/drawing/2014/main" val="992899096"/>
                    </a:ext>
                  </a:extLst>
                </a:gridCol>
              </a:tblGrid>
              <a:tr h="342900">
                <a:tc>
                  <a:txBody>
                    <a:bodyPr/>
                    <a:lstStyle/>
                    <a:p>
                      <a:pPr algn="ctr"/>
                      <a:r>
                        <a:rPr lang="en-US" sz="1800" dirty="0"/>
                        <a:t>Regimen</a:t>
                      </a:r>
                      <a:endParaRPr lang="en-US" sz="1800" dirty="0">
                        <a:latin typeface="Calibri" panose="020F0502020204030204" pitchFamily="34" charset="0"/>
                        <a:cs typeface="Calibri" panose="020F0502020204030204" pitchFamily="34" charset="0"/>
                      </a:endParaRPr>
                    </a:p>
                  </a:txBody>
                  <a:tcPr marL="68580" marR="68580" marT="34290" marB="34290"/>
                </a:tc>
                <a:tc>
                  <a:txBody>
                    <a:bodyPr/>
                    <a:lstStyle/>
                    <a:p>
                      <a:pPr algn="ctr"/>
                      <a:r>
                        <a:rPr lang="en-US" sz="1800" dirty="0"/>
                        <a:t>Follow Up</a:t>
                      </a:r>
                      <a:endParaRPr lang="en-US" sz="1800" dirty="0">
                        <a:latin typeface="Calibri" panose="020F0502020204030204" pitchFamily="34" charset="0"/>
                        <a:cs typeface="Calibri" panose="020F0502020204030204" pitchFamily="34" charset="0"/>
                      </a:endParaRPr>
                    </a:p>
                  </a:txBody>
                  <a:tcPr marL="68580" marR="68580" marT="34290" marB="34290"/>
                </a:tc>
                <a:tc>
                  <a:txBody>
                    <a:bodyPr/>
                    <a:lstStyle/>
                    <a:p>
                      <a:pPr algn="ctr"/>
                      <a:r>
                        <a:rPr lang="en-US" sz="1800" dirty="0"/>
                        <a:t>ORR</a:t>
                      </a:r>
                      <a:endParaRPr lang="en-US" sz="1800" dirty="0">
                        <a:latin typeface="Calibri" panose="020F0502020204030204" pitchFamily="34" charset="0"/>
                        <a:cs typeface="Calibri" panose="020F0502020204030204" pitchFamily="34" charset="0"/>
                      </a:endParaRPr>
                    </a:p>
                  </a:txBody>
                  <a:tcPr marL="68580" marR="68580" marT="34290" marB="34290"/>
                </a:tc>
                <a:tc>
                  <a:txBody>
                    <a:bodyPr/>
                    <a:lstStyle/>
                    <a:p>
                      <a:pPr algn="ctr"/>
                      <a:r>
                        <a:rPr lang="en-US" sz="1800" dirty="0"/>
                        <a:t>PFS</a:t>
                      </a:r>
                      <a:endParaRPr lang="en-US" sz="1800" dirty="0">
                        <a:latin typeface="Calibri" panose="020F0502020204030204" pitchFamily="34" charset="0"/>
                        <a:cs typeface="Calibri" panose="020F0502020204030204" pitchFamily="34" charset="0"/>
                      </a:endParaRPr>
                    </a:p>
                  </a:txBody>
                  <a:tcPr marL="68580" marR="68580" marT="34290" marB="34290"/>
                </a:tc>
                <a:tc>
                  <a:txBody>
                    <a:bodyPr/>
                    <a:lstStyle/>
                    <a:p>
                      <a:pPr algn="ctr"/>
                      <a:r>
                        <a:rPr lang="en-US" sz="1800" dirty="0"/>
                        <a:t>OS</a:t>
                      </a:r>
                      <a:endParaRPr lang="en-US" sz="1800" dirty="0">
                        <a:latin typeface="Calibri" panose="020F0502020204030204" pitchFamily="34" charset="0"/>
                        <a:cs typeface="Calibri" panose="020F0502020204030204" pitchFamily="34" charset="0"/>
                      </a:endParaRPr>
                    </a:p>
                  </a:txBody>
                  <a:tcPr marL="68580" marR="68580" marT="34290" marB="34290"/>
                </a:tc>
                <a:extLst>
                  <a:ext uri="{0D108BD9-81ED-4DB2-BD59-A6C34878D82A}">
                    <a16:rowId xmlns:a16="http://schemas.microsoft.com/office/drawing/2014/main" val="2470396089"/>
                  </a:ext>
                </a:extLst>
              </a:tr>
              <a:tr h="525780">
                <a:tc>
                  <a:txBody>
                    <a:bodyPr/>
                    <a:lstStyle/>
                    <a:p>
                      <a:r>
                        <a:rPr lang="en-US" sz="1500" b="1" strike="noStrike" dirty="0" err="1"/>
                        <a:t>Nivo</a:t>
                      </a:r>
                      <a:r>
                        <a:rPr lang="en-US" sz="1500" b="1" strike="noStrike" dirty="0"/>
                        <a:t> + Ipi</a:t>
                      </a:r>
                      <a:r>
                        <a:rPr lang="en-US" sz="1500" b="1" strike="noStrike" baseline="30000" dirty="0"/>
                        <a:t>1</a:t>
                      </a:r>
                    </a:p>
                    <a:p>
                      <a:r>
                        <a:rPr lang="en-US" sz="1500" strike="noStrike" dirty="0" err="1"/>
                        <a:t>CheckMate</a:t>
                      </a:r>
                      <a:r>
                        <a:rPr lang="en-US" sz="1500" strike="noStrike" dirty="0"/>
                        <a:t> 214</a:t>
                      </a:r>
                      <a:endParaRPr lang="en-US" sz="1500" strike="noStrike" dirty="0">
                        <a:latin typeface="Calibri" panose="020F0502020204030204" pitchFamily="34" charset="0"/>
                        <a:cs typeface="Calibri" panose="020F0502020204030204" pitchFamily="34" charset="0"/>
                      </a:endParaRPr>
                    </a:p>
                  </a:txBody>
                  <a:tcPr marL="68580" marR="68580" marT="34290" marB="34290">
                    <a:lnB w="28575" cap="flat" cmpd="sng" algn="ctr">
                      <a:solidFill>
                        <a:schemeClr val="tx1"/>
                      </a:solidFill>
                      <a:prstDash val="solid"/>
                      <a:round/>
                      <a:headEnd type="none" w="med" len="med"/>
                      <a:tailEnd type="none" w="med" len="med"/>
                    </a:lnB>
                    <a:solidFill>
                      <a:schemeClr val="bg1">
                        <a:lumMod val="65000"/>
                      </a:schemeClr>
                    </a:solidFill>
                  </a:tcPr>
                </a:tc>
                <a:tc>
                  <a:txBody>
                    <a:bodyPr/>
                    <a:lstStyle/>
                    <a:p>
                      <a:r>
                        <a:rPr lang="en-US" sz="1500" strike="noStrike" dirty="0"/>
                        <a:t>42.0 </a:t>
                      </a:r>
                      <a:r>
                        <a:rPr lang="en-US" sz="1500" strike="noStrike" dirty="0" err="1"/>
                        <a:t>mo</a:t>
                      </a:r>
                      <a:r>
                        <a:rPr lang="en-US" sz="1500" strike="noStrike" dirty="0"/>
                        <a:t> min</a:t>
                      </a:r>
                      <a:endParaRPr lang="en-US" sz="1500" strike="noStrike" dirty="0">
                        <a:latin typeface="Calibri" panose="020F0502020204030204" pitchFamily="34" charset="0"/>
                        <a:cs typeface="Calibri" panose="020F0502020204030204" pitchFamily="34" charset="0"/>
                      </a:endParaRPr>
                    </a:p>
                  </a:txBody>
                  <a:tcPr marL="68580" marR="68580" marT="34290" marB="34290">
                    <a:lnB w="28575" cap="flat" cmpd="sng" algn="ctr">
                      <a:solidFill>
                        <a:schemeClr val="tx1"/>
                      </a:solidFill>
                      <a:prstDash val="solid"/>
                      <a:round/>
                      <a:headEnd type="none" w="med" len="med"/>
                      <a:tailEnd type="none" w="med" len="med"/>
                    </a:lnB>
                    <a:solidFill>
                      <a:schemeClr val="bg1">
                        <a:lumMod val="65000"/>
                      </a:schemeClr>
                    </a:solidFill>
                  </a:tcPr>
                </a:tc>
                <a:tc>
                  <a:txBody>
                    <a:bodyPr/>
                    <a:lstStyle/>
                    <a:p>
                      <a:r>
                        <a:rPr lang="en-US" sz="1500" strike="noStrike" dirty="0"/>
                        <a:t>29% vs 54%</a:t>
                      </a:r>
                      <a:endParaRPr lang="en-US" sz="1500" strike="noStrike" dirty="0">
                        <a:latin typeface="Calibri" panose="020F0502020204030204" pitchFamily="34" charset="0"/>
                        <a:cs typeface="Calibri" panose="020F0502020204030204" pitchFamily="34" charset="0"/>
                      </a:endParaRPr>
                    </a:p>
                  </a:txBody>
                  <a:tcPr marL="68580" marR="68580" marT="34290" marB="34290">
                    <a:lnB w="28575" cap="flat" cmpd="sng" algn="ctr">
                      <a:solidFill>
                        <a:schemeClr val="tx1"/>
                      </a:solidFill>
                      <a:prstDash val="solid"/>
                      <a:round/>
                      <a:headEnd type="none" w="med" len="med"/>
                      <a:tailEnd type="none" w="med" len="med"/>
                    </a:lnB>
                    <a:solidFill>
                      <a:schemeClr val="bg1">
                        <a:lumMod val="65000"/>
                      </a:schemeClr>
                    </a:solidFill>
                  </a:tcPr>
                </a:tc>
                <a:tc>
                  <a:txBody>
                    <a:bodyPr/>
                    <a:lstStyle/>
                    <a:p>
                      <a:r>
                        <a:rPr lang="en-US" sz="1500" strike="noStrike" dirty="0"/>
                        <a:t>17.0 vs 28.8 </a:t>
                      </a:r>
                      <a:r>
                        <a:rPr lang="en-US" sz="1500" strike="noStrike" dirty="0" err="1"/>
                        <a:t>mo</a:t>
                      </a:r>
                      <a:endParaRPr lang="en-US" sz="1500" strike="noStrike" dirty="0"/>
                    </a:p>
                    <a:p>
                      <a:r>
                        <a:rPr lang="en-US" sz="1500" strike="noStrike" dirty="0">
                          <a:latin typeface="Calibri" panose="020F0502020204030204" pitchFamily="34" charset="0"/>
                          <a:cs typeface="Calibri" panose="020F0502020204030204" pitchFamily="34" charset="0"/>
                        </a:rPr>
                        <a:t>HR=1.65</a:t>
                      </a:r>
                    </a:p>
                  </a:txBody>
                  <a:tcPr marL="68580" marR="68580" marT="34290" marB="34290">
                    <a:lnB w="28575" cap="flat" cmpd="sng" algn="ctr">
                      <a:solidFill>
                        <a:schemeClr val="tx1"/>
                      </a:solidFill>
                      <a:prstDash val="solid"/>
                      <a:round/>
                      <a:headEnd type="none" w="med" len="med"/>
                      <a:tailEnd type="none" w="med" len="med"/>
                    </a:lnB>
                    <a:solidFill>
                      <a:schemeClr val="bg1">
                        <a:lumMod val="65000"/>
                      </a:schemeClr>
                    </a:solidFill>
                  </a:tcPr>
                </a:tc>
                <a:tc>
                  <a:txBody>
                    <a:bodyPr/>
                    <a:lstStyle/>
                    <a:p>
                      <a:r>
                        <a:rPr lang="en-US" sz="1500" strike="noStrike" dirty="0"/>
                        <a:t>NR vs NR</a:t>
                      </a:r>
                    </a:p>
                    <a:p>
                      <a:r>
                        <a:rPr lang="en-US" sz="1500" strike="noStrike" dirty="0"/>
                        <a:t>HR = 1.19</a:t>
                      </a:r>
                      <a:endParaRPr lang="en-US" sz="1500" strike="noStrike" dirty="0">
                        <a:latin typeface="Calibri" panose="020F0502020204030204" pitchFamily="34" charset="0"/>
                        <a:cs typeface="Calibri" panose="020F0502020204030204" pitchFamily="34" charset="0"/>
                      </a:endParaRPr>
                    </a:p>
                  </a:txBody>
                  <a:tcPr marL="68580" marR="68580" marT="34290" marB="34290">
                    <a:lnB w="28575"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2899377641"/>
                  </a:ext>
                </a:extLst>
              </a:tr>
              <a:tr h="205740">
                <a:tc>
                  <a:txBody>
                    <a:bodyPr/>
                    <a:lstStyle/>
                    <a:p>
                      <a:endParaRPr lang="en-US" sz="900" strike="noStrike" dirty="0">
                        <a:latin typeface="Calibri" panose="020F0502020204030204" pitchFamily="34" charset="0"/>
                        <a:cs typeface="Calibri" panose="020F0502020204030204" pitchFamily="34" charset="0"/>
                      </a:endParaRPr>
                    </a:p>
                  </a:txBody>
                  <a:tcPr marL="68580" marR="68580" marT="34290" marB="34290">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900" strike="noStrike" dirty="0">
                        <a:latin typeface="Calibri" panose="020F0502020204030204" pitchFamily="34" charset="0"/>
                        <a:cs typeface="Calibri" panose="020F0502020204030204" pitchFamily="34" charset="0"/>
                      </a:endParaRPr>
                    </a:p>
                  </a:txBody>
                  <a:tcPr marL="68580" marR="68580" marT="34290" marB="34290">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900" strike="noStrike" dirty="0">
                        <a:latin typeface="Calibri" panose="020F0502020204030204" pitchFamily="34" charset="0"/>
                        <a:cs typeface="Calibri" panose="020F0502020204030204" pitchFamily="34" charset="0"/>
                      </a:endParaRPr>
                    </a:p>
                  </a:txBody>
                  <a:tcPr marL="68580" marR="68580" marT="34290" marB="34290">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900" strike="noStrike" dirty="0">
                        <a:latin typeface="Calibri" panose="020F0502020204030204" pitchFamily="34" charset="0"/>
                        <a:cs typeface="Calibri" panose="020F0502020204030204" pitchFamily="34" charset="0"/>
                      </a:endParaRPr>
                    </a:p>
                  </a:txBody>
                  <a:tcPr marL="68580" marR="68580" marT="34290" marB="34290">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900" strike="noStrike" dirty="0">
                        <a:latin typeface="Calibri" panose="020F0502020204030204" pitchFamily="34" charset="0"/>
                        <a:cs typeface="Calibri" panose="020F0502020204030204" pitchFamily="34" charset="0"/>
                      </a:endParaRPr>
                    </a:p>
                  </a:txBody>
                  <a:tcPr marL="68580" marR="68580" marT="34290" marB="34290">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91008766"/>
                  </a:ext>
                </a:extLst>
              </a:tr>
              <a:tr h="525780">
                <a:tc>
                  <a:txBody>
                    <a:bodyPr/>
                    <a:lstStyle/>
                    <a:p>
                      <a:r>
                        <a:rPr lang="en-US" sz="1500" b="1" dirty="0" err="1"/>
                        <a:t>Pembro</a:t>
                      </a:r>
                      <a:r>
                        <a:rPr lang="en-US" sz="1500" b="1" dirty="0"/>
                        <a:t> + Axitinib</a:t>
                      </a:r>
                      <a:r>
                        <a:rPr lang="en-US" sz="1500" b="1" baseline="30000" dirty="0"/>
                        <a:t>2</a:t>
                      </a:r>
                    </a:p>
                    <a:p>
                      <a:r>
                        <a:rPr lang="en-US" sz="1500" dirty="0" err="1"/>
                        <a:t>KeyNote</a:t>
                      </a:r>
                      <a:r>
                        <a:rPr lang="en-US" sz="1500" dirty="0"/>
                        <a:t> 426</a:t>
                      </a:r>
                      <a:endParaRPr lang="en-US" sz="1500" dirty="0">
                        <a:latin typeface="Calibri" panose="020F0502020204030204" pitchFamily="34" charset="0"/>
                        <a:cs typeface="Calibri" panose="020F0502020204030204" pitchFamily="34" charset="0"/>
                      </a:endParaRPr>
                    </a:p>
                  </a:txBody>
                  <a:tcPr marL="68580" marR="68580" marT="34290" marB="34290">
                    <a:lnT w="28575" cap="flat" cmpd="sng" algn="ctr">
                      <a:solidFill>
                        <a:schemeClr val="tx1"/>
                      </a:solidFill>
                      <a:prstDash val="solid"/>
                      <a:round/>
                      <a:headEnd type="none" w="med" len="med"/>
                      <a:tailEnd type="none" w="med" len="med"/>
                    </a:lnT>
                    <a:solidFill>
                      <a:schemeClr val="accent3">
                        <a:lumMod val="95000"/>
                      </a:schemeClr>
                    </a:solidFill>
                  </a:tcPr>
                </a:tc>
                <a:tc>
                  <a:txBody>
                    <a:bodyPr/>
                    <a:lstStyle/>
                    <a:p>
                      <a:r>
                        <a:rPr lang="en-US" sz="1500" dirty="0"/>
                        <a:t>42.8 </a:t>
                      </a:r>
                      <a:r>
                        <a:rPr lang="en-US" sz="1500" dirty="0" err="1"/>
                        <a:t>mo</a:t>
                      </a:r>
                      <a:r>
                        <a:rPr lang="en-US" sz="1500" dirty="0"/>
                        <a:t> median</a:t>
                      </a:r>
                      <a:endParaRPr lang="en-US" sz="1500" dirty="0">
                        <a:latin typeface="Calibri" panose="020F0502020204030204" pitchFamily="34" charset="0"/>
                        <a:cs typeface="Calibri" panose="020F0502020204030204" pitchFamily="34" charset="0"/>
                      </a:endParaRPr>
                    </a:p>
                  </a:txBody>
                  <a:tcPr marL="68580" marR="68580" marT="34290" marB="34290">
                    <a:lnT w="28575" cap="flat" cmpd="sng" algn="ctr">
                      <a:solidFill>
                        <a:schemeClr val="tx1"/>
                      </a:solidFill>
                      <a:prstDash val="solid"/>
                      <a:round/>
                      <a:headEnd type="none" w="med" len="med"/>
                      <a:tailEnd type="none" w="med" len="med"/>
                    </a:lnT>
                    <a:solidFill>
                      <a:schemeClr val="accent3">
                        <a:lumMod val="95000"/>
                      </a:schemeClr>
                    </a:solidFill>
                  </a:tcPr>
                </a:tc>
                <a:tc>
                  <a:txBody>
                    <a:bodyPr/>
                    <a:lstStyle/>
                    <a:p>
                      <a:r>
                        <a:rPr lang="en-US" sz="1500" dirty="0"/>
                        <a:t>69% vs 50%</a:t>
                      </a:r>
                      <a:endParaRPr lang="en-US" sz="1500" dirty="0">
                        <a:latin typeface="Calibri" panose="020F0502020204030204" pitchFamily="34" charset="0"/>
                        <a:cs typeface="Calibri" panose="020F0502020204030204" pitchFamily="34" charset="0"/>
                      </a:endParaRPr>
                    </a:p>
                  </a:txBody>
                  <a:tcPr marL="68580" marR="68580" marT="34290" marB="34290">
                    <a:lnT w="28575" cap="flat" cmpd="sng" algn="ctr">
                      <a:solidFill>
                        <a:schemeClr val="tx1"/>
                      </a:solidFill>
                      <a:prstDash val="solid"/>
                      <a:round/>
                      <a:headEnd type="none" w="med" len="med"/>
                      <a:tailEnd type="none" w="med" len="med"/>
                    </a:lnT>
                    <a:solidFill>
                      <a:schemeClr val="accent3">
                        <a:lumMod val="95000"/>
                      </a:schemeClr>
                    </a:solidFill>
                  </a:tcPr>
                </a:tc>
                <a:tc>
                  <a:txBody>
                    <a:bodyPr/>
                    <a:lstStyle/>
                    <a:p>
                      <a:r>
                        <a:rPr lang="en-US" sz="1500" dirty="0"/>
                        <a:t>20.7 vs 17.8 </a:t>
                      </a:r>
                      <a:r>
                        <a:rPr lang="en-US" sz="1500" dirty="0" err="1"/>
                        <a:t>mo</a:t>
                      </a:r>
                      <a:endParaRPr lang="en-US" sz="1500" dirty="0"/>
                    </a:p>
                    <a:p>
                      <a:r>
                        <a:rPr lang="en-US" sz="1500" dirty="0">
                          <a:latin typeface="Calibri" panose="020F0502020204030204" pitchFamily="34" charset="0"/>
                          <a:cs typeface="Calibri" panose="020F0502020204030204" pitchFamily="34" charset="0"/>
                        </a:rPr>
                        <a:t>HR=0.76</a:t>
                      </a:r>
                    </a:p>
                  </a:txBody>
                  <a:tcPr marL="68580" marR="68580" marT="34290" marB="34290">
                    <a:lnT w="28575" cap="flat" cmpd="sng" algn="ctr">
                      <a:solidFill>
                        <a:schemeClr val="tx1"/>
                      </a:solidFill>
                      <a:prstDash val="solid"/>
                      <a:round/>
                      <a:headEnd type="none" w="med" len="med"/>
                      <a:tailEnd type="none" w="med" len="med"/>
                    </a:lnT>
                    <a:solidFill>
                      <a:schemeClr val="accent3">
                        <a:lumMod val="95000"/>
                      </a:schemeClr>
                    </a:solidFill>
                  </a:tcPr>
                </a:tc>
                <a:tc>
                  <a:txBody>
                    <a:bodyPr/>
                    <a:lstStyle/>
                    <a:p>
                      <a:r>
                        <a:rPr lang="en-US" sz="1500" dirty="0"/>
                        <a:t>NR vs NR</a:t>
                      </a:r>
                    </a:p>
                    <a:p>
                      <a:r>
                        <a:rPr lang="en-US" sz="1500" dirty="0"/>
                        <a:t>HR=1.17</a:t>
                      </a:r>
                      <a:endParaRPr lang="en-US" sz="1500" dirty="0">
                        <a:latin typeface="Calibri" panose="020F0502020204030204" pitchFamily="34" charset="0"/>
                        <a:cs typeface="Calibri" panose="020F0502020204030204" pitchFamily="34" charset="0"/>
                      </a:endParaRPr>
                    </a:p>
                  </a:txBody>
                  <a:tcPr marL="68580" marR="68580" marT="34290" marB="34290">
                    <a:lnT w="28575" cap="flat" cmpd="sng" algn="ctr">
                      <a:solidFill>
                        <a:schemeClr val="tx1"/>
                      </a:solidFill>
                      <a:prstDash val="solid"/>
                      <a:round/>
                      <a:headEnd type="none" w="med" len="med"/>
                      <a:tailEnd type="none" w="med" len="med"/>
                    </a:lnT>
                    <a:solidFill>
                      <a:schemeClr val="accent3">
                        <a:lumMod val="95000"/>
                      </a:schemeClr>
                    </a:solidFill>
                  </a:tcPr>
                </a:tc>
                <a:extLst>
                  <a:ext uri="{0D108BD9-81ED-4DB2-BD59-A6C34878D82A}">
                    <a16:rowId xmlns:a16="http://schemas.microsoft.com/office/drawing/2014/main" val="2717243533"/>
                  </a:ext>
                </a:extLst>
              </a:tr>
              <a:tr h="525780">
                <a:tc>
                  <a:txBody>
                    <a:bodyPr/>
                    <a:lstStyle/>
                    <a:p>
                      <a:r>
                        <a:rPr lang="en-US" sz="1500" b="1" dirty="0" err="1"/>
                        <a:t>Nivo</a:t>
                      </a:r>
                      <a:r>
                        <a:rPr lang="en-US" sz="1500" b="1" dirty="0"/>
                        <a:t> + Cabo</a:t>
                      </a:r>
                      <a:r>
                        <a:rPr lang="en-US" sz="1500" b="1" baseline="30000" dirty="0"/>
                        <a:t>3</a:t>
                      </a:r>
                    </a:p>
                    <a:p>
                      <a:r>
                        <a:rPr lang="en-US" sz="1500" dirty="0" err="1"/>
                        <a:t>CheckMate</a:t>
                      </a:r>
                      <a:r>
                        <a:rPr lang="en-US" sz="1500" dirty="0"/>
                        <a:t> 9ER</a:t>
                      </a:r>
                      <a:endParaRPr lang="en-US" sz="1500" dirty="0">
                        <a:latin typeface="Calibri" panose="020F0502020204030204" pitchFamily="34" charset="0"/>
                        <a:cs typeface="Calibri" panose="020F0502020204030204" pitchFamily="34" charset="0"/>
                      </a:endParaRPr>
                    </a:p>
                  </a:txBody>
                  <a:tcPr marL="68580" marR="68580" marT="34290" marB="34290">
                    <a:solidFill>
                      <a:schemeClr val="accent3">
                        <a:lumMod val="95000"/>
                      </a:schemeClr>
                    </a:solidFill>
                  </a:tcPr>
                </a:tc>
                <a:tc>
                  <a:txBody>
                    <a:bodyPr/>
                    <a:lstStyle/>
                    <a:p>
                      <a:r>
                        <a:rPr lang="en-US" sz="1500" dirty="0"/>
                        <a:t>44.0 </a:t>
                      </a:r>
                      <a:r>
                        <a:rPr lang="en-US" sz="1500" dirty="0" err="1"/>
                        <a:t>mo</a:t>
                      </a:r>
                      <a:r>
                        <a:rPr lang="en-US" sz="1500" dirty="0"/>
                        <a:t> median</a:t>
                      </a:r>
                      <a:endParaRPr lang="en-US" sz="1500" dirty="0">
                        <a:latin typeface="Calibri" panose="020F0502020204030204" pitchFamily="34" charset="0"/>
                        <a:cs typeface="Calibri" panose="020F0502020204030204" pitchFamily="34" charset="0"/>
                      </a:endParaRPr>
                    </a:p>
                  </a:txBody>
                  <a:tcPr marL="68580" marR="68580" marT="34290" marB="34290">
                    <a:solidFill>
                      <a:schemeClr val="accent3">
                        <a:lumMod val="95000"/>
                      </a:schemeClr>
                    </a:solidFill>
                  </a:tcPr>
                </a:tc>
                <a:tc>
                  <a:txBody>
                    <a:bodyPr/>
                    <a:lstStyle/>
                    <a:p>
                      <a:r>
                        <a:rPr lang="en-US" sz="1500" dirty="0"/>
                        <a:t>68% vs 46%</a:t>
                      </a:r>
                      <a:endParaRPr lang="en-US" sz="1500" dirty="0">
                        <a:latin typeface="Calibri" panose="020F0502020204030204" pitchFamily="34" charset="0"/>
                        <a:cs typeface="Calibri" panose="020F0502020204030204" pitchFamily="34" charset="0"/>
                      </a:endParaRPr>
                    </a:p>
                  </a:txBody>
                  <a:tcPr marL="68580" marR="68580" marT="34290" marB="34290">
                    <a:solidFill>
                      <a:schemeClr val="accent3">
                        <a:lumMod val="95000"/>
                      </a:schemeClr>
                    </a:solidFill>
                  </a:tcPr>
                </a:tc>
                <a:tc>
                  <a:txBody>
                    <a:bodyPr/>
                    <a:lstStyle/>
                    <a:p>
                      <a:r>
                        <a:rPr lang="en-US" sz="1500" dirty="0"/>
                        <a:t>21.4 vs 13.9 </a:t>
                      </a:r>
                      <a:r>
                        <a:rPr lang="en-US" sz="1500" dirty="0" err="1"/>
                        <a:t>mo</a:t>
                      </a:r>
                      <a:endParaRPr lang="en-US" sz="1500" dirty="0"/>
                    </a:p>
                    <a:p>
                      <a:r>
                        <a:rPr lang="en-US" sz="1500" dirty="0">
                          <a:latin typeface="Calibri" panose="020F0502020204030204" pitchFamily="34" charset="0"/>
                          <a:cs typeface="Calibri" panose="020F0502020204030204" pitchFamily="34" charset="0"/>
                        </a:rPr>
                        <a:t>HR=0.72</a:t>
                      </a:r>
                    </a:p>
                  </a:txBody>
                  <a:tcPr marL="68580" marR="68580" marT="34290" marB="34290">
                    <a:solidFill>
                      <a:schemeClr val="accent3">
                        <a:lumMod val="95000"/>
                      </a:schemeClr>
                    </a:solidFill>
                  </a:tcPr>
                </a:tc>
                <a:tc>
                  <a:txBody>
                    <a:bodyPr/>
                    <a:lstStyle/>
                    <a:p>
                      <a:r>
                        <a:rPr lang="en-US" sz="1500" dirty="0"/>
                        <a:t>NR vs 47.6 </a:t>
                      </a:r>
                      <a:r>
                        <a:rPr lang="en-US" sz="1500" dirty="0" err="1"/>
                        <a:t>mo</a:t>
                      </a:r>
                      <a:endParaRPr lang="en-US" sz="1500" dirty="0"/>
                    </a:p>
                    <a:p>
                      <a:r>
                        <a:rPr lang="en-US" sz="1500" dirty="0"/>
                        <a:t>HR = 1.07</a:t>
                      </a:r>
                      <a:endParaRPr lang="en-US" sz="1500" dirty="0">
                        <a:latin typeface="Calibri" panose="020F0502020204030204" pitchFamily="34" charset="0"/>
                        <a:cs typeface="Calibri" panose="020F0502020204030204" pitchFamily="34" charset="0"/>
                      </a:endParaRPr>
                    </a:p>
                  </a:txBody>
                  <a:tcPr marL="68580" marR="68580" marT="34290" marB="34290">
                    <a:solidFill>
                      <a:schemeClr val="accent3">
                        <a:lumMod val="95000"/>
                      </a:schemeClr>
                    </a:solidFill>
                  </a:tcPr>
                </a:tc>
                <a:extLst>
                  <a:ext uri="{0D108BD9-81ED-4DB2-BD59-A6C34878D82A}">
                    <a16:rowId xmlns:a16="http://schemas.microsoft.com/office/drawing/2014/main" val="432799903"/>
                  </a:ext>
                </a:extLst>
              </a:tr>
              <a:tr h="525780">
                <a:tc>
                  <a:txBody>
                    <a:bodyPr/>
                    <a:lstStyle/>
                    <a:p>
                      <a:r>
                        <a:rPr lang="en-US" sz="1500" b="1" dirty="0" err="1"/>
                        <a:t>Pembro</a:t>
                      </a:r>
                      <a:r>
                        <a:rPr lang="en-US" sz="1500" b="1" dirty="0"/>
                        <a:t> + Len</a:t>
                      </a:r>
                      <a:r>
                        <a:rPr lang="en-US" sz="1500" b="1" baseline="30000" dirty="0"/>
                        <a:t>4</a:t>
                      </a:r>
                    </a:p>
                    <a:p>
                      <a:r>
                        <a:rPr lang="en-US" sz="1500" dirty="0"/>
                        <a:t>CLEAR</a:t>
                      </a:r>
                      <a:endParaRPr lang="en-US" sz="1500" dirty="0">
                        <a:latin typeface="Calibri" panose="020F0502020204030204" pitchFamily="34" charset="0"/>
                        <a:cs typeface="Calibri" panose="020F0502020204030204" pitchFamily="34" charset="0"/>
                      </a:endParaRPr>
                    </a:p>
                  </a:txBody>
                  <a:tcPr marL="68580" marR="68580" marT="34290" marB="34290">
                    <a:lnB w="28575"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en-US" sz="1500" dirty="0"/>
                        <a:t>49.8 </a:t>
                      </a:r>
                      <a:r>
                        <a:rPr lang="en-US" sz="1500" dirty="0" err="1"/>
                        <a:t>mo</a:t>
                      </a:r>
                      <a:r>
                        <a:rPr lang="en-US" sz="1500" dirty="0"/>
                        <a:t> median</a:t>
                      </a:r>
                      <a:endParaRPr lang="en-US" sz="1500" dirty="0">
                        <a:latin typeface="Calibri" panose="020F0502020204030204" pitchFamily="34" charset="0"/>
                        <a:cs typeface="Calibri" panose="020F0502020204030204" pitchFamily="34" charset="0"/>
                      </a:endParaRPr>
                    </a:p>
                  </a:txBody>
                  <a:tcPr marL="68580" marR="68580" marT="34290" marB="34290">
                    <a:lnB w="28575"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en-US" sz="1500" dirty="0"/>
                        <a:t>N/A</a:t>
                      </a:r>
                      <a:endParaRPr lang="en-US" sz="1500" dirty="0">
                        <a:latin typeface="Calibri" panose="020F0502020204030204" pitchFamily="34" charset="0"/>
                        <a:cs typeface="Calibri" panose="020F0502020204030204" pitchFamily="34" charset="0"/>
                      </a:endParaRPr>
                    </a:p>
                  </a:txBody>
                  <a:tcPr marL="68580" marR="68580" marT="34290" marB="34290">
                    <a:lnB w="28575"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en-US" sz="1500" dirty="0"/>
                        <a:t>28.6 vs 12.9</a:t>
                      </a:r>
                    </a:p>
                    <a:p>
                      <a:r>
                        <a:rPr lang="en-US" sz="1500" dirty="0"/>
                        <a:t>HR=0.50</a:t>
                      </a:r>
                      <a:endParaRPr lang="en-US" sz="1500" dirty="0">
                        <a:latin typeface="Calibri" panose="020F0502020204030204" pitchFamily="34" charset="0"/>
                        <a:cs typeface="Calibri" panose="020F0502020204030204" pitchFamily="34" charset="0"/>
                      </a:endParaRPr>
                    </a:p>
                  </a:txBody>
                  <a:tcPr marL="68580" marR="68580" marT="34290" marB="34290">
                    <a:lnB w="28575" cap="flat" cmpd="sng" algn="ctr">
                      <a:solidFill>
                        <a:schemeClr val="tx1"/>
                      </a:solidFill>
                      <a:prstDash val="solid"/>
                      <a:round/>
                      <a:headEnd type="none" w="med" len="med"/>
                      <a:tailEnd type="none" w="med" len="med"/>
                    </a:lnB>
                    <a:solidFill>
                      <a:schemeClr val="accent3">
                        <a:lumMod val="95000"/>
                      </a:schemeClr>
                    </a:solidFill>
                  </a:tcPr>
                </a:tc>
                <a:tc>
                  <a:txBody>
                    <a:bodyPr/>
                    <a:lstStyle/>
                    <a:p>
                      <a:r>
                        <a:rPr lang="en-US" sz="1500" dirty="0"/>
                        <a:t>NR vs 59.9 </a:t>
                      </a:r>
                      <a:r>
                        <a:rPr lang="en-US" sz="1500" dirty="0" err="1"/>
                        <a:t>mo</a:t>
                      </a:r>
                      <a:endParaRPr lang="en-US" sz="1500" dirty="0"/>
                    </a:p>
                    <a:p>
                      <a:r>
                        <a:rPr lang="en-US" sz="1500" dirty="0"/>
                        <a:t>HR 0.94</a:t>
                      </a:r>
                      <a:endParaRPr lang="en-US" sz="1500" dirty="0">
                        <a:latin typeface="Calibri" panose="020F0502020204030204" pitchFamily="34" charset="0"/>
                        <a:cs typeface="Calibri" panose="020F0502020204030204" pitchFamily="34" charset="0"/>
                      </a:endParaRPr>
                    </a:p>
                  </a:txBody>
                  <a:tcPr marL="68580" marR="68580" marT="34290" marB="34290">
                    <a:lnB w="28575"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3474144184"/>
                  </a:ext>
                </a:extLst>
              </a:tr>
            </a:tbl>
          </a:graphicData>
        </a:graphic>
      </p:graphicFrame>
      <p:sp>
        <p:nvSpPr>
          <p:cNvPr id="7" name="TextBox 6">
            <a:extLst>
              <a:ext uri="{FF2B5EF4-FFF2-40B4-BE49-F238E27FC236}">
                <a16:creationId xmlns:a16="http://schemas.microsoft.com/office/drawing/2014/main" id="{FA13B353-8FF7-C965-B632-9DF5D6CE2A84}"/>
              </a:ext>
            </a:extLst>
          </p:cNvPr>
          <p:cNvSpPr txBox="1"/>
          <p:nvPr/>
        </p:nvSpPr>
        <p:spPr>
          <a:xfrm>
            <a:off x="3669631" y="4501932"/>
            <a:ext cx="5197642" cy="646331"/>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defTabSz="514350" fontAlgn="auto">
              <a:spcBef>
                <a:spcPts val="0"/>
              </a:spcBef>
              <a:spcAft>
                <a:spcPts val="0"/>
              </a:spcAft>
              <a:defRPr/>
            </a:pPr>
            <a:r>
              <a:rPr lang="da-DK" sz="1200" baseline="30000" dirty="0">
                <a:solidFill>
                  <a:schemeClr val="bg2"/>
                </a:solidFill>
                <a:latin typeface="+mn-lt"/>
                <a:ea typeface="+mn-ea"/>
                <a:cs typeface="Arial" pitchFamily="34" charset="0"/>
              </a:rPr>
              <a:t>1</a:t>
            </a:r>
            <a:r>
              <a:rPr lang="da-DK" sz="1200" dirty="0">
                <a:solidFill>
                  <a:schemeClr val="bg2"/>
                </a:solidFill>
                <a:latin typeface="+mn-lt"/>
                <a:ea typeface="+mn-ea"/>
                <a:cs typeface="Arial" pitchFamily="34" charset="0"/>
              </a:rPr>
              <a:t>Motzer et al. JITC (2020) 8(2):</a:t>
            </a:r>
            <a:r>
              <a:rPr lang="en-US" sz="1200" b="0" i="0" dirty="0">
                <a:solidFill>
                  <a:schemeClr val="bg2"/>
                </a:solidFill>
                <a:effectLst/>
                <a:latin typeface="+mn-lt"/>
              </a:rPr>
              <a:t>e000891</a:t>
            </a:r>
            <a:r>
              <a:rPr lang="en-US" sz="1200" dirty="0">
                <a:solidFill>
                  <a:schemeClr val="bg2"/>
                </a:solidFill>
                <a:latin typeface="+mn-lt"/>
                <a:ea typeface="+mn-ea"/>
                <a:cs typeface="Arial" pitchFamily="34" charset="0"/>
              </a:rPr>
              <a:t>. </a:t>
            </a:r>
            <a:r>
              <a:rPr lang="en-US" sz="1200" baseline="30000" dirty="0">
                <a:solidFill>
                  <a:schemeClr val="bg2"/>
                </a:solidFill>
                <a:latin typeface="+mn-lt"/>
                <a:ea typeface="+mn-ea"/>
                <a:cs typeface="Arial" pitchFamily="34" charset="0"/>
              </a:rPr>
              <a:t>2</a:t>
            </a:r>
            <a:r>
              <a:rPr lang="da-DK" sz="1200" dirty="0">
                <a:solidFill>
                  <a:schemeClr val="bg2"/>
                </a:solidFill>
                <a:latin typeface="+mn-lt"/>
                <a:ea typeface="+mn-ea"/>
                <a:cs typeface="Arial" pitchFamily="34" charset="0"/>
              </a:rPr>
              <a:t>Rini et al. ASCO 2021 abstract 4500.</a:t>
            </a:r>
            <a:r>
              <a:rPr lang="en-US" sz="1200" dirty="0">
                <a:solidFill>
                  <a:schemeClr val="bg2"/>
                </a:solidFill>
                <a:latin typeface="+mn-lt"/>
                <a:ea typeface="+mn-ea"/>
                <a:cs typeface="Arial" pitchFamily="34" charset="0"/>
              </a:rPr>
              <a:t>  </a:t>
            </a:r>
            <a:r>
              <a:rPr lang="en-US" sz="1200" baseline="30000" dirty="0">
                <a:solidFill>
                  <a:schemeClr val="bg2"/>
                </a:solidFill>
                <a:latin typeface="+mn-lt"/>
                <a:ea typeface="+mn-ea"/>
                <a:cs typeface="Arial" panose="020B0604020202020204" pitchFamily="34" charset="0"/>
              </a:rPr>
              <a:t>3</a:t>
            </a:r>
            <a:r>
              <a:rPr lang="en-US" sz="1200" dirty="0">
                <a:solidFill>
                  <a:schemeClr val="bg2"/>
                </a:solidFill>
                <a:latin typeface="+mn-lt"/>
                <a:ea typeface="+mn-ea"/>
                <a:cs typeface="Arial" panose="020B0604020202020204" pitchFamily="34" charset="0"/>
              </a:rPr>
              <a:t>Burotto et al. GU Ca </a:t>
            </a:r>
            <a:r>
              <a:rPr lang="en-US" sz="1200" dirty="0" err="1">
                <a:solidFill>
                  <a:schemeClr val="bg2"/>
                </a:solidFill>
                <a:latin typeface="+mn-lt"/>
                <a:ea typeface="+mn-ea"/>
                <a:cs typeface="Arial" panose="020B0604020202020204" pitchFamily="34" charset="0"/>
              </a:rPr>
              <a:t>Symp</a:t>
            </a:r>
            <a:r>
              <a:rPr lang="en-US" sz="1200" dirty="0">
                <a:solidFill>
                  <a:schemeClr val="bg2"/>
                </a:solidFill>
                <a:latin typeface="+mn-lt"/>
                <a:ea typeface="+mn-ea"/>
                <a:cs typeface="Arial" panose="020B0604020202020204" pitchFamily="34" charset="0"/>
              </a:rPr>
              <a:t> 2023 Abstract 603;</a:t>
            </a:r>
            <a:r>
              <a:rPr lang="da-DK" sz="1200" dirty="0">
                <a:solidFill>
                  <a:schemeClr val="bg2"/>
                </a:solidFill>
                <a:latin typeface="+mn-lt"/>
                <a:ea typeface="+mn-ea"/>
                <a:cs typeface="Arial" panose="020B0604020202020204" pitchFamily="34" charset="0"/>
              </a:rPr>
              <a:t> </a:t>
            </a:r>
            <a:r>
              <a:rPr lang="da-DK" sz="1200" baseline="30000" dirty="0">
                <a:solidFill>
                  <a:schemeClr val="bg2"/>
                </a:solidFill>
                <a:latin typeface="+mn-lt"/>
                <a:ea typeface="+mn-ea"/>
                <a:cs typeface="Arial" panose="020B0604020202020204" pitchFamily="34" charset="0"/>
              </a:rPr>
              <a:t>4</a:t>
            </a:r>
            <a:r>
              <a:rPr lang="da-DK" sz="1200" dirty="0">
                <a:solidFill>
                  <a:schemeClr val="bg2"/>
                </a:solidFill>
                <a:latin typeface="+mn-lt"/>
                <a:ea typeface="+mn-ea"/>
                <a:cs typeface="Arial" panose="020B0604020202020204" pitchFamily="34" charset="0"/>
              </a:rPr>
              <a:t>Motzer, RJ et a. ASCO GU 2023, abstract 4502</a:t>
            </a:r>
            <a:endParaRPr lang="en-US" sz="1200" dirty="0">
              <a:solidFill>
                <a:schemeClr val="bg2"/>
              </a:solidFill>
              <a:latin typeface="+mn-lt"/>
              <a:ea typeface="+mn-ea"/>
              <a:cs typeface="Arial" panose="020B0604020202020204" pitchFamily="34" charset="0"/>
            </a:endParaRPr>
          </a:p>
        </p:txBody>
      </p:sp>
      <p:sp>
        <p:nvSpPr>
          <p:cNvPr id="9" name="Rectangle 8">
            <a:extLst>
              <a:ext uri="{FF2B5EF4-FFF2-40B4-BE49-F238E27FC236}">
                <a16:creationId xmlns:a16="http://schemas.microsoft.com/office/drawing/2014/main" id="{0D4F0E03-DE65-5034-696E-9A88A93C078F}"/>
              </a:ext>
            </a:extLst>
          </p:cNvPr>
          <p:cNvSpPr/>
          <p:nvPr/>
        </p:nvSpPr>
        <p:spPr>
          <a:xfrm>
            <a:off x="4037076" y="2286000"/>
            <a:ext cx="2935224" cy="1581912"/>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endParaRPr lang="en-US"/>
          </a:p>
        </p:txBody>
      </p:sp>
    </p:spTree>
    <p:extLst>
      <p:ext uri="{BB962C8B-B14F-4D97-AF65-F5344CB8AC3E}">
        <p14:creationId xmlns:p14="http://schemas.microsoft.com/office/powerpoint/2010/main" val="41987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15A13-E1C3-C43D-5E8B-6C9590A894BF}"/>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E7F4DA93-C4E8-6664-E7D4-134598A9BF74}"/>
              </a:ext>
            </a:extLst>
          </p:cNvPr>
          <p:cNvSpPr>
            <a:spLocks noGrp="1"/>
          </p:cNvSpPr>
          <p:nvPr>
            <p:ph type="sldNum" sz="quarter" idx="12"/>
          </p:nvPr>
        </p:nvSpPr>
        <p:spPr/>
        <p:txBody>
          <a:bodyPr/>
          <a:lstStyle/>
          <a:p>
            <a:pPr>
              <a:defRPr/>
            </a:pPr>
            <a:fld id="{F673F845-AED4-BA49-8F72-676B760A862C}" type="slidenum">
              <a:rPr lang="en-US" smtClean="0"/>
              <a:pPr>
                <a:defRPr/>
              </a:pPr>
              <a:t>12</a:t>
            </a:fld>
            <a:endParaRPr lang="en-US"/>
          </a:p>
        </p:txBody>
      </p:sp>
      <p:sp>
        <p:nvSpPr>
          <p:cNvPr id="5" name="Octagon 4">
            <a:extLst>
              <a:ext uri="{FF2B5EF4-FFF2-40B4-BE49-F238E27FC236}">
                <a16:creationId xmlns:a16="http://schemas.microsoft.com/office/drawing/2014/main" id="{6ED857B5-2FAF-49D2-0A7E-6FEC81F5577B}"/>
              </a:ext>
            </a:extLst>
          </p:cNvPr>
          <p:cNvSpPr/>
          <p:nvPr/>
        </p:nvSpPr>
        <p:spPr>
          <a:xfrm>
            <a:off x="1352691" y="1118990"/>
            <a:ext cx="1705232" cy="1237220"/>
          </a:xfrm>
          <a:prstGeom prst="octagon">
            <a:avLst/>
          </a:prstGeom>
          <a:solidFill>
            <a:srgbClr val="1E326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Olaparib-abiraterone</a:t>
            </a:r>
          </a:p>
        </p:txBody>
      </p:sp>
      <p:sp>
        <p:nvSpPr>
          <p:cNvPr id="6" name="Octagon 5">
            <a:extLst>
              <a:ext uri="{FF2B5EF4-FFF2-40B4-BE49-F238E27FC236}">
                <a16:creationId xmlns:a16="http://schemas.microsoft.com/office/drawing/2014/main" id="{48F1D7B6-129F-3B74-96B7-B96EEF37AE64}"/>
              </a:ext>
            </a:extLst>
          </p:cNvPr>
          <p:cNvSpPr/>
          <p:nvPr/>
        </p:nvSpPr>
        <p:spPr>
          <a:xfrm>
            <a:off x="6026634" y="1095821"/>
            <a:ext cx="1705232" cy="1237220"/>
          </a:xfrm>
          <a:prstGeom prst="octagon">
            <a:avLst/>
          </a:prstGeom>
          <a:solidFill>
            <a:srgbClr val="1E326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Talazoparib</a:t>
            </a:r>
            <a:r>
              <a:rPr lang="en-US" dirty="0"/>
              <a:t>-enzalutamide</a:t>
            </a:r>
          </a:p>
        </p:txBody>
      </p:sp>
      <p:sp>
        <p:nvSpPr>
          <p:cNvPr id="8" name="Octagon 7">
            <a:extLst>
              <a:ext uri="{FF2B5EF4-FFF2-40B4-BE49-F238E27FC236}">
                <a16:creationId xmlns:a16="http://schemas.microsoft.com/office/drawing/2014/main" id="{C42855BA-899E-9174-0211-7BA3085E5672}"/>
              </a:ext>
            </a:extLst>
          </p:cNvPr>
          <p:cNvSpPr/>
          <p:nvPr/>
        </p:nvSpPr>
        <p:spPr>
          <a:xfrm>
            <a:off x="3830220" y="2586355"/>
            <a:ext cx="1705232" cy="1237220"/>
          </a:xfrm>
          <a:prstGeom prst="octagon">
            <a:avLst/>
          </a:prstGeom>
          <a:solidFill>
            <a:srgbClr val="1E326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Niraparib-abiraterone</a:t>
            </a:r>
          </a:p>
        </p:txBody>
      </p:sp>
      <p:sp>
        <p:nvSpPr>
          <p:cNvPr id="9" name="TextBox 8">
            <a:extLst>
              <a:ext uri="{FF2B5EF4-FFF2-40B4-BE49-F238E27FC236}">
                <a16:creationId xmlns:a16="http://schemas.microsoft.com/office/drawing/2014/main" id="{9DBC48FD-CAE3-549A-4B33-D7BB7827870B}"/>
              </a:ext>
            </a:extLst>
          </p:cNvPr>
          <p:cNvSpPr txBox="1"/>
          <p:nvPr/>
        </p:nvSpPr>
        <p:spPr>
          <a:xfrm>
            <a:off x="1813659" y="2432466"/>
            <a:ext cx="914033" cy="307777"/>
          </a:xfrm>
          <a:prstGeom prst="rect">
            <a:avLst/>
          </a:prstGeom>
          <a:noFill/>
        </p:spPr>
        <p:txBody>
          <a:bodyPr wrap="none" rtlCol="0">
            <a:spAutoFit/>
          </a:bodyPr>
          <a:lstStyle/>
          <a:p>
            <a:r>
              <a:rPr lang="en-US" dirty="0"/>
              <a:t>PROPEL</a:t>
            </a:r>
          </a:p>
        </p:txBody>
      </p:sp>
      <p:sp>
        <p:nvSpPr>
          <p:cNvPr id="10" name="TextBox 9">
            <a:extLst>
              <a:ext uri="{FF2B5EF4-FFF2-40B4-BE49-F238E27FC236}">
                <a16:creationId xmlns:a16="http://schemas.microsoft.com/office/drawing/2014/main" id="{76D9D2D0-A2BF-BFEC-DF2E-D7C48A7A74AD}"/>
              </a:ext>
            </a:extLst>
          </p:cNvPr>
          <p:cNvSpPr txBox="1"/>
          <p:nvPr/>
        </p:nvSpPr>
        <p:spPr>
          <a:xfrm>
            <a:off x="4064775" y="3823575"/>
            <a:ext cx="1261884" cy="307777"/>
          </a:xfrm>
          <a:prstGeom prst="rect">
            <a:avLst/>
          </a:prstGeom>
          <a:noFill/>
        </p:spPr>
        <p:txBody>
          <a:bodyPr wrap="none" rtlCol="0">
            <a:spAutoFit/>
          </a:bodyPr>
          <a:lstStyle/>
          <a:p>
            <a:r>
              <a:rPr lang="en-US" dirty="0"/>
              <a:t>MAGNITUDE</a:t>
            </a:r>
          </a:p>
        </p:txBody>
      </p:sp>
      <p:sp>
        <p:nvSpPr>
          <p:cNvPr id="11" name="TextBox 10">
            <a:extLst>
              <a:ext uri="{FF2B5EF4-FFF2-40B4-BE49-F238E27FC236}">
                <a16:creationId xmlns:a16="http://schemas.microsoft.com/office/drawing/2014/main" id="{B0B5D574-1709-0D30-9748-9FF5AC5BA4A2}"/>
              </a:ext>
            </a:extLst>
          </p:cNvPr>
          <p:cNvSpPr txBox="1"/>
          <p:nvPr/>
        </p:nvSpPr>
        <p:spPr>
          <a:xfrm>
            <a:off x="6367731" y="2432466"/>
            <a:ext cx="1023037" cy="307777"/>
          </a:xfrm>
          <a:prstGeom prst="rect">
            <a:avLst/>
          </a:prstGeom>
          <a:noFill/>
        </p:spPr>
        <p:txBody>
          <a:bodyPr wrap="none" rtlCol="0">
            <a:spAutoFit/>
          </a:bodyPr>
          <a:lstStyle/>
          <a:p>
            <a:r>
              <a:rPr lang="en-US" dirty="0"/>
              <a:t>TALAPRO</a:t>
            </a:r>
          </a:p>
        </p:txBody>
      </p:sp>
      <p:sp>
        <p:nvSpPr>
          <p:cNvPr id="3" name="Title 1">
            <a:extLst>
              <a:ext uri="{FF2B5EF4-FFF2-40B4-BE49-F238E27FC236}">
                <a16:creationId xmlns:a16="http://schemas.microsoft.com/office/drawing/2014/main" id="{92BAC8B2-E8DD-6D1A-02EB-2B098EBFF318}"/>
              </a:ext>
            </a:extLst>
          </p:cNvPr>
          <p:cNvSpPr txBox="1">
            <a:spLocks/>
          </p:cNvSpPr>
          <p:nvPr/>
        </p:nvSpPr>
        <p:spPr>
          <a:xfrm>
            <a:off x="249382" y="375907"/>
            <a:ext cx="9144000" cy="1006507"/>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200" b="1" dirty="0"/>
              <a:t>What about all those combinations?</a:t>
            </a:r>
            <a:endParaRPr lang="en-US" sz="2200" b="1" dirty="0">
              <a:cs typeface="Calibri"/>
            </a:endParaRPr>
          </a:p>
        </p:txBody>
      </p:sp>
    </p:spTree>
    <p:extLst>
      <p:ext uri="{BB962C8B-B14F-4D97-AF65-F5344CB8AC3E}">
        <p14:creationId xmlns:p14="http://schemas.microsoft.com/office/powerpoint/2010/main" val="17598319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4CF9B35-19D4-4ADE-8E46-3C8E15907758}"/>
              </a:ext>
            </a:extLst>
          </p:cNvPr>
          <p:cNvSpPr>
            <a:spLocks noGrp="1"/>
          </p:cNvSpPr>
          <p:nvPr>
            <p:ph sz="half" idx="1"/>
          </p:nvPr>
        </p:nvSpPr>
        <p:spPr/>
        <p:txBody>
          <a:bodyPr/>
          <a:lstStyle/>
          <a:p>
            <a:endParaRPr lang="en-US"/>
          </a:p>
        </p:txBody>
      </p:sp>
      <p:sp>
        <p:nvSpPr>
          <p:cNvPr id="6" name="Content Placeholder 5">
            <a:extLst>
              <a:ext uri="{FF2B5EF4-FFF2-40B4-BE49-F238E27FC236}">
                <a16:creationId xmlns:a16="http://schemas.microsoft.com/office/drawing/2014/main" id="{A3289E19-3B82-406C-9CA1-0839C8453BB3}"/>
              </a:ext>
            </a:extLst>
          </p:cNvPr>
          <p:cNvSpPr>
            <a:spLocks noGrp="1"/>
          </p:cNvSpPr>
          <p:nvPr>
            <p:ph sz="half" idx="2"/>
          </p:nvPr>
        </p:nvSpPr>
        <p:spPr/>
        <p:txBody>
          <a:bodyPr/>
          <a:lstStyle/>
          <a:p>
            <a:endParaRPr lang="en-US"/>
          </a:p>
        </p:txBody>
      </p:sp>
      <p:sp>
        <p:nvSpPr>
          <p:cNvPr id="2" name="Title 1">
            <a:extLst>
              <a:ext uri="{FF2B5EF4-FFF2-40B4-BE49-F238E27FC236}">
                <a16:creationId xmlns:a16="http://schemas.microsoft.com/office/drawing/2014/main" id="{28117201-8CC6-1348-B4D8-9D4AF7A76F4E}"/>
              </a:ext>
            </a:extLst>
          </p:cNvPr>
          <p:cNvSpPr>
            <a:spLocks noGrp="1"/>
          </p:cNvSpPr>
          <p:nvPr>
            <p:ph type="title"/>
          </p:nvPr>
        </p:nvSpPr>
        <p:spPr/>
        <p:txBody>
          <a:bodyPr anchor="t">
            <a:no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r>
              <a:rPr lang="en-US" sz="2250" b="1" dirty="0">
                <a:solidFill>
                  <a:srgbClr val="002E51"/>
                </a:solidFill>
              </a:rPr>
              <a:t>Front-line phase 3 trials with IO agents (efficacy summary)</a:t>
            </a:r>
          </a:p>
        </p:txBody>
      </p:sp>
      <p:graphicFrame>
        <p:nvGraphicFramePr>
          <p:cNvPr id="4" name="Table 3">
            <a:extLst>
              <a:ext uri="{FF2B5EF4-FFF2-40B4-BE49-F238E27FC236}">
                <a16:creationId xmlns:a16="http://schemas.microsoft.com/office/drawing/2014/main" id="{F7DDD766-10EB-7243-B49F-B6A31C6307F7}"/>
              </a:ext>
            </a:extLst>
          </p:cNvPr>
          <p:cNvGraphicFramePr>
            <a:graphicFrameLocks noGrp="1"/>
          </p:cNvGraphicFramePr>
          <p:nvPr/>
        </p:nvGraphicFramePr>
        <p:xfrm>
          <a:off x="446140" y="644495"/>
          <a:ext cx="8229600" cy="3623320"/>
        </p:xfrm>
        <a:graphic>
          <a:graphicData uri="http://schemas.openxmlformats.org/drawingml/2006/table">
            <a:tbl>
              <a:tblPr firstRow="1" bandRow="1">
                <a:tableStyleId>{93296810-A885-4BE3-A3E7-6D5BEEA58F35}</a:tableStyleId>
              </a:tblPr>
              <a:tblGrid>
                <a:gridCol w="1645920">
                  <a:extLst>
                    <a:ext uri="{9D8B030D-6E8A-4147-A177-3AD203B41FA5}">
                      <a16:colId xmlns:a16="http://schemas.microsoft.com/office/drawing/2014/main" val="2131088340"/>
                    </a:ext>
                  </a:extLst>
                </a:gridCol>
                <a:gridCol w="1645920">
                  <a:extLst>
                    <a:ext uri="{9D8B030D-6E8A-4147-A177-3AD203B41FA5}">
                      <a16:colId xmlns:a16="http://schemas.microsoft.com/office/drawing/2014/main" val="3101438124"/>
                    </a:ext>
                  </a:extLst>
                </a:gridCol>
                <a:gridCol w="1645920">
                  <a:extLst>
                    <a:ext uri="{9D8B030D-6E8A-4147-A177-3AD203B41FA5}">
                      <a16:colId xmlns:a16="http://schemas.microsoft.com/office/drawing/2014/main" val="1002595744"/>
                    </a:ext>
                  </a:extLst>
                </a:gridCol>
                <a:gridCol w="1645920">
                  <a:extLst>
                    <a:ext uri="{9D8B030D-6E8A-4147-A177-3AD203B41FA5}">
                      <a16:colId xmlns:a16="http://schemas.microsoft.com/office/drawing/2014/main" val="981860342"/>
                    </a:ext>
                  </a:extLst>
                </a:gridCol>
                <a:gridCol w="1645920">
                  <a:extLst>
                    <a:ext uri="{9D8B030D-6E8A-4147-A177-3AD203B41FA5}">
                      <a16:colId xmlns:a16="http://schemas.microsoft.com/office/drawing/2014/main" val="1395599289"/>
                    </a:ext>
                  </a:extLst>
                </a:gridCol>
              </a:tblGrid>
              <a:tr h="280035">
                <a:tc>
                  <a:txBody>
                    <a:bodyPr/>
                    <a:lstStyle/>
                    <a:p>
                      <a:pPr algn="ctr"/>
                      <a:endParaRPr lang="en-US" sz="1400" b="1" dirty="0">
                        <a:solidFill>
                          <a:schemeClr val="bg1"/>
                        </a:solidFill>
                      </a:endParaRPr>
                    </a:p>
                  </a:txBody>
                  <a:tcPr marL="51435" marR="51435" marT="25718" marB="25718" anchor="ctr">
                    <a:solidFill>
                      <a:schemeClr val="accent2"/>
                    </a:solidFill>
                  </a:tcPr>
                </a:tc>
                <a:tc>
                  <a:txBody>
                    <a:bodyPr/>
                    <a:lstStyle/>
                    <a:p>
                      <a:pPr algn="ctr"/>
                      <a:r>
                        <a:rPr lang="en-US" sz="1500" dirty="0" err="1"/>
                        <a:t>CheckMate</a:t>
                      </a:r>
                      <a:r>
                        <a:rPr lang="en-US" sz="1500" dirty="0"/>
                        <a:t> 214</a:t>
                      </a:r>
                      <a:r>
                        <a:rPr lang="en-US" sz="1500" baseline="30000" dirty="0"/>
                        <a:t>1</a:t>
                      </a:r>
                    </a:p>
                  </a:txBody>
                  <a:tcPr marL="51435" marR="51435" marT="25718" marB="25718" anchor="ctr"/>
                </a:tc>
                <a:tc>
                  <a:txBody>
                    <a:bodyPr/>
                    <a:lstStyle/>
                    <a:p>
                      <a:pPr algn="ctr"/>
                      <a:r>
                        <a:rPr lang="en-US" sz="1500" dirty="0"/>
                        <a:t>KEYNOTE-426</a:t>
                      </a:r>
                      <a:r>
                        <a:rPr lang="en-US" sz="1500" baseline="30000" dirty="0"/>
                        <a:t>2</a:t>
                      </a:r>
                    </a:p>
                  </a:txBody>
                  <a:tcPr marL="51435" marR="51435" marT="25718" marB="25718" anchor="ctr"/>
                </a:tc>
                <a:tc>
                  <a:txBody>
                    <a:bodyPr/>
                    <a:lstStyle/>
                    <a:p>
                      <a:pPr algn="ctr"/>
                      <a:r>
                        <a:rPr lang="en-US" sz="1500" dirty="0" err="1"/>
                        <a:t>CheckMate</a:t>
                      </a:r>
                      <a:r>
                        <a:rPr lang="en-US" sz="1500" dirty="0"/>
                        <a:t> 9ER</a:t>
                      </a:r>
                      <a:r>
                        <a:rPr lang="en-US" sz="1500" baseline="30000" dirty="0"/>
                        <a:t>3</a:t>
                      </a:r>
                    </a:p>
                  </a:txBody>
                  <a:tcPr marL="51435" marR="51435" marT="25718" marB="25718" anchor="ctr"/>
                </a:tc>
                <a:tc>
                  <a:txBody>
                    <a:bodyPr/>
                    <a:lstStyle/>
                    <a:p>
                      <a:pPr algn="ctr"/>
                      <a:r>
                        <a:rPr lang="en-US" sz="1500" dirty="0"/>
                        <a:t>CLEAR</a:t>
                      </a:r>
                      <a:r>
                        <a:rPr lang="en-US" sz="1500" baseline="30000" dirty="0"/>
                        <a:t>4</a:t>
                      </a:r>
                    </a:p>
                  </a:txBody>
                  <a:tcPr marL="51435" marR="51435" marT="25718" marB="25718" anchor="ctr"/>
                </a:tc>
                <a:extLst>
                  <a:ext uri="{0D108BD9-81ED-4DB2-BD59-A6C34878D82A}">
                    <a16:rowId xmlns:a16="http://schemas.microsoft.com/office/drawing/2014/main" val="1232107124"/>
                  </a:ext>
                </a:extLst>
              </a:tr>
              <a:tr h="600075">
                <a:tc>
                  <a:txBody>
                    <a:bodyPr/>
                    <a:lstStyle/>
                    <a:p>
                      <a:pPr algn="ctr"/>
                      <a:r>
                        <a:rPr lang="en-US" sz="1400" b="1" dirty="0">
                          <a:solidFill>
                            <a:schemeClr val="bg1"/>
                          </a:solidFill>
                        </a:rPr>
                        <a:t>Intervention</a:t>
                      </a:r>
                    </a:p>
                  </a:txBody>
                  <a:tcPr marL="51435" marR="51435" marT="25718" marB="25718" anchor="c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err="1"/>
                        <a:t>Nivolumab</a:t>
                      </a:r>
                      <a:r>
                        <a:rPr lang="en-US" sz="1200" dirty="0"/>
                        <a:t> +</a:t>
                      </a:r>
                    </a:p>
                    <a:p>
                      <a:pPr algn="ctr"/>
                      <a:r>
                        <a:rPr lang="en-US" sz="1200" dirty="0"/>
                        <a:t>Ipilimumab</a:t>
                      </a:r>
                    </a:p>
                    <a:p>
                      <a:pPr algn="ctr"/>
                      <a:r>
                        <a:rPr lang="en-US" sz="1200" dirty="0"/>
                        <a:t>N=550</a:t>
                      </a:r>
                    </a:p>
                  </a:txBody>
                  <a:tcPr marL="51435" marR="51435" marT="25718" marB="25718" anchor="ctr"/>
                </a:tc>
                <a:tc>
                  <a:txBody>
                    <a:bodyPr/>
                    <a:lstStyle/>
                    <a:p>
                      <a:pPr algn="ctr"/>
                      <a:r>
                        <a:rPr lang="en-US" sz="1200" dirty="0"/>
                        <a:t>Pembrolizumab + </a:t>
                      </a:r>
                      <a:r>
                        <a:rPr lang="en-US" sz="1200" dirty="0" err="1"/>
                        <a:t>Axitinib</a:t>
                      </a:r>
                      <a:endParaRPr lang="en-US" sz="1200" dirty="0"/>
                    </a:p>
                    <a:p>
                      <a:pPr algn="ctr"/>
                      <a:r>
                        <a:rPr lang="en-US" sz="1200" dirty="0"/>
                        <a:t>N=432</a:t>
                      </a: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Nivolumab + </a:t>
                      </a:r>
                      <a:r>
                        <a:rPr lang="en-US" sz="1200" dirty="0" err="1"/>
                        <a:t>Cabozantinib</a:t>
                      </a:r>
                      <a:endParaRPr lang="en-US" sz="12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N=323</a:t>
                      </a: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Pembrolizumab + Lenvatinib</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N=355</a:t>
                      </a:r>
                    </a:p>
                  </a:txBody>
                  <a:tcPr marL="51435" marR="51435" marT="25718" marB="25718" anchor="ctr"/>
                </a:tc>
                <a:extLst>
                  <a:ext uri="{0D108BD9-81ED-4DB2-BD59-A6C34878D82A}">
                    <a16:rowId xmlns:a16="http://schemas.microsoft.com/office/drawing/2014/main" val="3794990571"/>
                  </a:ext>
                </a:extLst>
              </a:tr>
              <a:tr h="257175">
                <a:tc>
                  <a:txBody>
                    <a:bodyPr/>
                    <a:lstStyle/>
                    <a:p>
                      <a:pPr algn="ctr"/>
                      <a:r>
                        <a:rPr lang="en-US" sz="1400" b="1" dirty="0">
                          <a:solidFill>
                            <a:schemeClr val="bg1"/>
                          </a:solidFill>
                        </a:rPr>
                        <a:t>Fav/Int/Poor %</a:t>
                      </a:r>
                    </a:p>
                  </a:txBody>
                  <a:tcPr marL="51435" marR="51435" marT="25718" marB="25718" anchor="ctr">
                    <a:solidFill>
                      <a:schemeClr val="accent2"/>
                    </a:solidFill>
                  </a:tcPr>
                </a:tc>
                <a:tc>
                  <a:txBody>
                    <a:bodyPr/>
                    <a:lstStyle/>
                    <a:p>
                      <a:pPr algn="ctr"/>
                      <a:r>
                        <a:rPr lang="en-US" sz="1200" dirty="0"/>
                        <a:t>23/61/17</a:t>
                      </a:r>
                    </a:p>
                  </a:txBody>
                  <a:tcPr marL="51435" marR="51435" marT="25718" marB="25718" anchor="ctr"/>
                </a:tc>
                <a:tc>
                  <a:txBody>
                    <a:bodyPr/>
                    <a:lstStyle/>
                    <a:p>
                      <a:pPr algn="ctr"/>
                      <a:r>
                        <a:rPr lang="en-US" sz="1200" dirty="0"/>
                        <a:t>32/55/13</a:t>
                      </a:r>
                    </a:p>
                  </a:txBody>
                  <a:tcPr marL="51435" marR="51435" marT="25718" marB="25718" anchor="ctr"/>
                </a:tc>
                <a:tc>
                  <a:txBody>
                    <a:bodyPr/>
                    <a:lstStyle/>
                    <a:p>
                      <a:pPr algn="ctr"/>
                      <a:r>
                        <a:rPr lang="en-US" sz="1200" dirty="0"/>
                        <a:t>23/58/19</a:t>
                      </a:r>
                    </a:p>
                  </a:txBody>
                  <a:tcPr marL="51435" marR="51435" marT="25718" marB="25718" anchor="ctr"/>
                </a:tc>
                <a:tc>
                  <a:txBody>
                    <a:bodyPr/>
                    <a:lstStyle/>
                    <a:p>
                      <a:pPr algn="ctr"/>
                      <a:r>
                        <a:rPr lang="en-US" sz="1200" dirty="0"/>
                        <a:t>31/58/9</a:t>
                      </a:r>
                    </a:p>
                  </a:txBody>
                  <a:tcPr marL="51435" marR="51435" marT="25718" marB="25718" anchor="ctr"/>
                </a:tc>
                <a:extLst>
                  <a:ext uri="{0D108BD9-81ED-4DB2-BD59-A6C34878D82A}">
                    <a16:rowId xmlns:a16="http://schemas.microsoft.com/office/drawing/2014/main" val="3454163912"/>
                  </a:ext>
                </a:extLst>
              </a:tr>
              <a:tr h="257175">
                <a:tc>
                  <a:txBody>
                    <a:bodyPr/>
                    <a:lstStyle/>
                    <a:p>
                      <a:pPr algn="ctr"/>
                      <a:r>
                        <a:rPr lang="en-US" sz="1400" b="1" dirty="0">
                          <a:solidFill>
                            <a:schemeClr val="bg1"/>
                          </a:solidFill>
                        </a:rPr>
                        <a:t>Comparator</a:t>
                      </a:r>
                    </a:p>
                  </a:txBody>
                  <a:tcPr marL="51435" marR="51435" marT="25718" marB="25718" anchor="ctr">
                    <a:solidFill>
                      <a:schemeClr val="accent2"/>
                    </a:solidFill>
                  </a:tcPr>
                </a:tc>
                <a:tc>
                  <a:txBody>
                    <a:bodyPr/>
                    <a:lstStyle/>
                    <a:p>
                      <a:pPr algn="ctr"/>
                      <a:r>
                        <a:rPr lang="en-US" sz="1200" dirty="0"/>
                        <a:t>Sunitinib</a:t>
                      </a:r>
                    </a:p>
                  </a:txBody>
                  <a:tcPr marL="51435" marR="51435" marT="25718" marB="25718" anchor="ctr"/>
                </a:tc>
                <a:tc>
                  <a:txBody>
                    <a:bodyPr/>
                    <a:lstStyle/>
                    <a:p>
                      <a:pPr algn="ctr"/>
                      <a:r>
                        <a:rPr lang="en-US" sz="1200" dirty="0"/>
                        <a:t>Sunitinib</a:t>
                      </a:r>
                    </a:p>
                  </a:txBody>
                  <a:tcPr marL="51435" marR="51435" marT="25718" marB="25718" anchor="ctr"/>
                </a:tc>
                <a:tc>
                  <a:txBody>
                    <a:bodyPr/>
                    <a:lstStyle/>
                    <a:p>
                      <a:pPr algn="ctr"/>
                      <a:r>
                        <a:rPr lang="en-US" sz="1200" dirty="0"/>
                        <a:t>Sunitinib</a:t>
                      </a:r>
                    </a:p>
                  </a:txBody>
                  <a:tcPr marL="51435" marR="51435" marT="25718" marB="25718" anchor="ctr"/>
                </a:tc>
                <a:tc>
                  <a:txBody>
                    <a:bodyPr/>
                    <a:lstStyle/>
                    <a:p>
                      <a:pPr algn="ctr"/>
                      <a:r>
                        <a:rPr lang="en-US" sz="1200" dirty="0"/>
                        <a:t>Sunitinib</a:t>
                      </a:r>
                    </a:p>
                  </a:txBody>
                  <a:tcPr marL="51435" marR="51435" marT="25718" marB="25718" anchor="ctr"/>
                </a:tc>
                <a:extLst>
                  <a:ext uri="{0D108BD9-81ED-4DB2-BD59-A6C34878D82A}">
                    <a16:rowId xmlns:a16="http://schemas.microsoft.com/office/drawing/2014/main" val="919574628"/>
                  </a:ext>
                </a:extLst>
              </a:tr>
              <a:tr h="417195">
                <a:tc>
                  <a:txBody>
                    <a:bodyPr/>
                    <a:lstStyle/>
                    <a:p>
                      <a:pPr algn="ctr"/>
                      <a:r>
                        <a:rPr lang="en-US" sz="1400" b="1" dirty="0">
                          <a:solidFill>
                            <a:schemeClr val="bg1"/>
                          </a:solidFill>
                        </a:rPr>
                        <a:t>Primary Endpoint</a:t>
                      </a:r>
                    </a:p>
                  </a:txBody>
                  <a:tcPr marL="51435" marR="51435" marT="25718" marB="25718" anchor="ctr">
                    <a:solidFill>
                      <a:schemeClr val="accent2"/>
                    </a:solidFill>
                  </a:tcPr>
                </a:tc>
                <a:tc>
                  <a:txBody>
                    <a:bodyPr/>
                    <a:lstStyle/>
                    <a:p>
                      <a:pPr algn="ctr"/>
                      <a:r>
                        <a:rPr lang="en-US" sz="1200" dirty="0"/>
                        <a:t>OS, PFS, ORR in int/poor risk </a:t>
                      </a:r>
                    </a:p>
                  </a:txBody>
                  <a:tcPr marL="51435" marR="51435" marT="25718" marB="25718" anchor="ctr"/>
                </a:tc>
                <a:tc>
                  <a:txBody>
                    <a:bodyPr/>
                    <a:lstStyle/>
                    <a:p>
                      <a:pPr algn="ctr"/>
                      <a:r>
                        <a:rPr lang="en-US" sz="1200" dirty="0"/>
                        <a:t>OS, PFS</a:t>
                      </a:r>
                    </a:p>
                  </a:txBody>
                  <a:tcPr marL="51435" marR="51435" marT="25718" marB="25718" anchor="ctr"/>
                </a:tc>
                <a:tc>
                  <a:txBody>
                    <a:bodyPr/>
                    <a:lstStyle/>
                    <a:p>
                      <a:pPr algn="ctr"/>
                      <a:r>
                        <a:rPr lang="en-US" sz="1200" dirty="0"/>
                        <a:t>PFS</a:t>
                      </a:r>
                    </a:p>
                  </a:txBody>
                  <a:tcPr marL="51435" marR="51435" marT="25718" marB="25718" anchor="ctr"/>
                </a:tc>
                <a:tc>
                  <a:txBody>
                    <a:bodyPr/>
                    <a:lstStyle/>
                    <a:p>
                      <a:pPr algn="ctr"/>
                      <a:r>
                        <a:rPr lang="en-US" sz="1200" dirty="0"/>
                        <a:t>PFS</a:t>
                      </a:r>
                    </a:p>
                  </a:txBody>
                  <a:tcPr marL="51435" marR="51435" marT="25718" marB="25718" anchor="ctr"/>
                </a:tc>
                <a:extLst>
                  <a:ext uri="{0D108BD9-81ED-4DB2-BD59-A6C34878D82A}">
                    <a16:rowId xmlns:a16="http://schemas.microsoft.com/office/drawing/2014/main" val="1982555340"/>
                  </a:ext>
                </a:extLst>
              </a:tr>
              <a:tr h="577215">
                <a:tc>
                  <a:txBody>
                    <a:bodyPr/>
                    <a:lstStyle/>
                    <a:p>
                      <a:pPr algn="ctr"/>
                      <a:r>
                        <a:rPr lang="en-US" sz="1400" b="1" dirty="0" err="1">
                          <a:solidFill>
                            <a:schemeClr val="bg1"/>
                          </a:solidFill>
                        </a:rPr>
                        <a:t>mOS</a:t>
                      </a:r>
                      <a:r>
                        <a:rPr lang="en-US" sz="1400" b="1" dirty="0">
                          <a:solidFill>
                            <a:schemeClr val="bg1"/>
                          </a:solidFill>
                        </a:rPr>
                        <a:t> (ITT), months</a:t>
                      </a:r>
                    </a:p>
                  </a:txBody>
                  <a:tcPr marL="51435" marR="51435" marT="25718" marB="25718"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(median 67.7 </a:t>
                      </a:r>
                      <a:r>
                        <a:rPr lang="en-US" sz="1100" dirty="0" err="1"/>
                        <a:t>mo</a:t>
                      </a:r>
                      <a:r>
                        <a:rPr lang="en-US" sz="1100" dirty="0"/>
                        <a:t> FU)</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55.7 vs 38.4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HR 0.72</a:t>
                      </a: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aseline="0" dirty="0"/>
                        <a:t>(median 42.8 </a:t>
                      </a:r>
                      <a:r>
                        <a:rPr lang="en-US" sz="1100" baseline="0" dirty="0" err="1"/>
                        <a:t>mo</a:t>
                      </a:r>
                      <a:r>
                        <a:rPr lang="en-US" sz="1100" baseline="0" dirty="0"/>
                        <a:t> FU)</a:t>
                      </a:r>
                    </a:p>
                    <a:p>
                      <a:pPr algn="ctr"/>
                      <a:r>
                        <a:rPr lang="en-US" sz="1200" dirty="0"/>
                        <a:t>45.7 vs 40.1</a:t>
                      </a:r>
                      <a:r>
                        <a:rPr lang="en-US" sz="1200" baseline="0" dirty="0"/>
                        <a:t> </a:t>
                      </a:r>
                    </a:p>
                    <a:p>
                      <a:pPr algn="ctr"/>
                      <a:r>
                        <a:rPr lang="en-US" sz="1200" baseline="0" dirty="0"/>
                        <a:t>HR 0.73</a:t>
                      </a:r>
                      <a:endParaRPr lang="en-US" sz="1200" dirty="0"/>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(median 44 </a:t>
                      </a:r>
                      <a:r>
                        <a:rPr lang="en-US" sz="1100" dirty="0" err="1"/>
                        <a:t>mo</a:t>
                      </a:r>
                      <a:r>
                        <a:rPr lang="en-US" sz="1100" dirty="0"/>
                        <a:t> FU)</a:t>
                      </a:r>
                    </a:p>
                    <a:p>
                      <a:pPr algn="ctr"/>
                      <a:r>
                        <a:rPr lang="en-US" sz="1200" dirty="0"/>
                        <a:t>49.5 vs 35.5</a:t>
                      </a:r>
                    </a:p>
                    <a:p>
                      <a:pPr algn="ctr"/>
                      <a:r>
                        <a:rPr lang="en-US" sz="1200" dirty="0"/>
                        <a:t>HR 0.70</a:t>
                      </a: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(median 49.8 </a:t>
                      </a:r>
                      <a:r>
                        <a:rPr lang="en-US" sz="1100" dirty="0" err="1"/>
                        <a:t>mo</a:t>
                      </a:r>
                      <a:r>
                        <a:rPr lang="en-US" sz="1100" dirty="0"/>
                        <a:t> FU)</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 53.7 vs 54.3</a:t>
                      </a:r>
                    </a:p>
                    <a:p>
                      <a:pPr algn="ctr"/>
                      <a:r>
                        <a:rPr lang="en-US" sz="1200" dirty="0"/>
                        <a:t>HR 0.79</a:t>
                      </a:r>
                    </a:p>
                  </a:txBody>
                  <a:tcPr marL="51435" marR="51435" marT="25718" marB="25718" anchor="ctr"/>
                </a:tc>
                <a:extLst>
                  <a:ext uri="{0D108BD9-81ED-4DB2-BD59-A6C34878D82A}">
                    <a16:rowId xmlns:a16="http://schemas.microsoft.com/office/drawing/2014/main" val="410043332"/>
                  </a:ext>
                </a:extLst>
              </a:tr>
              <a:tr h="417195">
                <a:tc>
                  <a:txBody>
                    <a:bodyPr/>
                    <a:lstStyle/>
                    <a:p>
                      <a:pPr algn="ctr"/>
                      <a:r>
                        <a:rPr lang="en-US" sz="1400" b="1" dirty="0">
                          <a:solidFill>
                            <a:schemeClr val="bg1"/>
                          </a:solidFill>
                        </a:rPr>
                        <a:t>PFS (ITT), months</a:t>
                      </a:r>
                    </a:p>
                  </a:txBody>
                  <a:tcPr marL="51435" marR="51435" marT="25718" marB="25718" anchor="ctr">
                    <a:solidFill>
                      <a:schemeClr val="accent2"/>
                    </a:solidFill>
                  </a:tcPr>
                </a:tc>
                <a:tc>
                  <a:txBody>
                    <a:bodyPr/>
                    <a:lstStyle/>
                    <a:p>
                      <a:pPr algn="ctr"/>
                      <a:r>
                        <a:rPr lang="en-US" sz="1200" dirty="0"/>
                        <a:t>12.3 vs 12.3</a:t>
                      </a:r>
                    </a:p>
                    <a:p>
                      <a:pPr algn="ctr"/>
                      <a:r>
                        <a:rPr lang="en-US" sz="1200" dirty="0"/>
                        <a:t>HR 0.86</a:t>
                      </a:r>
                    </a:p>
                  </a:txBody>
                  <a:tcPr marL="51435" marR="51435" marT="25718" marB="25718" anchor="ctr"/>
                </a:tc>
                <a:tc>
                  <a:txBody>
                    <a:bodyPr/>
                    <a:lstStyle/>
                    <a:p>
                      <a:pPr algn="ctr"/>
                      <a:r>
                        <a:rPr lang="en-US" sz="1200" dirty="0"/>
                        <a:t>15.7 vs 11.1</a:t>
                      </a:r>
                    </a:p>
                    <a:p>
                      <a:pPr algn="ctr"/>
                      <a:r>
                        <a:rPr lang="en-US" sz="1200" dirty="0"/>
                        <a:t>HR 0.68</a:t>
                      </a:r>
                    </a:p>
                  </a:txBody>
                  <a:tcPr marL="51435" marR="51435" marT="25718" marB="25718" anchor="ctr"/>
                </a:tc>
                <a:tc>
                  <a:txBody>
                    <a:bodyPr/>
                    <a:lstStyle/>
                    <a:p>
                      <a:pPr algn="ctr"/>
                      <a:r>
                        <a:rPr lang="en-US" sz="1200" dirty="0"/>
                        <a:t>16.6 vs 8.4</a:t>
                      </a:r>
                    </a:p>
                    <a:p>
                      <a:pPr algn="ctr"/>
                      <a:r>
                        <a:rPr lang="en-US" sz="1200" dirty="0"/>
                        <a:t>HR 0.58</a:t>
                      </a:r>
                    </a:p>
                  </a:txBody>
                  <a:tcPr marL="51435" marR="51435" marT="25718" marB="25718" anchor="ctr"/>
                </a:tc>
                <a:tc>
                  <a:txBody>
                    <a:bodyPr/>
                    <a:lstStyle/>
                    <a:p>
                      <a:pPr algn="ctr"/>
                      <a:r>
                        <a:rPr lang="en-US" sz="1200" dirty="0"/>
                        <a:t>23.3 vs 9.2</a:t>
                      </a:r>
                    </a:p>
                    <a:p>
                      <a:pPr algn="ctr"/>
                      <a:r>
                        <a:rPr lang="en-US" sz="1200" dirty="0"/>
                        <a:t>HR 0.47</a:t>
                      </a:r>
                    </a:p>
                  </a:txBody>
                  <a:tcPr marL="51435" marR="51435" marT="25718" marB="25718" anchor="ctr"/>
                </a:tc>
                <a:extLst>
                  <a:ext uri="{0D108BD9-81ED-4DB2-BD59-A6C34878D82A}">
                    <a16:rowId xmlns:a16="http://schemas.microsoft.com/office/drawing/2014/main" val="3013897777"/>
                  </a:ext>
                </a:extLst>
              </a:tr>
              <a:tr h="257175">
                <a:tc>
                  <a:txBody>
                    <a:bodyPr/>
                    <a:lstStyle/>
                    <a:p>
                      <a:pPr algn="ctr"/>
                      <a:r>
                        <a:rPr lang="en-US" sz="1400" b="1" dirty="0">
                          <a:solidFill>
                            <a:schemeClr val="bg1"/>
                          </a:solidFill>
                        </a:rPr>
                        <a:t>ORR (ITT), %</a:t>
                      </a:r>
                    </a:p>
                  </a:txBody>
                  <a:tcPr marL="51435" marR="51435" marT="25718" marB="25718" anchor="ctr">
                    <a:solidFill>
                      <a:schemeClr val="accent2"/>
                    </a:solidFill>
                  </a:tcPr>
                </a:tc>
                <a:tc>
                  <a:txBody>
                    <a:bodyPr/>
                    <a:lstStyle/>
                    <a:p>
                      <a:pPr algn="ctr"/>
                      <a:r>
                        <a:rPr lang="en-US" sz="1200" dirty="0"/>
                        <a:t>39% vs 33%</a:t>
                      </a:r>
                    </a:p>
                  </a:txBody>
                  <a:tcPr marL="51435" marR="51435" marT="25718" marB="25718" anchor="ctr"/>
                </a:tc>
                <a:tc>
                  <a:txBody>
                    <a:bodyPr/>
                    <a:lstStyle/>
                    <a:p>
                      <a:pPr algn="ctr"/>
                      <a:r>
                        <a:rPr lang="en-US" sz="1200" dirty="0"/>
                        <a:t>60% vs 40%</a:t>
                      </a:r>
                    </a:p>
                  </a:txBody>
                  <a:tcPr marL="51435" marR="51435" marT="25718" marB="25718" anchor="ctr"/>
                </a:tc>
                <a:tc>
                  <a:txBody>
                    <a:bodyPr/>
                    <a:lstStyle/>
                    <a:p>
                      <a:pPr algn="ctr"/>
                      <a:r>
                        <a:rPr lang="en-US" sz="1200" dirty="0"/>
                        <a:t>56% vs 28%</a:t>
                      </a:r>
                    </a:p>
                  </a:txBody>
                  <a:tcPr marL="51435" marR="51435" marT="25718" marB="25718" anchor="ctr"/>
                </a:tc>
                <a:tc>
                  <a:txBody>
                    <a:bodyPr/>
                    <a:lstStyle/>
                    <a:p>
                      <a:pPr algn="ctr"/>
                      <a:r>
                        <a:rPr lang="en-US" sz="1200" dirty="0"/>
                        <a:t>71% vs 37%</a:t>
                      </a:r>
                    </a:p>
                  </a:txBody>
                  <a:tcPr marL="51435" marR="51435" marT="25718" marB="25718" anchor="ctr"/>
                </a:tc>
                <a:extLst>
                  <a:ext uri="{0D108BD9-81ED-4DB2-BD59-A6C34878D82A}">
                    <a16:rowId xmlns:a16="http://schemas.microsoft.com/office/drawing/2014/main" val="960060679"/>
                  </a:ext>
                </a:extLst>
              </a:tr>
              <a:tr h="257175">
                <a:tc>
                  <a:txBody>
                    <a:bodyPr/>
                    <a:lstStyle/>
                    <a:p>
                      <a:pPr algn="ctr"/>
                      <a:r>
                        <a:rPr lang="en-US" sz="1400" b="1" dirty="0">
                          <a:solidFill>
                            <a:schemeClr val="bg1"/>
                          </a:solidFill>
                        </a:rPr>
                        <a:t>CR rate (ITT)</a:t>
                      </a:r>
                    </a:p>
                  </a:txBody>
                  <a:tcPr marL="51435" marR="51435" marT="25718" marB="25718" anchor="ctr">
                    <a:solidFill>
                      <a:schemeClr val="accent2"/>
                    </a:solidFill>
                  </a:tcPr>
                </a:tc>
                <a:tc>
                  <a:txBody>
                    <a:bodyPr/>
                    <a:lstStyle/>
                    <a:p>
                      <a:pPr algn="ctr"/>
                      <a:r>
                        <a:rPr lang="en-US" sz="1200" dirty="0"/>
                        <a:t>12% vs 3% </a:t>
                      </a:r>
                    </a:p>
                  </a:txBody>
                  <a:tcPr marL="51435" marR="51435" marT="25718" marB="25718" anchor="ctr"/>
                </a:tc>
                <a:tc>
                  <a:txBody>
                    <a:bodyPr/>
                    <a:lstStyle/>
                    <a:p>
                      <a:pPr algn="ctr"/>
                      <a:r>
                        <a:rPr lang="en-US" sz="1200" dirty="0"/>
                        <a:t>10% vs 4%</a:t>
                      </a:r>
                    </a:p>
                  </a:txBody>
                  <a:tcPr marL="51435" marR="51435" marT="25718" marB="25718" anchor="ctr"/>
                </a:tc>
                <a:tc>
                  <a:txBody>
                    <a:bodyPr/>
                    <a:lstStyle/>
                    <a:p>
                      <a:pPr algn="ctr"/>
                      <a:r>
                        <a:rPr lang="en-US" sz="1200" dirty="0"/>
                        <a:t>12% vs 5%</a:t>
                      </a:r>
                    </a:p>
                  </a:txBody>
                  <a:tcPr marL="51435" marR="51435" marT="25718" marB="25718" anchor="ctr"/>
                </a:tc>
                <a:tc>
                  <a:txBody>
                    <a:bodyPr/>
                    <a:lstStyle/>
                    <a:p>
                      <a:pPr algn="ctr"/>
                      <a:r>
                        <a:rPr lang="en-US" sz="1200" dirty="0"/>
                        <a:t>18% vs 5%</a:t>
                      </a:r>
                    </a:p>
                  </a:txBody>
                  <a:tcPr marL="51435" marR="51435" marT="25718" marB="25718" anchor="ctr"/>
                </a:tc>
                <a:extLst>
                  <a:ext uri="{0D108BD9-81ED-4DB2-BD59-A6C34878D82A}">
                    <a16:rowId xmlns:a16="http://schemas.microsoft.com/office/drawing/2014/main" val="3859513179"/>
                  </a:ext>
                </a:extLst>
              </a:tr>
              <a:tr h="257175">
                <a:tc>
                  <a:txBody>
                    <a:bodyPr/>
                    <a:lstStyle/>
                    <a:p>
                      <a:pPr algn="ctr"/>
                      <a:r>
                        <a:rPr lang="en-US" sz="1400" b="1" dirty="0">
                          <a:solidFill>
                            <a:schemeClr val="bg1"/>
                          </a:solidFill>
                        </a:rPr>
                        <a:t>Primary PD</a:t>
                      </a:r>
                    </a:p>
                  </a:txBody>
                  <a:tcPr marL="51435" marR="51435" marT="25718" marB="25718" anchor="ctr">
                    <a:solidFill>
                      <a:schemeClr val="accent2"/>
                    </a:solidFill>
                  </a:tcPr>
                </a:tc>
                <a:tc>
                  <a:txBody>
                    <a:bodyPr/>
                    <a:lstStyle/>
                    <a:p>
                      <a:pPr algn="ctr"/>
                      <a:r>
                        <a:rPr lang="en-US" sz="1200" dirty="0"/>
                        <a:t>18% vs 14%</a:t>
                      </a:r>
                    </a:p>
                  </a:txBody>
                  <a:tcPr marL="51435" marR="51435" marT="25718" marB="25718" anchor="ctr"/>
                </a:tc>
                <a:tc>
                  <a:txBody>
                    <a:bodyPr/>
                    <a:lstStyle/>
                    <a:p>
                      <a:pPr algn="ctr"/>
                      <a:r>
                        <a:rPr lang="en-US" sz="1200" dirty="0"/>
                        <a:t>11% vs 17%</a:t>
                      </a:r>
                    </a:p>
                  </a:txBody>
                  <a:tcPr marL="51435" marR="51435" marT="25718" marB="25718" anchor="ctr"/>
                </a:tc>
                <a:tc>
                  <a:txBody>
                    <a:bodyPr/>
                    <a:lstStyle/>
                    <a:p>
                      <a:pPr algn="ctr"/>
                      <a:r>
                        <a:rPr lang="en-US" sz="1200" dirty="0"/>
                        <a:t>6% vs 14%</a:t>
                      </a:r>
                    </a:p>
                  </a:txBody>
                  <a:tcPr marL="51435" marR="51435" marT="25718" marB="25718" anchor="ctr"/>
                </a:tc>
                <a:tc>
                  <a:txBody>
                    <a:bodyPr/>
                    <a:lstStyle/>
                    <a:p>
                      <a:pPr algn="ctr"/>
                      <a:r>
                        <a:rPr lang="en-US" sz="1200" dirty="0"/>
                        <a:t>5% vs 14%</a:t>
                      </a:r>
                    </a:p>
                  </a:txBody>
                  <a:tcPr marL="51435" marR="51435" marT="25718" marB="25718" anchor="ctr"/>
                </a:tc>
                <a:extLst>
                  <a:ext uri="{0D108BD9-81ED-4DB2-BD59-A6C34878D82A}">
                    <a16:rowId xmlns:a16="http://schemas.microsoft.com/office/drawing/2014/main" val="3918695421"/>
                  </a:ext>
                </a:extLst>
              </a:tr>
            </a:tbl>
          </a:graphicData>
        </a:graphic>
      </p:graphicFrame>
      <p:sp>
        <p:nvSpPr>
          <p:cNvPr id="3" name="TextBox 2"/>
          <p:cNvSpPr txBox="1"/>
          <p:nvPr/>
        </p:nvSpPr>
        <p:spPr>
          <a:xfrm>
            <a:off x="3401961" y="4482680"/>
            <a:ext cx="5742039" cy="646331"/>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defTabSz="514350" fontAlgn="auto">
              <a:spcBef>
                <a:spcPts val="0"/>
              </a:spcBef>
              <a:spcAft>
                <a:spcPts val="0"/>
              </a:spcAft>
              <a:defRPr/>
            </a:pPr>
            <a:r>
              <a:rPr lang="da-DK" sz="900" baseline="30000" dirty="0">
                <a:solidFill>
                  <a:schemeClr val="bg2"/>
                </a:solidFill>
                <a:latin typeface="Calibri"/>
                <a:ea typeface="+mn-ea"/>
                <a:cs typeface="Arial" pitchFamily="34" charset="0"/>
              </a:rPr>
              <a:t>1</a:t>
            </a:r>
            <a:r>
              <a:rPr lang="da-DK" sz="900" dirty="0">
                <a:solidFill>
                  <a:schemeClr val="bg2"/>
                </a:solidFill>
                <a:latin typeface="Calibri"/>
                <a:ea typeface="+mn-ea"/>
                <a:cs typeface="Arial" pitchFamily="34" charset="0"/>
              </a:rPr>
              <a:t>Motzer et al. ESMO 2021. Abstract 661P; </a:t>
            </a:r>
            <a:r>
              <a:rPr lang="en-US" sz="900" dirty="0" err="1">
                <a:solidFill>
                  <a:schemeClr val="bg2"/>
                </a:solidFill>
                <a:latin typeface="Calibri"/>
                <a:ea typeface="+mn-ea"/>
                <a:cs typeface="Arial" pitchFamily="34" charset="0"/>
              </a:rPr>
              <a:t>Albiges</a:t>
            </a:r>
            <a:r>
              <a:rPr lang="en-US" sz="900" dirty="0">
                <a:solidFill>
                  <a:schemeClr val="bg2"/>
                </a:solidFill>
                <a:latin typeface="Calibri"/>
                <a:ea typeface="+mn-ea"/>
                <a:cs typeface="Arial" pitchFamily="34" charset="0"/>
              </a:rPr>
              <a:t> et al. ESMO Open 2020;  </a:t>
            </a:r>
            <a:r>
              <a:rPr lang="en-US" sz="900" baseline="30000" dirty="0">
                <a:solidFill>
                  <a:schemeClr val="bg2"/>
                </a:solidFill>
                <a:latin typeface="Calibri"/>
                <a:ea typeface="+mn-ea"/>
                <a:cs typeface="Arial" pitchFamily="34" charset="0"/>
              </a:rPr>
              <a:t>2</a:t>
            </a:r>
            <a:r>
              <a:rPr lang="da-DK" sz="900" dirty="0">
                <a:solidFill>
                  <a:schemeClr val="bg2"/>
                </a:solidFill>
                <a:latin typeface="Calibri"/>
                <a:ea typeface="+mn-ea"/>
                <a:cs typeface="Arial" pitchFamily="34" charset="0"/>
              </a:rPr>
              <a:t>Rini et al. ASCO 2021 abstract 4500; Powles et al. </a:t>
            </a:r>
            <a:r>
              <a:rPr lang="da-DK" sz="900" i="1" dirty="0">
                <a:solidFill>
                  <a:schemeClr val="bg2"/>
                </a:solidFill>
                <a:latin typeface="Calibri"/>
                <a:ea typeface="+mn-ea"/>
                <a:cs typeface="Arial" pitchFamily="34" charset="0"/>
              </a:rPr>
              <a:t>Lancet Oncol</a:t>
            </a:r>
            <a:r>
              <a:rPr lang="da-DK" sz="900" dirty="0">
                <a:solidFill>
                  <a:schemeClr val="bg2"/>
                </a:solidFill>
                <a:latin typeface="Calibri"/>
                <a:ea typeface="+mn-ea"/>
                <a:cs typeface="Arial" pitchFamily="34" charset="0"/>
              </a:rPr>
              <a:t>. 2020;</a:t>
            </a:r>
            <a:r>
              <a:rPr lang="en-US" sz="900" dirty="0">
                <a:solidFill>
                  <a:schemeClr val="bg2"/>
                </a:solidFill>
                <a:latin typeface="Calibri"/>
                <a:ea typeface="+mn-ea"/>
                <a:cs typeface="Arial" pitchFamily="34" charset="0"/>
              </a:rPr>
              <a:t>21:P1563-1573.  </a:t>
            </a:r>
            <a:r>
              <a:rPr lang="en-US" sz="900" baseline="30000" dirty="0">
                <a:solidFill>
                  <a:schemeClr val="bg2"/>
                </a:solidFill>
                <a:latin typeface="+mn-lt"/>
                <a:ea typeface="+mn-ea"/>
                <a:cs typeface="Arial" panose="020B0604020202020204" pitchFamily="34" charset="0"/>
              </a:rPr>
              <a:t>3</a:t>
            </a:r>
            <a:r>
              <a:rPr lang="da-DK" sz="900" dirty="0">
                <a:solidFill>
                  <a:schemeClr val="bg2"/>
                </a:solidFill>
                <a:latin typeface="+mn-lt"/>
                <a:ea typeface="+mn-ea"/>
                <a:cs typeface="Arial" panose="020B0604020202020204" pitchFamily="34" charset="0"/>
              </a:rPr>
              <a:t>Choueiri et al. </a:t>
            </a:r>
            <a:r>
              <a:rPr lang="en-US" sz="900" i="1" dirty="0">
                <a:solidFill>
                  <a:schemeClr val="bg2"/>
                </a:solidFill>
                <a:latin typeface="+mn-lt"/>
                <a:ea typeface="+mn-ea"/>
                <a:cs typeface="Arial" panose="020B0604020202020204" pitchFamily="34" charset="0"/>
              </a:rPr>
              <a:t>N </a:t>
            </a:r>
            <a:r>
              <a:rPr lang="en-US" sz="900" i="1" dirty="0" err="1">
                <a:solidFill>
                  <a:schemeClr val="bg2"/>
                </a:solidFill>
                <a:latin typeface="+mn-lt"/>
                <a:ea typeface="+mn-ea"/>
                <a:cs typeface="Arial" panose="020B0604020202020204" pitchFamily="34" charset="0"/>
              </a:rPr>
              <a:t>Engl</a:t>
            </a:r>
            <a:r>
              <a:rPr lang="en-US" sz="900" i="1" dirty="0">
                <a:solidFill>
                  <a:schemeClr val="bg2"/>
                </a:solidFill>
                <a:latin typeface="+mn-lt"/>
                <a:ea typeface="+mn-ea"/>
                <a:cs typeface="Arial" panose="020B0604020202020204" pitchFamily="34" charset="0"/>
              </a:rPr>
              <a:t> J Med. </a:t>
            </a:r>
            <a:r>
              <a:rPr lang="en-US" sz="900" dirty="0">
                <a:solidFill>
                  <a:schemeClr val="bg2"/>
                </a:solidFill>
                <a:latin typeface="+mn-lt"/>
                <a:ea typeface="+mn-ea"/>
                <a:cs typeface="Arial" panose="020B0604020202020204" pitchFamily="34" charset="0"/>
              </a:rPr>
              <a:t>2021;384:829-41. </a:t>
            </a:r>
            <a:r>
              <a:rPr lang="da-DK" sz="900" dirty="0">
                <a:solidFill>
                  <a:schemeClr val="bg2"/>
                </a:solidFill>
                <a:latin typeface="+mn-lt"/>
                <a:ea typeface="+mn-ea"/>
                <a:cs typeface="Arial" panose="020B0604020202020204" pitchFamily="34" charset="0"/>
              </a:rPr>
              <a:t>Apolo et al. ASCO 2021 abstract 4553; </a:t>
            </a:r>
            <a:r>
              <a:rPr lang="en-US" sz="900" dirty="0" err="1">
                <a:solidFill>
                  <a:schemeClr val="bg2"/>
                </a:solidFill>
                <a:latin typeface="+mn-lt"/>
                <a:ea typeface="+mn-ea"/>
                <a:cs typeface="Arial" panose="020B0604020202020204" pitchFamily="34" charset="0"/>
              </a:rPr>
              <a:t>Burotto</a:t>
            </a:r>
            <a:r>
              <a:rPr lang="en-US" sz="900" dirty="0">
                <a:solidFill>
                  <a:schemeClr val="bg2"/>
                </a:solidFill>
                <a:latin typeface="+mn-lt"/>
                <a:ea typeface="+mn-ea"/>
                <a:cs typeface="Arial" panose="020B0604020202020204" pitchFamily="34" charset="0"/>
              </a:rPr>
              <a:t> et al. GU Ca </a:t>
            </a:r>
            <a:r>
              <a:rPr lang="en-US" sz="900" dirty="0" err="1">
                <a:solidFill>
                  <a:schemeClr val="bg2"/>
                </a:solidFill>
                <a:latin typeface="+mn-lt"/>
                <a:ea typeface="+mn-ea"/>
                <a:cs typeface="Arial" panose="020B0604020202020204" pitchFamily="34" charset="0"/>
              </a:rPr>
              <a:t>Symp</a:t>
            </a:r>
            <a:r>
              <a:rPr lang="en-US" sz="900" dirty="0">
                <a:solidFill>
                  <a:schemeClr val="bg2"/>
                </a:solidFill>
                <a:latin typeface="+mn-lt"/>
                <a:ea typeface="+mn-ea"/>
                <a:cs typeface="Arial" panose="020B0604020202020204" pitchFamily="34" charset="0"/>
              </a:rPr>
              <a:t> 2023 Abstract 603; </a:t>
            </a:r>
            <a:r>
              <a:rPr lang="da-DK" sz="900" dirty="0">
                <a:solidFill>
                  <a:schemeClr val="bg2"/>
                </a:solidFill>
                <a:latin typeface="+mn-lt"/>
                <a:ea typeface="+mn-ea"/>
                <a:cs typeface="Arial" panose="020B0604020202020204" pitchFamily="34" charset="0"/>
              </a:rPr>
              <a:t> </a:t>
            </a:r>
            <a:r>
              <a:rPr lang="da-DK" sz="900" baseline="30000" dirty="0">
                <a:solidFill>
                  <a:schemeClr val="bg2"/>
                </a:solidFill>
                <a:latin typeface="+mn-lt"/>
                <a:ea typeface="+mn-ea"/>
                <a:cs typeface="Arial" panose="020B0604020202020204" pitchFamily="34" charset="0"/>
              </a:rPr>
              <a:t>4</a:t>
            </a:r>
            <a:r>
              <a:rPr lang="da-DK" sz="900" dirty="0">
                <a:solidFill>
                  <a:schemeClr val="bg2"/>
                </a:solidFill>
                <a:latin typeface="+mn-lt"/>
                <a:ea typeface="+mn-ea"/>
                <a:cs typeface="Arial" panose="020B0604020202020204" pitchFamily="34" charset="0"/>
              </a:rPr>
              <a:t>Porta et al.ESMO 2022 abstract 1449MO; </a:t>
            </a:r>
            <a:r>
              <a:rPr lang="da-DK" sz="900" dirty="0">
                <a:solidFill>
                  <a:schemeClr val="bg2"/>
                </a:solidFill>
                <a:latin typeface="Calibri"/>
                <a:ea typeface="+mn-ea"/>
                <a:cs typeface="Arial" pitchFamily="34" charset="0"/>
              </a:rPr>
              <a:t>Motzer et al. </a:t>
            </a:r>
            <a:r>
              <a:rPr lang="da-DK" sz="900" i="1" dirty="0">
                <a:solidFill>
                  <a:schemeClr val="bg2"/>
                </a:solidFill>
                <a:latin typeface="Calibri"/>
                <a:ea typeface="+mn-ea"/>
                <a:cs typeface="Arial" pitchFamily="34" charset="0"/>
              </a:rPr>
              <a:t>N Engl J Med</a:t>
            </a:r>
            <a:r>
              <a:rPr lang="da-DK" sz="900" dirty="0">
                <a:solidFill>
                  <a:schemeClr val="bg2"/>
                </a:solidFill>
                <a:latin typeface="Calibri"/>
                <a:ea typeface="+mn-ea"/>
                <a:cs typeface="Arial" pitchFamily="34" charset="0"/>
              </a:rPr>
              <a:t>. 2021;384:1289-1300; Motzer, RJ et al. ASCO GU 2023, abstract 4502.</a:t>
            </a:r>
            <a:endParaRPr lang="en-US" sz="900" dirty="0">
              <a:solidFill>
                <a:schemeClr val="bg2"/>
              </a:solidFill>
              <a:latin typeface="+mn-lt"/>
              <a:ea typeface="+mn-ea"/>
              <a:cs typeface="Arial" panose="020B0604020202020204" pitchFamily="34" charset="0"/>
            </a:endParaRPr>
          </a:p>
        </p:txBody>
      </p:sp>
      <p:sp>
        <p:nvSpPr>
          <p:cNvPr id="7" name="Rectangle 6">
            <a:extLst>
              <a:ext uri="{FF2B5EF4-FFF2-40B4-BE49-F238E27FC236}">
                <a16:creationId xmlns:a16="http://schemas.microsoft.com/office/drawing/2014/main" id="{199998DC-9AA3-4E8E-8B80-516571732589}"/>
              </a:ext>
            </a:extLst>
          </p:cNvPr>
          <p:cNvSpPr/>
          <p:nvPr/>
        </p:nvSpPr>
        <p:spPr bwMode="auto">
          <a:xfrm>
            <a:off x="2081284" y="2470245"/>
            <a:ext cx="6594456" cy="586854"/>
          </a:xfrm>
          <a:prstGeom prst="rect">
            <a:avLst/>
          </a:prstGeom>
          <a:solidFill>
            <a:schemeClr val="bg1">
              <a:alpha val="0"/>
            </a:schemeClr>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97914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4CF9B35-19D4-4ADE-8E46-3C8E15907758}"/>
              </a:ext>
            </a:extLst>
          </p:cNvPr>
          <p:cNvSpPr>
            <a:spLocks noGrp="1"/>
          </p:cNvSpPr>
          <p:nvPr>
            <p:ph sz="half" idx="1"/>
          </p:nvPr>
        </p:nvSpPr>
        <p:spPr/>
        <p:txBody>
          <a:bodyPr/>
          <a:lstStyle/>
          <a:p>
            <a:endParaRPr lang="en-US"/>
          </a:p>
        </p:txBody>
      </p:sp>
      <p:sp>
        <p:nvSpPr>
          <p:cNvPr id="6" name="Content Placeholder 5">
            <a:extLst>
              <a:ext uri="{FF2B5EF4-FFF2-40B4-BE49-F238E27FC236}">
                <a16:creationId xmlns:a16="http://schemas.microsoft.com/office/drawing/2014/main" id="{A3289E19-3B82-406C-9CA1-0839C8453BB3}"/>
              </a:ext>
            </a:extLst>
          </p:cNvPr>
          <p:cNvSpPr>
            <a:spLocks noGrp="1"/>
          </p:cNvSpPr>
          <p:nvPr>
            <p:ph sz="half" idx="2"/>
          </p:nvPr>
        </p:nvSpPr>
        <p:spPr/>
        <p:txBody>
          <a:bodyPr/>
          <a:lstStyle/>
          <a:p>
            <a:endParaRPr lang="en-US"/>
          </a:p>
        </p:txBody>
      </p:sp>
      <p:sp>
        <p:nvSpPr>
          <p:cNvPr id="2" name="Title 1">
            <a:extLst>
              <a:ext uri="{FF2B5EF4-FFF2-40B4-BE49-F238E27FC236}">
                <a16:creationId xmlns:a16="http://schemas.microsoft.com/office/drawing/2014/main" id="{28117201-8CC6-1348-B4D8-9D4AF7A76F4E}"/>
              </a:ext>
            </a:extLst>
          </p:cNvPr>
          <p:cNvSpPr>
            <a:spLocks noGrp="1"/>
          </p:cNvSpPr>
          <p:nvPr>
            <p:ph type="title"/>
          </p:nvPr>
        </p:nvSpPr>
        <p:spPr/>
        <p:txBody>
          <a:bodyPr anchor="t">
            <a:no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r>
              <a:rPr lang="en-US" sz="2250" b="1" dirty="0">
                <a:solidFill>
                  <a:srgbClr val="002E51"/>
                </a:solidFill>
              </a:rPr>
              <a:t>Front-line phase 3 trials with IO agents (efficacy summary)</a:t>
            </a:r>
          </a:p>
        </p:txBody>
      </p:sp>
      <p:graphicFrame>
        <p:nvGraphicFramePr>
          <p:cNvPr id="4" name="Table 3">
            <a:extLst>
              <a:ext uri="{FF2B5EF4-FFF2-40B4-BE49-F238E27FC236}">
                <a16:creationId xmlns:a16="http://schemas.microsoft.com/office/drawing/2014/main" id="{F7DDD766-10EB-7243-B49F-B6A31C6307F7}"/>
              </a:ext>
            </a:extLst>
          </p:cNvPr>
          <p:cNvGraphicFramePr>
            <a:graphicFrameLocks noGrp="1"/>
          </p:cNvGraphicFramePr>
          <p:nvPr/>
        </p:nvGraphicFramePr>
        <p:xfrm>
          <a:off x="446140" y="644495"/>
          <a:ext cx="8229600" cy="3623320"/>
        </p:xfrm>
        <a:graphic>
          <a:graphicData uri="http://schemas.openxmlformats.org/drawingml/2006/table">
            <a:tbl>
              <a:tblPr firstRow="1" bandRow="1">
                <a:tableStyleId>{93296810-A885-4BE3-A3E7-6D5BEEA58F35}</a:tableStyleId>
              </a:tblPr>
              <a:tblGrid>
                <a:gridCol w="1645920">
                  <a:extLst>
                    <a:ext uri="{9D8B030D-6E8A-4147-A177-3AD203B41FA5}">
                      <a16:colId xmlns:a16="http://schemas.microsoft.com/office/drawing/2014/main" val="2131088340"/>
                    </a:ext>
                  </a:extLst>
                </a:gridCol>
                <a:gridCol w="1645920">
                  <a:extLst>
                    <a:ext uri="{9D8B030D-6E8A-4147-A177-3AD203B41FA5}">
                      <a16:colId xmlns:a16="http://schemas.microsoft.com/office/drawing/2014/main" val="3101438124"/>
                    </a:ext>
                  </a:extLst>
                </a:gridCol>
                <a:gridCol w="1645920">
                  <a:extLst>
                    <a:ext uri="{9D8B030D-6E8A-4147-A177-3AD203B41FA5}">
                      <a16:colId xmlns:a16="http://schemas.microsoft.com/office/drawing/2014/main" val="1002595744"/>
                    </a:ext>
                  </a:extLst>
                </a:gridCol>
                <a:gridCol w="1645920">
                  <a:extLst>
                    <a:ext uri="{9D8B030D-6E8A-4147-A177-3AD203B41FA5}">
                      <a16:colId xmlns:a16="http://schemas.microsoft.com/office/drawing/2014/main" val="981860342"/>
                    </a:ext>
                  </a:extLst>
                </a:gridCol>
                <a:gridCol w="1645920">
                  <a:extLst>
                    <a:ext uri="{9D8B030D-6E8A-4147-A177-3AD203B41FA5}">
                      <a16:colId xmlns:a16="http://schemas.microsoft.com/office/drawing/2014/main" val="1395599289"/>
                    </a:ext>
                  </a:extLst>
                </a:gridCol>
              </a:tblGrid>
              <a:tr h="280035">
                <a:tc>
                  <a:txBody>
                    <a:bodyPr/>
                    <a:lstStyle/>
                    <a:p>
                      <a:pPr algn="ctr"/>
                      <a:endParaRPr lang="en-US" sz="1400" b="1" dirty="0">
                        <a:solidFill>
                          <a:schemeClr val="bg1"/>
                        </a:solidFill>
                      </a:endParaRPr>
                    </a:p>
                  </a:txBody>
                  <a:tcPr marL="51435" marR="51435" marT="25718" marB="25718" anchor="ctr">
                    <a:solidFill>
                      <a:schemeClr val="accent2"/>
                    </a:solidFill>
                  </a:tcPr>
                </a:tc>
                <a:tc>
                  <a:txBody>
                    <a:bodyPr/>
                    <a:lstStyle/>
                    <a:p>
                      <a:pPr algn="ctr"/>
                      <a:r>
                        <a:rPr lang="en-US" sz="1500" dirty="0" err="1"/>
                        <a:t>CheckMate</a:t>
                      </a:r>
                      <a:r>
                        <a:rPr lang="en-US" sz="1500" dirty="0"/>
                        <a:t> 214</a:t>
                      </a:r>
                      <a:r>
                        <a:rPr lang="en-US" sz="1500" baseline="30000" dirty="0"/>
                        <a:t>1</a:t>
                      </a:r>
                    </a:p>
                  </a:txBody>
                  <a:tcPr marL="51435" marR="51435" marT="25718" marB="25718" anchor="ctr"/>
                </a:tc>
                <a:tc>
                  <a:txBody>
                    <a:bodyPr/>
                    <a:lstStyle/>
                    <a:p>
                      <a:pPr algn="ctr"/>
                      <a:r>
                        <a:rPr lang="en-US" sz="1500" dirty="0"/>
                        <a:t>KEYNOTE-426</a:t>
                      </a:r>
                      <a:r>
                        <a:rPr lang="en-US" sz="1500" baseline="30000" dirty="0"/>
                        <a:t>2</a:t>
                      </a:r>
                    </a:p>
                  </a:txBody>
                  <a:tcPr marL="51435" marR="51435" marT="25718" marB="25718" anchor="ctr"/>
                </a:tc>
                <a:tc>
                  <a:txBody>
                    <a:bodyPr/>
                    <a:lstStyle/>
                    <a:p>
                      <a:pPr algn="ctr"/>
                      <a:r>
                        <a:rPr lang="en-US" sz="1500" dirty="0" err="1"/>
                        <a:t>CheckMate</a:t>
                      </a:r>
                      <a:r>
                        <a:rPr lang="en-US" sz="1500" dirty="0"/>
                        <a:t> 9ER</a:t>
                      </a:r>
                      <a:r>
                        <a:rPr lang="en-US" sz="1500" baseline="30000" dirty="0"/>
                        <a:t>3</a:t>
                      </a:r>
                    </a:p>
                  </a:txBody>
                  <a:tcPr marL="51435" marR="51435" marT="25718" marB="25718" anchor="ctr"/>
                </a:tc>
                <a:tc>
                  <a:txBody>
                    <a:bodyPr/>
                    <a:lstStyle/>
                    <a:p>
                      <a:pPr algn="ctr"/>
                      <a:r>
                        <a:rPr lang="en-US" sz="1500" dirty="0"/>
                        <a:t>CLEAR</a:t>
                      </a:r>
                      <a:r>
                        <a:rPr lang="en-US" sz="1500" baseline="30000" dirty="0"/>
                        <a:t>4</a:t>
                      </a:r>
                    </a:p>
                  </a:txBody>
                  <a:tcPr marL="51435" marR="51435" marT="25718" marB="25718" anchor="ctr"/>
                </a:tc>
                <a:extLst>
                  <a:ext uri="{0D108BD9-81ED-4DB2-BD59-A6C34878D82A}">
                    <a16:rowId xmlns:a16="http://schemas.microsoft.com/office/drawing/2014/main" val="1232107124"/>
                  </a:ext>
                </a:extLst>
              </a:tr>
              <a:tr h="600075">
                <a:tc>
                  <a:txBody>
                    <a:bodyPr/>
                    <a:lstStyle/>
                    <a:p>
                      <a:pPr algn="ctr"/>
                      <a:r>
                        <a:rPr lang="en-US" sz="1400" b="1" dirty="0">
                          <a:solidFill>
                            <a:schemeClr val="bg1"/>
                          </a:solidFill>
                        </a:rPr>
                        <a:t>Intervention</a:t>
                      </a:r>
                    </a:p>
                  </a:txBody>
                  <a:tcPr marL="51435" marR="51435" marT="25718" marB="25718" anchor="c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err="1"/>
                        <a:t>Nivolumab</a:t>
                      </a:r>
                      <a:r>
                        <a:rPr lang="en-US" sz="1200" dirty="0"/>
                        <a:t> +</a:t>
                      </a:r>
                    </a:p>
                    <a:p>
                      <a:pPr algn="ctr"/>
                      <a:r>
                        <a:rPr lang="en-US" sz="1200" dirty="0"/>
                        <a:t>Ipilimumab</a:t>
                      </a:r>
                    </a:p>
                    <a:p>
                      <a:pPr algn="ctr"/>
                      <a:r>
                        <a:rPr lang="en-US" sz="1200" dirty="0"/>
                        <a:t>N=550</a:t>
                      </a:r>
                    </a:p>
                  </a:txBody>
                  <a:tcPr marL="51435" marR="51435" marT="25718" marB="25718" anchor="ctr"/>
                </a:tc>
                <a:tc>
                  <a:txBody>
                    <a:bodyPr/>
                    <a:lstStyle/>
                    <a:p>
                      <a:pPr algn="ctr"/>
                      <a:r>
                        <a:rPr lang="en-US" sz="1200" dirty="0"/>
                        <a:t>Pembrolizumab + </a:t>
                      </a:r>
                      <a:r>
                        <a:rPr lang="en-US" sz="1200" dirty="0" err="1"/>
                        <a:t>Axitinib</a:t>
                      </a:r>
                      <a:endParaRPr lang="en-US" sz="1200" dirty="0"/>
                    </a:p>
                    <a:p>
                      <a:pPr algn="ctr"/>
                      <a:r>
                        <a:rPr lang="en-US" sz="1200" dirty="0"/>
                        <a:t>N=432</a:t>
                      </a: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Nivolumab + </a:t>
                      </a:r>
                      <a:r>
                        <a:rPr lang="en-US" sz="1200" dirty="0" err="1"/>
                        <a:t>Cabozantinib</a:t>
                      </a:r>
                      <a:endParaRPr lang="en-US" sz="12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N=323</a:t>
                      </a: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Pembrolizumab + Lenvatinib</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N=355</a:t>
                      </a:r>
                    </a:p>
                  </a:txBody>
                  <a:tcPr marL="51435" marR="51435" marT="25718" marB="25718" anchor="ctr"/>
                </a:tc>
                <a:extLst>
                  <a:ext uri="{0D108BD9-81ED-4DB2-BD59-A6C34878D82A}">
                    <a16:rowId xmlns:a16="http://schemas.microsoft.com/office/drawing/2014/main" val="3794990571"/>
                  </a:ext>
                </a:extLst>
              </a:tr>
              <a:tr h="257175">
                <a:tc>
                  <a:txBody>
                    <a:bodyPr/>
                    <a:lstStyle/>
                    <a:p>
                      <a:pPr algn="ctr"/>
                      <a:r>
                        <a:rPr lang="en-US" sz="1400" b="1" dirty="0">
                          <a:solidFill>
                            <a:schemeClr val="bg1"/>
                          </a:solidFill>
                        </a:rPr>
                        <a:t>Fav/Int/Poor %</a:t>
                      </a:r>
                    </a:p>
                  </a:txBody>
                  <a:tcPr marL="51435" marR="51435" marT="25718" marB="25718" anchor="ctr">
                    <a:solidFill>
                      <a:schemeClr val="accent2"/>
                    </a:solidFill>
                  </a:tcPr>
                </a:tc>
                <a:tc>
                  <a:txBody>
                    <a:bodyPr/>
                    <a:lstStyle/>
                    <a:p>
                      <a:pPr algn="ctr"/>
                      <a:r>
                        <a:rPr lang="en-US" sz="1200" dirty="0"/>
                        <a:t>23/61/17</a:t>
                      </a:r>
                    </a:p>
                  </a:txBody>
                  <a:tcPr marL="51435" marR="51435" marT="25718" marB="25718" anchor="ctr"/>
                </a:tc>
                <a:tc>
                  <a:txBody>
                    <a:bodyPr/>
                    <a:lstStyle/>
                    <a:p>
                      <a:pPr algn="ctr"/>
                      <a:r>
                        <a:rPr lang="en-US" sz="1200" dirty="0"/>
                        <a:t>32/55/13</a:t>
                      </a:r>
                    </a:p>
                  </a:txBody>
                  <a:tcPr marL="51435" marR="51435" marT="25718" marB="25718" anchor="ctr"/>
                </a:tc>
                <a:tc>
                  <a:txBody>
                    <a:bodyPr/>
                    <a:lstStyle/>
                    <a:p>
                      <a:pPr algn="ctr"/>
                      <a:r>
                        <a:rPr lang="en-US" sz="1200" dirty="0"/>
                        <a:t>23/58/19</a:t>
                      </a:r>
                    </a:p>
                  </a:txBody>
                  <a:tcPr marL="51435" marR="51435" marT="25718" marB="25718" anchor="ctr"/>
                </a:tc>
                <a:tc>
                  <a:txBody>
                    <a:bodyPr/>
                    <a:lstStyle/>
                    <a:p>
                      <a:pPr algn="ctr"/>
                      <a:r>
                        <a:rPr lang="en-US" sz="1200" dirty="0"/>
                        <a:t>31/58/9</a:t>
                      </a:r>
                    </a:p>
                  </a:txBody>
                  <a:tcPr marL="51435" marR="51435" marT="25718" marB="25718" anchor="ctr"/>
                </a:tc>
                <a:extLst>
                  <a:ext uri="{0D108BD9-81ED-4DB2-BD59-A6C34878D82A}">
                    <a16:rowId xmlns:a16="http://schemas.microsoft.com/office/drawing/2014/main" val="3454163912"/>
                  </a:ext>
                </a:extLst>
              </a:tr>
              <a:tr h="257175">
                <a:tc>
                  <a:txBody>
                    <a:bodyPr/>
                    <a:lstStyle/>
                    <a:p>
                      <a:pPr algn="ctr"/>
                      <a:r>
                        <a:rPr lang="en-US" sz="1400" b="1" dirty="0">
                          <a:solidFill>
                            <a:schemeClr val="bg1"/>
                          </a:solidFill>
                        </a:rPr>
                        <a:t>Comparator</a:t>
                      </a:r>
                    </a:p>
                  </a:txBody>
                  <a:tcPr marL="51435" marR="51435" marT="25718" marB="25718" anchor="ctr">
                    <a:solidFill>
                      <a:schemeClr val="accent2"/>
                    </a:solidFill>
                  </a:tcPr>
                </a:tc>
                <a:tc>
                  <a:txBody>
                    <a:bodyPr/>
                    <a:lstStyle/>
                    <a:p>
                      <a:pPr algn="ctr"/>
                      <a:r>
                        <a:rPr lang="en-US" sz="1200" dirty="0"/>
                        <a:t>Sunitinib</a:t>
                      </a:r>
                    </a:p>
                  </a:txBody>
                  <a:tcPr marL="51435" marR="51435" marT="25718" marB="25718" anchor="ctr"/>
                </a:tc>
                <a:tc>
                  <a:txBody>
                    <a:bodyPr/>
                    <a:lstStyle/>
                    <a:p>
                      <a:pPr algn="ctr"/>
                      <a:r>
                        <a:rPr lang="en-US" sz="1200" dirty="0"/>
                        <a:t>Sunitinib</a:t>
                      </a:r>
                    </a:p>
                  </a:txBody>
                  <a:tcPr marL="51435" marR="51435" marT="25718" marB="25718" anchor="ctr"/>
                </a:tc>
                <a:tc>
                  <a:txBody>
                    <a:bodyPr/>
                    <a:lstStyle/>
                    <a:p>
                      <a:pPr algn="ctr"/>
                      <a:r>
                        <a:rPr lang="en-US" sz="1200" dirty="0"/>
                        <a:t>Sunitinib</a:t>
                      </a:r>
                    </a:p>
                  </a:txBody>
                  <a:tcPr marL="51435" marR="51435" marT="25718" marB="25718" anchor="ctr"/>
                </a:tc>
                <a:tc>
                  <a:txBody>
                    <a:bodyPr/>
                    <a:lstStyle/>
                    <a:p>
                      <a:pPr algn="ctr"/>
                      <a:r>
                        <a:rPr lang="en-US" sz="1200" dirty="0"/>
                        <a:t>Sunitinib</a:t>
                      </a:r>
                    </a:p>
                  </a:txBody>
                  <a:tcPr marL="51435" marR="51435" marT="25718" marB="25718" anchor="ctr"/>
                </a:tc>
                <a:extLst>
                  <a:ext uri="{0D108BD9-81ED-4DB2-BD59-A6C34878D82A}">
                    <a16:rowId xmlns:a16="http://schemas.microsoft.com/office/drawing/2014/main" val="919574628"/>
                  </a:ext>
                </a:extLst>
              </a:tr>
              <a:tr h="417195">
                <a:tc>
                  <a:txBody>
                    <a:bodyPr/>
                    <a:lstStyle/>
                    <a:p>
                      <a:pPr algn="ctr"/>
                      <a:r>
                        <a:rPr lang="en-US" sz="1400" b="1" dirty="0">
                          <a:solidFill>
                            <a:schemeClr val="bg1"/>
                          </a:solidFill>
                        </a:rPr>
                        <a:t>Primary Endpoint</a:t>
                      </a:r>
                    </a:p>
                  </a:txBody>
                  <a:tcPr marL="51435" marR="51435" marT="25718" marB="25718" anchor="ctr">
                    <a:solidFill>
                      <a:schemeClr val="accent2"/>
                    </a:solidFill>
                  </a:tcPr>
                </a:tc>
                <a:tc>
                  <a:txBody>
                    <a:bodyPr/>
                    <a:lstStyle/>
                    <a:p>
                      <a:pPr algn="ctr"/>
                      <a:r>
                        <a:rPr lang="en-US" sz="1200" dirty="0"/>
                        <a:t>OS, PFS, ORR in int/poor risk </a:t>
                      </a:r>
                    </a:p>
                  </a:txBody>
                  <a:tcPr marL="51435" marR="51435" marT="25718" marB="25718" anchor="ctr"/>
                </a:tc>
                <a:tc>
                  <a:txBody>
                    <a:bodyPr/>
                    <a:lstStyle/>
                    <a:p>
                      <a:pPr algn="ctr"/>
                      <a:r>
                        <a:rPr lang="en-US" sz="1200" dirty="0"/>
                        <a:t>OS, PFS</a:t>
                      </a:r>
                    </a:p>
                  </a:txBody>
                  <a:tcPr marL="51435" marR="51435" marT="25718" marB="25718" anchor="ctr"/>
                </a:tc>
                <a:tc>
                  <a:txBody>
                    <a:bodyPr/>
                    <a:lstStyle/>
                    <a:p>
                      <a:pPr algn="ctr"/>
                      <a:r>
                        <a:rPr lang="en-US" sz="1200" dirty="0"/>
                        <a:t>PFS</a:t>
                      </a:r>
                    </a:p>
                  </a:txBody>
                  <a:tcPr marL="51435" marR="51435" marT="25718" marB="25718" anchor="ctr"/>
                </a:tc>
                <a:tc>
                  <a:txBody>
                    <a:bodyPr/>
                    <a:lstStyle/>
                    <a:p>
                      <a:pPr algn="ctr"/>
                      <a:r>
                        <a:rPr lang="en-US" sz="1200" dirty="0"/>
                        <a:t>PFS</a:t>
                      </a:r>
                    </a:p>
                  </a:txBody>
                  <a:tcPr marL="51435" marR="51435" marT="25718" marB="25718" anchor="ctr"/>
                </a:tc>
                <a:extLst>
                  <a:ext uri="{0D108BD9-81ED-4DB2-BD59-A6C34878D82A}">
                    <a16:rowId xmlns:a16="http://schemas.microsoft.com/office/drawing/2014/main" val="1982555340"/>
                  </a:ext>
                </a:extLst>
              </a:tr>
              <a:tr h="577215">
                <a:tc>
                  <a:txBody>
                    <a:bodyPr/>
                    <a:lstStyle/>
                    <a:p>
                      <a:pPr algn="ctr"/>
                      <a:r>
                        <a:rPr lang="en-US" sz="1400" b="1" dirty="0" err="1">
                          <a:solidFill>
                            <a:schemeClr val="bg1"/>
                          </a:solidFill>
                        </a:rPr>
                        <a:t>mOS</a:t>
                      </a:r>
                      <a:r>
                        <a:rPr lang="en-US" sz="1400" b="1" dirty="0">
                          <a:solidFill>
                            <a:schemeClr val="bg1"/>
                          </a:solidFill>
                        </a:rPr>
                        <a:t> (ITT), months</a:t>
                      </a:r>
                    </a:p>
                  </a:txBody>
                  <a:tcPr marL="51435" marR="51435" marT="25718" marB="25718"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(median 67.7 </a:t>
                      </a:r>
                      <a:r>
                        <a:rPr lang="en-US" sz="1100" dirty="0" err="1"/>
                        <a:t>mo</a:t>
                      </a:r>
                      <a:r>
                        <a:rPr lang="en-US" sz="1100" dirty="0"/>
                        <a:t> FU)</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55.7 vs 38.4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HR 0.72</a:t>
                      </a: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aseline="0" dirty="0"/>
                        <a:t>(median 42.8 </a:t>
                      </a:r>
                      <a:r>
                        <a:rPr lang="en-US" sz="1100" baseline="0" dirty="0" err="1"/>
                        <a:t>mo</a:t>
                      </a:r>
                      <a:r>
                        <a:rPr lang="en-US" sz="1100" baseline="0" dirty="0"/>
                        <a:t> FU)</a:t>
                      </a:r>
                    </a:p>
                    <a:p>
                      <a:pPr algn="ctr"/>
                      <a:r>
                        <a:rPr lang="en-US" sz="1200" dirty="0"/>
                        <a:t>45.7 vs 40.1</a:t>
                      </a:r>
                      <a:r>
                        <a:rPr lang="en-US" sz="1200" baseline="0" dirty="0"/>
                        <a:t> </a:t>
                      </a:r>
                    </a:p>
                    <a:p>
                      <a:pPr algn="ctr"/>
                      <a:r>
                        <a:rPr lang="en-US" sz="1200" baseline="0" dirty="0"/>
                        <a:t>HR 0.73</a:t>
                      </a:r>
                      <a:endParaRPr lang="en-US" sz="1200" dirty="0"/>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(median 44 </a:t>
                      </a:r>
                      <a:r>
                        <a:rPr lang="en-US" sz="1100" dirty="0" err="1"/>
                        <a:t>mo</a:t>
                      </a:r>
                      <a:r>
                        <a:rPr lang="en-US" sz="1100" dirty="0"/>
                        <a:t> FU)</a:t>
                      </a:r>
                    </a:p>
                    <a:p>
                      <a:pPr algn="ctr"/>
                      <a:r>
                        <a:rPr lang="en-US" sz="1200" dirty="0"/>
                        <a:t>49.5 vs 35.5</a:t>
                      </a:r>
                    </a:p>
                    <a:p>
                      <a:pPr algn="ctr"/>
                      <a:r>
                        <a:rPr lang="en-US" sz="1200" dirty="0"/>
                        <a:t>HR 0.70</a:t>
                      </a: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(median 49.8 </a:t>
                      </a:r>
                      <a:r>
                        <a:rPr lang="en-US" sz="1100" dirty="0" err="1"/>
                        <a:t>mo</a:t>
                      </a:r>
                      <a:r>
                        <a:rPr lang="en-US" sz="1100" dirty="0"/>
                        <a:t> FU)</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 53.7 vs 54.3</a:t>
                      </a:r>
                    </a:p>
                    <a:p>
                      <a:pPr algn="ctr"/>
                      <a:r>
                        <a:rPr lang="en-US" sz="1200" dirty="0"/>
                        <a:t>HR 0.79</a:t>
                      </a:r>
                    </a:p>
                  </a:txBody>
                  <a:tcPr marL="51435" marR="51435" marT="25718" marB="25718" anchor="ctr"/>
                </a:tc>
                <a:extLst>
                  <a:ext uri="{0D108BD9-81ED-4DB2-BD59-A6C34878D82A}">
                    <a16:rowId xmlns:a16="http://schemas.microsoft.com/office/drawing/2014/main" val="410043332"/>
                  </a:ext>
                </a:extLst>
              </a:tr>
              <a:tr h="417195">
                <a:tc>
                  <a:txBody>
                    <a:bodyPr/>
                    <a:lstStyle/>
                    <a:p>
                      <a:pPr algn="ctr"/>
                      <a:r>
                        <a:rPr lang="en-US" sz="1400" b="1" dirty="0">
                          <a:solidFill>
                            <a:schemeClr val="bg1"/>
                          </a:solidFill>
                        </a:rPr>
                        <a:t>PFS (ITT), months</a:t>
                      </a:r>
                    </a:p>
                  </a:txBody>
                  <a:tcPr marL="51435" marR="51435" marT="25718" marB="25718" anchor="ctr">
                    <a:solidFill>
                      <a:schemeClr val="accent2"/>
                    </a:solidFill>
                  </a:tcPr>
                </a:tc>
                <a:tc>
                  <a:txBody>
                    <a:bodyPr/>
                    <a:lstStyle/>
                    <a:p>
                      <a:pPr algn="ctr"/>
                      <a:r>
                        <a:rPr lang="en-US" sz="1200" dirty="0"/>
                        <a:t>12.3 vs 12.3</a:t>
                      </a:r>
                    </a:p>
                    <a:p>
                      <a:pPr algn="ctr"/>
                      <a:r>
                        <a:rPr lang="en-US" sz="1200" dirty="0"/>
                        <a:t>HR 0.86</a:t>
                      </a:r>
                    </a:p>
                  </a:txBody>
                  <a:tcPr marL="51435" marR="51435" marT="25718" marB="25718" anchor="ctr"/>
                </a:tc>
                <a:tc>
                  <a:txBody>
                    <a:bodyPr/>
                    <a:lstStyle/>
                    <a:p>
                      <a:pPr algn="ctr"/>
                      <a:r>
                        <a:rPr lang="en-US" sz="1200" dirty="0"/>
                        <a:t>15.7 vs 11.1</a:t>
                      </a:r>
                    </a:p>
                    <a:p>
                      <a:pPr algn="ctr"/>
                      <a:r>
                        <a:rPr lang="en-US" sz="1200" dirty="0"/>
                        <a:t>HR 0.68</a:t>
                      </a:r>
                    </a:p>
                  </a:txBody>
                  <a:tcPr marL="51435" marR="51435" marT="25718" marB="25718" anchor="ctr"/>
                </a:tc>
                <a:tc>
                  <a:txBody>
                    <a:bodyPr/>
                    <a:lstStyle/>
                    <a:p>
                      <a:pPr algn="ctr"/>
                      <a:r>
                        <a:rPr lang="en-US" sz="1200" dirty="0"/>
                        <a:t>16.6 vs 8.4</a:t>
                      </a:r>
                    </a:p>
                    <a:p>
                      <a:pPr algn="ctr"/>
                      <a:r>
                        <a:rPr lang="en-US" sz="1200" dirty="0"/>
                        <a:t>HR 0.58</a:t>
                      </a:r>
                    </a:p>
                  </a:txBody>
                  <a:tcPr marL="51435" marR="51435" marT="25718" marB="25718" anchor="ctr"/>
                </a:tc>
                <a:tc>
                  <a:txBody>
                    <a:bodyPr/>
                    <a:lstStyle/>
                    <a:p>
                      <a:pPr algn="ctr"/>
                      <a:r>
                        <a:rPr lang="en-US" sz="1200" dirty="0"/>
                        <a:t>23.3 vs 9.2</a:t>
                      </a:r>
                    </a:p>
                    <a:p>
                      <a:pPr algn="ctr"/>
                      <a:r>
                        <a:rPr lang="en-US" sz="1200" dirty="0"/>
                        <a:t>HR 0.47</a:t>
                      </a:r>
                    </a:p>
                  </a:txBody>
                  <a:tcPr marL="51435" marR="51435" marT="25718" marB="25718" anchor="ctr"/>
                </a:tc>
                <a:extLst>
                  <a:ext uri="{0D108BD9-81ED-4DB2-BD59-A6C34878D82A}">
                    <a16:rowId xmlns:a16="http://schemas.microsoft.com/office/drawing/2014/main" val="3013897777"/>
                  </a:ext>
                </a:extLst>
              </a:tr>
              <a:tr h="257175">
                <a:tc>
                  <a:txBody>
                    <a:bodyPr/>
                    <a:lstStyle/>
                    <a:p>
                      <a:pPr algn="ctr"/>
                      <a:r>
                        <a:rPr lang="en-US" sz="1400" b="1" dirty="0">
                          <a:solidFill>
                            <a:schemeClr val="bg1"/>
                          </a:solidFill>
                        </a:rPr>
                        <a:t>ORR (ITT), %</a:t>
                      </a:r>
                    </a:p>
                  </a:txBody>
                  <a:tcPr marL="51435" marR="51435" marT="25718" marB="25718" anchor="ctr">
                    <a:solidFill>
                      <a:schemeClr val="accent2"/>
                    </a:solidFill>
                  </a:tcPr>
                </a:tc>
                <a:tc>
                  <a:txBody>
                    <a:bodyPr/>
                    <a:lstStyle/>
                    <a:p>
                      <a:pPr algn="ctr"/>
                      <a:r>
                        <a:rPr lang="en-US" sz="1200" dirty="0"/>
                        <a:t>39% vs 33%</a:t>
                      </a:r>
                    </a:p>
                  </a:txBody>
                  <a:tcPr marL="51435" marR="51435" marT="25718" marB="25718" anchor="ctr"/>
                </a:tc>
                <a:tc>
                  <a:txBody>
                    <a:bodyPr/>
                    <a:lstStyle/>
                    <a:p>
                      <a:pPr algn="ctr"/>
                      <a:r>
                        <a:rPr lang="en-US" sz="1200" dirty="0"/>
                        <a:t>60% vs 40%</a:t>
                      </a:r>
                    </a:p>
                  </a:txBody>
                  <a:tcPr marL="51435" marR="51435" marT="25718" marB="25718" anchor="ctr"/>
                </a:tc>
                <a:tc>
                  <a:txBody>
                    <a:bodyPr/>
                    <a:lstStyle/>
                    <a:p>
                      <a:pPr algn="ctr"/>
                      <a:r>
                        <a:rPr lang="en-US" sz="1200" dirty="0"/>
                        <a:t>56% vs 28%</a:t>
                      </a:r>
                    </a:p>
                  </a:txBody>
                  <a:tcPr marL="51435" marR="51435" marT="25718" marB="25718" anchor="ctr"/>
                </a:tc>
                <a:tc>
                  <a:txBody>
                    <a:bodyPr/>
                    <a:lstStyle/>
                    <a:p>
                      <a:pPr algn="ctr"/>
                      <a:r>
                        <a:rPr lang="en-US" sz="1200" dirty="0"/>
                        <a:t>71% vs 37%</a:t>
                      </a:r>
                    </a:p>
                  </a:txBody>
                  <a:tcPr marL="51435" marR="51435" marT="25718" marB="25718" anchor="ctr"/>
                </a:tc>
                <a:extLst>
                  <a:ext uri="{0D108BD9-81ED-4DB2-BD59-A6C34878D82A}">
                    <a16:rowId xmlns:a16="http://schemas.microsoft.com/office/drawing/2014/main" val="960060679"/>
                  </a:ext>
                </a:extLst>
              </a:tr>
              <a:tr h="257175">
                <a:tc>
                  <a:txBody>
                    <a:bodyPr/>
                    <a:lstStyle/>
                    <a:p>
                      <a:pPr algn="ctr"/>
                      <a:r>
                        <a:rPr lang="en-US" sz="1400" b="1" dirty="0">
                          <a:solidFill>
                            <a:schemeClr val="bg1"/>
                          </a:solidFill>
                        </a:rPr>
                        <a:t>CR rate (ITT)</a:t>
                      </a:r>
                    </a:p>
                  </a:txBody>
                  <a:tcPr marL="51435" marR="51435" marT="25718" marB="25718" anchor="ctr">
                    <a:solidFill>
                      <a:schemeClr val="accent2"/>
                    </a:solidFill>
                  </a:tcPr>
                </a:tc>
                <a:tc>
                  <a:txBody>
                    <a:bodyPr/>
                    <a:lstStyle/>
                    <a:p>
                      <a:pPr algn="ctr"/>
                      <a:r>
                        <a:rPr lang="en-US" sz="1200" dirty="0"/>
                        <a:t>12% vs 3% </a:t>
                      </a:r>
                    </a:p>
                  </a:txBody>
                  <a:tcPr marL="51435" marR="51435" marT="25718" marB="25718" anchor="ctr"/>
                </a:tc>
                <a:tc>
                  <a:txBody>
                    <a:bodyPr/>
                    <a:lstStyle/>
                    <a:p>
                      <a:pPr algn="ctr"/>
                      <a:r>
                        <a:rPr lang="en-US" sz="1200" dirty="0"/>
                        <a:t>10% vs 4%</a:t>
                      </a:r>
                    </a:p>
                  </a:txBody>
                  <a:tcPr marL="51435" marR="51435" marT="25718" marB="25718" anchor="ctr"/>
                </a:tc>
                <a:tc>
                  <a:txBody>
                    <a:bodyPr/>
                    <a:lstStyle/>
                    <a:p>
                      <a:pPr algn="ctr"/>
                      <a:r>
                        <a:rPr lang="en-US" sz="1200" dirty="0"/>
                        <a:t>12% vs 5%</a:t>
                      </a:r>
                    </a:p>
                  </a:txBody>
                  <a:tcPr marL="51435" marR="51435" marT="25718" marB="25718" anchor="ctr"/>
                </a:tc>
                <a:tc>
                  <a:txBody>
                    <a:bodyPr/>
                    <a:lstStyle/>
                    <a:p>
                      <a:pPr algn="ctr"/>
                      <a:r>
                        <a:rPr lang="en-US" sz="1200" dirty="0"/>
                        <a:t>18% vs 5%</a:t>
                      </a:r>
                    </a:p>
                  </a:txBody>
                  <a:tcPr marL="51435" marR="51435" marT="25718" marB="25718" anchor="ctr"/>
                </a:tc>
                <a:extLst>
                  <a:ext uri="{0D108BD9-81ED-4DB2-BD59-A6C34878D82A}">
                    <a16:rowId xmlns:a16="http://schemas.microsoft.com/office/drawing/2014/main" val="3859513179"/>
                  </a:ext>
                </a:extLst>
              </a:tr>
              <a:tr h="257175">
                <a:tc>
                  <a:txBody>
                    <a:bodyPr/>
                    <a:lstStyle/>
                    <a:p>
                      <a:pPr algn="ctr"/>
                      <a:r>
                        <a:rPr lang="en-US" sz="1400" b="1" dirty="0">
                          <a:solidFill>
                            <a:schemeClr val="bg1"/>
                          </a:solidFill>
                        </a:rPr>
                        <a:t>Primary PD</a:t>
                      </a:r>
                    </a:p>
                  </a:txBody>
                  <a:tcPr marL="51435" marR="51435" marT="25718" marB="25718" anchor="ctr">
                    <a:solidFill>
                      <a:schemeClr val="accent2"/>
                    </a:solidFill>
                  </a:tcPr>
                </a:tc>
                <a:tc>
                  <a:txBody>
                    <a:bodyPr/>
                    <a:lstStyle/>
                    <a:p>
                      <a:pPr algn="ctr"/>
                      <a:r>
                        <a:rPr lang="en-US" sz="1200" dirty="0"/>
                        <a:t>18% vs 14%</a:t>
                      </a:r>
                    </a:p>
                  </a:txBody>
                  <a:tcPr marL="51435" marR="51435" marT="25718" marB="25718" anchor="ctr"/>
                </a:tc>
                <a:tc>
                  <a:txBody>
                    <a:bodyPr/>
                    <a:lstStyle/>
                    <a:p>
                      <a:pPr algn="ctr"/>
                      <a:r>
                        <a:rPr lang="en-US" sz="1200" dirty="0"/>
                        <a:t>11% vs 17%</a:t>
                      </a:r>
                    </a:p>
                  </a:txBody>
                  <a:tcPr marL="51435" marR="51435" marT="25718" marB="25718" anchor="ctr"/>
                </a:tc>
                <a:tc>
                  <a:txBody>
                    <a:bodyPr/>
                    <a:lstStyle/>
                    <a:p>
                      <a:pPr algn="ctr"/>
                      <a:r>
                        <a:rPr lang="en-US" sz="1200" dirty="0"/>
                        <a:t>6% vs 14%</a:t>
                      </a:r>
                    </a:p>
                  </a:txBody>
                  <a:tcPr marL="51435" marR="51435" marT="25718" marB="25718" anchor="ctr"/>
                </a:tc>
                <a:tc>
                  <a:txBody>
                    <a:bodyPr/>
                    <a:lstStyle/>
                    <a:p>
                      <a:pPr algn="ctr"/>
                      <a:r>
                        <a:rPr lang="en-US" sz="1200" dirty="0"/>
                        <a:t>5% vs 14%</a:t>
                      </a:r>
                    </a:p>
                  </a:txBody>
                  <a:tcPr marL="51435" marR="51435" marT="25718" marB="25718" anchor="ctr"/>
                </a:tc>
                <a:extLst>
                  <a:ext uri="{0D108BD9-81ED-4DB2-BD59-A6C34878D82A}">
                    <a16:rowId xmlns:a16="http://schemas.microsoft.com/office/drawing/2014/main" val="3918695421"/>
                  </a:ext>
                </a:extLst>
              </a:tr>
            </a:tbl>
          </a:graphicData>
        </a:graphic>
      </p:graphicFrame>
      <p:sp>
        <p:nvSpPr>
          <p:cNvPr id="3" name="TextBox 2"/>
          <p:cNvSpPr txBox="1"/>
          <p:nvPr/>
        </p:nvSpPr>
        <p:spPr>
          <a:xfrm>
            <a:off x="3401961" y="4482680"/>
            <a:ext cx="5742039" cy="646331"/>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defTabSz="514350" fontAlgn="auto">
              <a:spcBef>
                <a:spcPts val="0"/>
              </a:spcBef>
              <a:spcAft>
                <a:spcPts val="0"/>
              </a:spcAft>
              <a:defRPr/>
            </a:pPr>
            <a:r>
              <a:rPr lang="da-DK" sz="900" baseline="30000" dirty="0">
                <a:solidFill>
                  <a:schemeClr val="bg2"/>
                </a:solidFill>
                <a:latin typeface="Calibri"/>
                <a:ea typeface="+mn-ea"/>
                <a:cs typeface="Arial" pitchFamily="34" charset="0"/>
              </a:rPr>
              <a:t>1</a:t>
            </a:r>
            <a:r>
              <a:rPr lang="da-DK" sz="900" dirty="0">
                <a:solidFill>
                  <a:schemeClr val="bg2"/>
                </a:solidFill>
                <a:latin typeface="Calibri"/>
                <a:ea typeface="+mn-ea"/>
                <a:cs typeface="Arial" pitchFamily="34" charset="0"/>
              </a:rPr>
              <a:t>Motzer et al. ESMO 2021. Abstract 661P; </a:t>
            </a:r>
            <a:r>
              <a:rPr lang="en-US" sz="900" dirty="0" err="1">
                <a:solidFill>
                  <a:schemeClr val="bg2"/>
                </a:solidFill>
                <a:latin typeface="Calibri"/>
                <a:ea typeface="+mn-ea"/>
                <a:cs typeface="Arial" pitchFamily="34" charset="0"/>
              </a:rPr>
              <a:t>Albiges</a:t>
            </a:r>
            <a:r>
              <a:rPr lang="en-US" sz="900" dirty="0">
                <a:solidFill>
                  <a:schemeClr val="bg2"/>
                </a:solidFill>
                <a:latin typeface="Calibri"/>
                <a:ea typeface="+mn-ea"/>
                <a:cs typeface="Arial" pitchFamily="34" charset="0"/>
              </a:rPr>
              <a:t> et al. ESMO Open 2020;  </a:t>
            </a:r>
            <a:r>
              <a:rPr lang="en-US" sz="900" baseline="30000" dirty="0">
                <a:solidFill>
                  <a:schemeClr val="bg2"/>
                </a:solidFill>
                <a:latin typeface="Calibri"/>
                <a:ea typeface="+mn-ea"/>
                <a:cs typeface="Arial" pitchFamily="34" charset="0"/>
              </a:rPr>
              <a:t>2</a:t>
            </a:r>
            <a:r>
              <a:rPr lang="da-DK" sz="900" dirty="0">
                <a:solidFill>
                  <a:schemeClr val="bg2"/>
                </a:solidFill>
                <a:latin typeface="Calibri"/>
                <a:ea typeface="+mn-ea"/>
                <a:cs typeface="Arial" pitchFamily="34" charset="0"/>
              </a:rPr>
              <a:t>Rini et al. ASCO 2021 abstract 4500; Powles et al. </a:t>
            </a:r>
            <a:r>
              <a:rPr lang="da-DK" sz="900" i="1" dirty="0">
                <a:solidFill>
                  <a:schemeClr val="bg2"/>
                </a:solidFill>
                <a:latin typeface="Calibri"/>
                <a:ea typeface="+mn-ea"/>
                <a:cs typeface="Arial" pitchFamily="34" charset="0"/>
              </a:rPr>
              <a:t>Lancet Oncol</a:t>
            </a:r>
            <a:r>
              <a:rPr lang="da-DK" sz="900" dirty="0">
                <a:solidFill>
                  <a:schemeClr val="bg2"/>
                </a:solidFill>
                <a:latin typeface="Calibri"/>
                <a:ea typeface="+mn-ea"/>
                <a:cs typeface="Arial" pitchFamily="34" charset="0"/>
              </a:rPr>
              <a:t>. 2020;</a:t>
            </a:r>
            <a:r>
              <a:rPr lang="en-US" sz="900" dirty="0">
                <a:solidFill>
                  <a:schemeClr val="bg2"/>
                </a:solidFill>
                <a:latin typeface="Calibri"/>
                <a:ea typeface="+mn-ea"/>
                <a:cs typeface="Arial" pitchFamily="34" charset="0"/>
              </a:rPr>
              <a:t>21:P1563-1573.  </a:t>
            </a:r>
            <a:r>
              <a:rPr lang="en-US" sz="900" baseline="30000" dirty="0">
                <a:solidFill>
                  <a:schemeClr val="bg2"/>
                </a:solidFill>
                <a:latin typeface="+mn-lt"/>
                <a:ea typeface="+mn-ea"/>
                <a:cs typeface="Arial" panose="020B0604020202020204" pitchFamily="34" charset="0"/>
              </a:rPr>
              <a:t>3</a:t>
            </a:r>
            <a:r>
              <a:rPr lang="da-DK" sz="900" dirty="0">
                <a:solidFill>
                  <a:schemeClr val="bg2"/>
                </a:solidFill>
                <a:latin typeface="+mn-lt"/>
                <a:ea typeface="+mn-ea"/>
                <a:cs typeface="Arial" panose="020B0604020202020204" pitchFamily="34" charset="0"/>
              </a:rPr>
              <a:t>Choueiri et al. </a:t>
            </a:r>
            <a:r>
              <a:rPr lang="en-US" sz="900" i="1" dirty="0">
                <a:solidFill>
                  <a:schemeClr val="bg2"/>
                </a:solidFill>
                <a:latin typeface="+mn-lt"/>
                <a:ea typeface="+mn-ea"/>
                <a:cs typeface="Arial" panose="020B0604020202020204" pitchFamily="34" charset="0"/>
              </a:rPr>
              <a:t>N </a:t>
            </a:r>
            <a:r>
              <a:rPr lang="en-US" sz="900" i="1" dirty="0" err="1">
                <a:solidFill>
                  <a:schemeClr val="bg2"/>
                </a:solidFill>
                <a:latin typeface="+mn-lt"/>
                <a:ea typeface="+mn-ea"/>
                <a:cs typeface="Arial" panose="020B0604020202020204" pitchFamily="34" charset="0"/>
              </a:rPr>
              <a:t>Engl</a:t>
            </a:r>
            <a:r>
              <a:rPr lang="en-US" sz="900" i="1" dirty="0">
                <a:solidFill>
                  <a:schemeClr val="bg2"/>
                </a:solidFill>
                <a:latin typeface="+mn-lt"/>
                <a:ea typeface="+mn-ea"/>
                <a:cs typeface="Arial" panose="020B0604020202020204" pitchFamily="34" charset="0"/>
              </a:rPr>
              <a:t> J Med. </a:t>
            </a:r>
            <a:r>
              <a:rPr lang="en-US" sz="900" dirty="0">
                <a:solidFill>
                  <a:schemeClr val="bg2"/>
                </a:solidFill>
                <a:latin typeface="+mn-lt"/>
                <a:ea typeface="+mn-ea"/>
                <a:cs typeface="Arial" panose="020B0604020202020204" pitchFamily="34" charset="0"/>
              </a:rPr>
              <a:t>2021;384:829-41. </a:t>
            </a:r>
            <a:r>
              <a:rPr lang="da-DK" sz="900" dirty="0">
                <a:solidFill>
                  <a:schemeClr val="bg2"/>
                </a:solidFill>
                <a:latin typeface="+mn-lt"/>
                <a:ea typeface="+mn-ea"/>
                <a:cs typeface="Arial" panose="020B0604020202020204" pitchFamily="34" charset="0"/>
              </a:rPr>
              <a:t>Apolo et al. ASCO 2021 abstract 4553; </a:t>
            </a:r>
            <a:r>
              <a:rPr lang="en-US" sz="900" dirty="0" err="1">
                <a:solidFill>
                  <a:schemeClr val="bg2"/>
                </a:solidFill>
                <a:latin typeface="+mn-lt"/>
                <a:ea typeface="+mn-ea"/>
                <a:cs typeface="Arial" panose="020B0604020202020204" pitchFamily="34" charset="0"/>
              </a:rPr>
              <a:t>Burotto</a:t>
            </a:r>
            <a:r>
              <a:rPr lang="en-US" sz="900" dirty="0">
                <a:solidFill>
                  <a:schemeClr val="bg2"/>
                </a:solidFill>
                <a:latin typeface="+mn-lt"/>
                <a:ea typeface="+mn-ea"/>
                <a:cs typeface="Arial" panose="020B0604020202020204" pitchFamily="34" charset="0"/>
              </a:rPr>
              <a:t> et al. GU Ca </a:t>
            </a:r>
            <a:r>
              <a:rPr lang="en-US" sz="900" dirty="0" err="1">
                <a:solidFill>
                  <a:schemeClr val="bg2"/>
                </a:solidFill>
                <a:latin typeface="+mn-lt"/>
                <a:ea typeface="+mn-ea"/>
                <a:cs typeface="Arial" panose="020B0604020202020204" pitchFamily="34" charset="0"/>
              </a:rPr>
              <a:t>Symp</a:t>
            </a:r>
            <a:r>
              <a:rPr lang="en-US" sz="900" dirty="0">
                <a:solidFill>
                  <a:schemeClr val="bg2"/>
                </a:solidFill>
                <a:latin typeface="+mn-lt"/>
                <a:ea typeface="+mn-ea"/>
                <a:cs typeface="Arial" panose="020B0604020202020204" pitchFamily="34" charset="0"/>
              </a:rPr>
              <a:t> 2023 Abstract 603; </a:t>
            </a:r>
            <a:r>
              <a:rPr lang="da-DK" sz="900" dirty="0">
                <a:solidFill>
                  <a:schemeClr val="bg2"/>
                </a:solidFill>
                <a:latin typeface="+mn-lt"/>
                <a:ea typeface="+mn-ea"/>
                <a:cs typeface="Arial" panose="020B0604020202020204" pitchFamily="34" charset="0"/>
              </a:rPr>
              <a:t> </a:t>
            </a:r>
            <a:r>
              <a:rPr lang="da-DK" sz="900" baseline="30000" dirty="0">
                <a:solidFill>
                  <a:schemeClr val="bg2"/>
                </a:solidFill>
                <a:latin typeface="+mn-lt"/>
                <a:ea typeface="+mn-ea"/>
                <a:cs typeface="Arial" panose="020B0604020202020204" pitchFamily="34" charset="0"/>
              </a:rPr>
              <a:t>4</a:t>
            </a:r>
            <a:r>
              <a:rPr lang="da-DK" sz="900" dirty="0">
                <a:solidFill>
                  <a:schemeClr val="bg2"/>
                </a:solidFill>
                <a:latin typeface="+mn-lt"/>
                <a:ea typeface="+mn-ea"/>
                <a:cs typeface="Arial" panose="020B0604020202020204" pitchFamily="34" charset="0"/>
              </a:rPr>
              <a:t>Porta et al.ESMO 2022 abstract 1449MO; </a:t>
            </a:r>
            <a:r>
              <a:rPr lang="da-DK" sz="900" dirty="0">
                <a:solidFill>
                  <a:schemeClr val="bg2"/>
                </a:solidFill>
                <a:latin typeface="Calibri"/>
                <a:ea typeface="+mn-ea"/>
                <a:cs typeface="Arial" pitchFamily="34" charset="0"/>
              </a:rPr>
              <a:t>Motzer et al. </a:t>
            </a:r>
            <a:r>
              <a:rPr lang="da-DK" sz="900" i="1" dirty="0">
                <a:solidFill>
                  <a:schemeClr val="bg2"/>
                </a:solidFill>
                <a:latin typeface="Calibri"/>
                <a:ea typeface="+mn-ea"/>
                <a:cs typeface="Arial" pitchFamily="34" charset="0"/>
              </a:rPr>
              <a:t>N Engl J Med</a:t>
            </a:r>
            <a:r>
              <a:rPr lang="da-DK" sz="900" dirty="0">
                <a:solidFill>
                  <a:schemeClr val="bg2"/>
                </a:solidFill>
                <a:latin typeface="Calibri"/>
                <a:ea typeface="+mn-ea"/>
                <a:cs typeface="Arial" pitchFamily="34" charset="0"/>
              </a:rPr>
              <a:t>. 2021;384:1289-1300; Motzer, RJ et al. ASCO GU 2023, abstract 4502.</a:t>
            </a:r>
            <a:endParaRPr lang="en-US" sz="900" dirty="0">
              <a:solidFill>
                <a:schemeClr val="bg2"/>
              </a:solidFill>
              <a:latin typeface="+mn-lt"/>
              <a:ea typeface="+mn-ea"/>
              <a:cs typeface="Arial" panose="020B0604020202020204" pitchFamily="34" charset="0"/>
            </a:endParaRPr>
          </a:p>
        </p:txBody>
      </p:sp>
      <p:sp>
        <p:nvSpPr>
          <p:cNvPr id="7" name="Rectangle 6">
            <a:extLst>
              <a:ext uri="{FF2B5EF4-FFF2-40B4-BE49-F238E27FC236}">
                <a16:creationId xmlns:a16="http://schemas.microsoft.com/office/drawing/2014/main" id="{F9F44194-0D33-433B-81FF-402B0AB18F59}"/>
              </a:ext>
            </a:extLst>
          </p:cNvPr>
          <p:cNvSpPr/>
          <p:nvPr/>
        </p:nvSpPr>
        <p:spPr bwMode="auto">
          <a:xfrm>
            <a:off x="2083242" y="3053301"/>
            <a:ext cx="6592498" cy="695496"/>
          </a:xfrm>
          <a:prstGeom prst="rect">
            <a:avLst/>
          </a:prstGeom>
          <a:solidFill>
            <a:schemeClr val="bg1">
              <a:alpha val="0"/>
            </a:schemeClr>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Rectangle 7">
            <a:extLst>
              <a:ext uri="{FF2B5EF4-FFF2-40B4-BE49-F238E27FC236}">
                <a16:creationId xmlns:a16="http://schemas.microsoft.com/office/drawing/2014/main" id="{3771457C-CE79-4208-A2F7-A36FB85473DE}"/>
              </a:ext>
            </a:extLst>
          </p:cNvPr>
          <p:cNvSpPr/>
          <p:nvPr/>
        </p:nvSpPr>
        <p:spPr bwMode="auto">
          <a:xfrm>
            <a:off x="2083242" y="4006810"/>
            <a:ext cx="6592498" cy="237152"/>
          </a:xfrm>
          <a:prstGeom prst="rect">
            <a:avLst/>
          </a:prstGeom>
          <a:solidFill>
            <a:schemeClr val="bg1">
              <a:alpha val="0"/>
            </a:schemeClr>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94119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r>
              <a:rPr lang="en-US" sz="2200" b="1" dirty="0">
                <a:solidFill>
                  <a:srgbClr val="002E51"/>
                </a:solidFill>
              </a:rPr>
              <a:t>Selecting Between First-Line Checkpoint Containing Regimens</a:t>
            </a:r>
          </a:p>
        </p:txBody>
      </p:sp>
      <p:graphicFrame>
        <p:nvGraphicFramePr>
          <p:cNvPr id="5" name="Table 5">
            <a:extLst>
              <a:ext uri="{FF2B5EF4-FFF2-40B4-BE49-F238E27FC236}">
                <a16:creationId xmlns:a16="http://schemas.microsoft.com/office/drawing/2014/main" id="{57711D69-03AB-1222-5874-599C6F053C33}"/>
              </a:ext>
            </a:extLst>
          </p:cNvPr>
          <p:cNvGraphicFramePr>
            <a:graphicFrameLocks noGrp="1"/>
          </p:cNvGraphicFramePr>
          <p:nvPr>
            <p:ph idx="4294967295"/>
          </p:nvPr>
        </p:nvGraphicFramePr>
        <p:xfrm>
          <a:off x="628650" y="916781"/>
          <a:ext cx="7886700" cy="3314700"/>
        </p:xfrm>
        <a:graphic>
          <a:graphicData uri="http://schemas.openxmlformats.org/drawingml/2006/table">
            <a:tbl>
              <a:tblPr firstRow="1" bandRow="1">
                <a:tableStyleId>{21E4AEA4-8DFA-4A89-87EB-49C32662AFE0}</a:tableStyleId>
              </a:tblPr>
              <a:tblGrid>
                <a:gridCol w="1714500">
                  <a:extLst>
                    <a:ext uri="{9D8B030D-6E8A-4147-A177-3AD203B41FA5}">
                      <a16:colId xmlns:a16="http://schemas.microsoft.com/office/drawing/2014/main" val="768340"/>
                    </a:ext>
                  </a:extLst>
                </a:gridCol>
                <a:gridCol w="3086100">
                  <a:extLst>
                    <a:ext uri="{9D8B030D-6E8A-4147-A177-3AD203B41FA5}">
                      <a16:colId xmlns:a16="http://schemas.microsoft.com/office/drawing/2014/main" val="3212682538"/>
                    </a:ext>
                  </a:extLst>
                </a:gridCol>
                <a:gridCol w="3086100">
                  <a:extLst>
                    <a:ext uri="{9D8B030D-6E8A-4147-A177-3AD203B41FA5}">
                      <a16:colId xmlns:a16="http://schemas.microsoft.com/office/drawing/2014/main" val="1511568749"/>
                    </a:ext>
                  </a:extLst>
                </a:gridCol>
              </a:tblGrid>
              <a:tr h="434340">
                <a:tc>
                  <a:txBody>
                    <a:bodyPr/>
                    <a:lstStyle/>
                    <a:p>
                      <a:pPr algn="ctr"/>
                      <a:endParaRPr lang="en-US" sz="2400" dirty="0"/>
                    </a:p>
                  </a:txBody>
                  <a:tcPr marL="68580" marR="68580" marT="34290" marB="34290"/>
                </a:tc>
                <a:tc>
                  <a:txBody>
                    <a:bodyPr/>
                    <a:lstStyle/>
                    <a:p>
                      <a:pPr algn="ctr"/>
                      <a:r>
                        <a:rPr lang="en-US" sz="2400" dirty="0"/>
                        <a:t>Favors IO/IO</a:t>
                      </a:r>
                    </a:p>
                  </a:txBody>
                  <a:tcPr marL="68580" marR="68580" marT="34290" marB="34290"/>
                </a:tc>
                <a:tc>
                  <a:txBody>
                    <a:bodyPr/>
                    <a:lstStyle/>
                    <a:p>
                      <a:pPr algn="ctr"/>
                      <a:r>
                        <a:rPr lang="en-US" sz="2400" dirty="0"/>
                        <a:t>Favors IO/TKI</a:t>
                      </a:r>
                    </a:p>
                  </a:txBody>
                  <a:tcPr marL="68580" marR="68580" marT="34290" marB="34290"/>
                </a:tc>
                <a:extLst>
                  <a:ext uri="{0D108BD9-81ED-4DB2-BD59-A6C34878D82A}">
                    <a16:rowId xmlns:a16="http://schemas.microsoft.com/office/drawing/2014/main" val="1047108933"/>
                  </a:ext>
                </a:extLst>
              </a:tr>
              <a:tr h="480060">
                <a:tc>
                  <a:txBody>
                    <a:bodyPr/>
                    <a:lstStyle/>
                    <a:p>
                      <a:r>
                        <a:rPr lang="en-US" sz="1800" dirty="0"/>
                        <a:t>Risk Category</a:t>
                      </a:r>
                    </a:p>
                  </a:txBody>
                  <a:tcPr marL="68580" marR="68580" marT="34290" marB="34290" anchor="ctr"/>
                </a:tc>
                <a:tc>
                  <a:txBody>
                    <a:bodyPr/>
                    <a:lstStyle/>
                    <a:p>
                      <a:endParaRPr lang="en-US" sz="1800" dirty="0"/>
                    </a:p>
                  </a:txBody>
                  <a:tcPr marL="68580" marR="68580" marT="34290" marB="34290" anchor="ctr"/>
                </a:tc>
                <a:tc>
                  <a:txBody>
                    <a:bodyPr/>
                    <a:lstStyle/>
                    <a:p>
                      <a:r>
                        <a:rPr lang="en-US" sz="1800" dirty="0"/>
                        <a:t>IMDC Good Risk</a:t>
                      </a:r>
                    </a:p>
                  </a:txBody>
                  <a:tcPr marL="68580" marR="68580" marT="34290" marB="34290" anchor="ctr"/>
                </a:tc>
                <a:extLst>
                  <a:ext uri="{0D108BD9-81ED-4DB2-BD59-A6C34878D82A}">
                    <a16:rowId xmlns:a16="http://schemas.microsoft.com/office/drawing/2014/main" val="2795074543"/>
                  </a:ext>
                </a:extLst>
              </a:tr>
              <a:tr h="1988820">
                <a:tc>
                  <a:txBody>
                    <a:bodyPr/>
                    <a:lstStyle/>
                    <a:p>
                      <a:pPr marL="0" indent="0">
                        <a:buFont typeface="Calibri" panose="020F0502020204030204" pitchFamily="34" charset="0"/>
                        <a:buNone/>
                      </a:pPr>
                      <a:r>
                        <a:rPr lang="en-US" sz="1800" dirty="0"/>
                        <a:t>Disease </a:t>
                      </a:r>
                    </a:p>
                    <a:p>
                      <a:pPr marL="0" indent="0">
                        <a:buFont typeface="Calibri" panose="020F0502020204030204" pitchFamily="34" charset="0"/>
                        <a:buNone/>
                      </a:pPr>
                      <a:r>
                        <a:rPr lang="en-US" sz="1800" dirty="0"/>
                        <a:t>Phenotype</a:t>
                      </a:r>
                    </a:p>
                  </a:txBody>
                  <a:tcPr marL="68580" marR="68580" marT="34290" marB="34290" anchor="ctr"/>
                </a:tc>
                <a:tc>
                  <a:txBody>
                    <a:bodyPr/>
                    <a:lstStyle/>
                    <a:p>
                      <a:r>
                        <a:rPr lang="en-US" sz="1800" dirty="0"/>
                        <a:t>“Late” efficacy endpoints:</a:t>
                      </a:r>
                    </a:p>
                    <a:p>
                      <a:pPr marL="574675" indent="-287338">
                        <a:buFont typeface="Arial" panose="020B0604020202020204" pitchFamily="34" charset="0"/>
                        <a:buChar char="•"/>
                      </a:pPr>
                      <a:r>
                        <a:rPr lang="en-US" sz="1800" dirty="0"/>
                        <a:t>Strong median OS</a:t>
                      </a:r>
                    </a:p>
                    <a:p>
                      <a:pPr marL="574675" indent="-287338">
                        <a:buFont typeface="Arial" panose="020B0604020202020204" pitchFamily="34" charset="0"/>
                        <a:buChar char="•"/>
                      </a:pPr>
                      <a:r>
                        <a:rPr lang="en-US" sz="1800" dirty="0"/>
                        <a:t>Treatment-free survival</a:t>
                      </a:r>
                    </a:p>
                    <a:p>
                      <a:pPr marL="574675" indent="0">
                        <a:buFont typeface="Calibri" panose="020F0502020204030204" pitchFamily="34" charset="0"/>
                        <a:buNone/>
                      </a:pPr>
                      <a:r>
                        <a:rPr lang="en-US" sz="1800" dirty="0"/>
                        <a:t>Favors small volume / asymptomatic</a:t>
                      </a:r>
                    </a:p>
                  </a:txBody>
                  <a:tcPr marL="68580" marR="68580" marT="34290" marB="34290"/>
                </a:tc>
                <a:tc>
                  <a:txBody>
                    <a:bodyPr/>
                    <a:lstStyle/>
                    <a:p>
                      <a:r>
                        <a:rPr lang="en-US" sz="1800" dirty="0"/>
                        <a:t>“Early” efficacy endpoints:</a:t>
                      </a:r>
                    </a:p>
                    <a:p>
                      <a:pPr marL="574675" indent="-287338">
                        <a:buFont typeface="Arial" panose="020B0604020202020204" pitchFamily="34" charset="0"/>
                        <a:buChar char="•"/>
                      </a:pPr>
                      <a:r>
                        <a:rPr lang="en-US" sz="1800" dirty="0"/>
                        <a:t>Low primary refractory disease incidence</a:t>
                      </a:r>
                    </a:p>
                    <a:p>
                      <a:pPr marL="574675" indent="-287338">
                        <a:buFont typeface="Arial" panose="020B0604020202020204" pitchFamily="34" charset="0"/>
                        <a:buChar char="•"/>
                      </a:pPr>
                      <a:r>
                        <a:rPr lang="en-US" sz="1800" dirty="0"/>
                        <a:t>High ORR</a:t>
                      </a:r>
                    </a:p>
                    <a:p>
                      <a:pPr marL="574675" indent="-288925">
                        <a:buFont typeface="Arial" panose="020B0604020202020204" pitchFamily="34" charset="0"/>
                        <a:buChar char="•"/>
                      </a:pPr>
                      <a:r>
                        <a:rPr lang="en-US" sz="1800" dirty="0"/>
                        <a:t>Stronger PFS</a:t>
                      </a:r>
                    </a:p>
                    <a:p>
                      <a:pPr marL="574675" indent="0">
                        <a:buFont typeface="Calibri" panose="020F0502020204030204" pitchFamily="34" charset="0"/>
                        <a:buNone/>
                      </a:pPr>
                      <a:r>
                        <a:rPr lang="en-US" sz="1800" dirty="0"/>
                        <a:t>Favors bulky / symptomatic</a:t>
                      </a:r>
                    </a:p>
                  </a:txBody>
                  <a:tcPr marL="68580" marR="68580" marT="34290" marB="34290"/>
                </a:tc>
                <a:extLst>
                  <a:ext uri="{0D108BD9-81ED-4DB2-BD59-A6C34878D82A}">
                    <a16:rowId xmlns:a16="http://schemas.microsoft.com/office/drawing/2014/main" val="860185485"/>
                  </a:ext>
                </a:extLst>
              </a:tr>
              <a:tr h="411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Toxicity</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Patient tolerance</a:t>
                      </a:r>
                    </a:p>
                  </a:txBody>
                  <a:tcPr marL="68580" marR="68580" marT="34290" marB="34290" anchor="ctr"/>
                </a:tc>
                <a:tc>
                  <a:txBody>
                    <a:bodyPr/>
                    <a:lstStyle/>
                    <a:p>
                      <a:pPr marL="574675" indent="-341313">
                        <a:buFont typeface="Calibri" panose="020F0502020204030204" pitchFamily="34" charset="0"/>
                        <a:buChar char="→"/>
                      </a:pPr>
                      <a:endParaRPr lang="en-US" sz="1800" dirty="0"/>
                    </a:p>
                  </a:txBody>
                  <a:tcPr marL="68580" marR="68580" marT="34290" marB="34290" anchor="ctr"/>
                </a:tc>
                <a:extLst>
                  <a:ext uri="{0D108BD9-81ED-4DB2-BD59-A6C34878D82A}">
                    <a16:rowId xmlns:a16="http://schemas.microsoft.com/office/drawing/2014/main" val="1320483333"/>
                  </a:ext>
                </a:extLst>
              </a:tr>
            </a:tbl>
          </a:graphicData>
        </a:graphic>
      </p:graphicFrame>
      <p:sp>
        <p:nvSpPr>
          <p:cNvPr id="6" name="Arrow: Right 5">
            <a:extLst>
              <a:ext uri="{FF2B5EF4-FFF2-40B4-BE49-F238E27FC236}">
                <a16:creationId xmlns:a16="http://schemas.microsoft.com/office/drawing/2014/main" id="{5517A42D-20F0-795F-72AA-5DBC547AD40D}"/>
              </a:ext>
            </a:extLst>
          </p:cNvPr>
          <p:cNvSpPr/>
          <p:nvPr/>
        </p:nvSpPr>
        <p:spPr>
          <a:xfrm>
            <a:off x="2613660" y="2711291"/>
            <a:ext cx="205740" cy="240030"/>
          </a:xfrm>
          <a:prstGeom prst="rightArrow">
            <a:avLst/>
          </a:prstGeom>
          <a:solidFill>
            <a:schemeClr val="accent5"/>
          </a:solidFill>
          <a:ln>
            <a:solidFill>
              <a:srgbClr val="002E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endParaRPr lang="en-US" dirty="0"/>
          </a:p>
        </p:txBody>
      </p:sp>
      <p:sp>
        <p:nvSpPr>
          <p:cNvPr id="7" name="Arrow: Right 6">
            <a:extLst>
              <a:ext uri="{FF2B5EF4-FFF2-40B4-BE49-F238E27FC236}">
                <a16:creationId xmlns:a16="http://schemas.microsoft.com/office/drawing/2014/main" id="{A5CD9E6F-D985-C268-D603-79FCE4EB3035}"/>
              </a:ext>
            </a:extLst>
          </p:cNvPr>
          <p:cNvSpPr/>
          <p:nvPr/>
        </p:nvSpPr>
        <p:spPr>
          <a:xfrm>
            <a:off x="5699760" y="3242786"/>
            <a:ext cx="205740" cy="240030"/>
          </a:xfrm>
          <a:prstGeom prst="rightArrow">
            <a:avLst/>
          </a:prstGeom>
          <a:solidFill>
            <a:schemeClr val="accent5"/>
          </a:solidFill>
          <a:ln>
            <a:solidFill>
              <a:srgbClr val="002E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endParaRPr lang="en-US" dirty="0"/>
          </a:p>
        </p:txBody>
      </p:sp>
    </p:spTree>
    <p:extLst>
      <p:ext uri="{BB962C8B-B14F-4D97-AF65-F5344CB8AC3E}">
        <p14:creationId xmlns:p14="http://schemas.microsoft.com/office/powerpoint/2010/main" val="41396840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5AF97-3A61-64B1-8AAC-2956DC6574EE}"/>
              </a:ext>
            </a:extLst>
          </p:cNvPr>
          <p:cNvSpPr>
            <a:spLocks noGrp="1"/>
          </p:cNvSpPr>
          <p:nvPr>
            <p:ph type="title"/>
          </p:nvPr>
        </p:nvSpPr>
        <p:spPr/>
        <p:txBody>
          <a:bodyPr anchor="t">
            <a:norm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r>
              <a:rPr lang="en-US" sz="2400" b="1" dirty="0">
                <a:solidFill>
                  <a:srgbClr val="002E51"/>
                </a:solidFill>
              </a:rPr>
              <a:t>Front-line Triplet Therapy:  COSMIC 313 Study Design</a:t>
            </a:r>
          </a:p>
        </p:txBody>
      </p:sp>
      <p:pic>
        <p:nvPicPr>
          <p:cNvPr id="3" name="Picture 2">
            <a:extLst>
              <a:ext uri="{FF2B5EF4-FFF2-40B4-BE49-F238E27FC236}">
                <a16:creationId xmlns:a16="http://schemas.microsoft.com/office/drawing/2014/main" id="{D347D400-6AAE-CDC4-F8BB-38E836DEEE3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80" t="75050" r="80151" b="9553"/>
          <a:stretch/>
        </p:blipFill>
        <p:spPr bwMode="auto">
          <a:xfrm>
            <a:off x="421105" y="849832"/>
            <a:ext cx="8229600" cy="344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3A39B6E6-44D1-C67B-91F2-40983624A459}"/>
              </a:ext>
            </a:extLst>
          </p:cNvPr>
          <p:cNvSpPr txBox="1"/>
          <p:nvPr/>
        </p:nvSpPr>
        <p:spPr>
          <a:xfrm>
            <a:off x="4140370" y="4664702"/>
            <a:ext cx="3439528"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sz="1200" dirty="0">
                <a:solidFill>
                  <a:schemeClr val="bg2"/>
                </a:solidFill>
              </a:rPr>
              <a:t>Powles et al. ASCO GU 2023</a:t>
            </a:r>
          </a:p>
        </p:txBody>
      </p:sp>
    </p:spTree>
    <p:extLst>
      <p:ext uri="{BB962C8B-B14F-4D97-AF65-F5344CB8AC3E}">
        <p14:creationId xmlns:p14="http://schemas.microsoft.com/office/powerpoint/2010/main" val="208577134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6257E-C2C3-B489-DC75-5459A22B73B6}"/>
              </a:ext>
            </a:extLst>
          </p:cNvPr>
          <p:cNvSpPr>
            <a:spLocks noGrp="1"/>
          </p:cNvSpPr>
          <p:nvPr>
            <p:ph type="title"/>
          </p:nvPr>
        </p:nvSpPr>
        <p:spPr/>
        <p:txBody>
          <a:bodyPr anchor="t"/>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r>
              <a:rPr lang="en-US" b="1" dirty="0">
                <a:solidFill>
                  <a:srgbClr val="002E51"/>
                </a:solidFill>
              </a:rPr>
              <a:t>COSMIC 313: Primary Outcome - PFS</a:t>
            </a:r>
          </a:p>
        </p:txBody>
      </p:sp>
      <p:pic>
        <p:nvPicPr>
          <p:cNvPr id="3" name="Picture 2">
            <a:extLst>
              <a:ext uri="{FF2B5EF4-FFF2-40B4-BE49-F238E27FC236}">
                <a16:creationId xmlns:a16="http://schemas.microsoft.com/office/drawing/2014/main" id="{05AE40CB-47E8-560F-2230-E145FCB04DE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1418" t="38935" r="41436" b="44184"/>
          <a:stretch/>
        </p:blipFill>
        <p:spPr bwMode="auto">
          <a:xfrm>
            <a:off x="4572000" y="1677145"/>
            <a:ext cx="4457700"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E0A6AADC-6F03-66FE-8052-808911E46E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531" t="22856" r="41331" b="60272"/>
          <a:stretch/>
        </p:blipFill>
        <p:spPr bwMode="auto">
          <a:xfrm>
            <a:off x="137160" y="1716881"/>
            <a:ext cx="4457700"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C4B8C6E1-24C4-4E4E-B92E-360011F7E975}"/>
              </a:ext>
            </a:extLst>
          </p:cNvPr>
          <p:cNvSpPr txBox="1"/>
          <p:nvPr/>
        </p:nvSpPr>
        <p:spPr>
          <a:xfrm>
            <a:off x="4142232" y="4664702"/>
            <a:ext cx="3439528"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sz="1200" dirty="0">
                <a:solidFill>
                  <a:schemeClr val="bg2"/>
                </a:solidFill>
              </a:rPr>
              <a:t>Powles et al. ASCO GU 2023</a:t>
            </a:r>
          </a:p>
        </p:txBody>
      </p:sp>
    </p:spTree>
    <p:extLst>
      <p:ext uri="{BB962C8B-B14F-4D97-AF65-F5344CB8AC3E}">
        <p14:creationId xmlns:p14="http://schemas.microsoft.com/office/powerpoint/2010/main" val="342801003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17201-8CC6-1348-B4D8-9D4AF7A76F4E}"/>
              </a:ext>
            </a:extLst>
          </p:cNvPr>
          <p:cNvSpPr>
            <a:spLocks noGrp="1"/>
          </p:cNvSpPr>
          <p:nvPr>
            <p:ph type="title"/>
          </p:nvPr>
        </p:nvSpPr>
        <p:spPr/>
        <p:txBody>
          <a:bodyPr anchor="t">
            <a:no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r>
              <a:rPr lang="en-US" sz="1800" b="1" dirty="0">
                <a:solidFill>
                  <a:srgbClr val="002E51"/>
                </a:solidFill>
              </a:rPr>
              <a:t>Front-line phase 3 trials with IO agents (efficacy summary for I/P risk)</a:t>
            </a:r>
          </a:p>
        </p:txBody>
      </p:sp>
      <p:graphicFrame>
        <p:nvGraphicFramePr>
          <p:cNvPr id="4" name="Table 3">
            <a:extLst>
              <a:ext uri="{FF2B5EF4-FFF2-40B4-BE49-F238E27FC236}">
                <a16:creationId xmlns:a16="http://schemas.microsoft.com/office/drawing/2014/main" id="{F7DDD766-10EB-7243-B49F-B6A31C6307F7}"/>
              </a:ext>
            </a:extLst>
          </p:cNvPr>
          <p:cNvGraphicFramePr>
            <a:graphicFrameLocks noGrp="1"/>
          </p:cNvGraphicFramePr>
          <p:nvPr/>
        </p:nvGraphicFramePr>
        <p:xfrm>
          <a:off x="914400" y="577853"/>
          <a:ext cx="7315200" cy="3768095"/>
        </p:xfrm>
        <a:graphic>
          <a:graphicData uri="http://schemas.openxmlformats.org/drawingml/2006/table">
            <a:tbl>
              <a:tblPr firstRow="1" bandRow="1">
                <a:tableStyleId>{21E4AEA4-8DFA-4A89-87EB-49C32662AFE0}</a:tableStyleId>
              </a:tblPr>
              <a:tblGrid>
                <a:gridCol w="1828800">
                  <a:extLst>
                    <a:ext uri="{9D8B030D-6E8A-4147-A177-3AD203B41FA5}">
                      <a16:colId xmlns:a16="http://schemas.microsoft.com/office/drawing/2014/main" val="2131088340"/>
                    </a:ext>
                  </a:extLst>
                </a:gridCol>
                <a:gridCol w="1828800">
                  <a:extLst>
                    <a:ext uri="{9D8B030D-6E8A-4147-A177-3AD203B41FA5}">
                      <a16:colId xmlns:a16="http://schemas.microsoft.com/office/drawing/2014/main" val="3101438124"/>
                    </a:ext>
                  </a:extLst>
                </a:gridCol>
                <a:gridCol w="1828800">
                  <a:extLst>
                    <a:ext uri="{9D8B030D-6E8A-4147-A177-3AD203B41FA5}">
                      <a16:colId xmlns:a16="http://schemas.microsoft.com/office/drawing/2014/main" val="981860342"/>
                    </a:ext>
                  </a:extLst>
                </a:gridCol>
                <a:gridCol w="1828800">
                  <a:extLst>
                    <a:ext uri="{9D8B030D-6E8A-4147-A177-3AD203B41FA5}">
                      <a16:colId xmlns:a16="http://schemas.microsoft.com/office/drawing/2014/main" val="1395599289"/>
                    </a:ext>
                  </a:extLst>
                </a:gridCol>
              </a:tblGrid>
              <a:tr h="280035">
                <a:tc>
                  <a:txBody>
                    <a:bodyPr/>
                    <a:lstStyle/>
                    <a:p>
                      <a:pPr algn="ctr"/>
                      <a:endParaRPr lang="en-US" sz="1200" b="1" dirty="0">
                        <a:solidFill>
                          <a:schemeClr val="bg1"/>
                        </a:solidFill>
                      </a:endParaRPr>
                    </a:p>
                  </a:txBody>
                  <a:tcPr marL="51435" marR="51435" marT="25718" marB="25718" anchor="ctr">
                    <a:solidFill>
                      <a:schemeClr val="accent2"/>
                    </a:solidFill>
                  </a:tcPr>
                </a:tc>
                <a:tc>
                  <a:txBody>
                    <a:bodyPr/>
                    <a:lstStyle/>
                    <a:p>
                      <a:pPr algn="ctr"/>
                      <a:r>
                        <a:rPr lang="en-US" sz="1500" dirty="0" err="1"/>
                        <a:t>CheckMate</a:t>
                      </a:r>
                      <a:r>
                        <a:rPr lang="en-US" sz="1500" dirty="0"/>
                        <a:t> 214</a:t>
                      </a:r>
                      <a:r>
                        <a:rPr lang="en-US" sz="1500" baseline="30000" dirty="0"/>
                        <a:t>1</a:t>
                      </a:r>
                    </a:p>
                  </a:txBody>
                  <a:tcPr marL="51435" marR="51435" marT="25718" marB="25718" anchor="ctr"/>
                </a:tc>
                <a:tc>
                  <a:txBody>
                    <a:bodyPr/>
                    <a:lstStyle/>
                    <a:p>
                      <a:pPr algn="ctr"/>
                      <a:r>
                        <a:rPr lang="en-US" sz="1500" dirty="0" err="1"/>
                        <a:t>CheckMate</a:t>
                      </a:r>
                      <a:r>
                        <a:rPr lang="en-US" sz="1500" dirty="0"/>
                        <a:t> 9ER</a:t>
                      </a:r>
                      <a:r>
                        <a:rPr lang="en-US" sz="1500" baseline="30000" dirty="0"/>
                        <a:t>2</a:t>
                      </a:r>
                    </a:p>
                  </a:txBody>
                  <a:tcPr marL="51435" marR="51435" marT="25718" marB="25718" anchor="ctr">
                    <a:lnR w="38100" cap="flat" cmpd="sng" algn="ctr">
                      <a:solidFill>
                        <a:schemeClr val="bg1"/>
                      </a:solidFill>
                      <a:prstDash val="solid"/>
                      <a:round/>
                      <a:headEnd type="none" w="med" len="med"/>
                      <a:tailEnd type="none" w="med" len="med"/>
                    </a:lnR>
                  </a:tcPr>
                </a:tc>
                <a:tc>
                  <a:txBody>
                    <a:bodyPr/>
                    <a:lstStyle/>
                    <a:p>
                      <a:pPr algn="ctr"/>
                      <a:r>
                        <a:rPr lang="en-US" sz="1500" dirty="0"/>
                        <a:t>COSMIC</a:t>
                      </a:r>
                      <a:r>
                        <a:rPr lang="en-US" sz="1500" baseline="30000" dirty="0"/>
                        <a:t>3</a:t>
                      </a:r>
                    </a:p>
                  </a:txBody>
                  <a:tcPr marL="51435" marR="51435" marT="25718" marB="25718"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232107124"/>
                  </a:ext>
                </a:extLst>
              </a:tr>
              <a:tr h="782955">
                <a:tc>
                  <a:txBody>
                    <a:bodyPr/>
                    <a:lstStyle/>
                    <a:p>
                      <a:pPr algn="ctr"/>
                      <a:r>
                        <a:rPr lang="en-US" sz="1200" b="1" dirty="0">
                          <a:solidFill>
                            <a:schemeClr val="bg1"/>
                          </a:solidFill>
                        </a:rPr>
                        <a:t>Intervention</a:t>
                      </a:r>
                    </a:p>
                  </a:txBody>
                  <a:tcPr marL="51435" marR="51435" marT="25718" marB="25718" anchor="c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err="1"/>
                        <a:t>Nivolumab</a:t>
                      </a:r>
                      <a:r>
                        <a:rPr lang="en-US" sz="1200" dirty="0"/>
                        <a:t> +</a:t>
                      </a:r>
                    </a:p>
                    <a:p>
                      <a:pPr algn="ctr"/>
                      <a:r>
                        <a:rPr lang="en-US" sz="1200" dirty="0"/>
                        <a:t>Ipilimumab</a:t>
                      </a:r>
                    </a:p>
                    <a:p>
                      <a:pPr algn="ctr"/>
                      <a:r>
                        <a:rPr lang="en-US" sz="1200" dirty="0"/>
                        <a:t>(ITT) N=550</a:t>
                      </a:r>
                    </a:p>
                    <a:p>
                      <a:pPr algn="ctr"/>
                      <a:r>
                        <a:rPr lang="en-US" sz="1200" b="1" dirty="0"/>
                        <a:t>(I/P) N=425</a:t>
                      </a: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Nivolumab + </a:t>
                      </a:r>
                      <a:r>
                        <a:rPr lang="en-US" sz="1200" dirty="0" err="1"/>
                        <a:t>Cabozantinib</a:t>
                      </a:r>
                      <a:endParaRPr lang="en-US" sz="12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(ITT) N=323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(I/P) N=249</a:t>
                      </a:r>
                    </a:p>
                  </a:txBody>
                  <a:tcPr marL="51435" marR="51435" marT="25718" marB="25718" anchor="ctr">
                    <a:lnR w="381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Nivolumab +</a:t>
                      </a:r>
                    </a:p>
                    <a:p>
                      <a:pPr algn="ctr"/>
                      <a:r>
                        <a:rPr lang="en-US" sz="1200" dirty="0"/>
                        <a:t>Ipilimumab + Cabo</a:t>
                      </a:r>
                    </a:p>
                    <a:p>
                      <a:pPr algn="ctr"/>
                      <a:r>
                        <a:rPr lang="en-US" sz="1200" dirty="0"/>
                        <a:t>(ITT) N=855</a:t>
                      </a:r>
                    </a:p>
                  </a:txBody>
                  <a:tcPr marL="51435" marR="51435" marT="25718" marB="25718">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794990571"/>
                  </a:ext>
                </a:extLst>
              </a:tr>
              <a:tr h="257175">
                <a:tc>
                  <a:txBody>
                    <a:bodyPr/>
                    <a:lstStyle/>
                    <a:p>
                      <a:pPr algn="ctr"/>
                      <a:r>
                        <a:rPr lang="en-US" sz="1200" b="1" dirty="0">
                          <a:solidFill>
                            <a:schemeClr val="bg1"/>
                          </a:solidFill>
                        </a:rPr>
                        <a:t>(ITT) Fav/Int/Poor %</a:t>
                      </a:r>
                    </a:p>
                  </a:txBody>
                  <a:tcPr marL="51435" marR="51435" marT="25718" marB="25718" anchor="ctr">
                    <a:solidFill>
                      <a:schemeClr val="accent2"/>
                    </a:solidFill>
                  </a:tcPr>
                </a:tc>
                <a:tc>
                  <a:txBody>
                    <a:bodyPr/>
                    <a:lstStyle/>
                    <a:p>
                      <a:pPr algn="ctr"/>
                      <a:r>
                        <a:rPr lang="en-US" sz="1200" dirty="0"/>
                        <a:t>23/61/17</a:t>
                      </a:r>
                    </a:p>
                  </a:txBody>
                  <a:tcPr marL="51435" marR="51435" marT="25718" marB="25718" anchor="ctr"/>
                </a:tc>
                <a:tc>
                  <a:txBody>
                    <a:bodyPr/>
                    <a:lstStyle/>
                    <a:p>
                      <a:pPr algn="ctr"/>
                      <a:r>
                        <a:rPr lang="en-US" sz="1200" dirty="0"/>
                        <a:t>23/58/19</a:t>
                      </a:r>
                    </a:p>
                  </a:txBody>
                  <a:tcPr marL="51435" marR="51435" marT="25718" marB="25718" anchor="ctr">
                    <a:lnR w="38100" cap="flat" cmpd="sng" algn="ctr">
                      <a:solidFill>
                        <a:schemeClr val="bg1"/>
                      </a:solidFill>
                      <a:prstDash val="solid"/>
                      <a:round/>
                      <a:headEnd type="none" w="med" len="med"/>
                      <a:tailEnd type="none" w="med" len="med"/>
                    </a:lnR>
                  </a:tcPr>
                </a:tc>
                <a:tc>
                  <a:txBody>
                    <a:bodyPr/>
                    <a:lstStyle/>
                    <a:p>
                      <a:pPr algn="ctr"/>
                      <a:r>
                        <a:rPr lang="en-US" sz="1200" dirty="0"/>
                        <a:t>75/25</a:t>
                      </a:r>
                    </a:p>
                  </a:txBody>
                  <a:tcPr marL="51435" marR="51435" marT="25718" marB="25718"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454163912"/>
                  </a:ext>
                </a:extLst>
              </a:tr>
              <a:tr h="257175">
                <a:tc>
                  <a:txBody>
                    <a:bodyPr/>
                    <a:lstStyle/>
                    <a:p>
                      <a:pPr algn="ctr"/>
                      <a:r>
                        <a:rPr lang="en-US" sz="1200" b="1" dirty="0">
                          <a:solidFill>
                            <a:schemeClr val="bg1"/>
                          </a:solidFill>
                        </a:rPr>
                        <a:t>Comparator</a:t>
                      </a:r>
                    </a:p>
                  </a:txBody>
                  <a:tcPr marL="51435" marR="51435" marT="25718" marB="25718" anchor="ctr">
                    <a:solidFill>
                      <a:schemeClr val="accent2"/>
                    </a:solidFill>
                  </a:tcPr>
                </a:tc>
                <a:tc>
                  <a:txBody>
                    <a:bodyPr/>
                    <a:lstStyle/>
                    <a:p>
                      <a:pPr algn="ctr"/>
                      <a:r>
                        <a:rPr lang="en-US" sz="1200" dirty="0"/>
                        <a:t>Sunitinib</a:t>
                      </a:r>
                    </a:p>
                  </a:txBody>
                  <a:tcPr marL="51435" marR="51435" marT="25718" marB="25718" anchor="ctr"/>
                </a:tc>
                <a:tc>
                  <a:txBody>
                    <a:bodyPr/>
                    <a:lstStyle/>
                    <a:p>
                      <a:pPr algn="ctr"/>
                      <a:r>
                        <a:rPr lang="en-US" sz="1200" dirty="0"/>
                        <a:t>Sunitinib</a:t>
                      </a:r>
                    </a:p>
                  </a:txBody>
                  <a:tcPr marL="51435" marR="51435" marT="25718" marB="25718" anchor="ctr">
                    <a:lnR w="38100" cap="flat" cmpd="sng" algn="ctr">
                      <a:solidFill>
                        <a:schemeClr val="bg1"/>
                      </a:solidFill>
                      <a:prstDash val="solid"/>
                      <a:round/>
                      <a:headEnd type="none" w="med" len="med"/>
                      <a:tailEnd type="none" w="med" len="med"/>
                    </a:lnR>
                  </a:tcPr>
                </a:tc>
                <a:tc>
                  <a:txBody>
                    <a:bodyPr/>
                    <a:lstStyle/>
                    <a:p>
                      <a:pPr algn="ctr"/>
                      <a:r>
                        <a:rPr lang="en-US" sz="1200" dirty="0" err="1"/>
                        <a:t>Nivo</a:t>
                      </a:r>
                      <a:r>
                        <a:rPr lang="en-US" sz="1200" dirty="0"/>
                        <a:t> + </a:t>
                      </a:r>
                      <a:r>
                        <a:rPr lang="en-US" sz="1200" dirty="0" err="1"/>
                        <a:t>Ipi</a:t>
                      </a:r>
                      <a:endParaRPr lang="en-US" sz="1200" dirty="0"/>
                    </a:p>
                  </a:txBody>
                  <a:tcPr marL="51435" marR="51435" marT="25718" marB="25718"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919574628"/>
                  </a:ext>
                </a:extLst>
              </a:tr>
              <a:tr h="417195">
                <a:tc>
                  <a:txBody>
                    <a:bodyPr/>
                    <a:lstStyle/>
                    <a:p>
                      <a:pPr algn="ctr"/>
                      <a:r>
                        <a:rPr lang="en-US" sz="1200" b="1" dirty="0">
                          <a:solidFill>
                            <a:schemeClr val="bg1"/>
                          </a:solidFill>
                        </a:rPr>
                        <a:t>Primary Endpoint</a:t>
                      </a:r>
                    </a:p>
                  </a:txBody>
                  <a:tcPr marL="51435" marR="51435" marT="25718" marB="25718" anchor="ctr">
                    <a:solidFill>
                      <a:schemeClr val="accent2"/>
                    </a:solidFill>
                  </a:tcPr>
                </a:tc>
                <a:tc>
                  <a:txBody>
                    <a:bodyPr/>
                    <a:lstStyle/>
                    <a:p>
                      <a:pPr algn="ctr"/>
                      <a:r>
                        <a:rPr lang="en-US" sz="1200" dirty="0"/>
                        <a:t>OS, PFS, ORR in int/poor risk </a:t>
                      </a:r>
                    </a:p>
                  </a:txBody>
                  <a:tcPr marL="51435" marR="51435" marT="25718" marB="25718" anchor="ctr"/>
                </a:tc>
                <a:tc>
                  <a:txBody>
                    <a:bodyPr/>
                    <a:lstStyle/>
                    <a:p>
                      <a:pPr algn="ctr"/>
                      <a:r>
                        <a:rPr lang="en-US" sz="1200" dirty="0"/>
                        <a:t>PFS</a:t>
                      </a:r>
                    </a:p>
                  </a:txBody>
                  <a:tcPr marL="51435" marR="51435" marT="25718" marB="25718" anchor="ctr">
                    <a:lnR w="38100" cap="flat" cmpd="sng" algn="ctr">
                      <a:solidFill>
                        <a:schemeClr val="bg1"/>
                      </a:solidFill>
                      <a:prstDash val="solid"/>
                      <a:round/>
                      <a:headEnd type="none" w="med" len="med"/>
                      <a:tailEnd type="none" w="med" len="med"/>
                    </a:lnR>
                  </a:tcPr>
                </a:tc>
                <a:tc>
                  <a:txBody>
                    <a:bodyPr/>
                    <a:lstStyle/>
                    <a:p>
                      <a:pPr algn="ctr"/>
                      <a:r>
                        <a:rPr lang="en-US" sz="1200" dirty="0"/>
                        <a:t>PFS</a:t>
                      </a:r>
                    </a:p>
                  </a:txBody>
                  <a:tcPr marL="51435" marR="51435" marT="25718" marB="25718"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982555340"/>
                  </a:ext>
                </a:extLst>
              </a:tr>
              <a:tr h="577215">
                <a:tc>
                  <a:txBody>
                    <a:bodyPr/>
                    <a:lstStyle/>
                    <a:p>
                      <a:pPr algn="ctr"/>
                      <a:r>
                        <a:rPr lang="en-US" sz="1200" b="1" dirty="0" err="1">
                          <a:solidFill>
                            <a:schemeClr val="bg1"/>
                          </a:solidFill>
                        </a:rPr>
                        <a:t>mOS</a:t>
                      </a:r>
                      <a:r>
                        <a:rPr lang="en-US" sz="1200" b="1" dirty="0">
                          <a:solidFill>
                            <a:schemeClr val="bg1"/>
                          </a:solidFill>
                        </a:rPr>
                        <a:t> (ITT), months</a:t>
                      </a:r>
                    </a:p>
                  </a:txBody>
                  <a:tcPr marL="51435" marR="51435" marT="25718" marB="25718"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(median 67.7 </a:t>
                      </a:r>
                      <a:r>
                        <a:rPr lang="en-US" sz="1100" dirty="0" err="1"/>
                        <a:t>mo</a:t>
                      </a:r>
                      <a:r>
                        <a:rPr lang="en-US" sz="1100" dirty="0"/>
                        <a:t> FU)</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47.0 vs 26.6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HR 0.68</a:t>
                      </a: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(median 44 </a:t>
                      </a:r>
                      <a:r>
                        <a:rPr lang="en-US" sz="1100" dirty="0" err="1"/>
                        <a:t>mo</a:t>
                      </a:r>
                      <a:r>
                        <a:rPr lang="en-US" sz="1100" dirty="0"/>
                        <a:t> FU)</a:t>
                      </a:r>
                    </a:p>
                    <a:p>
                      <a:pPr algn="ctr"/>
                      <a:r>
                        <a:rPr lang="en-US" sz="1200" dirty="0"/>
                        <a:t>49.5 vs 25.2</a:t>
                      </a:r>
                    </a:p>
                    <a:p>
                      <a:pPr algn="ctr"/>
                      <a:r>
                        <a:rPr lang="en-US" sz="1200" dirty="0"/>
                        <a:t>HR 0.65</a:t>
                      </a:r>
                    </a:p>
                  </a:txBody>
                  <a:tcPr marL="51435" marR="51435" marT="25718" marB="25718" anchor="ctr">
                    <a:lnR w="3810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t>(median ~25 </a:t>
                      </a:r>
                      <a:r>
                        <a:rPr lang="en-US" sz="1100" dirty="0" err="1"/>
                        <a:t>mo</a:t>
                      </a:r>
                      <a:r>
                        <a:rPr lang="en-US" sz="1100" dirty="0"/>
                        <a:t> FU)</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N/A</a:t>
                      </a:r>
                    </a:p>
                  </a:txBody>
                  <a:tcPr marL="51435" marR="51435" marT="25718" marB="25718">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410043332"/>
                  </a:ext>
                </a:extLst>
              </a:tr>
              <a:tr h="417195">
                <a:tc>
                  <a:txBody>
                    <a:bodyPr/>
                    <a:lstStyle/>
                    <a:p>
                      <a:pPr algn="ctr"/>
                      <a:r>
                        <a:rPr lang="en-US" sz="1200" b="1" dirty="0">
                          <a:solidFill>
                            <a:schemeClr val="bg1"/>
                          </a:solidFill>
                        </a:rPr>
                        <a:t>PFS (ITT), months</a:t>
                      </a:r>
                    </a:p>
                  </a:txBody>
                  <a:tcPr marL="51435" marR="51435" marT="25718" marB="25718" anchor="ctr">
                    <a:solidFill>
                      <a:schemeClr val="accent2"/>
                    </a:solidFill>
                  </a:tcPr>
                </a:tc>
                <a:tc>
                  <a:txBody>
                    <a:bodyPr/>
                    <a:lstStyle/>
                    <a:p>
                      <a:pPr algn="ctr"/>
                      <a:r>
                        <a:rPr lang="en-US" sz="1200" b="1" dirty="0"/>
                        <a:t>11.6 vs 8.3</a:t>
                      </a:r>
                    </a:p>
                    <a:p>
                      <a:pPr algn="ctr"/>
                      <a:r>
                        <a:rPr lang="en-US" sz="1200" b="1" dirty="0"/>
                        <a:t>HR 0.73</a:t>
                      </a:r>
                    </a:p>
                  </a:txBody>
                  <a:tcPr marL="51435" marR="51435" marT="25718" marB="25718" anchor="ctr"/>
                </a:tc>
                <a:tc>
                  <a:txBody>
                    <a:bodyPr/>
                    <a:lstStyle/>
                    <a:p>
                      <a:pPr algn="ctr"/>
                      <a:r>
                        <a:rPr lang="en-US" sz="1200" b="1" dirty="0"/>
                        <a:t>15.6 vs 7.1</a:t>
                      </a:r>
                    </a:p>
                    <a:p>
                      <a:pPr algn="ctr"/>
                      <a:r>
                        <a:rPr lang="en-US" sz="1200" b="1" dirty="0"/>
                        <a:t>HR 0.56</a:t>
                      </a:r>
                    </a:p>
                  </a:txBody>
                  <a:tcPr marL="51435" marR="51435" marT="25718" marB="25718" anchor="ctr">
                    <a:lnR w="38100" cap="flat" cmpd="sng" algn="ctr">
                      <a:solidFill>
                        <a:schemeClr val="bg1"/>
                      </a:solidFill>
                      <a:prstDash val="solid"/>
                      <a:round/>
                      <a:headEnd type="none" w="med" len="med"/>
                      <a:tailEnd type="none" w="med" len="med"/>
                    </a:lnR>
                  </a:tcPr>
                </a:tc>
                <a:tc>
                  <a:txBody>
                    <a:bodyPr/>
                    <a:lstStyle/>
                    <a:p>
                      <a:pPr algn="ctr"/>
                      <a:r>
                        <a:rPr lang="en-US" sz="1200" b="1" dirty="0"/>
                        <a:t>15.3 vs 11.3</a:t>
                      </a:r>
                    </a:p>
                    <a:p>
                      <a:pPr algn="ctr"/>
                      <a:r>
                        <a:rPr lang="en-US" sz="1200" b="1" dirty="0"/>
                        <a:t>HR 0.74</a:t>
                      </a:r>
                    </a:p>
                  </a:txBody>
                  <a:tcPr marL="51435" marR="51435" marT="25718" marB="25718"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013897777"/>
                  </a:ext>
                </a:extLst>
              </a:tr>
              <a:tr h="257175">
                <a:tc>
                  <a:txBody>
                    <a:bodyPr/>
                    <a:lstStyle/>
                    <a:p>
                      <a:pPr algn="ctr"/>
                      <a:r>
                        <a:rPr lang="en-US" sz="1200" b="1" dirty="0">
                          <a:solidFill>
                            <a:schemeClr val="bg1"/>
                          </a:solidFill>
                        </a:rPr>
                        <a:t>ORR (ITT), %</a:t>
                      </a:r>
                    </a:p>
                  </a:txBody>
                  <a:tcPr marL="51435" marR="51435" marT="25718" marB="25718" anchor="ctr">
                    <a:solidFill>
                      <a:schemeClr val="accent2"/>
                    </a:solidFill>
                  </a:tcPr>
                </a:tc>
                <a:tc>
                  <a:txBody>
                    <a:bodyPr/>
                    <a:lstStyle/>
                    <a:p>
                      <a:pPr algn="ctr"/>
                      <a:r>
                        <a:rPr lang="en-US" sz="1200" b="1" dirty="0"/>
                        <a:t>42% vs 26%</a:t>
                      </a:r>
                    </a:p>
                  </a:txBody>
                  <a:tcPr marL="51435" marR="51435" marT="25718" marB="25718" anchor="ctr"/>
                </a:tc>
                <a:tc>
                  <a:txBody>
                    <a:bodyPr/>
                    <a:lstStyle/>
                    <a:p>
                      <a:pPr algn="ctr"/>
                      <a:r>
                        <a:rPr lang="en-US" sz="1200" b="1" dirty="0"/>
                        <a:t>53% vs 23%</a:t>
                      </a:r>
                    </a:p>
                  </a:txBody>
                  <a:tcPr marL="51435" marR="51435" marT="25718" marB="25718" anchor="ctr">
                    <a:lnR w="38100" cap="flat" cmpd="sng" algn="ctr">
                      <a:solidFill>
                        <a:schemeClr val="bg1"/>
                      </a:solidFill>
                      <a:prstDash val="solid"/>
                      <a:round/>
                      <a:headEnd type="none" w="med" len="med"/>
                      <a:tailEnd type="none" w="med" len="med"/>
                    </a:lnR>
                  </a:tcPr>
                </a:tc>
                <a:tc>
                  <a:txBody>
                    <a:bodyPr/>
                    <a:lstStyle/>
                    <a:p>
                      <a:pPr algn="ctr"/>
                      <a:r>
                        <a:rPr lang="en-US" sz="1200" b="1" dirty="0"/>
                        <a:t>43% vs 36%</a:t>
                      </a:r>
                    </a:p>
                  </a:txBody>
                  <a:tcPr marL="51435" marR="51435" marT="25718" marB="25718"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960060679"/>
                  </a:ext>
                </a:extLst>
              </a:tr>
              <a:tr h="257175">
                <a:tc>
                  <a:txBody>
                    <a:bodyPr/>
                    <a:lstStyle/>
                    <a:p>
                      <a:pPr algn="ctr"/>
                      <a:r>
                        <a:rPr lang="en-US" sz="1200" b="1" dirty="0">
                          <a:solidFill>
                            <a:schemeClr val="bg1"/>
                          </a:solidFill>
                        </a:rPr>
                        <a:t>CR rate (ITT)</a:t>
                      </a:r>
                    </a:p>
                  </a:txBody>
                  <a:tcPr marL="51435" marR="51435" marT="25718" marB="25718" anchor="ctr">
                    <a:solidFill>
                      <a:schemeClr val="accent2"/>
                    </a:solidFill>
                  </a:tcPr>
                </a:tc>
                <a:tc>
                  <a:txBody>
                    <a:bodyPr/>
                    <a:lstStyle/>
                    <a:p>
                      <a:pPr algn="ctr"/>
                      <a:r>
                        <a:rPr lang="en-US" sz="1200" b="1" dirty="0"/>
                        <a:t>10% vs 1% </a:t>
                      </a:r>
                    </a:p>
                  </a:txBody>
                  <a:tcPr marL="51435" marR="51435" marT="25718" marB="25718" anchor="ctr"/>
                </a:tc>
                <a:tc>
                  <a:txBody>
                    <a:bodyPr/>
                    <a:lstStyle/>
                    <a:p>
                      <a:pPr algn="ctr"/>
                      <a:r>
                        <a:rPr lang="en-US" sz="1200" b="1" dirty="0"/>
                        <a:t>12% vs 4%</a:t>
                      </a:r>
                    </a:p>
                  </a:txBody>
                  <a:tcPr marL="51435" marR="51435" marT="25718" marB="25718" anchor="ctr">
                    <a:lnR w="38100" cap="flat" cmpd="sng" algn="ctr">
                      <a:solidFill>
                        <a:schemeClr val="bg1"/>
                      </a:solidFill>
                      <a:prstDash val="solid"/>
                      <a:round/>
                      <a:headEnd type="none" w="med" len="med"/>
                      <a:tailEnd type="none" w="med" len="med"/>
                    </a:lnR>
                  </a:tcPr>
                </a:tc>
                <a:tc>
                  <a:txBody>
                    <a:bodyPr/>
                    <a:lstStyle/>
                    <a:p>
                      <a:pPr algn="ctr"/>
                      <a:r>
                        <a:rPr lang="en-US" sz="1200" b="1" dirty="0"/>
                        <a:t>3% vs 3%</a:t>
                      </a:r>
                    </a:p>
                  </a:txBody>
                  <a:tcPr marL="51435" marR="51435" marT="25718" marB="25718"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859513179"/>
                  </a:ext>
                </a:extLst>
              </a:tr>
              <a:tr h="257175">
                <a:tc>
                  <a:txBody>
                    <a:bodyPr/>
                    <a:lstStyle/>
                    <a:p>
                      <a:pPr algn="ctr"/>
                      <a:r>
                        <a:rPr lang="en-US" sz="1200" b="1" dirty="0">
                          <a:solidFill>
                            <a:schemeClr val="bg1"/>
                          </a:solidFill>
                        </a:rPr>
                        <a:t>Primary PD</a:t>
                      </a:r>
                    </a:p>
                  </a:txBody>
                  <a:tcPr marL="51435" marR="51435" marT="25718" marB="25718" anchor="ctr">
                    <a:solidFill>
                      <a:schemeClr val="accent2"/>
                    </a:solidFill>
                  </a:tcPr>
                </a:tc>
                <a:tc>
                  <a:txBody>
                    <a:bodyPr/>
                    <a:lstStyle/>
                    <a:p>
                      <a:pPr algn="ctr"/>
                      <a:r>
                        <a:rPr lang="en-US" sz="1200" dirty="0"/>
                        <a:t>20% vs 17%</a:t>
                      </a:r>
                    </a:p>
                  </a:txBody>
                  <a:tcPr marL="51435" marR="51435" marT="25718" marB="25718" anchor="ctr"/>
                </a:tc>
                <a:tc>
                  <a:txBody>
                    <a:bodyPr/>
                    <a:lstStyle/>
                    <a:p>
                      <a:pPr algn="ctr"/>
                      <a:r>
                        <a:rPr lang="en-US" sz="1200" dirty="0"/>
                        <a:t>N/A</a:t>
                      </a:r>
                    </a:p>
                  </a:txBody>
                  <a:tcPr marL="51435" marR="51435" marT="25718" marB="25718" anchor="ctr">
                    <a:lnR w="38100" cap="flat" cmpd="sng" algn="ctr">
                      <a:solidFill>
                        <a:schemeClr val="bg1"/>
                      </a:solidFill>
                      <a:prstDash val="solid"/>
                      <a:round/>
                      <a:headEnd type="none" w="med" len="med"/>
                      <a:tailEnd type="none" w="med" len="med"/>
                    </a:lnR>
                  </a:tcPr>
                </a:tc>
                <a:tc>
                  <a:txBody>
                    <a:bodyPr/>
                    <a:lstStyle/>
                    <a:p>
                      <a:pPr algn="ctr"/>
                      <a:r>
                        <a:rPr lang="en-US" sz="1200" dirty="0"/>
                        <a:t>14% vs 27%</a:t>
                      </a:r>
                    </a:p>
                  </a:txBody>
                  <a:tcPr marL="51435" marR="51435" marT="25718" marB="25718" anchor="ct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918695421"/>
                  </a:ext>
                </a:extLst>
              </a:tr>
            </a:tbl>
          </a:graphicData>
        </a:graphic>
      </p:graphicFrame>
      <p:sp>
        <p:nvSpPr>
          <p:cNvPr id="3" name="TextBox 2"/>
          <p:cNvSpPr txBox="1"/>
          <p:nvPr/>
        </p:nvSpPr>
        <p:spPr>
          <a:xfrm>
            <a:off x="3968803" y="4501751"/>
            <a:ext cx="5394272" cy="646331"/>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defTabSz="514350" fontAlgn="auto">
              <a:spcBef>
                <a:spcPts val="0"/>
              </a:spcBef>
              <a:spcAft>
                <a:spcPts val="0"/>
              </a:spcAft>
              <a:defRPr/>
            </a:pPr>
            <a:r>
              <a:rPr lang="da-DK" sz="1200" baseline="30000" dirty="0">
                <a:solidFill>
                  <a:schemeClr val="bg2"/>
                </a:solidFill>
                <a:latin typeface="+mn-lt"/>
                <a:ea typeface="+mn-ea"/>
                <a:cs typeface="Arial" pitchFamily="34" charset="0"/>
              </a:rPr>
              <a:t>1</a:t>
            </a:r>
            <a:r>
              <a:rPr lang="da-DK" sz="1200" dirty="0">
                <a:solidFill>
                  <a:schemeClr val="bg2"/>
                </a:solidFill>
                <a:latin typeface="+mn-lt"/>
                <a:ea typeface="+mn-ea"/>
                <a:cs typeface="Arial" pitchFamily="34" charset="0"/>
              </a:rPr>
              <a:t>Motzer et al. </a:t>
            </a:r>
            <a:r>
              <a:rPr lang="da-DK" sz="1200" dirty="0">
                <a:solidFill>
                  <a:schemeClr val="bg2"/>
                </a:solidFill>
                <a:latin typeface="+mn-lt"/>
                <a:cs typeface="Arial" pitchFamily="34" charset="0"/>
              </a:rPr>
              <a:t>Cancer. 2022 128:2085; Motzer et al. JITC 2020 </a:t>
            </a:r>
            <a:r>
              <a:rPr lang="en-US" sz="1200" b="0" i="0" dirty="0">
                <a:solidFill>
                  <a:schemeClr val="bg2"/>
                </a:solidFill>
                <a:effectLst/>
                <a:latin typeface="+mn-lt"/>
              </a:rPr>
              <a:t>Jul;8(2):e000891</a:t>
            </a:r>
            <a:r>
              <a:rPr lang="en-US" sz="1200" dirty="0">
                <a:solidFill>
                  <a:schemeClr val="bg2"/>
                </a:solidFill>
                <a:latin typeface="+mn-lt"/>
                <a:ea typeface="+mn-ea"/>
                <a:cs typeface="Arial" pitchFamily="34" charset="0"/>
              </a:rPr>
              <a:t>; </a:t>
            </a:r>
            <a:r>
              <a:rPr lang="en-US" sz="1200" baseline="30000" dirty="0">
                <a:solidFill>
                  <a:schemeClr val="bg2"/>
                </a:solidFill>
                <a:latin typeface="+mn-lt"/>
                <a:cs typeface="Arial" pitchFamily="34" charset="0"/>
              </a:rPr>
              <a:t>2</a:t>
            </a:r>
            <a:r>
              <a:rPr lang="en-US" sz="1200" dirty="0">
                <a:solidFill>
                  <a:schemeClr val="bg2"/>
                </a:solidFill>
                <a:latin typeface="+mn-lt"/>
                <a:ea typeface="+mn-ea"/>
                <a:cs typeface="Arial" pitchFamily="34" charset="0"/>
              </a:rPr>
              <a:t>Burotto et al. ASCO GU 2023. </a:t>
            </a:r>
            <a:r>
              <a:rPr lang="en-US" sz="1200" baseline="30000" dirty="0">
                <a:solidFill>
                  <a:schemeClr val="bg2"/>
                </a:solidFill>
                <a:latin typeface="+mn-lt"/>
                <a:ea typeface="+mn-ea"/>
                <a:cs typeface="Arial" pitchFamily="34" charset="0"/>
              </a:rPr>
              <a:t>3</a:t>
            </a:r>
            <a:r>
              <a:rPr lang="en-US" sz="1200" dirty="0">
                <a:solidFill>
                  <a:schemeClr val="bg2"/>
                </a:solidFill>
                <a:latin typeface="+mn-lt"/>
                <a:ea typeface="+mn-ea"/>
                <a:cs typeface="Arial" pitchFamily="34" charset="0"/>
              </a:rPr>
              <a:t>Choueiri</a:t>
            </a:r>
            <a:r>
              <a:rPr lang="da-DK" sz="1200" dirty="0">
                <a:solidFill>
                  <a:schemeClr val="bg2"/>
                </a:solidFill>
                <a:latin typeface="+mn-lt"/>
                <a:ea typeface="+mn-ea"/>
                <a:cs typeface="Arial" pitchFamily="34" charset="0"/>
              </a:rPr>
              <a:t> et al </a:t>
            </a:r>
            <a:r>
              <a:rPr lang="da-DK" sz="1200" dirty="0">
                <a:solidFill>
                  <a:schemeClr val="bg2"/>
                </a:solidFill>
                <a:latin typeface="+mn-lt"/>
                <a:cs typeface="Arial" pitchFamily="34" charset="0"/>
              </a:rPr>
              <a:t>ESMO 2022; Powles et al ASCO GU 2023.</a:t>
            </a:r>
            <a:endParaRPr lang="en-US" sz="1200" dirty="0">
              <a:solidFill>
                <a:schemeClr val="bg2"/>
              </a:solidFill>
              <a:latin typeface="+mn-lt"/>
              <a:ea typeface="+mn-ea"/>
              <a:cs typeface="Arial" panose="020B0604020202020204" pitchFamily="34" charset="0"/>
            </a:endParaRPr>
          </a:p>
        </p:txBody>
      </p:sp>
      <p:sp>
        <p:nvSpPr>
          <p:cNvPr id="5" name="Rectangle 4">
            <a:extLst>
              <a:ext uri="{FF2B5EF4-FFF2-40B4-BE49-F238E27FC236}">
                <a16:creationId xmlns:a16="http://schemas.microsoft.com/office/drawing/2014/main" id="{0405BFE8-0996-4B2F-93BD-AB3EAC4F61FC}"/>
              </a:ext>
            </a:extLst>
          </p:cNvPr>
          <p:cNvSpPr/>
          <p:nvPr/>
        </p:nvSpPr>
        <p:spPr bwMode="auto">
          <a:xfrm>
            <a:off x="2743200" y="3152633"/>
            <a:ext cx="5486400" cy="934871"/>
          </a:xfrm>
          <a:prstGeom prst="rect">
            <a:avLst/>
          </a:prstGeom>
          <a:solidFill>
            <a:schemeClr val="bg1">
              <a:alpha val="0"/>
            </a:schemeClr>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50922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F6831E-8EC8-C61E-EC87-2CDAB0FF1104}"/>
              </a:ext>
            </a:extLst>
          </p:cNvPr>
          <p:cNvPicPr>
            <a:picLocks noChangeAspect="1"/>
          </p:cNvPicPr>
          <p:nvPr/>
        </p:nvPicPr>
        <p:blipFill rotWithShape="1">
          <a:blip r:embed="rId3"/>
          <a:srcRect t="9835"/>
          <a:stretch/>
        </p:blipFill>
        <p:spPr>
          <a:xfrm>
            <a:off x="457200" y="514350"/>
            <a:ext cx="8229600" cy="3907789"/>
          </a:xfrm>
          <a:prstGeom prst="rect">
            <a:avLst/>
          </a:prstGeom>
        </p:spPr>
      </p:pic>
      <p:sp>
        <p:nvSpPr>
          <p:cNvPr id="6" name="TextBox 5">
            <a:extLst>
              <a:ext uri="{FF2B5EF4-FFF2-40B4-BE49-F238E27FC236}">
                <a16:creationId xmlns:a16="http://schemas.microsoft.com/office/drawing/2014/main" id="{ADA280F0-0040-CAF9-DA78-340E087AF8D4}"/>
              </a:ext>
            </a:extLst>
          </p:cNvPr>
          <p:cNvSpPr txBox="1"/>
          <p:nvPr/>
        </p:nvSpPr>
        <p:spPr>
          <a:xfrm>
            <a:off x="4142232" y="4670525"/>
            <a:ext cx="4572000"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sz="1200" dirty="0">
                <a:solidFill>
                  <a:schemeClr val="bg2"/>
                </a:solidFill>
              </a:rPr>
              <a:t>Choueiri et al. ESMO 2022</a:t>
            </a:r>
          </a:p>
        </p:txBody>
      </p:sp>
      <p:sp>
        <p:nvSpPr>
          <p:cNvPr id="9" name="Rectangle 8">
            <a:extLst>
              <a:ext uri="{FF2B5EF4-FFF2-40B4-BE49-F238E27FC236}">
                <a16:creationId xmlns:a16="http://schemas.microsoft.com/office/drawing/2014/main" id="{94672CA9-7005-CADF-1C05-B17D7D41A9D9}"/>
              </a:ext>
            </a:extLst>
          </p:cNvPr>
          <p:cNvSpPr/>
          <p:nvPr/>
        </p:nvSpPr>
        <p:spPr>
          <a:xfrm>
            <a:off x="4983480" y="3132818"/>
            <a:ext cx="3593592" cy="1234440"/>
          </a:xfrm>
          <a:prstGeom prst="rect">
            <a:avLst/>
          </a:prstGeom>
          <a:noFill/>
          <a:ln w="444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endParaRPr lang="en-US"/>
          </a:p>
        </p:txBody>
      </p:sp>
      <p:sp>
        <p:nvSpPr>
          <p:cNvPr id="2" name="Title 1">
            <a:extLst>
              <a:ext uri="{FF2B5EF4-FFF2-40B4-BE49-F238E27FC236}">
                <a16:creationId xmlns:a16="http://schemas.microsoft.com/office/drawing/2014/main" id="{843EC30E-272C-42E1-9DC3-D4C473C2241E}"/>
              </a:ext>
            </a:extLst>
          </p:cNvPr>
          <p:cNvSpPr>
            <a:spLocks noGrp="1"/>
          </p:cNvSpPr>
          <p:nvPr>
            <p:ph type="title"/>
          </p:nvPr>
        </p:nvSpPr>
        <p:spPr/>
        <p:txBody>
          <a:bodyPr/>
          <a:lstStyle/>
          <a:p>
            <a:r>
              <a:rPr lang="en-US" sz="2100" b="1" dirty="0">
                <a:solidFill>
                  <a:srgbClr val="002E51"/>
                </a:solidFill>
              </a:rPr>
              <a:t>Treatment Exposure and Discontinuation (Safety Population)</a:t>
            </a:r>
          </a:p>
        </p:txBody>
      </p:sp>
    </p:spTree>
    <p:extLst>
      <p:ext uri="{BB962C8B-B14F-4D97-AF65-F5344CB8AC3E}">
        <p14:creationId xmlns:p14="http://schemas.microsoft.com/office/powerpoint/2010/main" val="255246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6CFB165-BECF-82E0-692D-E07E6EDF168E}"/>
              </a:ext>
            </a:extLst>
          </p:cNvPr>
          <p:cNvSpPr>
            <a:spLocks noGrp="1"/>
          </p:cNvSpPr>
          <p:nvPr>
            <p:ph idx="1"/>
          </p:nvPr>
        </p:nvSpPr>
        <p:spPr>
          <a:xfrm>
            <a:off x="685800" y="748294"/>
            <a:ext cx="7772400" cy="3147278"/>
          </a:xfrm>
        </p:spPr>
        <p:txBody>
          <a:bodyPr>
            <a:no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marL="228600" indent="-228600">
              <a:lnSpc>
                <a:spcPct val="100000"/>
              </a:lnSpc>
              <a:spcBef>
                <a:spcPts val="0"/>
              </a:spcBef>
              <a:spcAft>
                <a:spcPts val="1200"/>
              </a:spcAft>
              <a:buClr>
                <a:srgbClr val="002E51"/>
              </a:buClr>
              <a:buFont typeface="Wingdings" panose="05000000000000000000" pitchFamily="2" charset="2"/>
              <a:buChar char="§"/>
            </a:pPr>
            <a:r>
              <a:rPr lang="en-US" sz="1800" b="0" i="0" u="none" strike="noStrike" baseline="0" dirty="0">
                <a:solidFill>
                  <a:srgbClr val="002E51"/>
                </a:solidFill>
              </a:rPr>
              <a:t>COSMIC-313 demonstrated a </a:t>
            </a:r>
            <a:r>
              <a:rPr lang="en-US" sz="1800" b="0" i="0" u="sng" strike="noStrike" baseline="0" dirty="0">
                <a:solidFill>
                  <a:srgbClr val="002E51"/>
                </a:solidFill>
              </a:rPr>
              <a:t>significant benefit in PFS</a:t>
            </a:r>
            <a:r>
              <a:rPr lang="en-US" sz="1800" b="0" i="0" u="none" strike="noStrike" baseline="0" dirty="0">
                <a:solidFill>
                  <a:srgbClr val="002E51"/>
                </a:solidFill>
              </a:rPr>
              <a:t> with </a:t>
            </a:r>
            <a:r>
              <a:rPr lang="en-US" sz="1800" b="0" i="0" u="none" strike="noStrike" baseline="0" dirty="0" err="1">
                <a:solidFill>
                  <a:srgbClr val="002E51"/>
                </a:solidFill>
              </a:rPr>
              <a:t>Cabo+Nivo+Ipi</a:t>
            </a:r>
            <a:r>
              <a:rPr lang="en-US" sz="1800" b="0" i="0" u="none" strike="noStrike" baseline="0" dirty="0">
                <a:solidFill>
                  <a:srgbClr val="002E51"/>
                </a:solidFill>
              </a:rPr>
              <a:t> vs </a:t>
            </a:r>
            <a:r>
              <a:rPr lang="en-US" sz="1800" b="0" i="0" u="none" strike="noStrike" baseline="0" dirty="0" err="1">
                <a:solidFill>
                  <a:srgbClr val="002E51"/>
                </a:solidFill>
              </a:rPr>
              <a:t>Pbo+Nivo+Ipi</a:t>
            </a:r>
            <a:r>
              <a:rPr lang="en-US" sz="1800" b="0" i="0" u="none" strike="noStrike" baseline="0" dirty="0">
                <a:solidFill>
                  <a:srgbClr val="002E51"/>
                </a:solidFill>
              </a:rPr>
              <a:t> in previously untreated patients with advanced RCC of IMDC intermediate or poor risk</a:t>
            </a:r>
          </a:p>
          <a:p>
            <a:pPr marL="228600" indent="-228600">
              <a:lnSpc>
                <a:spcPct val="100000"/>
              </a:lnSpc>
              <a:spcBef>
                <a:spcPts val="0"/>
              </a:spcBef>
              <a:spcAft>
                <a:spcPts val="1200"/>
              </a:spcAft>
              <a:buClr>
                <a:srgbClr val="002E51"/>
              </a:buClr>
              <a:buFont typeface="Wingdings" panose="05000000000000000000" pitchFamily="2" charset="2"/>
              <a:buChar char="§"/>
            </a:pPr>
            <a:r>
              <a:rPr lang="en-US" sz="1800" b="0" i="0" u="none" strike="noStrike" baseline="0" dirty="0">
                <a:solidFill>
                  <a:srgbClr val="002E51"/>
                </a:solidFill>
              </a:rPr>
              <a:t>This was the </a:t>
            </a:r>
            <a:r>
              <a:rPr lang="en-US" sz="1800" b="0" i="0" u="sng" strike="noStrike" baseline="0" dirty="0">
                <a:solidFill>
                  <a:srgbClr val="002E51"/>
                </a:solidFill>
              </a:rPr>
              <a:t>first study to use an immuno-oncology doublet standard of care</a:t>
            </a:r>
            <a:r>
              <a:rPr lang="en-US" sz="1800" b="0" i="0" u="none" strike="noStrike" baseline="0" dirty="0">
                <a:solidFill>
                  <a:srgbClr val="002E51"/>
                </a:solidFill>
              </a:rPr>
              <a:t> as the control</a:t>
            </a:r>
          </a:p>
          <a:p>
            <a:pPr marL="228600" indent="-228600">
              <a:lnSpc>
                <a:spcPct val="100000"/>
              </a:lnSpc>
              <a:spcBef>
                <a:spcPts val="0"/>
              </a:spcBef>
              <a:spcAft>
                <a:spcPts val="1200"/>
              </a:spcAft>
              <a:buClr>
                <a:srgbClr val="002E51"/>
              </a:buClr>
              <a:buFont typeface="Wingdings" panose="05000000000000000000" pitchFamily="2" charset="2"/>
              <a:buChar char="§"/>
            </a:pPr>
            <a:r>
              <a:rPr lang="en-US" sz="1800" b="0" i="0" u="none" strike="noStrike" baseline="0" dirty="0">
                <a:solidFill>
                  <a:srgbClr val="002E51"/>
                </a:solidFill>
              </a:rPr>
              <a:t>Subgroup analyses of PFS suggested </a:t>
            </a:r>
            <a:r>
              <a:rPr lang="en-US" sz="1800" b="0" i="0" u="sng" strike="noStrike" baseline="0" dirty="0">
                <a:solidFill>
                  <a:srgbClr val="002E51"/>
                </a:solidFill>
              </a:rPr>
              <a:t>greater benefit with </a:t>
            </a:r>
            <a:r>
              <a:rPr lang="en-US" sz="1800" b="0" i="0" u="sng" strike="noStrike" baseline="0" dirty="0" err="1">
                <a:solidFill>
                  <a:srgbClr val="002E51"/>
                </a:solidFill>
              </a:rPr>
              <a:t>Cabo+Nivo+Ipi</a:t>
            </a:r>
            <a:r>
              <a:rPr lang="en-US" sz="1800" b="0" i="0" u="sng" strike="noStrike" baseline="0" dirty="0">
                <a:solidFill>
                  <a:srgbClr val="002E51"/>
                </a:solidFill>
              </a:rPr>
              <a:t> in IMDC intermediate</a:t>
            </a:r>
            <a:r>
              <a:rPr lang="en-US" sz="1800" b="0" i="0" u="none" strike="noStrike" baseline="0" dirty="0">
                <a:solidFill>
                  <a:srgbClr val="002E51"/>
                </a:solidFill>
              </a:rPr>
              <a:t> vs poor risk</a:t>
            </a:r>
          </a:p>
          <a:p>
            <a:pPr marL="228600" indent="-228600">
              <a:lnSpc>
                <a:spcPct val="100000"/>
              </a:lnSpc>
              <a:spcBef>
                <a:spcPts val="0"/>
              </a:spcBef>
              <a:spcAft>
                <a:spcPts val="1200"/>
              </a:spcAft>
              <a:buClr>
                <a:srgbClr val="002E51"/>
              </a:buClr>
              <a:buFont typeface="Wingdings" panose="05000000000000000000" pitchFamily="2" charset="2"/>
              <a:buChar char="§"/>
            </a:pPr>
            <a:r>
              <a:rPr lang="en-US" sz="1800" dirty="0">
                <a:solidFill>
                  <a:srgbClr val="002E51"/>
                </a:solidFill>
              </a:rPr>
              <a:t>Efficacy endpoints achieved may have been </a:t>
            </a:r>
            <a:r>
              <a:rPr lang="en-US" sz="1800" u="sng" dirty="0">
                <a:solidFill>
                  <a:srgbClr val="002E51"/>
                </a:solidFill>
              </a:rPr>
              <a:t>blunted by toxicity and treatment disruptions </a:t>
            </a:r>
            <a:r>
              <a:rPr lang="en-US" sz="1800" dirty="0">
                <a:solidFill>
                  <a:srgbClr val="002E51"/>
                </a:solidFill>
              </a:rPr>
              <a:t>with this multi-agent regimen</a:t>
            </a:r>
            <a:endParaRPr lang="en-US" sz="1800" b="0" i="0" u="none" strike="noStrike" baseline="0" dirty="0">
              <a:solidFill>
                <a:srgbClr val="002E51"/>
              </a:solidFill>
            </a:endParaRPr>
          </a:p>
          <a:p>
            <a:pPr marL="228600" indent="-228600">
              <a:lnSpc>
                <a:spcPct val="100000"/>
              </a:lnSpc>
              <a:spcBef>
                <a:spcPts val="0"/>
              </a:spcBef>
              <a:spcAft>
                <a:spcPts val="1200"/>
              </a:spcAft>
              <a:buClr>
                <a:srgbClr val="002E51"/>
              </a:buClr>
              <a:buFont typeface="Wingdings" panose="05000000000000000000" pitchFamily="2" charset="2"/>
              <a:buChar char="§"/>
            </a:pPr>
            <a:r>
              <a:rPr lang="en-US" sz="1800" b="0" i="0" u="none" strike="noStrike" baseline="0" dirty="0">
                <a:solidFill>
                  <a:srgbClr val="002E51"/>
                </a:solidFill>
              </a:rPr>
              <a:t>Follow-up for the secondary endpoint of </a:t>
            </a:r>
            <a:r>
              <a:rPr lang="en-US" sz="1800" b="0" i="0" u="sng" strike="noStrike" baseline="0" dirty="0">
                <a:solidFill>
                  <a:srgbClr val="002E51"/>
                </a:solidFill>
              </a:rPr>
              <a:t>OS is ongoing</a:t>
            </a:r>
          </a:p>
          <a:p>
            <a:pPr>
              <a:lnSpc>
                <a:spcPct val="100000"/>
              </a:lnSpc>
              <a:spcBef>
                <a:spcPts val="0"/>
              </a:spcBef>
              <a:spcAft>
                <a:spcPts val="1200"/>
              </a:spcAft>
              <a:buFont typeface="Wingdings" panose="05000000000000000000" pitchFamily="2" charset="2"/>
              <a:buChar char="§"/>
            </a:pPr>
            <a:endParaRPr lang="en-US" sz="1800" dirty="0">
              <a:solidFill>
                <a:srgbClr val="002E51"/>
              </a:solidFill>
            </a:endParaRPr>
          </a:p>
        </p:txBody>
      </p:sp>
      <p:sp>
        <p:nvSpPr>
          <p:cNvPr id="3" name="Title 2">
            <a:extLst>
              <a:ext uri="{FF2B5EF4-FFF2-40B4-BE49-F238E27FC236}">
                <a16:creationId xmlns:a16="http://schemas.microsoft.com/office/drawing/2014/main" id="{477722AA-3080-AF1C-6939-D9E7F788C738}"/>
              </a:ext>
            </a:extLst>
          </p:cNvPr>
          <p:cNvSpPr>
            <a:spLocks noGrp="1"/>
          </p:cNvSpPr>
          <p:nvPr>
            <p:ph type="title" idx="4294967295"/>
          </p:nvPr>
        </p:nvSpPr>
        <p:spPr>
          <a:xfrm>
            <a:off x="0" y="128016"/>
            <a:ext cx="9144000" cy="1005840"/>
          </a:xfrm>
          <a:prstGeom prst="rect">
            <a:avLst/>
          </a:prstGeom>
        </p:spPr>
        <p:txBody>
          <a:bodyPr anchor="t">
            <a:no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r>
              <a:rPr lang="en-US" sz="2400" b="1" dirty="0">
                <a:solidFill>
                  <a:srgbClr val="002E51"/>
                </a:solidFill>
              </a:rPr>
              <a:t>First front-line phase III triplet: COSMIC 313 Summary</a:t>
            </a:r>
          </a:p>
        </p:txBody>
      </p:sp>
    </p:spTree>
    <p:extLst>
      <p:ext uri="{BB962C8B-B14F-4D97-AF65-F5344CB8AC3E}">
        <p14:creationId xmlns:p14="http://schemas.microsoft.com/office/powerpoint/2010/main" val="143521357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FEF27-629F-7333-9600-9FA7322456AE}"/>
              </a:ext>
            </a:extLst>
          </p:cNvPr>
          <p:cNvSpPr>
            <a:spLocks noGrp="1"/>
          </p:cNvSpPr>
          <p:nvPr>
            <p:ph type="title"/>
          </p:nvPr>
        </p:nvSpPr>
        <p:spPr/>
        <p:txBody>
          <a:bodyPr anchor="t">
            <a:no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r>
              <a:rPr lang="en-US" sz="2400" b="1" dirty="0">
                <a:solidFill>
                  <a:srgbClr val="002E51"/>
                </a:solidFill>
              </a:rPr>
              <a:t>What’s coming?  Another front-line phase III triplet study</a:t>
            </a:r>
          </a:p>
        </p:txBody>
      </p:sp>
      <p:pic>
        <p:nvPicPr>
          <p:cNvPr id="2050" name="Picture 2" descr="ASCOGU2022_Choueiri_pembro_0">
            <a:extLst>
              <a:ext uri="{FF2B5EF4-FFF2-40B4-BE49-F238E27FC236}">
                <a16:creationId xmlns:a16="http://schemas.microsoft.com/office/drawing/2014/main" id="{2BC66C17-66D8-CFFA-9EDA-70C9DC78A8F9}"/>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t="8477" b="1161"/>
          <a:stretch/>
        </p:blipFill>
        <p:spPr bwMode="auto">
          <a:xfrm>
            <a:off x="822960" y="686802"/>
            <a:ext cx="7498080" cy="36415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6111E1C-4A2B-231D-BCB3-47B834E4A291}"/>
              </a:ext>
            </a:extLst>
          </p:cNvPr>
          <p:cNvSpPr txBox="1"/>
          <p:nvPr/>
        </p:nvSpPr>
        <p:spPr>
          <a:xfrm>
            <a:off x="4142232" y="4671111"/>
            <a:ext cx="3749040" cy="27699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sz="1200" dirty="0">
                <a:solidFill>
                  <a:schemeClr val="bg2"/>
                </a:solidFill>
              </a:rPr>
              <a:t>Choueiri et al. ASCO GU 2022</a:t>
            </a:r>
          </a:p>
        </p:txBody>
      </p:sp>
      <p:sp>
        <p:nvSpPr>
          <p:cNvPr id="3" name="TextBox 2">
            <a:extLst>
              <a:ext uri="{FF2B5EF4-FFF2-40B4-BE49-F238E27FC236}">
                <a16:creationId xmlns:a16="http://schemas.microsoft.com/office/drawing/2014/main" id="{573489F0-7616-4D72-8C7A-7B566347BD76}"/>
              </a:ext>
            </a:extLst>
          </p:cNvPr>
          <p:cNvSpPr txBox="1"/>
          <p:nvPr/>
        </p:nvSpPr>
        <p:spPr>
          <a:xfrm>
            <a:off x="1085850" y="964694"/>
            <a:ext cx="1828800" cy="338554"/>
          </a:xfrm>
          <a:prstGeom prst="rect">
            <a:avLst/>
          </a:prstGeom>
          <a:noFill/>
          <a:ln w="19050">
            <a:solidFill>
              <a:schemeClr val="bg2"/>
            </a:solidFill>
          </a:ln>
        </p:spPr>
        <p:txBody>
          <a:bodyPr wrap="square" rtlCol="0" anchor="ctr">
            <a:spAutoFit/>
          </a:bodyPr>
          <a:lstStyle/>
          <a:p>
            <a:pPr algn="ctr"/>
            <a:r>
              <a:rPr lang="en-US" sz="1600" b="1" dirty="0">
                <a:solidFill>
                  <a:schemeClr val="accent5">
                    <a:lumMod val="50000"/>
                  </a:schemeClr>
                </a:solidFill>
              </a:rPr>
              <a:t>LITESPARK-012</a:t>
            </a:r>
          </a:p>
        </p:txBody>
      </p:sp>
    </p:spTree>
    <p:extLst>
      <p:ext uri="{BB962C8B-B14F-4D97-AF65-F5344CB8AC3E}">
        <p14:creationId xmlns:p14="http://schemas.microsoft.com/office/powerpoint/2010/main" val="142628864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82880" y="1379696"/>
          <a:ext cx="8737600" cy="2948940"/>
        </p:xfrm>
        <a:graphic>
          <a:graphicData uri="http://schemas.openxmlformats.org/drawingml/2006/table">
            <a:tbl>
              <a:tblPr firstRow="1" bandRow="1">
                <a:tableStyleId>{85BE263C-DBD7-4A20-BB59-AAB30ACAA65A}</a:tableStyleId>
              </a:tblPr>
              <a:tblGrid>
                <a:gridCol w="1463040">
                  <a:extLst>
                    <a:ext uri="{9D8B030D-6E8A-4147-A177-3AD203B41FA5}">
                      <a16:colId xmlns:a16="http://schemas.microsoft.com/office/drawing/2014/main" val="20000"/>
                    </a:ext>
                  </a:extLst>
                </a:gridCol>
                <a:gridCol w="1097280">
                  <a:extLst>
                    <a:ext uri="{9D8B030D-6E8A-4147-A177-3AD203B41FA5}">
                      <a16:colId xmlns:a16="http://schemas.microsoft.com/office/drawing/2014/main" val="20001"/>
                    </a:ext>
                  </a:extLst>
                </a:gridCol>
                <a:gridCol w="1097280">
                  <a:extLst>
                    <a:ext uri="{9D8B030D-6E8A-4147-A177-3AD203B41FA5}">
                      <a16:colId xmlns:a16="http://schemas.microsoft.com/office/drawing/2014/main" val="20002"/>
                    </a:ext>
                  </a:extLst>
                </a:gridCol>
                <a:gridCol w="162560">
                  <a:extLst>
                    <a:ext uri="{9D8B030D-6E8A-4147-A177-3AD203B41FA5}">
                      <a16:colId xmlns:a16="http://schemas.microsoft.com/office/drawing/2014/main" val="36552709"/>
                    </a:ext>
                  </a:extLst>
                </a:gridCol>
                <a:gridCol w="1188720">
                  <a:extLst>
                    <a:ext uri="{9D8B030D-6E8A-4147-A177-3AD203B41FA5}">
                      <a16:colId xmlns:a16="http://schemas.microsoft.com/office/drawing/2014/main" val="20003"/>
                    </a:ext>
                  </a:extLst>
                </a:gridCol>
                <a:gridCol w="162560">
                  <a:extLst>
                    <a:ext uri="{9D8B030D-6E8A-4147-A177-3AD203B41FA5}">
                      <a16:colId xmlns:a16="http://schemas.microsoft.com/office/drawing/2014/main" val="1982180836"/>
                    </a:ext>
                  </a:extLst>
                </a:gridCol>
                <a:gridCol w="1188720">
                  <a:extLst>
                    <a:ext uri="{9D8B030D-6E8A-4147-A177-3AD203B41FA5}">
                      <a16:colId xmlns:a16="http://schemas.microsoft.com/office/drawing/2014/main" val="20004"/>
                    </a:ext>
                  </a:extLst>
                </a:gridCol>
                <a:gridCol w="1188720">
                  <a:extLst>
                    <a:ext uri="{9D8B030D-6E8A-4147-A177-3AD203B41FA5}">
                      <a16:colId xmlns:a16="http://schemas.microsoft.com/office/drawing/2014/main" val="20005"/>
                    </a:ext>
                  </a:extLst>
                </a:gridCol>
                <a:gridCol w="1188720">
                  <a:extLst>
                    <a:ext uri="{9D8B030D-6E8A-4147-A177-3AD203B41FA5}">
                      <a16:colId xmlns:a16="http://schemas.microsoft.com/office/drawing/2014/main" val="20006"/>
                    </a:ext>
                  </a:extLst>
                </a:gridCol>
              </a:tblGrid>
              <a:tr h="617220">
                <a:tc>
                  <a:txBody>
                    <a:bodyPr/>
                    <a:lstStyle/>
                    <a:p>
                      <a:pPr algn="ctr"/>
                      <a:r>
                        <a:rPr lang="en-US" sz="1800" dirty="0"/>
                        <a:t>Treatment</a:t>
                      </a:r>
                      <a:endParaRPr lang="en-US" sz="1800" b="1" dirty="0">
                        <a:latin typeface="Calibri" panose="020F0502020204030204" pitchFamily="34" charset="0"/>
                        <a:cs typeface="Courier New" panose="02070309020205020404" pitchFamily="49" charset="0"/>
                      </a:endParaRPr>
                    </a:p>
                  </a:txBody>
                  <a:tcPr marL="68580" marR="68580" marT="34290" marB="34290" anchor="ctr">
                    <a:lnR w="28575" cap="flat" cmpd="sng" algn="ctr">
                      <a:solidFill>
                        <a:schemeClr val="bg2">
                          <a:lumMod val="60000"/>
                          <a:lumOff val="40000"/>
                        </a:schemeClr>
                      </a:solidFill>
                      <a:prstDash val="solid"/>
                      <a:round/>
                      <a:headEnd type="none" w="med" len="med"/>
                      <a:tailEnd type="none" w="med" len="med"/>
                    </a:lnR>
                  </a:tcPr>
                </a:tc>
                <a:tc>
                  <a:txBody>
                    <a:bodyPr/>
                    <a:lstStyle/>
                    <a:p>
                      <a:pPr algn="ctr"/>
                      <a:r>
                        <a:rPr lang="en-US" sz="1800" dirty="0"/>
                        <a:t>Chemo</a:t>
                      </a:r>
                      <a:endParaRPr lang="en-US" sz="1800" b="1" dirty="0">
                        <a:latin typeface="Calibri" panose="020F0502020204030204" pitchFamily="34" charset="0"/>
                        <a:cs typeface="Courier New" panose="02070309020205020404" pitchFamily="49" charset="0"/>
                      </a:endParaRPr>
                    </a:p>
                  </a:txBody>
                  <a:tcPr marL="68580" marR="68580" marT="34290" marB="34290" anchor="ctr">
                    <a:lnL w="28575" cap="flat" cmpd="sng" algn="ctr">
                      <a:solidFill>
                        <a:schemeClr val="bg2">
                          <a:lumMod val="60000"/>
                          <a:lumOff val="40000"/>
                        </a:schemeClr>
                      </a:solidFill>
                      <a:prstDash val="solid"/>
                      <a:round/>
                      <a:headEnd type="none" w="med" len="med"/>
                      <a:tailEnd type="none" w="med" len="med"/>
                    </a:lnL>
                    <a:lnR w="28575" cap="flat" cmpd="sng" algn="ctr">
                      <a:solidFill>
                        <a:schemeClr val="bg2">
                          <a:lumMod val="60000"/>
                          <a:lumOff val="40000"/>
                        </a:schemeClr>
                      </a:solidFill>
                      <a:prstDash val="solid"/>
                      <a:round/>
                      <a:headEnd type="none" w="med" len="med"/>
                      <a:tailEnd type="none" w="med" len="med"/>
                    </a:lnR>
                  </a:tcPr>
                </a:tc>
                <a:tc>
                  <a:txBody>
                    <a:bodyPr/>
                    <a:lstStyle/>
                    <a:p>
                      <a:pPr algn="ctr"/>
                      <a:r>
                        <a:rPr lang="en-US" sz="1800" dirty="0"/>
                        <a:t>Targeted</a:t>
                      </a:r>
                      <a:r>
                        <a:rPr lang="en-US" sz="1800" baseline="0" dirty="0"/>
                        <a:t> </a:t>
                      </a:r>
                      <a:r>
                        <a:rPr lang="en-US" sz="1800" baseline="0" dirty="0" err="1"/>
                        <a:t>Tx</a:t>
                      </a:r>
                      <a:endParaRPr lang="en-US" sz="1800" b="1" baseline="0" dirty="0">
                        <a:latin typeface="Calibri" panose="020F0502020204030204" pitchFamily="34" charset="0"/>
                        <a:cs typeface="Courier New" panose="02070309020205020404" pitchFamily="49" charset="0"/>
                      </a:endParaRPr>
                    </a:p>
                  </a:txBody>
                  <a:tcPr marL="68580" marR="68580" marT="34290" marB="34290" anchor="ctr">
                    <a:lnL w="28575" cap="flat" cmpd="sng" algn="ctr">
                      <a:solidFill>
                        <a:schemeClr val="bg2">
                          <a:lumMod val="60000"/>
                          <a:lumOff val="40000"/>
                        </a:schemeClr>
                      </a:solidFill>
                      <a:prstDash val="solid"/>
                      <a:round/>
                      <a:headEnd type="none" w="med" len="med"/>
                      <a:tailEnd type="none" w="med" len="med"/>
                    </a:lnL>
                    <a:lnR>
                      <a:noFill/>
                    </a:lnR>
                  </a:tcPr>
                </a:tc>
                <a:tc>
                  <a:txBody>
                    <a:bodyPr/>
                    <a:lstStyle/>
                    <a:p>
                      <a:pPr algn="ctr"/>
                      <a:endParaRPr lang="en-US" sz="1800" b="1" dirty="0">
                        <a:latin typeface="Calibri" panose="020F0502020204030204" pitchFamily="34" charset="0"/>
                        <a:cs typeface="Courier New" panose="02070309020205020404" pitchFamily="49" charset="0"/>
                      </a:endParaRPr>
                    </a:p>
                  </a:txBody>
                  <a:tcPr marL="68580" marR="68580" marT="34290" marB="34290" anchor="ctr">
                    <a:lnL>
                      <a:noFill/>
                    </a:lnL>
                    <a:lnR>
                      <a:noFill/>
                    </a:lnR>
                    <a:lnT w="25400" cmpd="sng">
                      <a:noFill/>
                    </a:lnT>
                    <a:lnB w="25400" cmpd="sng">
                      <a:noFill/>
                    </a:lnB>
                    <a:lnTlToBr w="12700" cmpd="sng">
                      <a:noFill/>
                      <a:prstDash val="solid"/>
                    </a:lnTlToBr>
                    <a:lnBlToTr w="12700" cmpd="sng">
                      <a:noFill/>
                      <a:prstDash val="solid"/>
                    </a:lnBlToTr>
                    <a:solidFill>
                      <a:schemeClr val="bg1"/>
                    </a:solidFill>
                  </a:tcPr>
                </a:tc>
                <a:tc>
                  <a:txBody>
                    <a:bodyPr/>
                    <a:lstStyle/>
                    <a:p>
                      <a:pPr algn="ctr"/>
                      <a:r>
                        <a:rPr lang="en-US" sz="1800" dirty="0" err="1"/>
                        <a:t>Ipi</a:t>
                      </a:r>
                      <a:r>
                        <a:rPr lang="en-US" sz="1800" dirty="0"/>
                        <a:t>/</a:t>
                      </a:r>
                      <a:r>
                        <a:rPr lang="en-US" sz="1800" dirty="0" err="1"/>
                        <a:t>Nivo</a:t>
                      </a:r>
                      <a:r>
                        <a:rPr lang="en-US" sz="1800" dirty="0"/>
                        <a:t> vs Sun</a:t>
                      </a:r>
                      <a:endParaRPr lang="en-US" sz="1800" b="1" dirty="0">
                        <a:latin typeface="Calibri" panose="020F0502020204030204" pitchFamily="34" charset="0"/>
                        <a:cs typeface="Courier New" panose="02070309020205020404" pitchFamily="49" charset="0"/>
                      </a:endParaRPr>
                    </a:p>
                  </a:txBody>
                  <a:tcPr marL="68580" marR="68580" marT="34290" marB="34290" anchor="ctr">
                    <a:lnL>
                      <a:noFill/>
                    </a:lnL>
                    <a:lnR>
                      <a:noFill/>
                    </a:lnR>
                  </a:tcPr>
                </a:tc>
                <a:tc>
                  <a:txBody>
                    <a:bodyPr/>
                    <a:lstStyle/>
                    <a:p>
                      <a:pPr algn="ctr"/>
                      <a:endParaRPr lang="en-US" sz="1800" b="1" dirty="0">
                        <a:latin typeface="Calibri" panose="020F0502020204030204" pitchFamily="34" charset="0"/>
                        <a:cs typeface="Courier New" panose="02070309020205020404" pitchFamily="49" charset="0"/>
                      </a:endParaRPr>
                    </a:p>
                  </a:txBody>
                  <a:tcPr marL="68580" marR="68580" marT="34290" marB="34290" anchor="ctr">
                    <a:lnL>
                      <a:noFill/>
                    </a:lnL>
                    <a:lnR>
                      <a:noFill/>
                    </a:lnR>
                    <a:lnT w="25400" cmpd="sng">
                      <a:noFill/>
                    </a:lnT>
                    <a:lnB w="25400" cmpd="sng">
                      <a:noFill/>
                    </a:lnB>
                    <a:lnTlToBr w="12700" cmpd="sng">
                      <a:noFill/>
                      <a:prstDash val="solid"/>
                    </a:lnTlToBr>
                    <a:lnBlToTr w="12700" cmpd="sng">
                      <a:noFill/>
                      <a:prstDash val="solid"/>
                    </a:lnBlToTr>
                    <a:solidFill>
                      <a:schemeClr val="bg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Other Immunotherapy</a:t>
                      </a:r>
                      <a:endParaRPr lang="en-US" sz="1800" b="1" dirty="0">
                        <a:latin typeface="Calibri" panose="020F0502020204030204" pitchFamily="34" charset="0"/>
                        <a:cs typeface="Courier New" panose="02070309020205020404" pitchFamily="49" charset="0"/>
                      </a:endParaRPr>
                    </a:p>
                  </a:txBody>
                  <a:tcPr marL="68580" marR="68580" marT="34290" marB="34290" anchor="ctr">
                    <a:lnL>
                      <a:noFill/>
                    </a:lnL>
                  </a:tcPr>
                </a:tc>
                <a:tc hMerge="1">
                  <a:txBody>
                    <a:bodyPr/>
                    <a:lstStyle/>
                    <a:p>
                      <a:pPr algn="ctr"/>
                      <a:endParaRPr lang="en-US" sz="2000" b="1" dirty="0">
                        <a:latin typeface="Calibri" panose="020F0502020204030204" pitchFamily="34" charset="0"/>
                        <a:cs typeface="Courier New" panose="02070309020205020404" pitchFamily="49" charset="0"/>
                      </a:endParaRPr>
                    </a:p>
                  </a:txBody>
                  <a:tcPr anchor="ctr"/>
                </a:tc>
                <a:tc hMerge="1">
                  <a:txBody>
                    <a:bodyPr/>
                    <a:lstStyle/>
                    <a:p>
                      <a:pPr algn="ctr"/>
                      <a:endParaRPr lang="en-US" sz="2000" b="1" dirty="0">
                        <a:latin typeface="Calibri" panose="020F0502020204030204" pitchFamily="34" charset="0"/>
                        <a:cs typeface="Courier New" panose="02070309020205020404" pitchFamily="49" charset="0"/>
                      </a:endParaRPr>
                    </a:p>
                  </a:txBody>
                  <a:tcPr anchor="ctr"/>
                </a:tc>
                <a:extLst>
                  <a:ext uri="{0D108BD9-81ED-4DB2-BD59-A6C34878D82A}">
                    <a16:rowId xmlns:a16="http://schemas.microsoft.com/office/drawing/2014/main" val="10000"/>
                  </a:ext>
                </a:extLst>
              </a:tr>
              <a:tr h="480060">
                <a:tc>
                  <a:txBody>
                    <a:bodyPr/>
                    <a:lstStyle/>
                    <a:p>
                      <a:pPr algn="ctr"/>
                      <a:r>
                        <a:rPr lang="en-US" sz="1400" dirty="0"/>
                        <a:t>Regimen</a:t>
                      </a:r>
                    </a:p>
                    <a:p>
                      <a:pPr algn="ctr"/>
                      <a:r>
                        <a:rPr lang="en-US" sz="1400" dirty="0"/>
                        <a:t>(N)</a:t>
                      </a:r>
                      <a:endParaRPr lang="en-US" sz="1400" b="1" dirty="0">
                        <a:solidFill>
                          <a:schemeClr val="bg1"/>
                        </a:solidFill>
                        <a:latin typeface="Calibri" panose="020F0502020204030204" pitchFamily="34" charset="0"/>
                        <a:cs typeface="Courier New" panose="02070309020205020404" pitchFamily="49" charset="0"/>
                      </a:endParaRPr>
                    </a:p>
                  </a:txBody>
                  <a:tcPr marL="68580" marR="68580" marT="34290" marB="34290" anchor="ctr">
                    <a:lnR w="28575" cap="flat" cmpd="sng" algn="ctr">
                      <a:solidFill>
                        <a:schemeClr val="bg2">
                          <a:lumMod val="60000"/>
                          <a:lumOff val="40000"/>
                        </a:schemeClr>
                      </a:solidFill>
                      <a:prstDash val="solid"/>
                      <a:round/>
                      <a:headEnd type="none" w="med" len="med"/>
                      <a:tailEnd type="none" w="med" len="med"/>
                    </a:lnR>
                    <a:lnB w="28575" cap="flat" cmpd="sng" algn="ctr">
                      <a:solidFill>
                        <a:schemeClr val="bg2">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t>Dox+Gem</a:t>
                      </a:r>
                      <a:r>
                        <a:rPr lang="en-US" sz="1400" b="1" baseline="30000" dirty="0"/>
                        <a:t>1</a:t>
                      </a:r>
                    </a:p>
                    <a:p>
                      <a:pPr algn="ctr"/>
                      <a:r>
                        <a:rPr lang="en-US" sz="1400" dirty="0"/>
                        <a:t>39</a:t>
                      </a:r>
                      <a:endParaRPr lang="en-US" sz="1400" b="1" dirty="0">
                        <a:solidFill>
                          <a:schemeClr val="bg1"/>
                        </a:solidFill>
                        <a:latin typeface="Calibri" panose="020F0502020204030204" pitchFamily="34" charset="0"/>
                        <a:cs typeface="Courier New" panose="02070309020205020404" pitchFamily="49" charset="0"/>
                      </a:endParaRPr>
                    </a:p>
                  </a:txBody>
                  <a:tcPr marL="68580" marR="68580" marT="34290" marB="34290" anchor="ctr">
                    <a:lnL w="28575" cap="flat" cmpd="sng" algn="ctr">
                      <a:solidFill>
                        <a:schemeClr val="bg2">
                          <a:lumMod val="60000"/>
                          <a:lumOff val="40000"/>
                        </a:schemeClr>
                      </a:solidFill>
                      <a:prstDash val="solid"/>
                      <a:round/>
                      <a:headEnd type="none" w="med" len="med"/>
                      <a:tailEnd type="none" w="med" len="med"/>
                    </a:lnL>
                    <a:lnR w="28575" cap="flat" cmpd="sng" algn="ctr">
                      <a:solidFill>
                        <a:schemeClr val="bg2">
                          <a:lumMod val="60000"/>
                          <a:lumOff val="40000"/>
                        </a:schemeClr>
                      </a:solidFill>
                      <a:prstDash val="solid"/>
                      <a:round/>
                      <a:headEnd type="none" w="med" len="med"/>
                      <a:tailEnd type="none" w="med" len="med"/>
                    </a:lnR>
                    <a:lnB w="28575" cap="flat" cmpd="sng" algn="ctr">
                      <a:solidFill>
                        <a:schemeClr val="bg2">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baseline="0" dirty="0"/>
                        <a:t>Sun+Gem</a:t>
                      </a:r>
                      <a:r>
                        <a:rPr lang="en-US" sz="1400" b="1" baseline="30000" dirty="0"/>
                        <a:t>2</a:t>
                      </a:r>
                    </a:p>
                    <a:p>
                      <a:pPr algn="ctr"/>
                      <a:r>
                        <a:rPr lang="en-US" sz="1400" dirty="0"/>
                        <a:t>39</a:t>
                      </a:r>
                      <a:endParaRPr lang="en-US" sz="1400" b="1" dirty="0">
                        <a:solidFill>
                          <a:schemeClr val="bg1"/>
                        </a:solidFill>
                        <a:latin typeface="Calibri" panose="020F0502020204030204" pitchFamily="34" charset="0"/>
                        <a:cs typeface="Courier New" panose="02070309020205020404" pitchFamily="49" charset="0"/>
                      </a:endParaRPr>
                    </a:p>
                  </a:txBody>
                  <a:tcPr marL="68580" marR="68580" marT="34290" marB="34290" anchor="ctr">
                    <a:lnL w="28575" cap="flat" cmpd="sng" algn="ctr">
                      <a:solidFill>
                        <a:schemeClr val="bg2">
                          <a:lumMod val="60000"/>
                          <a:lumOff val="40000"/>
                        </a:schemeClr>
                      </a:solidFill>
                      <a:prstDash val="solid"/>
                      <a:round/>
                      <a:headEnd type="none" w="med" len="med"/>
                      <a:tailEnd type="none" w="med" len="med"/>
                    </a:lnL>
                    <a:lnB w="28575" cap="flat" cmpd="sng" algn="ctr">
                      <a:solidFill>
                        <a:schemeClr val="bg2">
                          <a:lumMod val="60000"/>
                          <a:lumOff val="40000"/>
                        </a:schemeClr>
                      </a:solidFill>
                      <a:prstDash val="solid"/>
                      <a:round/>
                      <a:headEnd type="none" w="med" len="med"/>
                      <a:tailEnd type="none" w="med" len="med"/>
                    </a:lnB>
                  </a:tcPr>
                </a:tc>
                <a:tc>
                  <a:txBody>
                    <a:bodyPr/>
                    <a:lstStyle/>
                    <a:p>
                      <a:pPr algn="ctr"/>
                      <a:endParaRPr lang="en-US" sz="1400" b="1" dirty="0">
                        <a:solidFill>
                          <a:schemeClr val="tx1"/>
                        </a:solidFill>
                        <a:latin typeface="Calibri" panose="020F0502020204030204" pitchFamily="34" charset="0"/>
                        <a:cs typeface="Courier New" panose="02070309020205020404" pitchFamily="49" charset="0"/>
                      </a:endParaRPr>
                    </a:p>
                  </a:txBody>
                  <a:tcPr marL="68580" marR="68580" marT="34290" marB="34290" anchor="ctr">
                    <a:lnT w="25400" cmpd="sng">
                      <a:noFill/>
                    </a:lnT>
                    <a:solidFill>
                      <a:schemeClr val="bg1"/>
                    </a:solidFill>
                  </a:tcPr>
                </a:tc>
                <a:tc>
                  <a:txBody>
                    <a:bodyPr/>
                    <a:lstStyle/>
                    <a:p>
                      <a:pPr algn="ctr"/>
                      <a:r>
                        <a:rPr lang="en-US" sz="1400" b="1" baseline="0" dirty="0"/>
                        <a:t>CM214</a:t>
                      </a:r>
                      <a:r>
                        <a:rPr lang="en-US" sz="1400" b="1" baseline="30000" dirty="0"/>
                        <a:t>3</a:t>
                      </a:r>
                    </a:p>
                    <a:p>
                      <a:pPr algn="ctr"/>
                      <a:r>
                        <a:rPr lang="en-US" sz="1400" dirty="0"/>
                        <a:t>74/65</a:t>
                      </a:r>
                      <a:endParaRPr lang="en-US" sz="1400" b="1" dirty="0">
                        <a:solidFill>
                          <a:schemeClr val="tx1"/>
                        </a:solidFill>
                        <a:latin typeface="Calibri" panose="020F0502020204030204" pitchFamily="34" charset="0"/>
                        <a:cs typeface="Courier New" panose="02070309020205020404" pitchFamily="49" charset="0"/>
                      </a:endParaRPr>
                    </a:p>
                  </a:txBody>
                  <a:tcPr marL="68580" marR="68580" marT="34290" marB="34290" anchor="ctr">
                    <a:lnB w="28575" cap="flat" cmpd="sng" algn="ctr">
                      <a:solidFill>
                        <a:schemeClr val="bg2">
                          <a:lumMod val="60000"/>
                          <a:lumOff val="40000"/>
                        </a:schemeClr>
                      </a:solidFill>
                      <a:prstDash val="solid"/>
                      <a:round/>
                      <a:headEnd type="none" w="med" len="med"/>
                      <a:tailEnd type="none" w="med" len="med"/>
                    </a:lnB>
                  </a:tcPr>
                </a:tc>
                <a:tc>
                  <a:txBody>
                    <a:bodyPr/>
                    <a:lstStyle/>
                    <a:p>
                      <a:pPr algn="ctr"/>
                      <a:endParaRPr lang="en-US" sz="1400" b="1" dirty="0">
                        <a:solidFill>
                          <a:schemeClr val="tx1"/>
                        </a:solidFill>
                        <a:latin typeface="Calibri" panose="020F0502020204030204" pitchFamily="34" charset="0"/>
                        <a:cs typeface="Courier New" panose="02070309020205020404" pitchFamily="49" charset="0"/>
                      </a:endParaRPr>
                    </a:p>
                  </a:txBody>
                  <a:tcPr marL="68580" marR="68580" marT="34290" marB="34290" anchor="ctr">
                    <a:lnT w="25400" cmpd="sng">
                      <a:noFill/>
                    </a:lnT>
                    <a:solidFill>
                      <a:schemeClr val="bg1"/>
                    </a:solidFill>
                  </a:tcPr>
                </a:tc>
                <a:tc>
                  <a:txBody>
                    <a:bodyPr/>
                    <a:lstStyle/>
                    <a:p>
                      <a:pPr algn="ctr"/>
                      <a:r>
                        <a:rPr lang="en-US" sz="1200" b="1" dirty="0"/>
                        <a:t>Avelumab/Ax</a:t>
                      </a:r>
                      <a:r>
                        <a:rPr lang="en-US" sz="1200" b="1" baseline="30000" dirty="0"/>
                        <a:t>4</a:t>
                      </a:r>
                    </a:p>
                    <a:p>
                      <a:pPr algn="ctr"/>
                      <a:r>
                        <a:rPr lang="en-US" sz="1400" dirty="0"/>
                        <a:t>47</a:t>
                      </a:r>
                      <a:endParaRPr lang="en-US" sz="1400" b="1" dirty="0">
                        <a:solidFill>
                          <a:schemeClr val="tx1"/>
                        </a:solidFill>
                        <a:latin typeface="Calibri" panose="020F0502020204030204" pitchFamily="34" charset="0"/>
                        <a:cs typeface="Courier New" panose="02070309020205020404" pitchFamily="49" charset="0"/>
                      </a:endParaRPr>
                    </a:p>
                  </a:txBody>
                  <a:tcPr marL="68580" marR="68580" marT="34290" marB="34290" anchor="ctr">
                    <a:lnB w="28575" cap="flat" cmpd="sng" algn="ctr">
                      <a:solidFill>
                        <a:schemeClr val="bg2">
                          <a:lumMod val="60000"/>
                          <a:lumOff val="40000"/>
                        </a:schemeClr>
                      </a:solidFill>
                      <a:prstDash val="solid"/>
                      <a:round/>
                      <a:headEnd type="none" w="med" len="med"/>
                      <a:tailEnd type="none" w="med" len="med"/>
                    </a:lnB>
                  </a:tcPr>
                </a:tc>
                <a:tc>
                  <a:txBody>
                    <a:bodyPr/>
                    <a:lstStyle/>
                    <a:p>
                      <a:pPr algn="ctr"/>
                      <a:r>
                        <a:rPr lang="en-US" sz="1200" b="1" dirty="0" err="1"/>
                        <a:t>Pembro</a:t>
                      </a:r>
                      <a:r>
                        <a:rPr lang="en-US" sz="1200" b="1" dirty="0"/>
                        <a:t>/Ax</a:t>
                      </a:r>
                      <a:r>
                        <a:rPr lang="en-US" sz="1200" b="1" baseline="30000" dirty="0"/>
                        <a:t>5</a:t>
                      </a:r>
                    </a:p>
                    <a:p>
                      <a:pPr algn="ctr"/>
                      <a:r>
                        <a:rPr lang="en-US" sz="1400" dirty="0"/>
                        <a:t>51</a:t>
                      </a:r>
                      <a:endParaRPr lang="en-US" sz="1400" b="1" dirty="0">
                        <a:solidFill>
                          <a:schemeClr val="bg1"/>
                        </a:solidFill>
                        <a:latin typeface="Calibri" panose="020F0502020204030204" pitchFamily="34" charset="0"/>
                        <a:cs typeface="Courier New" panose="02070309020205020404" pitchFamily="49" charset="0"/>
                      </a:endParaRPr>
                    </a:p>
                  </a:txBody>
                  <a:tcPr marL="68580" marR="68580" marT="34290" marB="34290" anchor="ctr">
                    <a:lnB w="28575" cap="flat" cmpd="sng" algn="ctr">
                      <a:solidFill>
                        <a:schemeClr val="bg2">
                          <a:lumMod val="60000"/>
                          <a:lumOff val="40000"/>
                        </a:schemeClr>
                      </a:solidFill>
                      <a:prstDash val="solid"/>
                      <a:round/>
                      <a:headEnd type="none" w="med" len="med"/>
                      <a:tailEnd type="none" w="med" len="med"/>
                    </a:lnB>
                  </a:tcPr>
                </a:tc>
                <a:tc>
                  <a:txBody>
                    <a:bodyPr/>
                    <a:lstStyle/>
                    <a:p>
                      <a:pPr algn="ctr"/>
                      <a:r>
                        <a:rPr lang="en-US" sz="1400" b="1" dirty="0"/>
                        <a:t>Pembro</a:t>
                      </a:r>
                      <a:r>
                        <a:rPr lang="en-US" sz="1400" b="1" baseline="30000" dirty="0"/>
                        <a:t>6</a:t>
                      </a:r>
                    </a:p>
                    <a:p>
                      <a:pPr algn="ctr"/>
                      <a:r>
                        <a:rPr lang="en-US" sz="1400" dirty="0"/>
                        <a:t>11</a:t>
                      </a:r>
                      <a:endParaRPr lang="en-US" sz="1400" b="1" dirty="0">
                        <a:solidFill>
                          <a:schemeClr val="bg1"/>
                        </a:solidFill>
                        <a:latin typeface="Calibri" panose="020F0502020204030204" pitchFamily="34" charset="0"/>
                        <a:cs typeface="Courier New" panose="02070309020205020404" pitchFamily="49" charset="0"/>
                      </a:endParaRPr>
                    </a:p>
                  </a:txBody>
                  <a:tcPr marL="68580" marR="68580" marT="34290" marB="34290" anchor="ctr">
                    <a:lnB w="28575" cap="flat" cmpd="sng" algn="ctr">
                      <a:solidFill>
                        <a:schemeClr val="bg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274320">
                <a:tc>
                  <a:txBody>
                    <a:bodyPr/>
                    <a:lstStyle/>
                    <a:p>
                      <a:pPr marL="0" indent="227013"/>
                      <a:r>
                        <a:rPr lang="en-US" sz="1400" dirty="0"/>
                        <a:t>ORR,</a:t>
                      </a:r>
                      <a:r>
                        <a:rPr lang="en-US" sz="1400" baseline="0" dirty="0"/>
                        <a:t> %</a:t>
                      </a:r>
                      <a:endParaRPr lang="en-US" sz="1400" baseline="0" dirty="0">
                        <a:latin typeface="Calibri" panose="020F0502020204030204" pitchFamily="34" charset="0"/>
                        <a:cs typeface="Courier New" panose="02070309020205020404" pitchFamily="49" charset="0"/>
                      </a:endParaRPr>
                    </a:p>
                  </a:txBody>
                  <a:tcPr marL="68580" marR="68580" marT="34290" marB="34290">
                    <a:lnR w="28575" cap="flat" cmpd="sng" algn="ctr">
                      <a:solidFill>
                        <a:schemeClr val="bg2">
                          <a:lumMod val="60000"/>
                          <a:lumOff val="40000"/>
                        </a:schemeClr>
                      </a:solidFill>
                      <a:prstDash val="solid"/>
                      <a:round/>
                      <a:headEnd type="none" w="med" len="med"/>
                      <a:tailEnd type="none" w="med" len="med"/>
                    </a:lnR>
                    <a:lnT w="28575" cap="flat" cmpd="sng" algn="ctr">
                      <a:solidFill>
                        <a:schemeClr val="bg2">
                          <a:lumMod val="60000"/>
                          <a:lumOff val="40000"/>
                        </a:schemeClr>
                      </a:solidFill>
                      <a:prstDash val="solid"/>
                      <a:round/>
                      <a:headEnd type="none" w="med" len="med"/>
                      <a:tailEnd type="none" w="med" len="med"/>
                    </a:lnT>
                  </a:tcPr>
                </a:tc>
                <a:tc>
                  <a:txBody>
                    <a:bodyPr/>
                    <a:lstStyle/>
                    <a:p>
                      <a:pPr algn="ctr"/>
                      <a:r>
                        <a:rPr lang="en-US" sz="1400" dirty="0"/>
                        <a:t>16</a:t>
                      </a:r>
                      <a:endParaRPr lang="en-US" sz="1400" dirty="0">
                        <a:latin typeface="Calibri" panose="020F0502020204030204" pitchFamily="34" charset="0"/>
                        <a:cs typeface="Courier New" panose="02070309020205020404" pitchFamily="49" charset="0"/>
                      </a:endParaRPr>
                    </a:p>
                  </a:txBody>
                  <a:tcPr marL="68580" marR="68580" marT="34290" marB="34290">
                    <a:lnL w="28575" cap="flat" cmpd="sng" algn="ctr">
                      <a:solidFill>
                        <a:schemeClr val="bg2">
                          <a:lumMod val="60000"/>
                          <a:lumOff val="40000"/>
                        </a:schemeClr>
                      </a:solidFill>
                      <a:prstDash val="solid"/>
                      <a:round/>
                      <a:headEnd type="none" w="med" len="med"/>
                      <a:tailEnd type="none" w="med" len="med"/>
                    </a:lnL>
                    <a:lnR w="28575" cap="flat" cmpd="sng" algn="ctr">
                      <a:solidFill>
                        <a:schemeClr val="bg2">
                          <a:lumMod val="60000"/>
                          <a:lumOff val="40000"/>
                        </a:schemeClr>
                      </a:solidFill>
                      <a:prstDash val="solid"/>
                      <a:round/>
                      <a:headEnd type="none" w="med" len="med"/>
                      <a:tailEnd type="none" w="med" len="med"/>
                    </a:lnR>
                    <a:lnT w="28575" cap="flat" cmpd="sng" algn="ctr">
                      <a:solidFill>
                        <a:schemeClr val="bg2">
                          <a:lumMod val="60000"/>
                          <a:lumOff val="40000"/>
                        </a:schemeClr>
                      </a:solidFill>
                      <a:prstDash val="solid"/>
                      <a:round/>
                      <a:headEnd type="none" w="med" len="med"/>
                      <a:tailEnd type="none" w="med" len="med"/>
                    </a:lnT>
                  </a:tcPr>
                </a:tc>
                <a:tc>
                  <a:txBody>
                    <a:bodyPr/>
                    <a:lstStyle/>
                    <a:p>
                      <a:pPr algn="ctr"/>
                      <a:r>
                        <a:rPr lang="en-US" sz="1400" dirty="0"/>
                        <a:t>26</a:t>
                      </a:r>
                      <a:endParaRPr lang="en-US" sz="1400" dirty="0">
                        <a:latin typeface="Calibri" panose="020F0502020204030204" pitchFamily="34" charset="0"/>
                        <a:cs typeface="Courier New" panose="02070309020205020404" pitchFamily="49" charset="0"/>
                      </a:endParaRPr>
                    </a:p>
                  </a:txBody>
                  <a:tcPr marL="68580" marR="68580" marT="34290" marB="34290">
                    <a:lnL w="28575" cap="flat" cmpd="sng" algn="ctr">
                      <a:solidFill>
                        <a:schemeClr val="bg2">
                          <a:lumMod val="60000"/>
                          <a:lumOff val="40000"/>
                        </a:schemeClr>
                      </a:solidFill>
                      <a:prstDash val="solid"/>
                      <a:round/>
                      <a:headEnd type="none" w="med" len="med"/>
                      <a:tailEnd type="none" w="med" len="med"/>
                    </a:lnL>
                    <a:lnT w="28575" cap="flat" cmpd="sng" algn="ctr">
                      <a:solidFill>
                        <a:schemeClr val="bg2">
                          <a:lumMod val="60000"/>
                          <a:lumOff val="40000"/>
                        </a:schemeClr>
                      </a:solidFill>
                      <a:prstDash val="solid"/>
                      <a:round/>
                      <a:headEnd type="none" w="med" len="med"/>
                      <a:tailEnd type="none" w="med" len="med"/>
                    </a:lnT>
                  </a:tcPr>
                </a:tc>
                <a:tc>
                  <a:txBody>
                    <a:bodyPr/>
                    <a:lstStyle/>
                    <a:p>
                      <a:pPr algn="ctr"/>
                      <a:endParaRPr lang="en-US" sz="1400" dirty="0">
                        <a:latin typeface="Calibri" panose="020F0502020204030204" pitchFamily="34" charset="0"/>
                        <a:cs typeface="Courier New" panose="02070309020205020404" pitchFamily="49" charset="0"/>
                      </a:endParaRPr>
                    </a:p>
                  </a:txBody>
                  <a:tcPr marL="68580" marR="68580" marT="34290" marB="34290">
                    <a:solidFill>
                      <a:schemeClr val="bg1"/>
                    </a:solidFill>
                  </a:tcPr>
                </a:tc>
                <a:tc>
                  <a:txBody>
                    <a:bodyPr/>
                    <a:lstStyle/>
                    <a:p>
                      <a:pPr algn="ctr"/>
                      <a:r>
                        <a:rPr lang="en-US" sz="1400" b="1" dirty="0"/>
                        <a:t>61</a:t>
                      </a:r>
                      <a:r>
                        <a:rPr lang="en-US" sz="1400" dirty="0"/>
                        <a:t> vs 23</a:t>
                      </a:r>
                      <a:endParaRPr lang="en-US" sz="1400" dirty="0">
                        <a:latin typeface="Calibri" panose="020F0502020204030204" pitchFamily="34" charset="0"/>
                        <a:cs typeface="Courier New" panose="02070309020205020404" pitchFamily="49" charset="0"/>
                      </a:endParaRPr>
                    </a:p>
                  </a:txBody>
                  <a:tcPr marL="68580" marR="68580" marT="34290" marB="34290">
                    <a:lnT w="28575" cap="flat" cmpd="sng" algn="ctr">
                      <a:solidFill>
                        <a:schemeClr val="bg2">
                          <a:lumMod val="60000"/>
                          <a:lumOff val="40000"/>
                        </a:schemeClr>
                      </a:solidFill>
                      <a:prstDash val="solid"/>
                      <a:round/>
                      <a:headEnd type="none" w="med" len="med"/>
                      <a:tailEnd type="none" w="med" len="med"/>
                    </a:lnT>
                  </a:tcPr>
                </a:tc>
                <a:tc>
                  <a:txBody>
                    <a:bodyPr/>
                    <a:lstStyle/>
                    <a:p>
                      <a:pPr algn="ctr"/>
                      <a:endParaRPr lang="en-US" sz="1400" dirty="0">
                        <a:latin typeface="Calibri" panose="020F0502020204030204" pitchFamily="34" charset="0"/>
                        <a:cs typeface="Courier New" panose="02070309020205020404" pitchFamily="49" charset="0"/>
                      </a:endParaRPr>
                    </a:p>
                  </a:txBody>
                  <a:tcPr marL="68580" marR="68580" marT="34290" marB="34290">
                    <a:solidFill>
                      <a:schemeClr val="bg1"/>
                    </a:solidFill>
                  </a:tcPr>
                </a:tc>
                <a:tc>
                  <a:txBody>
                    <a:bodyPr/>
                    <a:lstStyle/>
                    <a:p>
                      <a:pPr algn="ctr"/>
                      <a:r>
                        <a:rPr lang="en-US" sz="1400" dirty="0"/>
                        <a:t>47</a:t>
                      </a:r>
                      <a:endParaRPr lang="en-US" sz="1400" dirty="0">
                        <a:latin typeface="Calibri" panose="020F0502020204030204" pitchFamily="34" charset="0"/>
                        <a:cs typeface="Courier New" panose="02070309020205020404" pitchFamily="49" charset="0"/>
                      </a:endParaRPr>
                    </a:p>
                  </a:txBody>
                  <a:tcPr marL="68580" marR="68580" marT="34290" marB="34290">
                    <a:lnT w="28575" cap="flat" cmpd="sng" algn="ctr">
                      <a:solidFill>
                        <a:schemeClr val="bg2">
                          <a:lumMod val="60000"/>
                          <a:lumOff val="40000"/>
                        </a:schemeClr>
                      </a:solidFill>
                      <a:prstDash val="solid"/>
                      <a:round/>
                      <a:headEnd type="none" w="med" len="med"/>
                      <a:tailEnd type="none" w="med" len="med"/>
                    </a:lnT>
                  </a:tcPr>
                </a:tc>
                <a:tc>
                  <a:txBody>
                    <a:bodyPr/>
                    <a:lstStyle/>
                    <a:p>
                      <a:pPr algn="ctr"/>
                      <a:r>
                        <a:rPr lang="en-US" sz="1400" dirty="0"/>
                        <a:t>59</a:t>
                      </a:r>
                      <a:endParaRPr lang="en-US" sz="1400" dirty="0">
                        <a:latin typeface="Calibri" panose="020F0502020204030204" pitchFamily="34" charset="0"/>
                        <a:cs typeface="Courier New" panose="02070309020205020404" pitchFamily="49" charset="0"/>
                      </a:endParaRPr>
                    </a:p>
                  </a:txBody>
                  <a:tcPr marL="68580" marR="68580" marT="34290" marB="34290">
                    <a:lnT w="28575" cap="flat" cmpd="sng" algn="ctr">
                      <a:solidFill>
                        <a:schemeClr val="bg2">
                          <a:lumMod val="60000"/>
                          <a:lumOff val="40000"/>
                        </a:schemeClr>
                      </a:solidFill>
                      <a:prstDash val="solid"/>
                      <a:round/>
                      <a:headEnd type="none" w="med" len="med"/>
                      <a:tailEnd type="none" w="med" len="med"/>
                    </a:lnT>
                  </a:tcPr>
                </a:tc>
                <a:tc>
                  <a:txBody>
                    <a:bodyPr/>
                    <a:lstStyle/>
                    <a:p>
                      <a:pPr algn="ctr"/>
                      <a:r>
                        <a:rPr lang="en-US" sz="1400" dirty="0"/>
                        <a:t>64</a:t>
                      </a:r>
                      <a:endParaRPr lang="en-US" sz="1400" dirty="0">
                        <a:latin typeface="Calibri" panose="020F0502020204030204" pitchFamily="34" charset="0"/>
                        <a:cs typeface="Courier New" panose="02070309020205020404" pitchFamily="49" charset="0"/>
                      </a:endParaRPr>
                    </a:p>
                  </a:txBody>
                  <a:tcPr marL="68580" marR="68580" marT="34290" marB="34290">
                    <a:lnT w="28575" cap="flat" cmpd="sng" algn="ctr">
                      <a:solidFill>
                        <a:schemeClr val="bg2">
                          <a:lumMod val="60000"/>
                          <a:lumOff val="40000"/>
                        </a:schemeClr>
                      </a:solidFill>
                      <a:prstDash val="solid"/>
                      <a:round/>
                      <a:headEnd type="none" w="med" len="med"/>
                      <a:tailEnd type="none" w="med" len="med"/>
                    </a:lnT>
                  </a:tcPr>
                </a:tc>
                <a:extLst>
                  <a:ext uri="{0D108BD9-81ED-4DB2-BD59-A6C34878D82A}">
                    <a16:rowId xmlns:a16="http://schemas.microsoft.com/office/drawing/2014/main" val="10002"/>
                  </a:ext>
                </a:extLst>
              </a:tr>
              <a:tr h="274320">
                <a:tc>
                  <a:txBody>
                    <a:bodyPr/>
                    <a:lstStyle/>
                    <a:p>
                      <a:pPr marL="0" indent="227013"/>
                      <a:r>
                        <a:rPr lang="en-US" sz="1400" dirty="0"/>
                        <a:t>CR, %</a:t>
                      </a:r>
                      <a:endParaRPr lang="en-US" sz="1400" dirty="0">
                        <a:latin typeface="Calibri" panose="020F0502020204030204" pitchFamily="34" charset="0"/>
                        <a:cs typeface="Courier New" panose="02070309020205020404" pitchFamily="49" charset="0"/>
                      </a:endParaRPr>
                    </a:p>
                  </a:txBody>
                  <a:tcPr marL="68580" marR="68580" marT="34290" marB="34290">
                    <a:lnR w="28575" cap="flat" cmpd="sng" algn="ctr">
                      <a:solidFill>
                        <a:schemeClr val="bg2">
                          <a:lumMod val="60000"/>
                          <a:lumOff val="40000"/>
                        </a:schemeClr>
                      </a:solidFill>
                      <a:prstDash val="solid"/>
                      <a:round/>
                      <a:headEnd type="none" w="med" len="med"/>
                      <a:tailEnd type="none" w="med" len="med"/>
                    </a:lnR>
                  </a:tcPr>
                </a:tc>
                <a:tc>
                  <a:txBody>
                    <a:bodyPr/>
                    <a:lstStyle/>
                    <a:p>
                      <a:pPr algn="ctr"/>
                      <a:r>
                        <a:rPr lang="en-US" sz="1400" dirty="0"/>
                        <a:t>3</a:t>
                      </a:r>
                      <a:endParaRPr lang="en-US" sz="1400" dirty="0">
                        <a:latin typeface="Calibri" panose="020F0502020204030204" pitchFamily="34" charset="0"/>
                        <a:cs typeface="Courier New" panose="02070309020205020404" pitchFamily="49" charset="0"/>
                      </a:endParaRPr>
                    </a:p>
                  </a:txBody>
                  <a:tcPr marL="68580" marR="68580" marT="34290" marB="34290">
                    <a:lnL w="28575" cap="flat" cmpd="sng" algn="ctr">
                      <a:solidFill>
                        <a:schemeClr val="bg2">
                          <a:lumMod val="60000"/>
                          <a:lumOff val="40000"/>
                        </a:schemeClr>
                      </a:solidFill>
                      <a:prstDash val="solid"/>
                      <a:round/>
                      <a:headEnd type="none" w="med" len="med"/>
                      <a:tailEnd type="none" w="med" len="med"/>
                    </a:lnL>
                    <a:lnR w="28575" cap="flat" cmpd="sng" algn="ctr">
                      <a:solidFill>
                        <a:schemeClr val="bg2">
                          <a:lumMod val="60000"/>
                          <a:lumOff val="40000"/>
                        </a:schemeClr>
                      </a:solidFill>
                      <a:prstDash val="solid"/>
                      <a:round/>
                      <a:headEnd type="none" w="med" len="med"/>
                      <a:tailEnd type="none" w="med" len="med"/>
                    </a:lnR>
                  </a:tcPr>
                </a:tc>
                <a:tc>
                  <a:txBody>
                    <a:bodyPr/>
                    <a:lstStyle/>
                    <a:p>
                      <a:pPr algn="ctr"/>
                      <a:r>
                        <a:rPr lang="en-US" sz="1400" dirty="0"/>
                        <a:t>3</a:t>
                      </a:r>
                      <a:endParaRPr lang="en-US" sz="1400" dirty="0">
                        <a:latin typeface="Calibri" panose="020F0502020204030204" pitchFamily="34" charset="0"/>
                        <a:cs typeface="Courier New" panose="02070309020205020404" pitchFamily="49" charset="0"/>
                      </a:endParaRPr>
                    </a:p>
                  </a:txBody>
                  <a:tcPr marL="68580" marR="68580" marT="34290" marB="34290">
                    <a:lnL w="28575" cap="flat" cmpd="sng" algn="ctr">
                      <a:solidFill>
                        <a:schemeClr val="bg2">
                          <a:lumMod val="60000"/>
                          <a:lumOff val="40000"/>
                        </a:schemeClr>
                      </a:solidFill>
                      <a:prstDash val="solid"/>
                      <a:round/>
                      <a:headEnd type="none" w="med" len="med"/>
                      <a:tailEnd type="none" w="med" len="med"/>
                    </a:lnL>
                  </a:tcPr>
                </a:tc>
                <a:tc>
                  <a:txBody>
                    <a:bodyPr/>
                    <a:lstStyle/>
                    <a:p>
                      <a:pPr algn="ctr"/>
                      <a:endParaRPr lang="en-US" sz="1400" dirty="0">
                        <a:latin typeface="Calibri" panose="020F0502020204030204" pitchFamily="34" charset="0"/>
                        <a:cs typeface="Courier New" panose="02070309020205020404" pitchFamily="49" charset="0"/>
                      </a:endParaRPr>
                    </a:p>
                  </a:txBody>
                  <a:tcPr marL="68580" marR="68580" marT="34290" marB="34290">
                    <a:solidFill>
                      <a:schemeClr val="bg1"/>
                    </a:solidFill>
                  </a:tcPr>
                </a:tc>
                <a:tc>
                  <a:txBody>
                    <a:bodyPr/>
                    <a:lstStyle/>
                    <a:p>
                      <a:pPr algn="ctr"/>
                      <a:r>
                        <a:rPr lang="en-US" sz="1400" b="1" dirty="0"/>
                        <a:t>23</a:t>
                      </a:r>
                      <a:r>
                        <a:rPr lang="en-US" sz="1400" dirty="0"/>
                        <a:t> vs 6</a:t>
                      </a:r>
                      <a:endParaRPr lang="en-US" sz="1400" dirty="0">
                        <a:latin typeface="Calibri" panose="020F0502020204030204" pitchFamily="34" charset="0"/>
                        <a:cs typeface="Courier New" panose="02070309020205020404" pitchFamily="49" charset="0"/>
                      </a:endParaRPr>
                    </a:p>
                  </a:txBody>
                  <a:tcPr marL="68580" marR="68580" marT="34290" marB="34290"/>
                </a:tc>
                <a:tc>
                  <a:txBody>
                    <a:bodyPr/>
                    <a:lstStyle/>
                    <a:p>
                      <a:pPr algn="ctr"/>
                      <a:endParaRPr lang="en-US" sz="1400" dirty="0">
                        <a:latin typeface="Calibri" panose="020F0502020204030204" pitchFamily="34" charset="0"/>
                        <a:cs typeface="Courier New" panose="02070309020205020404" pitchFamily="49" charset="0"/>
                      </a:endParaRPr>
                    </a:p>
                  </a:txBody>
                  <a:tcPr marL="68580" marR="68580" marT="34290" marB="34290">
                    <a:solidFill>
                      <a:schemeClr val="bg1"/>
                    </a:solidFill>
                  </a:tcPr>
                </a:tc>
                <a:tc>
                  <a:txBody>
                    <a:bodyPr/>
                    <a:lstStyle/>
                    <a:p>
                      <a:pPr algn="ctr"/>
                      <a:r>
                        <a:rPr lang="en-US" sz="1400" dirty="0"/>
                        <a:t>4</a:t>
                      </a:r>
                      <a:endParaRPr lang="en-US" sz="1400" dirty="0">
                        <a:latin typeface="Calibri" panose="020F0502020204030204" pitchFamily="34" charset="0"/>
                        <a:cs typeface="Courier New" panose="02070309020205020404" pitchFamily="49" charset="0"/>
                      </a:endParaRPr>
                    </a:p>
                  </a:txBody>
                  <a:tcPr marL="68580" marR="68580" marT="34290" marB="34290"/>
                </a:tc>
                <a:tc>
                  <a:txBody>
                    <a:bodyPr/>
                    <a:lstStyle/>
                    <a:p>
                      <a:pPr algn="ctr"/>
                      <a:r>
                        <a:rPr lang="en-US" sz="1400" dirty="0"/>
                        <a:t>12</a:t>
                      </a:r>
                      <a:endParaRPr lang="en-US" sz="1400" dirty="0">
                        <a:latin typeface="Calibri" panose="020F0502020204030204" pitchFamily="34" charset="0"/>
                        <a:cs typeface="Courier New" panose="02070309020205020404" pitchFamily="49" charset="0"/>
                      </a:endParaRPr>
                    </a:p>
                  </a:txBody>
                  <a:tcPr marL="68580" marR="68580" marT="34290" marB="34290"/>
                </a:tc>
                <a:tc>
                  <a:txBody>
                    <a:bodyPr/>
                    <a:lstStyle/>
                    <a:p>
                      <a:pPr algn="ctr"/>
                      <a:r>
                        <a:rPr lang="en-US" sz="1400" dirty="0"/>
                        <a:t>0</a:t>
                      </a:r>
                      <a:endParaRPr lang="en-US" sz="1400" dirty="0">
                        <a:latin typeface="Calibri" panose="020F0502020204030204" pitchFamily="34" charset="0"/>
                        <a:cs typeface="Courier New" panose="02070309020205020404" pitchFamily="49" charset="0"/>
                      </a:endParaRPr>
                    </a:p>
                  </a:txBody>
                  <a:tcPr marL="68580" marR="68580" marT="34290" marB="34290"/>
                </a:tc>
                <a:extLst>
                  <a:ext uri="{0D108BD9-81ED-4DB2-BD59-A6C34878D82A}">
                    <a16:rowId xmlns:a16="http://schemas.microsoft.com/office/drawing/2014/main" val="10003"/>
                  </a:ext>
                </a:extLst>
              </a:tr>
              <a:tr h="274320">
                <a:tc>
                  <a:txBody>
                    <a:bodyPr/>
                    <a:lstStyle/>
                    <a:p>
                      <a:pPr marL="0" indent="227013"/>
                      <a:r>
                        <a:rPr lang="en-US" sz="1400" dirty="0"/>
                        <a:t>PR, %</a:t>
                      </a:r>
                      <a:endParaRPr lang="en-US" sz="1400" dirty="0">
                        <a:latin typeface="Calibri" panose="020F0502020204030204" pitchFamily="34" charset="0"/>
                        <a:cs typeface="Courier New" panose="02070309020205020404" pitchFamily="49" charset="0"/>
                      </a:endParaRPr>
                    </a:p>
                  </a:txBody>
                  <a:tcPr marL="68580" marR="68580" marT="34290" marB="34290">
                    <a:lnR w="28575" cap="flat" cmpd="sng" algn="ctr">
                      <a:solidFill>
                        <a:schemeClr val="bg2">
                          <a:lumMod val="60000"/>
                          <a:lumOff val="40000"/>
                        </a:schemeClr>
                      </a:solidFill>
                      <a:prstDash val="solid"/>
                      <a:round/>
                      <a:headEnd type="none" w="med" len="med"/>
                      <a:tailEnd type="none" w="med" len="med"/>
                    </a:lnR>
                    <a:lnB w="28575" cap="flat" cmpd="sng" algn="ctr">
                      <a:solidFill>
                        <a:schemeClr val="bg2">
                          <a:lumMod val="60000"/>
                          <a:lumOff val="40000"/>
                        </a:schemeClr>
                      </a:solidFill>
                      <a:prstDash val="solid"/>
                      <a:round/>
                      <a:headEnd type="none" w="med" len="med"/>
                      <a:tailEnd type="none" w="med" len="med"/>
                    </a:lnB>
                  </a:tcPr>
                </a:tc>
                <a:tc>
                  <a:txBody>
                    <a:bodyPr/>
                    <a:lstStyle/>
                    <a:p>
                      <a:pPr algn="ctr"/>
                      <a:r>
                        <a:rPr lang="en-US" sz="1400" dirty="0"/>
                        <a:t>13</a:t>
                      </a:r>
                      <a:endParaRPr lang="en-US" sz="1400" dirty="0">
                        <a:latin typeface="Calibri" panose="020F0502020204030204" pitchFamily="34" charset="0"/>
                        <a:cs typeface="Courier New" panose="02070309020205020404" pitchFamily="49" charset="0"/>
                      </a:endParaRPr>
                    </a:p>
                  </a:txBody>
                  <a:tcPr marL="68580" marR="68580" marT="34290" marB="34290">
                    <a:lnL w="28575" cap="flat" cmpd="sng" algn="ctr">
                      <a:solidFill>
                        <a:schemeClr val="bg2">
                          <a:lumMod val="60000"/>
                          <a:lumOff val="40000"/>
                        </a:schemeClr>
                      </a:solidFill>
                      <a:prstDash val="solid"/>
                      <a:round/>
                      <a:headEnd type="none" w="med" len="med"/>
                      <a:tailEnd type="none" w="med" len="med"/>
                    </a:lnL>
                    <a:lnR w="28575" cap="flat" cmpd="sng" algn="ctr">
                      <a:solidFill>
                        <a:schemeClr val="bg2">
                          <a:lumMod val="60000"/>
                          <a:lumOff val="40000"/>
                        </a:schemeClr>
                      </a:solidFill>
                      <a:prstDash val="solid"/>
                      <a:round/>
                      <a:headEnd type="none" w="med" len="med"/>
                      <a:tailEnd type="none" w="med" len="med"/>
                    </a:lnR>
                    <a:lnB w="28575" cap="flat" cmpd="sng" algn="ctr">
                      <a:solidFill>
                        <a:schemeClr val="bg2">
                          <a:lumMod val="60000"/>
                          <a:lumOff val="40000"/>
                        </a:schemeClr>
                      </a:solidFill>
                      <a:prstDash val="solid"/>
                      <a:round/>
                      <a:headEnd type="none" w="med" len="med"/>
                      <a:tailEnd type="none" w="med" len="med"/>
                    </a:lnB>
                  </a:tcPr>
                </a:tc>
                <a:tc>
                  <a:txBody>
                    <a:bodyPr/>
                    <a:lstStyle/>
                    <a:p>
                      <a:pPr algn="ctr"/>
                      <a:r>
                        <a:rPr lang="en-US" sz="1400" dirty="0"/>
                        <a:t>23</a:t>
                      </a:r>
                      <a:endParaRPr lang="en-US" sz="1400" dirty="0">
                        <a:latin typeface="Calibri" panose="020F0502020204030204" pitchFamily="34" charset="0"/>
                        <a:cs typeface="Courier New" panose="02070309020205020404" pitchFamily="49" charset="0"/>
                      </a:endParaRPr>
                    </a:p>
                  </a:txBody>
                  <a:tcPr marL="68580" marR="68580" marT="34290" marB="34290">
                    <a:lnL w="28575" cap="flat" cmpd="sng" algn="ctr">
                      <a:solidFill>
                        <a:schemeClr val="bg2">
                          <a:lumMod val="60000"/>
                          <a:lumOff val="40000"/>
                        </a:schemeClr>
                      </a:solidFill>
                      <a:prstDash val="solid"/>
                      <a:round/>
                      <a:headEnd type="none" w="med" len="med"/>
                      <a:tailEnd type="none" w="med" len="med"/>
                    </a:lnL>
                    <a:lnB w="28575" cap="flat" cmpd="sng" algn="ctr">
                      <a:solidFill>
                        <a:schemeClr val="bg2">
                          <a:lumMod val="60000"/>
                          <a:lumOff val="40000"/>
                        </a:schemeClr>
                      </a:solidFill>
                      <a:prstDash val="solid"/>
                      <a:round/>
                      <a:headEnd type="none" w="med" len="med"/>
                      <a:tailEnd type="none" w="med" len="med"/>
                    </a:lnB>
                  </a:tcPr>
                </a:tc>
                <a:tc>
                  <a:txBody>
                    <a:bodyPr/>
                    <a:lstStyle/>
                    <a:p>
                      <a:pPr algn="ctr"/>
                      <a:endParaRPr lang="en-US" sz="1400" dirty="0">
                        <a:latin typeface="Calibri" panose="020F0502020204030204" pitchFamily="34" charset="0"/>
                        <a:cs typeface="Courier New" panose="02070309020205020404" pitchFamily="49" charset="0"/>
                      </a:endParaRPr>
                    </a:p>
                  </a:txBody>
                  <a:tcPr marL="68580" marR="68580" marT="34290" marB="34290">
                    <a:solidFill>
                      <a:schemeClr val="bg1"/>
                    </a:solidFill>
                  </a:tcPr>
                </a:tc>
                <a:tc>
                  <a:txBody>
                    <a:bodyPr/>
                    <a:lstStyle/>
                    <a:p>
                      <a:pPr algn="ctr"/>
                      <a:r>
                        <a:rPr lang="en-US" sz="1400" b="1" dirty="0"/>
                        <a:t>38</a:t>
                      </a:r>
                      <a:r>
                        <a:rPr lang="en-US" sz="1400" dirty="0"/>
                        <a:t> vs 17</a:t>
                      </a:r>
                      <a:endParaRPr lang="en-US" sz="1400" dirty="0">
                        <a:latin typeface="Calibri" panose="020F0502020204030204" pitchFamily="34" charset="0"/>
                        <a:cs typeface="Courier New" panose="02070309020205020404" pitchFamily="49" charset="0"/>
                      </a:endParaRPr>
                    </a:p>
                  </a:txBody>
                  <a:tcPr marL="68580" marR="68580" marT="34290" marB="34290">
                    <a:lnB w="28575" cap="flat" cmpd="sng" algn="ctr">
                      <a:solidFill>
                        <a:schemeClr val="bg2">
                          <a:lumMod val="60000"/>
                          <a:lumOff val="40000"/>
                        </a:schemeClr>
                      </a:solidFill>
                      <a:prstDash val="solid"/>
                      <a:round/>
                      <a:headEnd type="none" w="med" len="med"/>
                      <a:tailEnd type="none" w="med" len="med"/>
                    </a:lnB>
                  </a:tcPr>
                </a:tc>
                <a:tc>
                  <a:txBody>
                    <a:bodyPr/>
                    <a:lstStyle/>
                    <a:p>
                      <a:pPr algn="ctr"/>
                      <a:endParaRPr lang="en-US" sz="1400" dirty="0">
                        <a:latin typeface="Calibri" panose="020F0502020204030204" pitchFamily="34" charset="0"/>
                        <a:cs typeface="Courier New" panose="02070309020205020404" pitchFamily="49" charset="0"/>
                      </a:endParaRPr>
                    </a:p>
                  </a:txBody>
                  <a:tcPr marL="68580" marR="68580" marT="34290" marB="34290">
                    <a:solidFill>
                      <a:schemeClr val="bg1"/>
                    </a:solidFill>
                  </a:tcPr>
                </a:tc>
                <a:tc>
                  <a:txBody>
                    <a:bodyPr/>
                    <a:lstStyle/>
                    <a:p>
                      <a:pPr algn="ctr"/>
                      <a:r>
                        <a:rPr lang="en-US" sz="1400" dirty="0"/>
                        <a:t>43</a:t>
                      </a:r>
                      <a:endParaRPr lang="en-US" sz="1400" dirty="0">
                        <a:latin typeface="Calibri" panose="020F0502020204030204" pitchFamily="34" charset="0"/>
                        <a:cs typeface="Courier New" panose="02070309020205020404" pitchFamily="49" charset="0"/>
                      </a:endParaRPr>
                    </a:p>
                  </a:txBody>
                  <a:tcPr marL="68580" marR="68580" marT="34290" marB="34290">
                    <a:lnB w="28575" cap="flat" cmpd="sng" algn="ctr">
                      <a:solidFill>
                        <a:schemeClr val="bg2">
                          <a:lumMod val="60000"/>
                          <a:lumOff val="40000"/>
                        </a:schemeClr>
                      </a:solidFill>
                      <a:prstDash val="solid"/>
                      <a:round/>
                      <a:headEnd type="none" w="med" len="med"/>
                      <a:tailEnd type="none" w="med" len="med"/>
                    </a:lnB>
                  </a:tcPr>
                </a:tc>
                <a:tc>
                  <a:txBody>
                    <a:bodyPr/>
                    <a:lstStyle/>
                    <a:p>
                      <a:pPr algn="ctr"/>
                      <a:r>
                        <a:rPr lang="en-US" sz="1400" dirty="0"/>
                        <a:t>47</a:t>
                      </a:r>
                      <a:endParaRPr lang="en-US" sz="1400" dirty="0">
                        <a:latin typeface="Calibri" panose="020F0502020204030204" pitchFamily="34" charset="0"/>
                        <a:cs typeface="Courier New" panose="02070309020205020404" pitchFamily="49" charset="0"/>
                      </a:endParaRPr>
                    </a:p>
                  </a:txBody>
                  <a:tcPr marL="68580" marR="68580" marT="34290" marB="34290">
                    <a:lnB w="28575" cap="flat" cmpd="sng" algn="ctr">
                      <a:solidFill>
                        <a:schemeClr val="bg2">
                          <a:lumMod val="60000"/>
                          <a:lumOff val="40000"/>
                        </a:schemeClr>
                      </a:solidFill>
                      <a:prstDash val="solid"/>
                      <a:round/>
                      <a:headEnd type="none" w="med" len="med"/>
                      <a:tailEnd type="none" w="med" len="med"/>
                    </a:lnB>
                  </a:tcPr>
                </a:tc>
                <a:tc>
                  <a:txBody>
                    <a:bodyPr/>
                    <a:lstStyle/>
                    <a:p>
                      <a:pPr algn="ctr"/>
                      <a:r>
                        <a:rPr lang="en-US" sz="1400" dirty="0"/>
                        <a:t>64</a:t>
                      </a:r>
                      <a:endParaRPr lang="en-US" sz="1400" dirty="0">
                        <a:latin typeface="Calibri" panose="020F0502020204030204" pitchFamily="34" charset="0"/>
                        <a:cs typeface="Courier New" panose="02070309020205020404" pitchFamily="49" charset="0"/>
                      </a:endParaRPr>
                    </a:p>
                  </a:txBody>
                  <a:tcPr marL="68580" marR="68580" marT="34290" marB="34290">
                    <a:lnB w="28575" cap="flat" cmpd="sng" algn="ctr">
                      <a:solidFill>
                        <a:schemeClr val="bg2">
                          <a:lumMod val="60000"/>
                          <a:lumOff val="40000"/>
                        </a:schemeClr>
                      </a:solidFill>
                      <a:prstDash val="solid"/>
                      <a:round/>
                      <a:headEnd type="none" w="med" len="med"/>
                      <a:tailEnd type="none" w="med" len="med"/>
                    </a:lnB>
                  </a:tcPr>
                </a:tc>
                <a:extLst>
                  <a:ext uri="{0D108BD9-81ED-4DB2-BD59-A6C34878D82A}">
                    <a16:rowId xmlns:a16="http://schemas.microsoft.com/office/drawing/2014/main" val="10004"/>
                  </a:ext>
                </a:extLst>
              </a:tr>
              <a:tr h="274320">
                <a:tc>
                  <a:txBody>
                    <a:bodyPr/>
                    <a:lstStyle/>
                    <a:p>
                      <a:r>
                        <a:rPr lang="en-US" sz="1400" dirty="0"/>
                        <a:t>Median PFS, </a:t>
                      </a:r>
                      <a:r>
                        <a:rPr lang="en-US" sz="1400" dirty="0" err="1"/>
                        <a:t>mo</a:t>
                      </a:r>
                      <a:endParaRPr lang="en-US" sz="1400" dirty="0">
                        <a:latin typeface="Calibri" panose="020F0502020204030204" pitchFamily="34" charset="0"/>
                        <a:cs typeface="Courier New" panose="02070309020205020404" pitchFamily="49" charset="0"/>
                      </a:endParaRPr>
                    </a:p>
                  </a:txBody>
                  <a:tcPr marL="68580" marR="68580" marT="34290" marB="34290">
                    <a:lnR w="28575" cap="flat" cmpd="sng" algn="ctr">
                      <a:solidFill>
                        <a:schemeClr val="bg2">
                          <a:lumMod val="60000"/>
                          <a:lumOff val="40000"/>
                        </a:schemeClr>
                      </a:solidFill>
                      <a:prstDash val="solid"/>
                      <a:round/>
                      <a:headEnd type="none" w="med" len="med"/>
                      <a:tailEnd type="none" w="med" len="med"/>
                    </a:lnR>
                    <a:lnT w="28575" cap="flat" cmpd="sng" algn="ctr">
                      <a:solidFill>
                        <a:schemeClr val="bg2">
                          <a:lumMod val="60000"/>
                          <a:lumOff val="40000"/>
                        </a:schemeClr>
                      </a:solidFill>
                      <a:prstDash val="solid"/>
                      <a:round/>
                      <a:headEnd type="none" w="med" len="med"/>
                      <a:tailEnd type="none" w="med" len="med"/>
                    </a:lnT>
                    <a:lnB w="28575" cap="flat" cmpd="sng" algn="ctr">
                      <a:solidFill>
                        <a:schemeClr val="bg2">
                          <a:lumMod val="60000"/>
                          <a:lumOff val="40000"/>
                        </a:schemeClr>
                      </a:solidFill>
                      <a:prstDash val="solid"/>
                      <a:round/>
                      <a:headEnd type="none" w="med" len="med"/>
                      <a:tailEnd type="none" w="med" len="med"/>
                    </a:lnB>
                  </a:tcPr>
                </a:tc>
                <a:tc>
                  <a:txBody>
                    <a:bodyPr/>
                    <a:lstStyle/>
                    <a:p>
                      <a:pPr algn="ctr"/>
                      <a:r>
                        <a:rPr lang="en-US" sz="1400" dirty="0"/>
                        <a:t>3.5</a:t>
                      </a:r>
                      <a:endParaRPr lang="en-US" sz="1400" dirty="0">
                        <a:latin typeface="Calibri" panose="020F0502020204030204" pitchFamily="34" charset="0"/>
                        <a:cs typeface="Courier New" panose="02070309020205020404" pitchFamily="49" charset="0"/>
                      </a:endParaRPr>
                    </a:p>
                  </a:txBody>
                  <a:tcPr marL="68580" marR="68580" marT="34290" marB="34290">
                    <a:lnL w="28575" cap="flat" cmpd="sng" algn="ctr">
                      <a:solidFill>
                        <a:schemeClr val="bg2">
                          <a:lumMod val="60000"/>
                          <a:lumOff val="40000"/>
                        </a:schemeClr>
                      </a:solidFill>
                      <a:prstDash val="solid"/>
                      <a:round/>
                      <a:headEnd type="none" w="med" len="med"/>
                      <a:tailEnd type="none" w="med" len="med"/>
                    </a:lnL>
                    <a:lnR w="28575" cap="flat" cmpd="sng" algn="ctr">
                      <a:solidFill>
                        <a:schemeClr val="bg2">
                          <a:lumMod val="60000"/>
                          <a:lumOff val="40000"/>
                        </a:schemeClr>
                      </a:solidFill>
                      <a:prstDash val="solid"/>
                      <a:round/>
                      <a:headEnd type="none" w="med" len="med"/>
                      <a:tailEnd type="none" w="med" len="med"/>
                    </a:lnR>
                    <a:lnT w="28575" cap="flat" cmpd="sng" algn="ctr">
                      <a:solidFill>
                        <a:schemeClr val="bg2">
                          <a:lumMod val="60000"/>
                          <a:lumOff val="40000"/>
                        </a:schemeClr>
                      </a:solidFill>
                      <a:prstDash val="solid"/>
                      <a:round/>
                      <a:headEnd type="none" w="med" len="med"/>
                      <a:tailEnd type="none" w="med" len="med"/>
                    </a:lnT>
                    <a:lnB w="28575" cap="flat" cmpd="sng" algn="ctr">
                      <a:solidFill>
                        <a:schemeClr val="bg2">
                          <a:lumMod val="60000"/>
                          <a:lumOff val="40000"/>
                        </a:schemeClr>
                      </a:solidFill>
                      <a:prstDash val="solid"/>
                      <a:round/>
                      <a:headEnd type="none" w="med" len="med"/>
                      <a:tailEnd type="none" w="med" len="med"/>
                    </a:lnB>
                  </a:tcPr>
                </a:tc>
                <a:tc>
                  <a:txBody>
                    <a:bodyPr/>
                    <a:lstStyle/>
                    <a:p>
                      <a:pPr algn="ctr"/>
                      <a:r>
                        <a:rPr lang="en-US" sz="1400" dirty="0"/>
                        <a:t>5</a:t>
                      </a:r>
                      <a:endParaRPr lang="en-US" sz="1400" dirty="0">
                        <a:latin typeface="Calibri" panose="020F0502020204030204" pitchFamily="34" charset="0"/>
                        <a:cs typeface="Courier New" panose="02070309020205020404" pitchFamily="49" charset="0"/>
                      </a:endParaRPr>
                    </a:p>
                  </a:txBody>
                  <a:tcPr marL="68580" marR="68580" marT="34290" marB="34290">
                    <a:lnL w="28575" cap="flat" cmpd="sng" algn="ctr">
                      <a:solidFill>
                        <a:schemeClr val="bg2">
                          <a:lumMod val="60000"/>
                          <a:lumOff val="40000"/>
                        </a:schemeClr>
                      </a:solidFill>
                      <a:prstDash val="solid"/>
                      <a:round/>
                      <a:headEnd type="none" w="med" len="med"/>
                      <a:tailEnd type="none" w="med" len="med"/>
                    </a:lnL>
                    <a:lnT w="28575" cap="flat" cmpd="sng" algn="ctr">
                      <a:solidFill>
                        <a:schemeClr val="bg2">
                          <a:lumMod val="60000"/>
                          <a:lumOff val="40000"/>
                        </a:schemeClr>
                      </a:solidFill>
                      <a:prstDash val="solid"/>
                      <a:round/>
                      <a:headEnd type="none" w="med" len="med"/>
                      <a:tailEnd type="none" w="med" len="med"/>
                    </a:lnT>
                    <a:lnB w="28575" cap="flat" cmpd="sng" algn="ctr">
                      <a:solidFill>
                        <a:schemeClr val="bg2">
                          <a:lumMod val="60000"/>
                          <a:lumOff val="40000"/>
                        </a:schemeClr>
                      </a:solidFill>
                      <a:prstDash val="solid"/>
                      <a:round/>
                      <a:headEnd type="none" w="med" len="med"/>
                      <a:tailEnd type="none" w="med" len="med"/>
                    </a:lnB>
                  </a:tcPr>
                </a:tc>
                <a:tc>
                  <a:txBody>
                    <a:bodyPr/>
                    <a:lstStyle/>
                    <a:p>
                      <a:pPr algn="ctr"/>
                      <a:endParaRPr lang="en-US" sz="1400" dirty="0">
                        <a:latin typeface="Calibri" panose="020F0502020204030204" pitchFamily="34" charset="0"/>
                        <a:cs typeface="Courier New" panose="02070309020205020404" pitchFamily="49" charset="0"/>
                      </a:endParaRPr>
                    </a:p>
                  </a:txBody>
                  <a:tcPr marL="68580" marR="68580" marT="34290" marB="34290">
                    <a:solidFill>
                      <a:schemeClr val="bg1"/>
                    </a:solidFill>
                  </a:tcPr>
                </a:tc>
                <a:tc>
                  <a:txBody>
                    <a:bodyPr/>
                    <a:lstStyle/>
                    <a:p>
                      <a:pPr algn="ctr"/>
                      <a:r>
                        <a:rPr lang="en-US" sz="1400" b="1" dirty="0"/>
                        <a:t>26.5</a:t>
                      </a:r>
                      <a:r>
                        <a:rPr lang="en-US" sz="1400" dirty="0"/>
                        <a:t> vs 5.5</a:t>
                      </a:r>
                      <a:endParaRPr lang="en-US" sz="1400" dirty="0">
                        <a:latin typeface="Calibri" panose="020F0502020204030204" pitchFamily="34" charset="0"/>
                        <a:cs typeface="Courier New" panose="02070309020205020404" pitchFamily="49" charset="0"/>
                      </a:endParaRPr>
                    </a:p>
                  </a:txBody>
                  <a:tcPr marL="68580" marR="68580" marT="34290" marB="34290">
                    <a:lnT w="28575" cap="flat" cmpd="sng" algn="ctr">
                      <a:solidFill>
                        <a:schemeClr val="bg2">
                          <a:lumMod val="60000"/>
                          <a:lumOff val="40000"/>
                        </a:schemeClr>
                      </a:solidFill>
                      <a:prstDash val="solid"/>
                      <a:round/>
                      <a:headEnd type="none" w="med" len="med"/>
                      <a:tailEnd type="none" w="med" len="med"/>
                    </a:lnT>
                    <a:lnB w="28575" cap="flat" cmpd="sng" algn="ctr">
                      <a:solidFill>
                        <a:schemeClr val="bg2">
                          <a:lumMod val="60000"/>
                          <a:lumOff val="40000"/>
                        </a:schemeClr>
                      </a:solidFill>
                      <a:prstDash val="solid"/>
                      <a:round/>
                      <a:headEnd type="none" w="med" len="med"/>
                      <a:tailEnd type="none" w="med" len="med"/>
                    </a:lnB>
                  </a:tcPr>
                </a:tc>
                <a:tc>
                  <a:txBody>
                    <a:bodyPr/>
                    <a:lstStyle/>
                    <a:p>
                      <a:pPr algn="ctr"/>
                      <a:endParaRPr lang="en-US" sz="1400" dirty="0">
                        <a:latin typeface="Calibri" panose="020F0502020204030204" pitchFamily="34" charset="0"/>
                        <a:cs typeface="Courier New" panose="02070309020205020404" pitchFamily="49" charset="0"/>
                      </a:endParaRPr>
                    </a:p>
                  </a:txBody>
                  <a:tcPr marL="68580" marR="68580" marT="34290" marB="34290">
                    <a:solidFill>
                      <a:schemeClr val="bg1"/>
                    </a:solidFill>
                  </a:tcPr>
                </a:tc>
                <a:tc>
                  <a:txBody>
                    <a:bodyPr/>
                    <a:lstStyle/>
                    <a:p>
                      <a:pPr algn="ctr"/>
                      <a:r>
                        <a:rPr lang="en-US" sz="1400" dirty="0"/>
                        <a:t>7.0</a:t>
                      </a:r>
                      <a:endParaRPr lang="en-US" sz="1400" dirty="0">
                        <a:latin typeface="Calibri" panose="020F0502020204030204" pitchFamily="34" charset="0"/>
                        <a:cs typeface="Courier New" panose="02070309020205020404" pitchFamily="49" charset="0"/>
                      </a:endParaRPr>
                    </a:p>
                  </a:txBody>
                  <a:tcPr marL="68580" marR="68580" marT="34290" marB="34290">
                    <a:lnT w="28575" cap="flat" cmpd="sng" algn="ctr">
                      <a:solidFill>
                        <a:schemeClr val="bg2">
                          <a:lumMod val="60000"/>
                          <a:lumOff val="40000"/>
                        </a:schemeClr>
                      </a:solidFill>
                      <a:prstDash val="solid"/>
                      <a:round/>
                      <a:headEnd type="none" w="med" len="med"/>
                      <a:tailEnd type="none" w="med" len="med"/>
                    </a:lnT>
                    <a:lnB w="28575" cap="flat" cmpd="sng" algn="ctr">
                      <a:solidFill>
                        <a:schemeClr val="bg2">
                          <a:lumMod val="60000"/>
                          <a:lumOff val="40000"/>
                        </a:schemeClr>
                      </a:solidFill>
                      <a:prstDash val="solid"/>
                      <a:round/>
                      <a:headEnd type="none" w="med" len="med"/>
                      <a:tailEnd type="none" w="med" len="med"/>
                    </a:lnB>
                  </a:tcPr>
                </a:tc>
                <a:tc>
                  <a:txBody>
                    <a:bodyPr/>
                    <a:lstStyle/>
                    <a:p>
                      <a:pPr algn="ctr"/>
                      <a:r>
                        <a:rPr lang="en-US" sz="1400" dirty="0"/>
                        <a:t>NR</a:t>
                      </a:r>
                      <a:endParaRPr lang="en-US" sz="1400" dirty="0">
                        <a:latin typeface="Calibri" panose="020F0502020204030204" pitchFamily="34" charset="0"/>
                        <a:cs typeface="Courier New" panose="02070309020205020404" pitchFamily="49" charset="0"/>
                      </a:endParaRPr>
                    </a:p>
                  </a:txBody>
                  <a:tcPr marL="68580" marR="68580" marT="34290" marB="34290">
                    <a:lnT w="28575" cap="flat" cmpd="sng" algn="ctr">
                      <a:solidFill>
                        <a:schemeClr val="bg2">
                          <a:lumMod val="60000"/>
                          <a:lumOff val="40000"/>
                        </a:schemeClr>
                      </a:solidFill>
                      <a:prstDash val="solid"/>
                      <a:round/>
                      <a:headEnd type="none" w="med" len="med"/>
                      <a:tailEnd type="none" w="med" len="med"/>
                    </a:lnT>
                    <a:lnB w="28575" cap="flat" cmpd="sng" algn="ctr">
                      <a:solidFill>
                        <a:schemeClr val="bg2">
                          <a:lumMod val="60000"/>
                          <a:lumOff val="4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16.3</a:t>
                      </a:r>
                      <a:endParaRPr lang="en-US" sz="1400" dirty="0">
                        <a:latin typeface="Calibri" panose="020F0502020204030204" pitchFamily="34" charset="0"/>
                        <a:cs typeface="Courier New" panose="02070309020205020404" pitchFamily="49" charset="0"/>
                      </a:endParaRPr>
                    </a:p>
                  </a:txBody>
                  <a:tcPr marL="68580" marR="68580" marT="34290" marB="34290">
                    <a:lnT w="28575" cap="flat" cmpd="sng" algn="ctr">
                      <a:solidFill>
                        <a:schemeClr val="bg2">
                          <a:lumMod val="60000"/>
                          <a:lumOff val="40000"/>
                        </a:schemeClr>
                      </a:solidFill>
                      <a:prstDash val="solid"/>
                      <a:round/>
                      <a:headEnd type="none" w="med" len="med"/>
                      <a:tailEnd type="none" w="med" len="med"/>
                    </a:lnT>
                    <a:lnB w="28575" cap="flat" cmpd="sng" algn="ctr">
                      <a:solidFill>
                        <a:schemeClr val="bg2">
                          <a:lumMod val="60000"/>
                          <a:lumOff val="40000"/>
                        </a:schemeClr>
                      </a:solidFill>
                      <a:prstDash val="solid"/>
                      <a:round/>
                      <a:headEnd type="none" w="med" len="med"/>
                      <a:tailEnd type="none" w="med" len="med"/>
                    </a:lnB>
                  </a:tcPr>
                </a:tc>
                <a:extLst>
                  <a:ext uri="{0D108BD9-81ED-4DB2-BD59-A6C34878D82A}">
                    <a16:rowId xmlns:a16="http://schemas.microsoft.com/office/drawing/2014/main" val="10008"/>
                  </a:ext>
                </a:extLst>
              </a:tr>
              <a:tr h="685800">
                <a:tc>
                  <a:txBody>
                    <a:bodyPr/>
                    <a:lstStyle/>
                    <a:p>
                      <a:r>
                        <a:rPr lang="en-US" sz="1400" dirty="0"/>
                        <a:t>Median OS, </a:t>
                      </a:r>
                      <a:r>
                        <a:rPr lang="en-US" sz="1400" dirty="0" err="1"/>
                        <a:t>mo</a:t>
                      </a:r>
                      <a:endParaRPr lang="en-US" sz="1400" dirty="0">
                        <a:latin typeface="Calibri" panose="020F0502020204030204" pitchFamily="34" charset="0"/>
                        <a:cs typeface="Courier New" panose="02070309020205020404" pitchFamily="49" charset="0"/>
                      </a:endParaRPr>
                    </a:p>
                  </a:txBody>
                  <a:tcPr marL="68580" marR="68580" marT="34290" marB="34290">
                    <a:lnR w="28575" cap="flat" cmpd="sng" algn="ctr">
                      <a:solidFill>
                        <a:schemeClr val="bg2">
                          <a:lumMod val="60000"/>
                          <a:lumOff val="40000"/>
                        </a:schemeClr>
                      </a:solidFill>
                      <a:prstDash val="solid"/>
                      <a:round/>
                      <a:headEnd type="none" w="med" len="med"/>
                      <a:tailEnd type="none" w="med" len="med"/>
                    </a:lnR>
                    <a:lnT w="28575" cap="flat" cmpd="sng" algn="ctr">
                      <a:solidFill>
                        <a:schemeClr val="bg2">
                          <a:lumMod val="60000"/>
                          <a:lumOff val="40000"/>
                        </a:schemeClr>
                      </a:solidFill>
                      <a:prstDash val="solid"/>
                      <a:round/>
                      <a:headEnd type="none" w="med" len="med"/>
                      <a:tailEnd type="none" w="med" len="med"/>
                    </a:lnT>
                  </a:tcPr>
                </a:tc>
                <a:tc>
                  <a:txBody>
                    <a:bodyPr/>
                    <a:lstStyle/>
                    <a:p>
                      <a:pPr algn="ctr"/>
                      <a:r>
                        <a:rPr lang="en-US" sz="1400" dirty="0"/>
                        <a:t>8.8</a:t>
                      </a:r>
                      <a:endParaRPr lang="en-US" sz="1400" dirty="0">
                        <a:latin typeface="Calibri" panose="020F0502020204030204" pitchFamily="34" charset="0"/>
                        <a:cs typeface="Courier New" panose="02070309020205020404" pitchFamily="49" charset="0"/>
                      </a:endParaRPr>
                    </a:p>
                  </a:txBody>
                  <a:tcPr marL="68580" marR="68580" marT="34290" marB="34290">
                    <a:lnL w="28575" cap="flat" cmpd="sng" algn="ctr">
                      <a:solidFill>
                        <a:schemeClr val="bg2">
                          <a:lumMod val="60000"/>
                          <a:lumOff val="40000"/>
                        </a:schemeClr>
                      </a:solidFill>
                      <a:prstDash val="solid"/>
                      <a:round/>
                      <a:headEnd type="none" w="med" len="med"/>
                      <a:tailEnd type="none" w="med" len="med"/>
                    </a:lnL>
                    <a:lnR w="28575" cap="flat" cmpd="sng" algn="ctr">
                      <a:solidFill>
                        <a:schemeClr val="bg2">
                          <a:lumMod val="60000"/>
                          <a:lumOff val="40000"/>
                        </a:schemeClr>
                      </a:solidFill>
                      <a:prstDash val="solid"/>
                      <a:round/>
                      <a:headEnd type="none" w="med" len="med"/>
                      <a:tailEnd type="none" w="med" len="med"/>
                    </a:lnR>
                    <a:lnT w="28575" cap="flat" cmpd="sng" algn="ctr">
                      <a:solidFill>
                        <a:schemeClr val="bg2">
                          <a:lumMod val="60000"/>
                          <a:lumOff val="40000"/>
                        </a:schemeClr>
                      </a:solidFill>
                      <a:prstDash val="solid"/>
                      <a:round/>
                      <a:headEnd type="none" w="med" len="med"/>
                      <a:tailEnd type="none" w="med" len="med"/>
                    </a:lnT>
                  </a:tcPr>
                </a:tc>
                <a:tc>
                  <a:txBody>
                    <a:bodyPr/>
                    <a:lstStyle/>
                    <a:p>
                      <a:pPr algn="ctr"/>
                      <a:r>
                        <a:rPr lang="en-US" sz="1400" dirty="0"/>
                        <a:t>10</a:t>
                      </a:r>
                      <a:endParaRPr lang="en-US" sz="1400" dirty="0">
                        <a:latin typeface="Calibri" panose="020F0502020204030204" pitchFamily="34" charset="0"/>
                        <a:cs typeface="Courier New" panose="02070309020205020404" pitchFamily="49" charset="0"/>
                      </a:endParaRPr>
                    </a:p>
                  </a:txBody>
                  <a:tcPr marL="68580" marR="68580" marT="34290" marB="34290">
                    <a:lnL w="28575" cap="flat" cmpd="sng" algn="ctr">
                      <a:solidFill>
                        <a:schemeClr val="bg2">
                          <a:lumMod val="60000"/>
                          <a:lumOff val="40000"/>
                        </a:schemeClr>
                      </a:solidFill>
                      <a:prstDash val="solid"/>
                      <a:round/>
                      <a:headEnd type="none" w="med" len="med"/>
                      <a:tailEnd type="none" w="med" len="med"/>
                    </a:lnL>
                    <a:lnT w="28575" cap="flat" cmpd="sng" algn="ctr">
                      <a:solidFill>
                        <a:schemeClr val="bg2">
                          <a:lumMod val="60000"/>
                          <a:lumOff val="40000"/>
                        </a:schemeClr>
                      </a:solidFill>
                      <a:prstDash val="solid"/>
                      <a:round/>
                      <a:headEnd type="none" w="med" len="med"/>
                      <a:tailEnd type="none" w="med" len="med"/>
                    </a:lnT>
                  </a:tcPr>
                </a:tc>
                <a:tc>
                  <a:txBody>
                    <a:bodyPr/>
                    <a:lstStyle/>
                    <a:p>
                      <a:pPr algn="ctr"/>
                      <a:endParaRPr lang="en-US" sz="1400" i="1" dirty="0">
                        <a:latin typeface="Calibri" panose="020F0502020204030204" pitchFamily="34" charset="0"/>
                        <a:cs typeface="Courier New" panose="02070309020205020404" pitchFamily="49" charset="0"/>
                      </a:endParaRPr>
                    </a:p>
                  </a:txBody>
                  <a:tcPr marL="68580" marR="68580" marT="34290" marB="34290">
                    <a:solidFill>
                      <a:schemeClr val="bg1"/>
                    </a:solidFill>
                  </a:tcPr>
                </a:tc>
                <a:tc>
                  <a:txBody>
                    <a:bodyPr/>
                    <a:lstStyle/>
                    <a:p>
                      <a:pPr algn="ctr"/>
                      <a:r>
                        <a:rPr lang="en-US" sz="1400" b="1" dirty="0"/>
                        <a:t>48.6</a:t>
                      </a:r>
                      <a:r>
                        <a:rPr lang="en-US" sz="1400" dirty="0"/>
                        <a:t> vs 14.2</a:t>
                      </a:r>
                    </a:p>
                    <a:p>
                      <a:pPr algn="ctr"/>
                      <a:r>
                        <a:rPr lang="en-US" sz="1400" i="1" dirty="0"/>
                        <a:t>HR = 0.46</a:t>
                      </a:r>
                      <a:endParaRPr lang="en-US" sz="1400" i="1" dirty="0">
                        <a:latin typeface="Calibri" panose="020F0502020204030204" pitchFamily="34" charset="0"/>
                        <a:cs typeface="Courier New" panose="02070309020205020404" pitchFamily="49" charset="0"/>
                      </a:endParaRPr>
                    </a:p>
                  </a:txBody>
                  <a:tcPr marL="68580" marR="68580" marT="34290" marB="34290">
                    <a:lnT w="28575" cap="flat" cmpd="sng" algn="ctr">
                      <a:solidFill>
                        <a:schemeClr val="bg2">
                          <a:lumMod val="60000"/>
                          <a:lumOff val="40000"/>
                        </a:schemeClr>
                      </a:solidFill>
                      <a:prstDash val="solid"/>
                      <a:round/>
                      <a:headEnd type="none" w="med" len="med"/>
                      <a:tailEnd type="none" w="med" len="med"/>
                    </a:lnT>
                  </a:tcPr>
                </a:tc>
                <a:tc>
                  <a:txBody>
                    <a:bodyPr/>
                    <a:lstStyle/>
                    <a:p>
                      <a:pPr algn="ctr"/>
                      <a:endParaRPr lang="en-US" sz="1400" i="1" dirty="0">
                        <a:latin typeface="Calibri" panose="020F0502020204030204" pitchFamily="34" charset="0"/>
                        <a:cs typeface="Courier New" panose="02070309020205020404" pitchFamily="49" charset="0"/>
                      </a:endParaRPr>
                    </a:p>
                  </a:txBody>
                  <a:tcPr marL="68580" marR="68580" marT="34290" marB="34290">
                    <a:solidFill>
                      <a:schemeClr val="bg1"/>
                    </a:solidFill>
                  </a:tcPr>
                </a:tc>
                <a:tc>
                  <a:txBody>
                    <a:bodyPr/>
                    <a:lstStyle/>
                    <a:p>
                      <a:pPr algn="ctr"/>
                      <a:r>
                        <a:rPr lang="en-US" sz="1400" dirty="0"/>
                        <a:t>NR</a:t>
                      </a:r>
                    </a:p>
                    <a:p>
                      <a:pPr algn="ctr"/>
                      <a:r>
                        <a:rPr lang="en-US" sz="1400" i="1" dirty="0"/>
                        <a:t>HR vs SUN 0.78</a:t>
                      </a:r>
                    </a:p>
                  </a:txBody>
                  <a:tcPr marL="68580" marR="68580" marT="34290" marB="34290">
                    <a:lnT w="28575" cap="flat" cmpd="sng" algn="ctr">
                      <a:solidFill>
                        <a:schemeClr val="bg2">
                          <a:lumMod val="60000"/>
                          <a:lumOff val="40000"/>
                        </a:schemeClr>
                      </a:solidFill>
                      <a:prstDash val="solid"/>
                      <a:round/>
                      <a:headEnd type="none" w="med" len="med"/>
                      <a:tailEnd type="none" w="med" len="med"/>
                    </a:lnT>
                  </a:tcPr>
                </a:tc>
                <a:tc>
                  <a:txBody>
                    <a:bodyPr/>
                    <a:lstStyle/>
                    <a:p>
                      <a:pPr algn="ctr"/>
                      <a:r>
                        <a:rPr lang="en-US" sz="1400" dirty="0"/>
                        <a:t>NR</a:t>
                      </a:r>
                    </a:p>
                    <a:p>
                      <a:pPr algn="ctr"/>
                      <a:r>
                        <a:rPr lang="en-US" sz="1400" i="1" dirty="0"/>
                        <a:t>HR vs SUN 0.58</a:t>
                      </a:r>
                      <a:endParaRPr lang="en-US" sz="1400" i="1" dirty="0">
                        <a:latin typeface="Calibri" panose="020F0502020204030204" pitchFamily="34" charset="0"/>
                        <a:cs typeface="Courier New" panose="02070309020205020404" pitchFamily="49" charset="0"/>
                      </a:endParaRPr>
                    </a:p>
                  </a:txBody>
                  <a:tcPr marL="68580" marR="68580" marT="34290" marB="34290">
                    <a:lnT w="28575" cap="flat" cmpd="sng" algn="ctr">
                      <a:solidFill>
                        <a:schemeClr val="bg2">
                          <a:lumMod val="60000"/>
                          <a:lumOff val="40000"/>
                        </a:schemeClr>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32.2</a:t>
                      </a:r>
                      <a:endParaRPr lang="en-US" sz="1400" dirty="0">
                        <a:latin typeface="Calibri" panose="020F0502020204030204" pitchFamily="34" charset="0"/>
                        <a:cs typeface="Courier New" panose="02070309020205020404" pitchFamily="49" charset="0"/>
                      </a:endParaRPr>
                    </a:p>
                  </a:txBody>
                  <a:tcPr marL="68580" marR="68580" marT="34290" marB="34290">
                    <a:lnT w="28575" cap="flat" cmpd="sng" algn="ctr">
                      <a:solidFill>
                        <a:schemeClr val="bg2">
                          <a:lumMod val="60000"/>
                          <a:lumOff val="40000"/>
                        </a:schemeClr>
                      </a:solidFill>
                      <a:prstDash val="solid"/>
                      <a:round/>
                      <a:headEnd type="none" w="med" len="med"/>
                      <a:tailEnd type="none" w="med" len="med"/>
                    </a:lnT>
                  </a:tcPr>
                </a:tc>
                <a:extLst>
                  <a:ext uri="{0D108BD9-81ED-4DB2-BD59-A6C34878D82A}">
                    <a16:rowId xmlns:a16="http://schemas.microsoft.com/office/drawing/2014/main" val="10009"/>
                  </a:ext>
                </a:extLst>
              </a:tr>
            </a:tbl>
          </a:graphicData>
        </a:graphic>
      </p:graphicFrame>
      <p:sp>
        <p:nvSpPr>
          <p:cNvPr id="3" name="TextBox 2"/>
          <p:cNvSpPr txBox="1"/>
          <p:nvPr/>
        </p:nvSpPr>
        <p:spPr>
          <a:xfrm>
            <a:off x="4050793" y="4495744"/>
            <a:ext cx="4842256" cy="646331"/>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sz="1200" baseline="30000" dirty="0">
                <a:solidFill>
                  <a:schemeClr val="bg2"/>
                </a:solidFill>
                <a:cs typeface="Arial" panose="020B0604020202020204" pitchFamily="34" charset="0"/>
              </a:rPr>
              <a:t>1</a:t>
            </a:r>
            <a:r>
              <a:rPr lang="en-US" sz="1200" dirty="0">
                <a:solidFill>
                  <a:schemeClr val="bg2"/>
                </a:solidFill>
                <a:cs typeface="Arial" panose="020B0604020202020204" pitchFamily="34" charset="0"/>
              </a:rPr>
              <a:t>Haas, NB </a:t>
            </a:r>
            <a:r>
              <a:rPr lang="en-US" sz="1200" i="1" dirty="0">
                <a:solidFill>
                  <a:schemeClr val="bg2"/>
                </a:solidFill>
                <a:cs typeface="Arial" panose="020B0604020202020204" pitchFamily="34" charset="0"/>
              </a:rPr>
              <a:t>et al</a:t>
            </a:r>
            <a:r>
              <a:rPr lang="en-US" sz="1200" dirty="0">
                <a:solidFill>
                  <a:schemeClr val="bg2"/>
                </a:solidFill>
                <a:cs typeface="Arial" panose="020B0604020202020204" pitchFamily="34" charset="0"/>
              </a:rPr>
              <a:t>. </a:t>
            </a:r>
            <a:r>
              <a:rPr lang="en-US" sz="1200" u="sng" dirty="0">
                <a:solidFill>
                  <a:schemeClr val="bg2"/>
                </a:solidFill>
                <a:cs typeface="Arial" panose="020B0604020202020204" pitchFamily="34" charset="0"/>
              </a:rPr>
              <a:t>Med Oncol</a:t>
            </a:r>
            <a:r>
              <a:rPr lang="en-US" sz="1200" dirty="0">
                <a:solidFill>
                  <a:schemeClr val="bg2"/>
                </a:solidFill>
                <a:cs typeface="Arial" panose="020B0604020202020204" pitchFamily="34" charset="0"/>
              </a:rPr>
              <a:t> (2012); </a:t>
            </a:r>
            <a:r>
              <a:rPr lang="en-US" sz="1200" baseline="30000" dirty="0">
                <a:solidFill>
                  <a:schemeClr val="bg2"/>
                </a:solidFill>
                <a:cs typeface="Arial" panose="020B0604020202020204" pitchFamily="34" charset="0"/>
              </a:rPr>
              <a:t>2</a:t>
            </a:r>
            <a:r>
              <a:rPr lang="en-US" sz="1200" dirty="0">
                <a:solidFill>
                  <a:schemeClr val="bg2"/>
                </a:solidFill>
                <a:cs typeface="Arial" panose="020B0604020202020204" pitchFamily="34" charset="0"/>
              </a:rPr>
              <a:t>Michaelson, MD </a:t>
            </a:r>
            <a:r>
              <a:rPr lang="en-US" sz="1200" i="1" dirty="0">
                <a:solidFill>
                  <a:schemeClr val="bg2"/>
                </a:solidFill>
                <a:cs typeface="Arial" panose="020B0604020202020204" pitchFamily="34" charset="0"/>
              </a:rPr>
              <a:t>et al</a:t>
            </a:r>
            <a:r>
              <a:rPr lang="en-US" sz="1200" dirty="0">
                <a:solidFill>
                  <a:schemeClr val="bg2"/>
                </a:solidFill>
                <a:cs typeface="Arial" panose="020B0604020202020204" pitchFamily="34" charset="0"/>
              </a:rPr>
              <a:t>. </a:t>
            </a:r>
            <a:r>
              <a:rPr lang="en-US" sz="1200" u="sng" dirty="0">
                <a:solidFill>
                  <a:schemeClr val="bg2"/>
                </a:solidFill>
                <a:cs typeface="Arial" panose="020B0604020202020204" pitchFamily="34" charset="0"/>
              </a:rPr>
              <a:t>Cancer</a:t>
            </a:r>
            <a:r>
              <a:rPr lang="en-US" sz="1200" dirty="0">
                <a:solidFill>
                  <a:schemeClr val="bg2"/>
                </a:solidFill>
                <a:cs typeface="Arial" panose="020B0604020202020204" pitchFamily="34" charset="0"/>
              </a:rPr>
              <a:t> (2015); </a:t>
            </a:r>
            <a:r>
              <a:rPr lang="en-US" sz="1200" baseline="30000" dirty="0">
                <a:solidFill>
                  <a:schemeClr val="bg2"/>
                </a:solidFill>
                <a:cs typeface="Arial" panose="020B0604020202020204" pitchFamily="34" charset="0"/>
              </a:rPr>
              <a:t>3</a:t>
            </a:r>
            <a:r>
              <a:rPr lang="en-US" sz="1200" dirty="0">
                <a:solidFill>
                  <a:schemeClr val="bg2"/>
                </a:solidFill>
                <a:cs typeface="Arial" panose="020B0604020202020204" pitchFamily="34" charset="0"/>
              </a:rPr>
              <a:t>Rini, BI </a:t>
            </a:r>
            <a:r>
              <a:rPr lang="en-US" sz="1200" i="1" dirty="0">
                <a:solidFill>
                  <a:schemeClr val="bg2"/>
                </a:solidFill>
                <a:cs typeface="Arial" panose="020B0604020202020204" pitchFamily="34" charset="0"/>
              </a:rPr>
              <a:t>et al</a:t>
            </a:r>
            <a:r>
              <a:rPr lang="en-US" sz="1200" dirty="0">
                <a:solidFill>
                  <a:schemeClr val="bg2"/>
                </a:solidFill>
                <a:cs typeface="Arial" panose="020B0604020202020204" pitchFamily="34" charset="0"/>
              </a:rPr>
              <a:t>. </a:t>
            </a:r>
            <a:r>
              <a:rPr lang="en-US" sz="1200" u="sng" dirty="0">
                <a:solidFill>
                  <a:schemeClr val="bg2"/>
                </a:solidFill>
                <a:cs typeface="Arial" panose="020B0604020202020204" pitchFamily="34" charset="0"/>
              </a:rPr>
              <a:t>JITC</a:t>
            </a:r>
            <a:r>
              <a:rPr lang="en-US" sz="1200" dirty="0">
                <a:solidFill>
                  <a:schemeClr val="bg2"/>
                </a:solidFill>
                <a:cs typeface="Arial" panose="020B0604020202020204" pitchFamily="34" charset="0"/>
              </a:rPr>
              <a:t> (2022); </a:t>
            </a:r>
            <a:r>
              <a:rPr lang="en-US" sz="1200" baseline="30000" dirty="0">
                <a:solidFill>
                  <a:schemeClr val="bg2"/>
                </a:solidFill>
                <a:cs typeface="Arial" panose="020B0604020202020204" pitchFamily="34" charset="0"/>
              </a:rPr>
              <a:t>4</a:t>
            </a:r>
            <a:r>
              <a:rPr lang="en-US" sz="1200" dirty="0">
                <a:solidFill>
                  <a:schemeClr val="bg2"/>
                </a:solidFill>
                <a:cs typeface="Arial" panose="020B0604020202020204" pitchFamily="34" charset="0"/>
              </a:rPr>
              <a:t>Chouriri, TK </a:t>
            </a:r>
            <a:r>
              <a:rPr lang="en-US" sz="1200" i="1" dirty="0">
                <a:solidFill>
                  <a:schemeClr val="bg2"/>
                </a:solidFill>
                <a:cs typeface="Arial" panose="020B0604020202020204" pitchFamily="34" charset="0"/>
              </a:rPr>
              <a:t>et al</a:t>
            </a:r>
            <a:r>
              <a:rPr lang="en-US" sz="1200" dirty="0">
                <a:solidFill>
                  <a:schemeClr val="bg2"/>
                </a:solidFill>
                <a:cs typeface="Arial" panose="020B0604020202020204" pitchFamily="34" charset="0"/>
              </a:rPr>
              <a:t>. </a:t>
            </a:r>
            <a:r>
              <a:rPr lang="en-US" sz="1200" u="sng" dirty="0">
                <a:solidFill>
                  <a:schemeClr val="bg2"/>
                </a:solidFill>
                <a:cs typeface="Arial" panose="020B0604020202020204" pitchFamily="34" charset="0"/>
              </a:rPr>
              <a:t>ESMO Open</a:t>
            </a:r>
            <a:r>
              <a:rPr lang="en-US" sz="1200" dirty="0">
                <a:solidFill>
                  <a:schemeClr val="bg2"/>
                </a:solidFill>
                <a:cs typeface="Arial" panose="020B0604020202020204" pitchFamily="34" charset="0"/>
              </a:rPr>
              <a:t> (2021); </a:t>
            </a:r>
            <a:r>
              <a:rPr lang="en-US" sz="1200" baseline="30000" dirty="0">
                <a:solidFill>
                  <a:schemeClr val="bg2"/>
                </a:solidFill>
                <a:cs typeface="Arial" panose="020B0604020202020204" pitchFamily="34" charset="0"/>
              </a:rPr>
              <a:t>5</a:t>
            </a:r>
            <a:r>
              <a:rPr lang="en-US" sz="1200" dirty="0">
                <a:solidFill>
                  <a:schemeClr val="bg2"/>
                </a:solidFill>
                <a:cs typeface="Arial" panose="020B0604020202020204" pitchFamily="34" charset="0"/>
              </a:rPr>
              <a:t>ASCO 2019, </a:t>
            </a:r>
            <a:r>
              <a:rPr lang="en-US" sz="1200" dirty="0" err="1">
                <a:solidFill>
                  <a:schemeClr val="bg2"/>
                </a:solidFill>
                <a:cs typeface="Arial" panose="020B0604020202020204" pitchFamily="34" charset="0"/>
              </a:rPr>
              <a:t>abstr</a:t>
            </a:r>
            <a:r>
              <a:rPr lang="en-US" sz="1200" dirty="0">
                <a:solidFill>
                  <a:schemeClr val="bg2"/>
                </a:solidFill>
                <a:cs typeface="Arial" panose="020B0604020202020204" pitchFamily="34" charset="0"/>
              </a:rPr>
              <a:t> #4500; </a:t>
            </a:r>
            <a:r>
              <a:rPr lang="en-US" sz="1200" baseline="30000" dirty="0">
                <a:solidFill>
                  <a:schemeClr val="bg2"/>
                </a:solidFill>
                <a:cs typeface="Arial" panose="020B0604020202020204" pitchFamily="34" charset="0"/>
              </a:rPr>
              <a:t>6</a:t>
            </a:r>
            <a:r>
              <a:rPr lang="en-US" sz="1200" dirty="0">
                <a:solidFill>
                  <a:schemeClr val="bg2"/>
                </a:solidFill>
                <a:cs typeface="Arial" panose="020B0604020202020204" pitchFamily="34" charset="0"/>
              </a:rPr>
              <a:t>McDermott, DF </a:t>
            </a:r>
            <a:r>
              <a:rPr lang="en-US" sz="1200" i="1" dirty="0">
                <a:solidFill>
                  <a:schemeClr val="bg2"/>
                </a:solidFill>
                <a:cs typeface="Arial" panose="020B0604020202020204" pitchFamily="34" charset="0"/>
              </a:rPr>
              <a:t>et al</a:t>
            </a:r>
            <a:r>
              <a:rPr lang="en-US" sz="1200" dirty="0">
                <a:solidFill>
                  <a:schemeClr val="bg2"/>
                </a:solidFill>
                <a:cs typeface="Arial" panose="020B0604020202020204" pitchFamily="34" charset="0"/>
              </a:rPr>
              <a:t>. </a:t>
            </a:r>
            <a:r>
              <a:rPr lang="en-US" sz="1200" u="sng" dirty="0">
                <a:solidFill>
                  <a:schemeClr val="bg2"/>
                </a:solidFill>
                <a:cs typeface="Arial" panose="020B0604020202020204" pitchFamily="34" charset="0"/>
              </a:rPr>
              <a:t>JCO</a:t>
            </a:r>
            <a:r>
              <a:rPr lang="en-US" sz="1200" dirty="0">
                <a:solidFill>
                  <a:schemeClr val="bg2"/>
                </a:solidFill>
                <a:cs typeface="Arial" panose="020B0604020202020204" pitchFamily="34" charset="0"/>
              </a:rPr>
              <a:t> (2021)</a:t>
            </a:r>
          </a:p>
        </p:txBody>
      </p:sp>
      <p:sp>
        <p:nvSpPr>
          <p:cNvPr id="6" name="Title 5"/>
          <p:cNvSpPr>
            <a:spLocks noGrp="1"/>
          </p:cNvSpPr>
          <p:nvPr>
            <p:ph type="title"/>
          </p:nvPr>
        </p:nvSpPr>
        <p:spPr/>
        <p:txBody>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r>
              <a:rPr lang="en-US" sz="2700" b="1" dirty="0">
                <a:solidFill>
                  <a:srgbClr val="002E51"/>
                </a:solidFill>
              </a:rPr>
              <a:t>Efficacy Outcomes for </a:t>
            </a:r>
            <a:r>
              <a:rPr lang="en-US" sz="2700" b="1" dirty="0" err="1">
                <a:solidFill>
                  <a:srgbClr val="002E51"/>
                </a:solidFill>
              </a:rPr>
              <a:t>Sarcomatoid</a:t>
            </a:r>
            <a:r>
              <a:rPr lang="en-US" sz="2700" b="1" dirty="0">
                <a:solidFill>
                  <a:srgbClr val="002E51"/>
                </a:solidFill>
              </a:rPr>
              <a:t> </a:t>
            </a:r>
            <a:r>
              <a:rPr lang="en-US" sz="2700" b="1" dirty="0" err="1">
                <a:solidFill>
                  <a:srgbClr val="002E51"/>
                </a:solidFill>
              </a:rPr>
              <a:t>ccRCC</a:t>
            </a:r>
            <a:endParaRPr lang="en-US" sz="2700" b="1" dirty="0">
              <a:solidFill>
                <a:srgbClr val="002E51"/>
              </a:solidFill>
            </a:endParaRPr>
          </a:p>
        </p:txBody>
      </p:sp>
      <p:sp>
        <p:nvSpPr>
          <p:cNvPr id="7" name="Arrow: Down 6">
            <a:extLst>
              <a:ext uri="{FF2B5EF4-FFF2-40B4-BE49-F238E27FC236}">
                <a16:creationId xmlns:a16="http://schemas.microsoft.com/office/drawing/2014/main" id="{B90E1A66-DCC1-CF00-FC78-3064FCC1DC85}"/>
              </a:ext>
            </a:extLst>
          </p:cNvPr>
          <p:cNvSpPr/>
          <p:nvPr/>
        </p:nvSpPr>
        <p:spPr>
          <a:xfrm>
            <a:off x="4275175" y="848201"/>
            <a:ext cx="685800" cy="411480"/>
          </a:xfrm>
          <a:prstGeom prst="downArrow">
            <a:avLst>
              <a:gd name="adj1" fmla="val 50000"/>
              <a:gd name="adj2" fmla="val 4813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endParaRPr lang="en-US"/>
          </a:p>
        </p:txBody>
      </p:sp>
      <p:sp>
        <p:nvSpPr>
          <p:cNvPr id="8" name="TextBox 7">
            <a:extLst>
              <a:ext uri="{FF2B5EF4-FFF2-40B4-BE49-F238E27FC236}">
                <a16:creationId xmlns:a16="http://schemas.microsoft.com/office/drawing/2014/main" id="{186AB108-A56D-E46C-81CB-42D42F4292A0}"/>
              </a:ext>
            </a:extLst>
          </p:cNvPr>
          <p:cNvSpPr txBox="1"/>
          <p:nvPr/>
        </p:nvSpPr>
        <p:spPr>
          <a:xfrm>
            <a:off x="1658968" y="988714"/>
            <a:ext cx="2143125" cy="323165"/>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r>
              <a:rPr lang="en-US" sz="1500" b="1" i="1" dirty="0">
                <a:latin typeface="+mn-lt"/>
              </a:rPr>
              <a:t>Historical</a:t>
            </a:r>
          </a:p>
        </p:txBody>
      </p:sp>
      <p:sp>
        <p:nvSpPr>
          <p:cNvPr id="9" name="TextBox 8">
            <a:extLst>
              <a:ext uri="{FF2B5EF4-FFF2-40B4-BE49-F238E27FC236}">
                <a16:creationId xmlns:a16="http://schemas.microsoft.com/office/drawing/2014/main" id="{18F60708-1B38-DA1C-FF3A-13D628058987}"/>
              </a:ext>
            </a:extLst>
          </p:cNvPr>
          <p:cNvSpPr txBox="1"/>
          <p:nvPr/>
        </p:nvSpPr>
        <p:spPr>
          <a:xfrm>
            <a:off x="5980925" y="970607"/>
            <a:ext cx="2143125" cy="323165"/>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r>
              <a:rPr lang="en-US" sz="1500" b="1" i="1" dirty="0">
                <a:latin typeface="+mn-lt"/>
              </a:rPr>
              <a:t>Contextual</a:t>
            </a:r>
          </a:p>
        </p:txBody>
      </p:sp>
    </p:spTree>
    <p:extLst>
      <p:ext uri="{BB962C8B-B14F-4D97-AF65-F5344CB8AC3E}">
        <p14:creationId xmlns:p14="http://schemas.microsoft.com/office/powerpoint/2010/main" val="3808464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22EA0-DDC9-7D9F-4F0B-F739E1EECEFD}"/>
              </a:ext>
            </a:extLst>
          </p:cNvPr>
          <p:cNvSpPr>
            <a:spLocks noGrp="1"/>
          </p:cNvSpPr>
          <p:nvPr>
            <p:ph type="title"/>
          </p:nvPr>
        </p:nvSpPr>
        <p:spPr>
          <a:xfrm>
            <a:off x="289680" y="190529"/>
            <a:ext cx="8229600" cy="857250"/>
          </a:xfrm>
        </p:spPr>
        <p:txBody>
          <a:bodyPr/>
          <a:lstStyle/>
          <a:p>
            <a:r>
              <a:rPr lang="en-US" sz="2200" dirty="0"/>
              <a:t>Combination </a:t>
            </a:r>
            <a:r>
              <a:rPr lang="en-US" sz="2200" dirty="0" err="1"/>
              <a:t>PARPi</a:t>
            </a:r>
            <a:r>
              <a:rPr lang="en-US" sz="2200" dirty="0"/>
              <a:t> trials</a:t>
            </a:r>
          </a:p>
        </p:txBody>
      </p:sp>
      <p:sp>
        <p:nvSpPr>
          <p:cNvPr id="4" name="Slide Number Placeholder 3">
            <a:extLst>
              <a:ext uri="{FF2B5EF4-FFF2-40B4-BE49-F238E27FC236}">
                <a16:creationId xmlns:a16="http://schemas.microsoft.com/office/drawing/2014/main" id="{807ECA4B-E76D-0730-9550-BE305EAA8DF7}"/>
              </a:ext>
            </a:extLst>
          </p:cNvPr>
          <p:cNvSpPr>
            <a:spLocks noGrp="1"/>
          </p:cNvSpPr>
          <p:nvPr>
            <p:ph type="sldNum" sz="quarter" idx="12"/>
          </p:nvPr>
        </p:nvSpPr>
        <p:spPr/>
        <p:txBody>
          <a:bodyPr/>
          <a:lstStyle/>
          <a:p>
            <a:pPr>
              <a:defRPr/>
            </a:pPr>
            <a:fld id="{F673F845-AED4-BA49-8F72-676B760A862C}" type="slidenum">
              <a:rPr lang="en-US" smtClean="0"/>
              <a:pPr>
                <a:defRPr/>
              </a:pPr>
              <a:t>13</a:t>
            </a:fld>
            <a:endParaRPr lang="en-US"/>
          </a:p>
        </p:txBody>
      </p:sp>
      <p:sp>
        <p:nvSpPr>
          <p:cNvPr id="7" name="Flowchart: Alternate Process 3">
            <a:extLst>
              <a:ext uri="{FF2B5EF4-FFF2-40B4-BE49-F238E27FC236}">
                <a16:creationId xmlns:a16="http://schemas.microsoft.com/office/drawing/2014/main" id="{DF4B67B0-E28F-2770-65B9-13833696E25D}"/>
              </a:ext>
            </a:extLst>
          </p:cNvPr>
          <p:cNvSpPr/>
          <p:nvPr/>
        </p:nvSpPr>
        <p:spPr bwMode="auto">
          <a:xfrm>
            <a:off x="1011239" y="689006"/>
            <a:ext cx="7978775" cy="601662"/>
          </a:xfrm>
          <a:prstGeom prst="flowChartAlternateProcess">
            <a:avLst/>
          </a:prstGeom>
          <a:solidFill>
            <a:schemeClr val="tx2"/>
          </a:solidFill>
          <a:ln/>
        </p:spPr>
        <p:style>
          <a:lnRef idx="1">
            <a:schemeClr val="accent6"/>
          </a:lnRef>
          <a:fillRef idx="2">
            <a:schemeClr val="accent6"/>
          </a:fillRef>
          <a:effectRef idx="1">
            <a:schemeClr val="accent6"/>
          </a:effectRef>
          <a:fontRef idx="minor">
            <a:schemeClr val="dk1"/>
          </a:fontRef>
        </p:style>
        <p:txBody>
          <a:bodyPr lIns="91288" tIns="45650" rIns="91288" bIns="45650" anchor="ctr"/>
          <a:lstStyle/>
          <a:p>
            <a:pPr defTabSz="685800" fontAlgn="base">
              <a:lnSpc>
                <a:spcPct val="90000"/>
              </a:lnSpc>
              <a:spcAft>
                <a:spcPct val="0"/>
              </a:spcAft>
              <a:buClr>
                <a:srgbClr val="0095FF"/>
              </a:buClr>
              <a:buSzPct val="90000"/>
              <a:defRPr/>
            </a:pPr>
            <a:r>
              <a:rPr lang="de-DE" sz="1800" b="1" kern="1200" dirty="0">
                <a:solidFill>
                  <a:srgbClr val="FFFFFF"/>
                </a:solidFill>
                <a:latin typeface="DIN 2014"/>
              </a:rPr>
              <a:t> 			PROpel: Abiraterone + Olaparib</a:t>
            </a:r>
            <a:r>
              <a:rPr lang="en-US" sz="1800" baseline="30000" dirty="0">
                <a:solidFill>
                  <a:schemeClr val="bg1"/>
                </a:solidFill>
                <a:latin typeface="Calibri" panose="020F0502020204030204" pitchFamily="34" charset="0"/>
                <a:ea typeface="Calibri" panose="020F0502020204030204" pitchFamily="34" charset="0"/>
              </a:rPr>
              <a:t>1</a:t>
            </a:r>
            <a:endParaRPr lang="en-US" sz="1800" b="1" kern="1200" dirty="0">
              <a:solidFill>
                <a:srgbClr val="FFFFFF"/>
              </a:solidFill>
              <a:latin typeface="DIN 2014"/>
            </a:endParaRPr>
          </a:p>
        </p:txBody>
      </p:sp>
      <p:sp>
        <p:nvSpPr>
          <p:cNvPr id="8" name="TextBox 7">
            <a:extLst>
              <a:ext uri="{FF2B5EF4-FFF2-40B4-BE49-F238E27FC236}">
                <a16:creationId xmlns:a16="http://schemas.microsoft.com/office/drawing/2014/main" id="{0DBCA07F-07CA-3855-3904-417154EC3171}"/>
              </a:ext>
            </a:extLst>
          </p:cNvPr>
          <p:cNvSpPr txBox="1"/>
          <p:nvPr/>
        </p:nvSpPr>
        <p:spPr bwMode="gray">
          <a:xfrm>
            <a:off x="7307139" y="849986"/>
            <a:ext cx="825623" cy="309534"/>
          </a:xfrm>
          <a:prstGeom prst="rect">
            <a:avLst/>
          </a:prstGeom>
        </p:spPr>
        <p:txBody>
          <a:bodyPr wrap="none" lIns="34290" tIns="34290" rIns="34290" bIns="34290" rtlCol="0" anchor="ctr">
            <a:noAutofit/>
          </a:bodyPr>
          <a:lstStyle/>
          <a:p>
            <a:pPr defTabSz="685800">
              <a:lnSpc>
                <a:spcPct val="90000"/>
              </a:lnSpc>
              <a:spcBef>
                <a:spcPts val="750"/>
              </a:spcBef>
              <a:buClrTx/>
              <a:defRPr/>
            </a:pPr>
            <a:r>
              <a:rPr lang="de-DE" sz="1800" kern="1200" dirty="0">
                <a:solidFill>
                  <a:schemeClr val="accent5"/>
                </a:solidFill>
                <a:latin typeface="DIN 2014"/>
                <a:ea typeface="+mn-ea"/>
                <a:cs typeface="+mn-cs"/>
              </a:rPr>
              <a:t>Published</a:t>
            </a:r>
            <a:endParaRPr lang="en-US" sz="1800" kern="1200" dirty="0">
              <a:solidFill>
                <a:schemeClr val="accent5"/>
              </a:solidFill>
              <a:latin typeface="DIN 2014"/>
              <a:ea typeface="+mn-ea"/>
              <a:cs typeface="+mn-cs"/>
            </a:endParaRPr>
          </a:p>
        </p:txBody>
      </p:sp>
      <p:grpSp>
        <p:nvGrpSpPr>
          <p:cNvPr id="9" name="Group 8">
            <a:extLst>
              <a:ext uri="{FF2B5EF4-FFF2-40B4-BE49-F238E27FC236}">
                <a16:creationId xmlns:a16="http://schemas.microsoft.com/office/drawing/2014/main" id="{E930BCCA-FCFA-F818-7EA2-CBCBCB81603B}"/>
              </a:ext>
            </a:extLst>
          </p:cNvPr>
          <p:cNvGrpSpPr/>
          <p:nvPr/>
        </p:nvGrpSpPr>
        <p:grpSpPr>
          <a:xfrm>
            <a:off x="8406060" y="766786"/>
            <a:ext cx="559491" cy="431264"/>
            <a:chOff x="10217439" y="1869878"/>
            <a:chExt cx="857028" cy="751048"/>
          </a:xfrm>
        </p:grpSpPr>
        <p:pic>
          <p:nvPicPr>
            <p:cNvPr id="10" name="Graphic 9" descr="Checkmark with solid fill">
              <a:extLst>
                <a:ext uri="{FF2B5EF4-FFF2-40B4-BE49-F238E27FC236}">
                  <a16:creationId xmlns:a16="http://schemas.microsoft.com/office/drawing/2014/main" id="{B0AE5411-3699-A209-D9FF-12598F4FA0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23419" y="1869878"/>
              <a:ext cx="751048" cy="751048"/>
            </a:xfrm>
            <a:prstGeom prst="rect">
              <a:avLst/>
            </a:prstGeom>
          </p:spPr>
        </p:pic>
        <p:sp>
          <p:nvSpPr>
            <p:cNvPr id="11" name="Rectangle: Rounded Corners 11">
              <a:extLst>
                <a:ext uri="{FF2B5EF4-FFF2-40B4-BE49-F238E27FC236}">
                  <a16:creationId xmlns:a16="http://schemas.microsoft.com/office/drawing/2014/main" id="{3EC26D2F-FDFF-57EF-D769-82F27CB5FF5D}"/>
                </a:ext>
              </a:extLst>
            </p:cNvPr>
            <p:cNvSpPr/>
            <p:nvPr/>
          </p:nvSpPr>
          <p:spPr>
            <a:xfrm>
              <a:off x="10217439" y="1991014"/>
              <a:ext cx="612000" cy="612000"/>
            </a:xfrm>
            <a:prstGeom prst="roundRect">
              <a:avLst>
                <a:gd name="adj" fmla="val 20486"/>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GB" sz="1350" kern="1200">
                <a:solidFill>
                  <a:prstClr val="white"/>
                </a:solidFill>
                <a:latin typeface="DIN 2014"/>
              </a:endParaRPr>
            </a:p>
          </p:txBody>
        </p:sp>
      </p:grpSp>
      <p:sp>
        <p:nvSpPr>
          <p:cNvPr id="12" name="Flowchart: Alternate Process 12">
            <a:extLst>
              <a:ext uri="{FF2B5EF4-FFF2-40B4-BE49-F238E27FC236}">
                <a16:creationId xmlns:a16="http://schemas.microsoft.com/office/drawing/2014/main" id="{E7176CCF-CD23-9B2F-1FFF-7DC2535C9B2D}"/>
              </a:ext>
            </a:extLst>
          </p:cNvPr>
          <p:cNvSpPr/>
          <p:nvPr/>
        </p:nvSpPr>
        <p:spPr bwMode="auto">
          <a:xfrm>
            <a:off x="1011238" y="1354030"/>
            <a:ext cx="7978775" cy="601662"/>
          </a:xfrm>
          <a:prstGeom prst="flowChartAlternateProcess">
            <a:avLst/>
          </a:prstGeom>
          <a:solidFill>
            <a:schemeClr val="tx2"/>
          </a:solidFill>
          <a:ln/>
        </p:spPr>
        <p:style>
          <a:lnRef idx="1">
            <a:schemeClr val="accent6"/>
          </a:lnRef>
          <a:fillRef idx="2">
            <a:schemeClr val="accent6"/>
          </a:fillRef>
          <a:effectRef idx="1">
            <a:schemeClr val="accent6"/>
          </a:effectRef>
          <a:fontRef idx="minor">
            <a:schemeClr val="dk1"/>
          </a:fontRef>
        </p:style>
        <p:txBody>
          <a:bodyPr lIns="91288" tIns="45650" rIns="91288" bIns="45650" anchor="ctr"/>
          <a:lstStyle/>
          <a:p>
            <a:pPr fontAlgn="base">
              <a:lnSpc>
                <a:spcPct val="90000"/>
              </a:lnSpc>
              <a:spcAft>
                <a:spcPct val="0"/>
              </a:spcAft>
              <a:buClr>
                <a:srgbClr val="0095FF"/>
              </a:buClr>
              <a:buSzPct val="90000"/>
              <a:defRPr/>
            </a:pPr>
            <a:r>
              <a:rPr lang="de-DE" sz="1800" b="1" kern="1200" dirty="0">
                <a:solidFill>
                  <a:srgbClr val="FFFFFF"/>
                </a:solidFill>
                <a:latin typeface="DIN 2014"/>
              </a:rPr>
              <a:t> 			</a:t>
            </a:r>
          </a:p>
          <a:p>
            <a:pPr fontAlgn="base">
              <a:lnSpc>
                <a:spcPct val="90000"/>
              </a:lnSpc>
              <a:spcAft>
                <a:spcPct val="0"/>
              </a:spcAft>
              <a:buClr>
                <a:srgbClr val="0095FF"/>
              </a:buClr>
              <a:buSzPct val="90000"/>
              <a:defRPr/>
            </a:pPr>
            <a:r>
              <a:rPr lang="de-DE" sz="1800" b="1" dirty="0">
                <a:solidFill>
                  <a:srgbClr val="FFFFFF"/>
                </a:solidFill>
                <a:latin typeface="DIN 2014"/>
              </a:rPr>
              <a:t>                                  </a:t>
            </a:r>
            <a:r>
              <a:rPr lang="de-DE" sz="1800" b="1" kern="1200" dirty="0">
                <a:solidFill>
                  <a:srgbClr val="FFFFFF"/>
                </a:solidFill>
                <a:latin typeface="DIN 2014"/>
              </a:rPr>
              <a:t>MAGNITUDE: Abiraterone + Niraparib</a:t>
            </a:r>
            <a:r>
              <a:rPr lang="en-US" sz="1800" baseline="30000" dirty="0">
                <a:solidFill>
                  <a:schemeClr val="bg1"/>
                </a:solidFill>
                <a:latin typeface="Calibri" panose="020F0502020204030204" pitchFamily="34" charset="0"/>
                <a:ea typeface="Calibri" panose="020F0502020204030204" pitchFamily="34" charset="0"/>
              </a:rPr>
              <a:t>2</a:t>
            </a:r>
            <a:endParaRPr lang="en-US" sz="1800" b="1" kern="1200" dirty="0">
              <a:solidFill>
                <a:srgbClr val="FFFFFF"/>
              </a:solidFill>
              <a:latin typeface="DIN 2014"/>
            </a:endParaRPr>
          </a:p>
          <a:p>
            <a:pPr defTabSz="685800" fontAlgn="base">
              <a:lnSpc>
                <a:spcPct val="90000"/>
              </a:lnSpc>
              <a:spcAft>
                <a:spcPct val="0"/>
              </a:spcAft>
              <a:buClr>
                <a:srgbClr val="0095FF"/>
              </a:buClr>
              <a:buSzPct val="90000"/>
              <a:defRPr/>
            </a:pPr>
            <a:endParaRPr lang="en-US" sz="1800" b="1" kern="1200" dirty="0">
              <a:solidFill>
                <a:srgbClr val="FFFFFF"/>
              </a:solidFill>
              <a:latin typeface="DIN 2014"/>
            </a:endParaRPr>
          </a:p>
        </p:txBody>
      </p:sp>
      <p:grpSp>
        <p:nvGrpSpPr>
          <p:cNvPr id="14" name="Group 13">
            <a:extLst>
              <a:ext uri="{FF2B5EF4-FFF2-40B4-BE49-F238E27FC236}">
                <a16:creationId xmlns:a16="http://schemas.microsoft.com/office/drawing/2014/main" id="{0D27EA15-5E66-92D0-B1BC-1D11B3517CB0}"/>
              </a:ext>
            </a:extLst>
          </p:cNvPr>
          <p:cNvGrpSpPr/>
          <p:nvPr/>
        </p:nvGrpSpPr>
        <p:grpSpPr>
          <a:xfrm>
            <a:off x="8401403" y="1427516"/>
            <a:ext cx="559490" cy="431264"/>
            <a:chOff x="10217439" y="1869878"/>
            <a:chExt cx="857026" cy="751048"/>
          </a:xfrm>
        </p:grpSpPr>
        <p:pic>
          <p:nvPicPr>
            <p:cNvPr id="15" name="Graphic 14" descr="Checkmark with solid fill">
              <a:extLst>
                <a:ext uri="{FF2B5EF4-FFF2-40B4-BE49-F238E27FC236}">
                  <a16:creationId xmlns:a16="http://schemas.microsoft.com/office/drawing/2014/main" id="{73A1E160-5B35-3A32-E9B1-57C22ACE18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23417" y="1869878"/>
              <a:ext cx="751048" cy="751048"/>
            </a:xfrm>
            <a:prstGeom prst="rect">
              <a:avLst/>
            </a:prstGeom>
          </p:spPr>
        </p:pic>
        <p:sp>
          <p:nvSpPr>
            <p:cNvPr id="16" name="Rectangle: Rounded Corners 16">
              <a:extLst>
                <a:ext uri="{FF2B5EF4-FFF2-40B4-BE49-F238E27FC236}">
                  <a16:creationId xmlns:a16="http://schemas.microsoft.com/office/drawing/2014/main" id="{AF1BAA89-A7D7-0376-8A2A-41E1F7392355}"/>
                </a:ext>
              </a:extLst>
            </p:cNvPr>
            <p:cNvSpPr/>
            <p:nvPr/>
          </p:nvSpPr>
          <p:spPr>
            <a:xfrm>
              <a:off x="10217439" y="1991014"/>
              <a:ext cx="612000" cy="612000"/>
            </a:xfrm>
            <a:prstGeom prst="roundRect">
              <a:avLst>
                <a:gd name="adj" fmla="val 20486"/>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GB" sz="1350" kern="1200">
                <a:solidFill>
                  <a:prstClr val="white"/>
                </a:solidFill>
                <a:latin typeface="DIN 2014"/>
              </a:endParaRPr>
            </a:p>
          </p:txBody>
        </p:sp>
      </p:grpSp>
      <p:sp>
        <p:nvSpPr>
          <p:cNvPr id="17" name="Flowchart: Alternate Process 17">
            <a:extLst>
              <a:ext uri="{FF2B5EF4-FFF2-40B4-BE49-F238E27FC236}">
                <a16:creationId xmlns:a16="http://schemas.microsoft.com/office/drawing/2014/main" id="{5AFCD5F1-0254-8E8F-78E7-A7A0EA3F8318}"/>
              </a:ext>
            </a:extLst>
          </p:cNvPr>
          <p:cNvSpPr/>
          <p:nvPr/>
        </p:nvSpPr>
        <p:spPr bwMode="auto">
          <a:xfrm>
            <a:off x="1011238" y="2016799"/>
            <a:ext cx="7978775" cy="601662"/>
          </a:xfrm>
          <a:prstGeom prst="flowChartAlternateProcess">
            <a:avLst/>
          </a:prstGeom>
          <a:solidFill>
            <a:schemeClr val="tx2"/>
          </a:solidFill>
          <a:ln/>
        </p:spPr>
        <p:style>
          <a:lnRef idx="1">
            <a:schemeClr val="accent6"/>
          </a:lnRef>
          <a:fillRef idx="2">
            <a:schemeClr val="accent6"/>
          </a:fillRef>
          <a:effectRef idx="1">
            <a:schemeClr val="accent6"/>
          </a:effectRef>
          <a:fontRef idx="minor">
            <a:schemeClr val="dk1"/>
          </a:fontRef>
        </p:style>
        <p:txBody>
          <a:bodyPr lIns="91288" tIns="45650" rIns="91288" bIns="45650" anchor="ctr"/>
          <a:lstStyle/>
          <a:p>
            <a:pPr defTabSz="685800" fontAlgn="base">
              <a:lnSpc>
                <a:spcPct val="90000"/>
              </a:lnSpc>
              <a:spcAft>
                <a:spcPct val="0"/>
              </a:spcAft>
              <a:buClr>
                <a:srgbClr val="0095FF"/>
              </a:buClr>
              <a:buSzPct val="90000"/>
              <a:defRPr/>
            </a:pPr>
            <a:r>
              <a:rPr lang="de-DE" sz="1800" b="1" kern="1200" dirty="0">
                <a:solidFill>
                  <a:srgbClr val="FFFFFF"/>
                </a:solidFill>
                <a:latin typeface="DIN 2014"/>
              </a:rPr>
              <a:t>	</a:t>
            </a:r>
            <a:r>
              <a:rPr lang="de-DE" sz="1800" b="1" dirty="0">
                <a:solidFill>
                  <a:srgbClr val="FFFFFF"/>
                </a:solidFill>
                <a:latin typeface="DIN 2014"/>
              </a:rPr>
              <a:t>                    </a:t>
            </a:r>
            <a:r>
              <a:rPr lang="de-DE" sz="1800" b="1" kern="1200" dirty="0">
                <a:solidFill>
                  <a:srgbClr val="FFFFFF"/>
                </a:solidFill>
                <a:latin typeface="DIN 2014"/>
              </a:rPr>
              <a:t>TALAPRO-2: Enzalutamide + Talazoparib</a:t>
            </a:r>
            <a:endParaRPr lang="en-US" sz="1800" b="1" kern="1200" dirty="0">
              <a:solidFill>
                <a:srgbClr val="FFFFFF"/>
              </a:solidFill>
              <a:latin typeface="DIN 2014"/>
            </a:endParaRPr>
          </a:p>
        </p:txBody>
      </p:sp>
      <p:sp>
        <p:nvSpPr>
          <p:cNvPr id="18" name="Flowchart: Alternate Process 22">
            <a:extLst>
              <a:ext uri="{FF2B5EF4-FFF2-40B4-BE49-F238E27FC236}">
                <a16:creationId xmlns:a16="http://schemas.microsoft.com/office/drawing/2014/main" id="{5D669B40-816F-FEC2-8DD1-43537C27EBF2}"/>
              </a:ext>
            </a:extLst>
          </p:cNvPr>
          <p:cNvSpPr/>
          <p:nvPr/>
        </p:nvSpPr>
        <p:spPr bwMode="auto">
          <a:xfrm>
            <a:off x="1013602" y="2696080"/>
            <a:ext cx="7978775" cy="601662"/>
          </a:xfrm>
          <a:prstGeom prst="flowChartAlternateProcess">
            <a:avLst/>
          </a:prstGeom>
          <a:solidFill>
            <a:schemeClr val="tx2">
              <a:lumMod val="60000"/>
              <a:lumOff val="40000"/>
            </a:schemeClr>
          </a:solidFill>
          <a:ln/>
        </p:spPr>
        <p:style>
          <a:lnRef idx="1">
            <a:schemeClr val="accent6"/>
          </a:lnRef>
          <a:fillRef idx="2">
            <a:schemeClr val="accent6"/>
          </a:fillRef>
          <a:effectRef idx="1">
            <a:schemeClr val="accent6"/>
          </a:effectRef>
          <a:fontRef idx="minor">
            <a:schemeClr val="dk1"/>
          </a:fontRef>
        </p:style>
        <p:txBody>
          <a:bodyPr lIns="91288" tIns="45650" rIns="91288" bIns="45650" anchor="ctr"/>
          <a:lstStyle/>
          <a:p>
            <a:pPr fontAlgn="base">
              <a:lnSpc>
                <a:spcPct val="90000"/>
              </a:lnSpc>
              <a:spcAft>
                <a:spcPct val="0"/>
              </a:spcAft>
              <a:buClr>
                <a:srgbClr val="0095FF"/>
              </a:buClr>
              <a:buSzPct val="90000"/>
              <a:defRPr/>
            </a:pPr>
            <a:r>
              <a:rPr lang="de-DE" sz="1800" b="1" kern="1200" dirty="0">
                <a:solidFill>
                  <a:srgbClr val="FFFFFF"/>
                </a:solidFill>
                <a:latin typeface="DIN 2014"/>
              </a:rPr>
              <a:t> 			</a:t>
            </a:r>
          </a:p>
          <a:p>
            <a:pPr fontAlgn="base">
              <a:lnSpc>
                <a:spcPct val="90000"/>
              </a:lnSpc>
              <a:spcAft>
                <a:spcPct val="0"/>
              </a:spcAft>
              <a:buClr>
                <a:srgbClr val="0095FF"/>
              </a:buClr>
              <a:buSzPct val="90000"/>
              <a:defRPr/>
            </a:pPr>
            <a:r>
              <a:rPr lang="de-DE" sz="1800" b="1" dirty="0">
                <a:solidFill>
                  <a:srgbClr val="FFFFFF"/>
                </a:solidFill>
                <a:latin typeface="DIN 2014"/>
              </a:rPr>
              <a:t>                                  </a:t>
            </a:r>
          </a:p>
          <a:p>
            <a:pPr fontAlgn="base">
              <a:lnSpc>
                <a:spcPct val="90000"/>
              </a:lnSpc>
              <a:spcAft>
                <a:spcPct val="0"/>
              </a:spcAft>
              <a:buClr>
                <a:srgbClr val="0095FF"/>
              </a:buClr>
              <a:buSzPct val="90000"/>
              <a:defRPr/>
            </a:pPr>
            <a:r>
              <a:rPr lang="de-DE" sz="1800" b="1" kern="1200" dirty="0">
                <a:solidFill>
                  <a:srgbClr val="FFFFFF"/>
                </a:solidFill>
                <a:latin typeface="DIN 2014"/>
              </a:rPr>
              <a:t>                                  </a:t>
            </a:r>
            <a:r>
              <a:rPr lang="de-DE" sz="1800" b="1" dirty="0">
                <a:solidFill>
                  <a:srgbClr val="FFFFFF"/>
                </a:solidFill>
                <a:latin typeface="DIN 2014"/>
              </a:rPr>
              <a:t> </a:t>
            </a:r>
          </a:p>
          <a:p>
            <a:pPr fontAlgn="base">
              <a:lnSpc>
                <a:spcPct val="90000"/>
              </a:lnSpc>
              <a:spcAft>
                <a:spcPct val="0"/>
              </a:spcAft>
              <a:buClr>
                <a:srgbClr val="0095FF"/>
              </a:buClr>
              <a:buSzPct val="90000"/>
              <a:defRPr/>
            </a:pPr>
            <a:r>
              <a:rPr lang="de-DE" sz="1800" b="1" kern="1200" dirty="0">
                <a:solidFill>
                  <a:srgbClr val="FFFFFF"/>
                </a:solidFill>
                <a:latin typeface="DIN 2014"/>
              </a:rPr>
              <a:t>                                   CASPAR: Enzalutamide + Rucaparib                  </a:t>
            </a:r>
            <a:r>
              <a:rPr lang="de-DE" sz="1800" kern="1200" dirty="0">
                <a:solidFill>
                  <a:schemeClr val="accent5"/>
                </a:solidFill>
                <a:latin typeface="DIN 2014"/>
              </a:rPr>
              <a:t>Enrolling</a:t>
            </a:r>
            <a:endParaRPr lang="en-US" sz="1800" kern="1200" dirty="0">
              <a:solidFill>
                <a:schemeClr val="accent5"/>
              </a:solidFill>
              <a:latin typeface="DIN 2014"/>
            </a:endParaRPr>
          </a:p>
          <a:p>
            <a:pPr fontAlgn="base">
              <a:lnSpc>
                <a:spcPct val="90000"/>
              </a:lnSpc>
              <a:spcAft>
                <a:spcPct val="0"/>
              </a:spcAft>
              <a:buClr>
                <a:srgbClr val="0095FF"/>
              </a:buClr>
              <a:buSzPct val="90000"/>
              <a:defRPr/>
            </a:pPr>
            <a:r>
              <a:rPr lang="de-DE" sz="1800" b="1" kern="1200" dirty="0">
                <a:solidFill>
                  <a:srgbClr val="FFFFFF"/>
                </a:solidFill>
                <a:latin typeface="DIN 2014"/>
              </a:rPr>
              <a:t>             </a:t>
            </a:r>
            <a:endParaRPr lang="en-US" sz="1800" b="1" kern="1200" dirty="0">
              <a:solidFill>
                <a:srgbClr val="FFFFFF"/>
              </a:solidFill>
              <a:latin typeface="DIN 2014"/>
            </a:endParaRPr>
          </a:p>
          <a:p>
            <a:pPr fontAlgn="base">
              <a:lnSpc>
                <a:spcPct val="90000"/>
              </a:lnSpc>
              <a:spcAft>
                <a:spcPct val="0"/>
              </a:spcAft>
              <a:buClr>
                <a:srgbClr val="0095FF"/>
              </a:buClr>
              <a:buSzPct val="90000"/>
              <a:defRPr/>
            </a:pPr>
            <a:endParaRPr lang="en-US" sz="1800" b="1" kern="1200" dirty="0">
              <a:solidFill>
                <a:srgbClr val="FFFFFF"/>
              </a:solidFill>
              <a:latin typeface="DIN 2014"/>
            </a:endParaRPr>
          </a:p>
          <a:p>
            <a:pPr defTabSz="685800" fontAlgn="base">
              <a:lnSpc>
                <a:spcPct val="90000"/>
              </a:lnSpc>
              <a:spcAft>
                <a:spcPct val="0"/>
              </a:spcAft>
              <a:buClr>
                <a:srgbClr val="0095FF"/>
              </a:buClr>
              <a:buSzPct val="90000"/>
              <a:defRPr/>
            </a:pPr>
            <a:endParaRPr lang="en-US" sz="1800" b="1" kern="1200" dirty="0">
              <a:solidFill>
                <a:srgbClr val="FFFFFF"/>
              </a:solidFill>
              <a:latin typeface="DIN 2014"/>
            </a:endParaRPr>
          </a:p>
        </p:txBody>
      </p:sp>
      <p:sp>
        <p:nvSpPr>
          <p:cNvPr id="19" name="Flowchart: Alternate Process 18">
            <a:extLst>
              <a:ext uri="{FF2B5EF4-FFF2-40B4-BE49-F238E27FC236}">
                <a16:creationId xmlns:a16="http://schemas.microsoft.com/office/drawing/2014/main" id="{9511485D-3C5B-7887-E949-959C54E1C363}"/>
              </a:ext>
            </a:extLst>
          </p:cNvPr>
          <p:cNvSpPr/>
          <p:nvPr/>
        </p:nvSpPr>
        <p:spPr bwMode="auto">
          <a:xfrm>
            <a:off x="1011237" y="3396532"/>
            <a:ext cx="7978775" cy="601662"/>
          </a:xfrm>
          <a:prstGeom prst="flowChartAlternateProcess">
            <a:avLst/>
          </a:prstGeom>
          <a:solidFill>
            <a:schemeClr val="accent5">
              <a:lumMod val="50000"/>
            </a:schemeClr>
          </a:solidFill>
          <a:ln>
            <a:solidFill>
              <a:schemeClr val="accent5">
                <a:lumMod val="75000"/>
              </a:schemeClr>
            </a:solidFill>
          </a:ln>
        </p:spPr>
        <p:style>
          <a:lnRef idx="1">
            <a:schemeClr val="accent2"/>
          </a:lnRef>
          <a:fillRef idx="2">
            <a:schemeClr val="accent2"/>
          </a:fillRef>
          <a:effectRef idx="1">
            <a:schemeClr val="accent2"/>
          </a:effectRef>
          <a:fontRef idx="minor">
            <a:schemeClr val="dk1"/>
          </a:fontRef>
        </p:style>
        <p:txBody>
          <a:bodyPr lIns="91288" tIns="45650" rIns="91288" bIns="45650" anchor="ctr"/>
          <a:lstStyle/>
          <a:p>
            <a:pPr fontAlgn="base">
              <a:lnSpc>
                <a:spcPct val="90000"/>
              </a:lnSpc>
              <a:spcAft>
                <a:spcPct val="0"/>
              </a:spcAft>
              <a:buClr>
                <a:srgbClr val="0095FF"/>
              </a:buClr>
              <a:buSzPct val="90000"/>
              <a:defRPr/>
            </a:pPr>
            <a:r>
              <a:rPr lang="de-DE" sz="1800" b="1" kern="1200" dirty="0">
                <a:solidFill>
                  <a:srgbClr val="FFFFFF"/>
                </a:solidFill>
                <a:latin typeface="DIN 2014"/>
              </a:rPr>
              <a:t>							</a:t>
            </a:r>
          </a:p>
          <a:p>
            <a:pPr fontAlgn="base">
              <a:lnSpc>
                <a:spcPct val="90000"/>
              </a:lnSpc>
              <a:spcAft>
                <a:spcPct val="0"/>
              </a:spcAft>
              <a:buClr>
                <a:srgbClr val="0095FF"/>
              </a:buClr>
              <a:buSzPct val="90000"/>
              <a:defRPr/>
            </a:pPr>
            <a:r>
              <a:rPr lang="de-DE" sz="1800" b="1" dirty="0">
                <a:solidFill>
                  <a:srgbClr val="FFFFFF"/>
                </a:solidFill>
                <a:latin typeface="DIN 2014"/>
              </a:rPr>
              <a:t>                                  </a:t>
            </a:r>
          </a:p>
          <a:p>
            <a:pPr fontAlgn="base">
              <a:lnSpc>
                <a:spcPct val="90000"/>
              </a:lnSpc>
              <a:spcAft>
                <a:spcPct val="0"/>
              </a:spcAft>
              <a:buClr>
                <a:srgbClr val="0095FF"/>
              </a:buClr>
              <a:buSzPct val="90000"/>
              <a:defRPr/>
            </a:pPr>
            <a:r>
              <a:rPr lang="de-DE" sz="1800" b="1" kern="1200" dirty="0">
                <a:solidFill>
                  <a:srgbClr val="FFFFFF"/>
                </a:solidFill>
                <a:latin typeface="DIN 2014"/>
              </a:rPr>
              <a:t>                                  </a:t>
            </a:r>
            <a:r>
              <a:rPr lang="de-DE" sz="1800" b="1" dirty="0">
                <a:solidFill>
                  <a:srgbClr val="FFFFFF"/>
                </a:solidFill>
                <a:latin typeface="DIN 2014"/>
              </a:rPr>
              <a:t> </a:t>
            </a:r>
          </a:p>
          <a:p>
            <a:pPr fontAlgn="base">
              <a:lnSpc>
                <a:spcPct val="90000"/>
              </a:lnSpc>
              <a:spcAft>
                <a:spcPct val="0"/>
              </a:spcAft>
              <a:buClr>
                <a:srgbClr val="0095FF"/>
              </a:buClr>
              <a:buSzPct val="90000"/>
              <a:defRPr/>
            </a:pPr>
            <a:r>
              <a:rPr lang="de-DE" sz="1800" b="1" kern="1200" dirty="0">
                <a:solidFill>
                  <a:srgbClr val="FFFFFF"/>
                </a:solidFill>
                <a:latin typeface="DIN 2014"/>
              </a:rPr>
              <a:t>                               TALAPRO-3: Enzalutamde + Talazoparib               </a:t>
            </a:r>
            <a:r>
              <a:rPr lang="de-DE" sz="1800" kern="1200" dirty="0">
                <a:solidFill>
                  <a:schemeClr val="accent5"/>
                </a:solidFill>
                <a:latin typeface="DIN 2014"/>
              </a:rPr>
              <a:t>Enrolling</a:t>
            </a:r>
            <a:endParaRPr lang="en-US" sz="1800" kern="1200" dirty="0">
              <a:solidFill>
                <a:schemeClr val="accent5"/>
              </a:solidFill>
              <a:latin typeface="DIN 2014"/>
            </a:endParaRPr>
          </a:p>
          <a:p>
            <a:pPr fontAlgn="base">
              <a:lnSpc>
                <a:spcPct val="90000"/>
              </a:lnSpc>
              <a:spcAft>
                <a:spcPct val="0"/>
              </a:spcAft>
              <a:buClr>
                <a:srgbClr val="0095FF"/>
              </a:buClr>
              <a:buSzPct val="90000"/>
              <a:defRPr/>
            </a:pPr>
            <a:r>
              <a:rPr lang="de-DE" sz="1800" b="1" kern="1200" dirty="0">
                <a:solidFill>
                  <a:srgbClr val="FFFFFF"/>
                </a:solidFill>
                <a:latin typeface="DIN 2014"/>
              </a:rPr>
              <a:t>             </a:t>
            </a:r>
            <a:endParaRPr lang="en-US" sz="1800" b="1" kern="1200" dirty="0">
              <a:solidFill>
                <a:srgbClr val="FFFFFF"/>
              </a:solidFill>
              <a:latin typeface="DIN 2014"/>
            </a:endParaRPr>
          </a:p>
          <a:p>
            <a:pPr fontAlgn="base">
              <a:lnSpc>
                <a:spcPct val="90000"/>
              </a:lnSpc>
              <a:spcAft>
                <a:spcPct val="0"/>
              </a:spcAft>
              <a:buClr>
                <a:srgbClr val="0095FF"/>
              </a:buClr>
              <a:buSzPct val="90000"/>
              <a:defRPr/>
            </a:pPr>
            <a:endParaRPr lang="en-US" sz="1800" b="1" kern="1200" dirty="0">
              <a:solidFill>
                <a:srgbClr val="FFFFFF"/>
              </a:solidFill>
              <a:latin typeface="DIN 2014"/>
            </a:endParaRPr>
          </a:p>
          <a:p>
            <a:pPr defTabSz="685800" fontAlgn="base">
              <a:lnSpc>
                <a:spcPct val="90000"/>
              </a:lnSpc>
              <a:spcAft>
                <a:spcPct val="0"/>
              </a:spcAft>
              <a:buClr>
                <a:srgbClr val="0095FF"/>
              </a:buClr>
              <a:buSzPct val="90000"/>
              <a:defRPr/>
            </a:pPr>
            <a:endParaRPr lang="en-US" sz="1800" b="1" kern="1200" dirty="0">
              <a:solidFill>
                <a:srgbClr val="FFFFFF"/>
              </a:solidFill>
              <a:latin typeface="DIN 2014"/>
            </a:endParaRPr>
          </a:p>
        </p:txBody>
      </p:sp>
      <p:sp>
        <p:nvSpPr>
          <p:cNvPr id="20" name="Flowchart: Alternate Process 19">
            <a:extLst>
              <a:ext uri="{FF2B5EF4-FFF2-40B4-BE49-F238E27FC236}">
                <a16:creationId xmlns:a16="http://schemas.microsoft.com/office/drawing/2014/main" id="{5164B441-8957-CA06-9ACD-9C75146924CA}"/>
              </a:ext>
            </a:extLst>
          </p:cNvPr>
          <p:cNvSpPr/>
          <p:nvPr/>
        </p:nvSpPr>
        <p:spPr bwMode="auto">
          <a:xfrm>
            <a:off x="1011237" y="4043798"/>
            <a:ext cx="7978775" cy="532706"/>
          </a:xfrm>
          <a:prstGeom prst="flowChartAlternateProcess">
            <a:avLst/>
          </a:prstGeom>
          <a:solidFill>
            <a:schemeClr val="accent5">
              <a:lumMod val="50000"/>
            </a:schemeClr>
          </a:solidFill>
          <a:ln>
            <a:solidFill>
              <a:schemeClr val="accent5">
                <a:lumMod val="75000"/>
              </a:schemeClr>
            </a:solidFill>
          </a:ln>
        </p:spPr>
        <p:style>
          <a:lnRef idx="1">
            <a:schemeClr val="accent2"/>
          </a:lnRef>
          <a:fillRef idx="2">
            <a:schemeClr val="accent2"/>
          </a:fillRef>
          <a:effectRef idx="1">
            <a:schemeClr val="accent2"/>
          </a:effectRef>
          <a:fontRef idx="minor">
            <a:schemeClr val="dk1"/>
          </a:fontRef>
        </p:style>
        <p:txBody>
          <a:bodyPr lIns="91288" tIns="45650" rIns="91288" bIns="45650" anchor="ctr"/>
          <a:lstStyle/>
          <a:p>
            <a:pPr fontAlgn="base">
              <a:lnSpc>
                <a:spcPct val="90000"/>
              </a:lnSpc>
              <a:spcAft>
                <a:spcPct val="0"/>
              </a:spcAft>
              <a:buClr>
                <a:srgbClr val="0095FF"/>
              </a:buClr>
              <a:buSzPct val="90000"/>
              <a:defRPr/>
            </a:pPr>
            <a:r>
              <a:rPr lang="de-DE" sz="1800" b="1" kern="1200" dirty="0">
                <a:solidFill>
                  <a:srgbClr val="FFFFFF"/>
                </a:solidFill>
                <a:latin typeface="DIN 2014"/>
              </a:rPr>
              <a:t> 			</a:t>
            </a:r>
          </a:p>
          <a:p>
            <a:pPr fontAlgn="base">
              <a:lnSpc>
                <a:spcPct val="90000"/>
              </a:lnSpc>
              <a:spcAft>
                <a:spcPct val="0"/>
              </a:spcAft>
              <a:buClr>
                <a:srgbClr val="0095FF"/>
              </a:buClr>
              <a:buSzPct val="90000"/>
              <a:defRPr/>
            </a:pPr>
            <a:r>
              <a:rPr lang="de-DE" sz="1800" b="1" dirty="0">
                <a:solidFill>
                  <a:srgbClr val="FFFFFF"/>
                </a:solidFill>
                <a:latin typeface="DIN 2014"/>
              </a:rPr>
              <a:t>                                  </a:t>
            </a:r>
          </a:p>
          <a:p>
            <a:pPr fontAlgn="base">
              <a:lnSpc>
                <a:spcPct val="90000"/>
              </a:lnSpc>
              <a:spcAft>
                <a:spcPct val="0"/>
              </a:spcAft>
              <a:buClr>
                <a:srgbClr val="0095FF"/>
              </a:buClr>
              <a:buSzPct val="90000"/>
              <a:defRPr/>
            </a:pPr>
            <a:r>
              <a:rPr lang="de-DE" sz="1800" b="1" kern="1200" dirty="0">
                <a:solidFill>
                  <a:srgbClr val="FFFFFF"/>
                </a:solidFill>
                <a:latin typeface="DIN 2014"/>
              </a:rPr>
              <a:t>                                  </a:t>
            </a:r>
            <a:r>
              <a:rPr lang="de-DE" sz="1800" b="1" dirty="0">
                <a:solidFill>
                  <a:srgbClr val="FFFFFF"/>
                </a:solidFill>
                <a:latin typeface="DIN 2014"/>
              </a:rPr>
              <a:t> </a:t>
            </a:r>
          </a:p>
          <a:p>
            <a:pPr fontAlgn="base">
              <a:lnSpc>
                <a:spcPct val="90000"/>
              </a:lnSpc>
              <a:spcAft>
                <a:spcPct val="0"/>
              </a:spcAft>
              <a:buClr>
                <a:srgbClr val="0095FF"/>
              </a:buClr>
              <a:buSzPct val="90000"/>
              <a:defRPr/>
            </a:pPr>
            <a:r>
              <a:rPr lang="de-DE" sz="1800" b="1" kern="1200" dirty="0">
                <a:solidFill>
                  <a:srgbClr val="FFFFFF"/>
                </a:solidFill>
                <a:latin typeface="DIN 2014"/>
              </a:rPr>
              <a:t>                               AMPLITUDE: Abiraterone + Niraparib                    </a:t>
            </a:r>
            <a:r>
              <a:rPr lang="de-DE" sz="1800" kern="1200" dirty="0">
                <a:solidFill>
                  <a:schemeClr val="accent5"/>
                </a:solidFill>
                <a:latin typeface="DIN 2014"/>
              </a:rPr>
              <a:t>Enrolling</a:t>
            </a:r>
            <a:endParaRPr lang="en-US" sz="1800" kern="1200" dirty="0">
              <a:solidFill>
                <a:schemeClr val="accent5"/>
              </a:solidFill>
              <a:latin typeface="DIN 2014"/>
            </a:endParaRPr>
          </a:p>
          <a:p>
            <a:pPr fontAlgn="base">
              <a:lnSpc>
                <a:spcPct val="90000"/>
              </a:lnSpc>
              <a:spcAft>
                <a:spcPct val="0"/>
              </a:spcAft>
              <a:buClr>
                <a:srgbClr val="0095FF"/>
              </a:buClr>
              <a:buSzPct val="90000"/>
              <a:defRPr/>
            </a:pPr>
            <a:r>
              <a:rPr lang="de-DE" sz="1800" b="1" kern="1200" dirty="0">
                <a:solidFill>
                  <a:srgbClr val="FFFFFF"/>
                </a:solidFill>
                <a:latin typeface="DIN 2014"/>
              </a:rPr>
              <a:t>             </a:t>
            </a:r>
            <a:endParaRPr lang="en-US" sz="1800" b="1" kern="1200" dirty="0">
              <a:solidFill>
                <a:srgbClr val="FFFFFF"/>
              </a:solidFill>
              <a:latin typeface="DIN 2014"/>
            </a:endParaRPr>
          </a:p>
          <a:p>
            <a:pPr fontAlgn="base">
              <a:lnSpc>
                <a:spcPct val="90000"/>
              </a:lnSpc>
              <a:spcAft>
                <a:spcPct val="0"/>
              </a:spcAft>
              <a:buClr>
                <a:srgbClr val="0095FF"/>
              </a:buClr>
              <a:buSzPct val="90000"/>
              <a:defRPr/>
            </a:pPr>
            <a:endParaRPr lang="en-US" sz="1800" b="1" kern="1200" dirty="0">
              <a:solidFill>
                <a:srgbClr val="FFFFFF"/>
              </a:solidFill>
              <a:latin typeface="DIN 2014"/>
            </a:endParaRPr>
          </a:p>
          <a:p>
            <a:pPr defTabSz="685800" fontAlgn="base">
              <a:lnSpc>
                <a:spcPct val="90000"/>
              </a:lnSpc>
              <a:spcAft>
                <a:spcPct val="0"/>
              </a:spcAft>
              <a:buClr>
                <a:srgbClr val="0095FF"/>
              </a:buClr>
              <a:buSzPct val="90000"/>
              <a:defRPr/>
            </a:pPr>
            <a:endParaRPr lang="en-US" sz="1800" b="1" kern="1200" dirty="0">
              <a:solidFill>
                <a:srgbClr val="FFFFFF"/>
              </a:solidFill>
              <a:latin typeface="DIN 2014"/>
            </a:endParaRPr>
          </a:p>
        </p:txBody>
      </p:sp>
      <p:pic>
        <p:nvPicPr>
          <p:cNvPr id="23" name="Graphic 22" descr="Gauge with solid fill">
            <a:extLst>
              <a:ext uri="{FF2B5EF4-FFF2-40B4-BE49-F238E27FC236}">
                <a16:creationId xmlns:a16="http://schemas.microsoft.com/office/drawing/2014/main" id="{86D20B23-AAF5-2E13-3EE4-4FEA6A5DCF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89653" y="2597289"/>
            <a:ext cx="685800" cy="685800"/>
          </a:xfrm>
          <a:prstGeom prst="rect">
            <a:avLst/>
          </a:prstGeom>
        </p:spPr>
      </p:pic>
      <p:pic>
        <p:nvPicPr>
          <p:cNvPr id="24" name="Graphic 23" descr="Gauge with solid fill">
            <a:extLst>
              <a:ext uri="{FF2B5EF4-FFF2-40B4-BE49-F238E27FC236}">
                <a16:creationId xmlns:a16="http://schemas.microsoft.com/office/drawing/2014/main" id="{C86CE1D2-D718-6794-2F23-E3B5756997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75093" y="3285565"/>
            <a:ext cx="685800" cy="685800"/>
          </a:xfrm>
          <a:prstGeom prst="rect">
            <a:avLst/>
          </a:prstGeom>
        </p:spPr>
      </p:pic>
      <p:pic>
        <p:nvPicPr>
          <p:cNvPr id="25" name="Graphic 24" descr="Gauge with solid fill">
            <a:extLst>
              <a:ext uri="{FF2B5EF4-FFF2-40B4-BE49-F238E27FC236}">
                <a16:creationId xmlns:a16="http://schemas.microsoft.com/office/drawing/2014/main" id="{1F1775E2-97B9-DA2F-AC8A-73A2E0AF72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75004" y="3931416"/>
            <a:ext cx="685800" cy="685800"/>
          </a:xfrm>
          <a:prstGeom prst="rect">
            <a:avLst/>
          </a:prstGeom>
        </p:spPr>
      </p:pic>
      <p:sp>
        <p:nvSpPr>
          <p:cNvPr id="26" name="Left Brace 25">
            <a:extLst>
              <a:ext uri="{FF2B5EF4-FFF2-40B4-BE49-F238E27FC236}">
                <a16:creationId xmlns:a16="http://schemas.microsoft.com/office/drawing/2014/main" id="{AE22773E-E904-BEE2-622D-87B74A3AB087}"/>
              </a:ext>
            </a:extLst>
          </p:cNvPr>
          <p:cNvSpPr/>
          <p:nvPr/>
        </p:nvSpPr>
        <p:spPr bwMode="gray">
          <a:xfrm>
            <a:off x="696849" y="718466"/>
            <a:ext cx="278659" cy="2568005"/>
          </a:xfrm>
          <a:prstGeom prst="leftBrace">
            <a:avLst>
              <a:gd name="adj1" fmla="val 59989"/>
              <a:gd name="adj2" fmla="val 50000"/>
            </a:avLst>
          </a:prstGeom>
          <a:noFill/>
          <a:ln w="28575" cap="rnd">
            <a:solidFill>
              <a:schemeClr val="tx1">
                <a:lumMod val="65000"/>
                <a:lumOff val="35000"/>
              </a:schemeClr>
            </a:solidFill>
            <a:prstDash val="solid"/>
            <a:round/>
            <a:headEnd/>
            <a:tailEnd/>
          </a:ln>
          <a:effectLst/>
        </p:spPr>
        <p:txBody>
          <a:bodyPr rtlCol="0" anchor="ctr"/>
          <a:lstStyle/>
          <a:p>
            <a:pPr algn="ctr" defTabSz="685800">
              <a:buClrTx/>
              <a:defRPr/>
            </a:pPr>
            <a:endParaRPr lang="en-US" sz="1500" kern="1200">
              <a:latin typeface="DIN 2014"/>
              <a:ea typeface="+mn-ea"/>
              <a:cs typeface="+mn-cs"/>
            </a:endParaRPr>
          </a:p>
        </p:txBody>
      </p:sp>
      <p:sp>
        <p:nvSpPr>
          <p:cNvPr id="27" name="Left Brace 26">
            <a:extLst>
              <a:ext uri="{FF2B5EF4-FFF2-40B4-BE49-F238E27FC236}">
                <a16:creationId xmlns:a16="http://schemas.microsoft.com/office/drawing/2014/main" id="{7210F5CC-FCCA-710A-9D6E-3365B1EBB303}"/>
              </a:ext>
            </a:extLst>
          </p:cNvPr>
          <p:cNvSpPr/>
          <p:nvPr/>
        </p:nvSpPr>
        <p:spPr bwMode="gray">
          <a:xfrm>
            <a:off x="761039" y="3410149"/>
            <a:ext cx="166769" cy="1235310"/>
          </a:xfrm>
          <a:prstGeom prst="leftBrace">
            <a:avLst>
              <a:gd name="adj1" fmla="val 59989"/>
              <a:gd name="adj2" fmla="val 50000"/>
            </a:avLst>
          </a:prstGeom>
          <a:noFill/>
          <a:ln w="28575" cap="rnd">
            <a:solidFill>
              <a:schemeClr val="tx1">
                <a:lumMod val="65000"/>
                <a:lumOff val="35000"/>
              </a:schemeClr>
            </a:solidFill>
            <a:prstDash val="solid"/>
            <a:round/>
            <a:headEnd/>
            <a:tailEnd/>
          </a:ln>
          <a:effectLst/>
        </p:spPr>
        <p:txBody>
          <a:bodyPr rtlCol="0" anchor="ctr"/>
          <a:lstStyle/>
          <a:p>
            <a:pPr algn="ctr" defTabSz="685800">
              <a:buClrTx/>
              <a:defRPr/>
            </a:pPr>
            <a:endParaRPr lang="en-US" sz="1500" kern="1200">
              <a:latin typeface="DIN 2014"/>
              <a:ea typeface="+mn-ea"/>
              <a:cs typeface="+mn-cs"/>
            </a:endParaRPr>
          </a:p>
        </p:txBody>
      </p:sp>
      <p:sp>
        <p:nvSpPr>
          <p:cNvPr id="28" name="TextBox 27">
            <a:extLst>
              <a:ext uri="{FF2B5EF4-FFF2-40B4-BE49-F238E27FC236}">
                <a16:creationId xmlns:a16="http://schemas.microsoft.com/office/drawing/2014/main" id="{CAA8BDF9-D6E0-1D6F-5E99-21E092A22500}"/>
              </a:ext>
            </a:extLst>
          </p:cNvPr>
          <p:cNvSpPr txBox="1"/>
          <p:nvPr/>
        </p:nvSpPr>
        <p:spPr>
          <a:xfrm>
            <a:off x="247650" y="871390"/>
            <a:ext cx="263750" cy="2285241"/>
          </a:xfrm>
          <a:prstGeom prst="rect">
            <a:avLst/>
          </a:prstGeom>
          <a:noFill/>
        </p:spPr>
        <p:txBody>
          <a:bodyPr wrap="square" rtlCol="0">
            <a:spAutoFit/>
          </a:bodyPr>
          <a:lstStyle/>
          <a:p>
            <a:r>
              <a:rPr lang="en-US" sz="2850" b="1" dirty="0" err="1"/>
              <a:t>mCRPC</a:t>
            </a:r>
            <a:endParaRPr lang="en-US" sz="2850" b="1" dirty="0"/>
          </a:p>
        </p:txBody>
      </p:sp>
      <p:sp>
        <p:nvSpPr>
          <p:cNvPr id="29" name="TextBox 28">
            <a:extLst>
              <a:ext uri="{FF2B5EF4-FFF2-40B4-BE49-F238E27FC236}">
                <a16:creationId xmlns:a16="http://schemas.microsoft.com/office/drawing/2014/main" id="{E59EEFC5-6065-A06F-681B-74019C7D5165}"/>
              </a:ext>
            </a:extLst>
          </p:cNvPr>
          <p:cNvSpPr txBox="1"/>
          <p:nvPr/>
        </p:nvSpPr>
        <p:spPr>
          <a:xfrm>
            <a:off x="289680" y="3396165"/>
            <a:ext cx="263750" cy="1246495"/>
          </a:xfrm>
          <a:prstGeom prst="rect">
            <a:avLst/>
          </a:prstGeom>
          <a:noFill/>
        </p:spPr>
        <p:txBody>
          <a:bodyPr wrap="square" rtlCol="0">
            <a:spAutoFit/>
          </a:bodyPr>
          <a:lstStyle/>
          <a:p>
            <a:r>
              <a:rPr lang="en-US" sz="1500" b="1" dirty="0" err="1"/>
              <a:t>mCSPC</a:t>
            </a:r>
            <a:endParaRPr lang="en-US" sz="1500" b="1" dirty="0"/>
          </a:p>
        </p:txBody>
      </p:sp>
      <p:sp>
        <p:nvSpPr>
          <p:cNvPr id="30" name="Rectangle 29">
            <a:extLst>
              <a:ext uri="{FF2B5EF4-FFF2-40B4-BE49-F238E27FC236}">
                <a16:creationId xmlns:a16="http://schemas.microsoft.com/office/drawing/2014/main" id="{9DD0B12C-A4F0-6C11-3361-192708D87284}"/>
              </a:ext>
            </a:extLst>
          </p:cNvPr>
          <p:cNvSpPr/>
          <p:nvPr/>
        </p:nvSpPr>
        <p:spPr>
          <a:xfrm>
            <a:off x="174121" y="849986"/>
            <a:ext cx="513747" cy="2269577"/>
          </a:xfrm>
          <a:prstGeom prst="rect">
            <a:avLst/>
          </a:prstGeom>
          <a:noFill/>
          <a:ln w="762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 name="Rectangle 30">
            <a:extLst>
              <a:ext uri="{FF2B5EF4-FFF2-40B4-BE49-F238E27FC236}">
                <a16:creationId xmlns:a16="http://schemas.microsoft.com/office/drawing/2014/main" id="{221279EA-4D4B-6EF4-2A39-04C4D9CB4949}"/>
              </a:ext>
            </a:extLst>
          </p:cNvPr>
          <p:cNvSpPr/>
          <p:nvPr/>
        </p:nvSpPr>
        <p:spPr>
          <a:xfrm>
            <a:off x="171513" y="3410149"/>
            <a:ext cx="513747" cy="1217064"/>
          </a:xfrm>
          <a:prstGeom prst="rect">
            <a:avLst/>
          </a:prstGeom>
          <a:no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2" name="TextBox 31">
            <a:extLst>
              <a:ext uri="{FF2B5EF4-FFF2-40B4-BE49-F238E27FC236}">
                <a16:creationId xmlns:a16="http://schemas.microsoft.com/office/drawing/2014/main" id="{EB34667F-0633-1EF2-1D1A-254A1209F8E5}"/>
              </a:ext>
            </a:extLst>
          </p:cNvPr>
          <p:cNvSpPr txBox="1"/>
          <p:nvPr/>
        </p:nvSpPr>
        <p:spPr>
          <a:xfrm>
            <a:off x="3603448" y="4576504"/>
            <a:ext cx="5357357" cy="230832"/>
          </a:xfrm>
          <a:prstGeom prst="rect">
            <a:avLst/>
          </a:prstGeom>
          <a:noFill/>
        </p:spPr>
        <p:txBody>
          <a:bodyPr wrap="square">
            <a:spAutoFit/>
          </a:bodyPr>
          <a:lstStyle/>
          <a:p>
            <a:r>
              <a:rPr lang="en-US" sz="900" dirty="0">
                <a:latin typeface="Calibri" panose="020F0502020204030204" pitchFamily="34" charset="0"/>
                <a:ea typeface="Calibri" panose="020F0502020204030204" pitchFamily="34" charset="0"/>
                <a:cs typeface="Calibri" panose="020F0502020204030204" pitchFamily="34" charset="0"/>
              </a:rPr>
              <a:t>1. Clarke NW et al. </a:t>
            </a:r>
            <a:r>
              <a:rPr lang="en-US" sz="900" i="1" dirty="0">
                <a:latin typeface="Calibri" panose="020F0502020204030204" pitchFamily="34" charset="0"/>
                <a:ea typeface="Calibri" panose="020F0502020204030204" pitchFamily="34" charset="0"/>
                <a:cs typeface="Calibri" panose="020F0502020204030204" pitchFamily="34" charset="0"/>
              </a:rPr>
              <a:t>NEJM Evidence. </a:t>
            </a:r>
            <a:r>
              <a:rPr lang="en-US" sz="900" dirty="0">
                <a:latin typeface="Calibri" panose="020F0502020204030204" pitchFamily="34" charset="0"/>
                <a:ea typeface="Calibri" panose="020F0502020204030204" pitchFamily="34" charset="0"/>
                <a:cs typeface="Calibri" panose="020F0502020204030204" pitchFamily="34" charset="0"/>
              </a:rPr>
              <a:t>2022;1(9):EVIDoa2200043.  2. </a:t>
            </a:r>
            <a:r>
              <a:rPr lang="en-US" sz="900" dirty="0">
                <a:latin typeface="Calibri" panose="020F0502020204030204" pitchFamily="34" charset="0"/>
                <a:ea typeface="Calibri" panose="020F0502020204030204" pitchFamily="34" charset="0"/>
              </a:rPr>
              <a:t>Chi KN et al. </a:t>
            </a:r>
            <a:r>
              <a:rPr lang="en-US" sz="900" i="1" dirty="0">
                <a:latin typeface="Calibri" panose="020F0502020204030204" pitchFamily="34" charset="0"/>
                <a:ea typeface="Calibri" panose="020F0502020204030204" pitchFamily="34" charset="0"/>
              </a:rPr>
              <a:t>J Clin Oncol. </a:t>
            </a:r>
            <a:r>
              <a:rPr lang="en-US" sz="900" dirty="0">
                <a:latin typeface="Calibri" panose="020F0502020204030204" pitchFamily="34" charset="0"/>
                <a:ea typeface="Calibri" panose="020F0502020204030204" pitchFamily="34" charset="0"/>
              </a:rPr>
              <a:t>2022;40(suppl 6):12. </a:t>
            </a:r>
            <a:endParaRPr lang="en-US" sz="900" dirty="0">
              <a:latin typeface="Calibri" panose="020F0502020204030204" pitchFamily="34" charset="0"/>
              <a:ea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FBAD6C5A-1D19-021B-3F6E-74CD2E2170B6}"/>
              </a:ext>
            </a:extLst>
          </p:cNvPr>
          <p:cNvGrpSpPr/>
          <p:nvPr/>
        </p:nvGrpSpPr>
        <p:grpSpPr>
          <a:xfrm>
            <a:off x="8401314" y="2086981"/>
            <a:ext cx="559490" cy="431264"/>
            <a:chOff x="10217439" y="1869878"/>
            <a:chExt cx="857026" cy="751048"/>
          </a:xfrm>
        </p:grpSpPr>
        <p:pic>
          <p:nvPicPr>
            <p:cNvPr id="33" name="Graphic 32" descr="Checkmark with solid fill">
              <a:extLst>
                <a:ext uri="{FF2B5EF4-FFF2-40B4-BE49-F238E27FC236}">
                  <a16:creationId xmlns:a16="http://schemas.microsoft.com/office/drawing/2014/main" id="{42F37A0F-116B-9233-F382-DFC7F067B2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23417" y="1869878"/>
              <a:ext cx="751048" cy="751048"/>
            </a:xfrm>
            <a:prstGeom prst="rect">
              <a:avLst/>
            </a:prstGeom>
          </p:spPr>
        </p:pic>
        <p:sp>
          <p:nvSpPr>
            <p:cNvPr id="34" name="Rectangle: Rounded Corners 16">
              <a:extLst>
                <a:ext uri="{FF2B5EF4-FFF2-40B4-BE49-F238E27FC236}">
                  <a16:creationId xmlns:a16="http://schemas.microsoft.com/office/drawing/2014/main" id="{326B9AED-9BF2-1FE3-4D5D-EB8D35556E00}"/>
                </a:ext>
              </a:extLst>
            </p:cNvPr>
            <p:cNvSpPr/>
            <p:nvPr/>
          </p:nvSpPr>
          <p:spPr>
            <a:xfrm>
              <a:off x="10217439" y="1991014"/>
              <a:ext cx="612000" cy="612000"/>
            </a:xfrm>
            <a:prstGeom prst="roundRect">
              <a:avLst>
                <a:gd name="adj" fmla="val 20486"/>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GB" sz="1350" kern="1200">
                <a:solidFill>
                  <a:prstClr val="white"/>
                </a:solidFill>
                <a:latin typeface="DIN 2014"/>
              </a:endParaRPr>
            </a:p>
          </p:txBody>
        </p:sp>
      </p:grpSp>
      <p:sp>
        <p:nvSpPr>
          <p:cNvPr id="35" name="TextBox 34">
            <a:extLst>
              <a:ext uri="{FF2B5EF4-FFF2-40B4-BE49-F238E27FC236}">
                <a16:creationId xmlns:a16="http://schemas.microsoft.com/office/drawing/2014/main" id="{362E5C77-FC2E-1F0F-3672-8352A67F2C01}"/>
              </a:ext>
            </a:extLst>
          </p:cNvPr>
          <p:cNvSpPr txBox="1"/>
          <p:nvPr/>
        </p:nvSpPr>
        <p:spPr bwMode="gray">
          <a:xfrm>
            <a:off x="7307138" y="1518017"/>
            <a:ext cx="825623" cy="309534"/>
          </a:xfrm>
          <a:prstGeom prst="rect">
            <a:avLst/>
          </a:prstGeom>
        </p:spPr>
        <p:txBody>
          <a:bodyPr wrap="none" lIns="34290" tIns="34290" rIns="34290" bIns="34290" rtlCol="0" anchor="ctr">
            <a:noAutofit/>
          </a:bodyPr>
          <a:lstStyle/>
          <a:p>
            <a:pPr defTabSz="685800">
              <a:lnSpc>
                <a:spcPct val="90000"/>
              </a:lnSpc>
              <a:spcBef>
                <a:spcPts val="750"/>
              </a:spcBef>
              <a:buClrTx/>
              <a:defRPr/>
            </a:pPr>
            <a:r>
              <a:rPr lang="de-DE" sz="1800" kern="1200" dirty="0">
                <a:solidFill>
                  <a:schemeClr val="accent5"/>
                </a:solidFill>
                <a:latin typeface="DIN 2014"/>
                <a:ea typeface="+mn-ea"/>
                <a:cs typeface="+mn-cs"/>
              </a:rPr>
              <a:t>Published</a:t>
            </a:r>
            <a:endParaRPr lang="en-US" sz="1800" kern="1200" dirty="0">
              <a:solidFill>
                <a:schemeClr val="accent5"/>
              </a:solidFill>
              <a:latin typeface="DIN 2014"/>
              <a:ea typeface="+mn-ea"/>
              <a:cs typeface="+mn-cs"/>
            </a:endParaRPr>
          </a:p>
        </p:txBody>
      </p:sp>
      <p:sp>
        <p:nvSpPr>
          <p:cNvPr id="36" name="TextBox 35">
            <a:extLst>
              <a:ext uri="{FF2B5EF4-FFF2-40B4-BE49-F238E27FC236}">
                <a16:creationId xmlns:a16="http://schemas.microsoft.com/office/drawing/2014/main" id="{309642E0-41B8-B561-DC9E-7C63A56D6688}"/>
              </a:ext>
            </a:extLst>
          </p:cNvPr>
          <p:cNvSpPr txBox="1"/>
          <p:nvPr/>
        </p:nvSpPr>
        <p:spPr bwMode="gray">
          <a:xfrm>
            <a:off x="7307137" y="2162863"/>
            <a:ext cx="825623" cy="309534"/>
          </a:xfrm>
          <a:prstGeom prst="rect">
            <a:avLst/>
          </a:prstGeom>
        </p:spPr>
        <p:txBody>
          <a:bodyPr wrap="none" lIns="34290" tIns="34290" rIns="34290" bIns="34290" rtlCol="0" anchor="ctr">
            <a:noAutofit/>
          </a:bodyPr>
          <a:lstStyle/>
          <a:p>
            <a:pPr defTabSz="685800">
              <a:lnSpc>
                <a:spcPct val="90000"/>
              </a:lnSpc>
              <a:spcBef>
                <a:spcPts val="750"/>
              </a:spcBef>
              <a:buClrTx/>
              <a:defRPr/>
            </a:pPr>
            <a:r>
              <a:rPr lang="de-DE" sz="1800" kern="1200" dirty="0">
                <a:solidFill>
                  <a:schemeClr val="accent5"/>
                </a:solidFill>
                <a:latin typeface="DIN 2014"/>
                <a:ea typeface="+mn-ea"/>
                <a:cs typeface="+mn-cs"/>
              </a:rPr>
              <a:t>Published</a:t>
            </a:r>
            <a:endParaRPr lang="en-US" sz="1800" kern="1200" dirty="0">
              <a:solidFill>
                <a:schemeClr val="accent5"/>
              </a:solidFill>
              <a:latin typeface="DIN 2014"/>
              <a:ea typeface="+mn-ea"/>
              <a:cs typeface="+mn-cs"/>
            </a:endParaRPr>
          </a:p>
        </p:txBody>
      </p:sp>
      <p:sp>
        <p:nvSpPr>
          <p:cNvPr id="37" name="TextBox 36">
            <a:extLst>
              <a:ext uri="{FF2B5EF4-FFF2-40B4-BE49-F238E27FC236}">
                <a16:creationId xmlns:a16="http://schemas.microsoft.com/office/drawing/2014/main" id="{0126161D-48D8-221B-F00D-6B164BA95B26}"/>
              </a:ext>
            </a:extLst>
          </p:cNvPr>
          <p:cNvSpPr txBox="1"/>
          <p:nvPr/>
        </p:nvSpPr>
        <p:spPr>
          <a:xfrm>
            <a:off x="7056582" y="2805851"/>
            <a:ext cx="1073816" cy="307777"/>
          </a:xfrm>
          <a:prstGeom prst="rect">
            <a:avLst/>
          </a:prstGeom>
          <a:solidFill>
            <a:schemeClr val="tx2">
              <a:lumMod val="60000"/>
              <a:lumOff val="40000"/>
            </a:schemeClr>
          </a:solidFill>
        </p:spPr>
        <p:txBody>
          <a:bodyPr wrap="square" rtlCol="0">
            <a:spAutoFit/>
          </a:bodyPr>
          <a:lstStyle/>
          <a:p>
            <a:pPr algn="ctr"/>
            <a:r>
              <a:rPr lang="en-US" dirty="0"/>
              <a:t>Closing</a:t>
            </a:r>
          </a:p>
        </p:txBody>
      </p:sp>
    </p:spTree>
    <p:extLst>
      <p:ext uri="{BB962C8B-B14F-4D97-AF65-F5344CB8AC3E}">
        <p14:creationId xmlns:p14="http://schemas.microsoft.com/office/powerpoint/2010/main" val="329524473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17201-8CC6-1348-B4D8-9D4AF7A76F4E}"/>
              </a:ext>
            </a:extLst>
          </p:cNvPr>
          <p:cNvSpPr>
            <a:spLocks noGrp="1"/>
          </p:cNvSpPr>
          <p:nvPr>
            <p:ph type="title"/>
          </p:nvPr>
        </p:nvSpPr>
        <p:spPr/>
        <p:txBody>
          <a:bodyPr>
            <a:no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pPr algn="ctr"/>
            <a:r>
              <a:rPr lang="en-US" sz="2400" b="1" dirty="0">
                <a:solidFill>
                  <a:srgbClr val="002E51"/>
                </a:solidFill>
              </a:rPr>
              <a:t>Front-line data for metastatic papillary RCC</a:t>
            </a:r>
          </a:p>
        </p:txBody>
      </p:sp>
      <p:graphicFrame>
        <p:nvGraphicFramePr>
          <p:cNvPr id="4" name="Table 3">
            <a:extLst>
              <a:ext uri="{FF2B5EF4-FFF2-40B4-BE49-F238E27FC236}">
                <a16:creationId xmlns:a16="http://schemas.microsoft.com/office/drawing/2014/main" id="{F7DDD766-10EB-7243-B49F-B6A31C6307F7}"/>
              </a:ext>
            </a:extLst>
          </p:cNvPr>
          <p:cNvGraphicFramePr>
            <a:graphicFrameLocks noGrp="1"/>
          </p:cNvGraphicFramePr>
          <p:nvPr/>
        </p:nvGraphicFramePr>
        <p:xfrm>
          <a:off x="914400" y="650081"/>
          <a:ext cx="7315200" cy="3686176"/>
        </p:xfrm>
        <a:graphic>
          <a:graphicData uri="http://schemas.openxmlformats.org/drawingml/2006/table">
            <a:tbl>
              <a:tblPr firstRow="1" bandRow="1">
                <a:tableStyleId>{21E4AEA4-8DFA-4A89-87EB-49C32662AFE0}</a:tableStyleId>
              </a:tblPr>
              <a:tblGrid>
                <a:gridCol w="1463040">
                  <a:extLst>
                    <a:ext uri="{9D8B030D-6E8A-4147-A177-3AD203B41FA5}">
                      <a16:colId xmlns:a16="http://schemas.microsoft.com/office/drawing/2014/main" val="2131088340"/>
                    </a:ext>
                  </a:extLst>
                </a:gridCol>
                <a:gridCol w="1463040">
                  <a:extLst>
                    <a:ext uri="{9D8B030D-6E8A-4147-A177-3AD203B41FA5}">
                      <a16:colId xmlns:a16="http://schemas.microsoft.com/office/drawing/2014/main" val="3101438124"/>
                    </a:ext>
                  </a:extLst>
                </a:gridCol>
                <a:gridCol w="1463040">
                  <a:extLst>
                    <a:ext uri="{9D8B030D-6E8A-4147-A177-3AD203B41FA5}">
                      <a16:colId xmlns:a16="http://schemas.microsoft.com/office/drawing/2014/main" val="1002595744"/>
                    </a:ext>
                  </a:extLst>
                </a:gridCol>
                <a:gridCol w="1463040">
                  <a:extLst>
                    <a:ext uri="{9D8B030D-6E8A-4147-A177-3AD203B41FA5}">
                      <a16:colId xmlns:a16="http://schemas.microsoft.com/office/drawing/2014/main" val="981860342"/>
                    </a:ext>
                  </a:extLst>
                </a:gridCol>
                <a:gridCol w="1463040">
                  <a:extLst>
                    <a:ext uri="{9D8B030D-6E8A-4147-A177-3AD203B41FA5}">
                      <a16:colId xmlns:a16="http://schemas.microsoft.com/office/drawing/2014/main" val="1395599289"/>
                    </a:ext>
                  </a:extLst>
                </a:gridCol>
              </a:tblGrid>
              <a:tr h="480060">
                <a:tc>
                  <a:txBody>
                    <a:bodyPr/>
                    <a:lstStyle/>
                    <a:p>
                      <a:pPr algn="ctr"/>
                      <a:endParaRPr lang="en-US" sz="1400" b="1" dirty="0">
                        <a:solidFill>
                          <a:schemeClr val="bg1"/>
                        </a:solidFill>
                      </a:endParaRPr>
                    </a:p>
                  </a:txBody>
                  <a:tcPr marL="51435" marR="51435" marT="25718" marB="25718" anchor="ctr">
                    <a:solidFill>
                      <a:schemeClr val="accent2"/>
                    </a:solidFill>
                  </a:tcPr>
                </a:tc>
                <a:tc>
                  <a:txBody>
                    <a:bodyPr/>
                    <a:lstStyle/>
                    <a:p>
                      <a:pPr algn="ctr"/>
                      <a:r>
                        <a:rPr lang="en-US" sz="1400" dirty="0"/>
                        <a:t>PAPMET</a:t>
                      </a:r>
                      <a:r>
                        <a:rPr lang="en-US" sz="1400" baseline="30000" dirty="0"/>
                        <a:t>1</a:t>
                      </a:r>
                    </a:p>
                  </a:txBody>
                  <a:tcPr marL="51435" marR="51435" marT="25718" marB="25718" anchor="ctr"/>
                </a:tc>
                <a:tc>
                  <a:txBody>
                    <a:bodyPr/>
                    <a:lstStyle/>
                    <a:p>
                      <a:pPr algn="ctr"/>
                      <a:r>
                        <a:rPr lang="en-US" sz="1400" dirty="0"/>
                        <a:t>KEYNOTE-427</a:t>
                      </a:r>
                      <a:r>
                        <a:rPr lang="en-US" sz="1400" baseline="30000" dirty="0"/>
                        <a:t>2</a:t>
                      </a:r>
                    </a:p>
                  </a:txBody>
                  <a:tcPr marL="51435" marR="51435" marT="25718" marB="25718" anchor="ctr"/>
                </a:tc>
                <a:tc>
                  <a:txBody>
                    <a:bodyPr/>
                    <a:lstStyle/>
                    <a:p>
                      <a:pPr algn="ctr"/>
                      <a:r>
                        <a:rPr lang="en-US" sz="1400" dirty="0" err="1"/>
                        <a:t>Nivo</a:t>
                      </a:r>
                      <a:r>
                        <a:rPr lang="en-US" sz="1400" dirty="0"/>
                        <a:t> + Cabo</a:t>
                      </a:r>
                      <a:r>
                        <a:rPr lang="en-US" sz="1400" baseline="30000" dirty="0"/>
                        <a:t>3</a:t>
                      </a:r>
                    </a:p>
                  </a:txBody>
                  <a:tcPr marL="51435" marR="51435" marT="25718" marB="25718" anchor="ctr"/>
                </a:tc>
                <a:tc>
                  <a:txBody>
                    <a:bodyPr/>
                    <a:lstStyle/>
                    <a:p>
                      <a:pPr algn="ctr"/>
                      <a:r>
                        <a:rPr lang="en-US" sz="1400" dirty="0" err="1"/>
                        <a:t>KeyNote</a:t>
                      </a:r>
                      <a:r>
                        <a:rPr lang="en-US" sz="1400" dirty="0"/>
                        <a:t> B61</a:t>
                      </a:r>
                      <a:r>
                        <a:rPr lang="en-US" sz="1400" baseline="30000" dirty="0"/>
                        <a:t>4</a:t>
                      </a:r>
                    </a:p>
                  </a:txBody>
                  <a:tcPr marL="51435" marR="51435" marT="25718" marB="25718" anchor="ctr"/>
                </a:tc>
                <a:extLst>
                  <a:ext uri="{0D108BD9-81ED-4DB2-BD59-A6C34878D82A}">
                    <a16:rowId xmlns:a16="http://schemas.microsoft.com/office/drawing/2014/main" val="1232107124"/>
                  </a:ext>
                </a:extLst>
              </a:tr>
              <a:tr h="600075">
                <a:tc>
                  <a:txBody>
                    <a:bodyPr/>
                    <a:lstStyle/>
                    <a:p>
                      <a:pPr algn="ctr"/>
                      <a:r>
                        <a:rPr lang="en-US" sz="1400" b="1" dirty="0">
                          <a:solidFill>
                            <a:schemeClr val="bg1"/>
                          </a:solidFill>
                        </a:rPr>
                        <a:t>Intervention</a:t>
                      </a:r>
                    </a:p>
                  </a:txBody>
                  <a:tcPr marL="51435" marR="51435" marT="25718" marB="25718" anchor="c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err="1"/>
                        <a:t>Cabozantinib</a:t>
                      </a:r>
                      <a:r>
                        <a:rPr lang="en-US" sz="1200" b="1" dirty="0"/>
                        <a:t> vs Sunitinib</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N=44/46</a:t>
                      </a:r>
                    </a:p>
                  </a:txBody>
                  <a:tcPr marL="51435" marR="51435" marT="25718" marB="25718"/>
                </a:tc>
                <a:tc>
                  <a:txBody>
                    <a:bodyPr/>
                    <a:lstStyle/>
                    <a:p>
                      <a:pPr algn="ctr"/>
                      <a:r>
                        <a:rPr lang="en-US" sz="1200" b="1" dirty="0"/>
                        <a:t>Pembrolizumab</a:t>
                      </a:r>
                    </a:p>
                    <a:p>
                      <a:pPr algn="ctr"/>
                      <a:endParaRPr lang="en-US" sz="1200" dirty="0"/>
                    </a:p>
                    <a:p>
                      <a:pPr algn="ctr"/>
                      <a:r>
                        <a:rPr lang="en-US" sz="1200" dirty="0"/>
                        <a:t>N=118</a:t>
                      </a:r>
                    </a:p>
                  </a:txBody>
                  <a:tcPr marL="51435" marR="51435" marT="25718" marB="2571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Nivolumab + </a:t>
                      </a:r>
                      <a:r>
                        <a:rPr lang="en-US" sz="1200" b="1" dirty="0" err="1"/>
                        <a:t>Cabozantinib</a:t>
                      </a:r>
                      <a:endParaRPr lang="en-US" sz="12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N=32</a:t>
                      </a:r>
                    </a:p>
                  </a:txBody>
                  <a:tcPr marL="51435" marR="51435" marT="25718" marB="2571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Pembrolizumab + Lenvatinib</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N=93</a:t>
                      </a:r>
                    </a:p>
                  </a:txBody>
                  <a:tcPr marL="51435" marR="51435" marT="25718" marB="25718"/>
                </a:tc>
                <a:extLst>
                  <a:ext uri="{0D108BD9-81ED-4DB2-BD59-A6C34878D82A}">
                    <a16:rowId xmlns:a16="http://schemas.microsoft.com/office/drawing/2014/main" val="3794990571"/>
                  </a:ext>
                </a:extLst>
              </a:tr>
              <a:tr h="274320">
                <a:tc>
                  <a:txBody>
                    <a:bodyPr/>
                    <a:lstStyle/>
                    <a:p>
                      <a:pPr algn="ctr"/>
                      <a:r>
                        <a:rPr lang="en-US" sz="1400" b="1" dirty="0">
                          <a:solidFill>
                            <a:schemeClr val="bg1"/>
                          </a:solidFill>
                        </a:rPr>
                        <a:t>Comparator</a:t>
                      </a:r>
                    </a:p>
                  </a:txBody>
                  <a:tcPr marL="51435" marR="51435" marT="25718" marB="25718" anchor="ctr">
                    <a:solidFill>
                      <a:schemeClr val="accent2"/>
                    </a:solidFill>
                  </a:tcPr>
                </a:tc>
                <a:tc>
                  <a:txBody>
                    <a:bodyPr/>
                    <a:lstStyle/>
                    <a:p>
                      <a:pPr algn="ctr"/>
                      <a:r>
                        <a:rPr lang="en-US" sz="1200" dirty="0"/>
                        <a:t>Sunitinib</a:t>
                      </a:r>
                    </a:p>
                  </a:txBody>
                  <a:tcPr marL="51435" marR="51435" marT="25718" marB="25718" anchor="ctr"/>
                </a:tc>
                <a:tc>
                  <a:txBody>
                    <a:bodyPr/>
                    <a:lstStyle/>
                    <a:p>
                      <a:pPr algn="ctr"/>
                      <a:r>
                        <a:rPr lang="en-US" sz="1200" dirty="0"/>
                        <a:t>None</a:t>
                      </a:r>
                    </a:p>
                  </a:txBody>
                  <a:tcPr marL="51435" marR="51435" marT="25718" marB="25718" anchor="ctr"/>
                </a:tc>
                <a:tc>
                  <a:txBody>
                    <a:bodyPr/>
                    <a:lstStyle/>
                    <a:p>
                      <a:pPr algn="ctr"/>
                      <a:r>
                        <a:rPr lang="en-US" sz="1200" dirty="0"/>
                        <a:t>None</a:t>
                      </a:r>
                    </a:p>
                  </a:txBody>
                  <a:tcPr marL="51435" marR="51435" marT="25718" marB="25718" anchor="ctr"/>
                </a:tc>
                <a:tc>
                  <a:txBody>
                    <a:bodyPr/>
                    <a:lstStyle/>
                    <a:p>
                      <a:pPr algn="ctr"/>
                      <a:r>
                        <a:rPr lang="en-US" sz="1200" dirty="0"/>
                        <a:t>None</a:t>
                      </a:r>
                    </a:p>
                  </a:txBody>
                  <a:tcPr marL="51435" marR="51435" marT="25718" marB="25718" anchor="ctr"/>
                </a:tc>
                <a:extLst>
                  <a:ext uri="{0D108BD9-81ED-4DB2-BD59-A6C34878D82A}">
                    <a16:rowId xmlns:a16="http://schemas.microsoft.com/office/drawing/2014/main" val="919574628"/>
                  </a:ext>
                </a:extLst>
              </a:tr>
              <a:tr h="480060">
                <a:tc>
                  <a:txBody>
                    <a:bodyPr/>
                    <a:lstStyle/>
                    <a:p>
                      <a:pPr algn="ctr"/>
                      <a:r>
                        <a:rPr lang="en-US" sz="1400" b="1" dirty="0">
                          <a:solidFill>
                            <a:schemeClr val="bg1"/>
                          </a:solidFill>
                        </a:rPr>
                        <a:t>Primary Endpoint</a:t>
                      </a:r>
                    </a:p>
                  </a:txBody>
                  <a:tcPr marL="51435" marR="51435" marT="25718" marB="25718" anchor="ctr">
                    <a:solidFill>
                      <a:schemeClr val="accent2"/>
                    </a:solidFill>
                  </a:tcPr>
                </a:tc>
                <a:tc>
                  <a:txBody>
                    <a:bodyPr/>
                    <a:lstStyle/>
                    <a:p>
                      <a:pPr algn="ctr"/>
                      <a:r>
                        <a:rPr lang="en-US" sz="1200" dirty="0"/>
                        <a:t>PFS</a:t>
                      </a:r>
                    </a:p>
                  </a:txBody>
                  <a:tcPr marL="51435" marR="51435" marT="25718" marB="25718" anchor="ctr"/>
                </a:tc>
                <a:tc>
                  <a:txBody>
                    <a:bodyPr/>
                    <a:lstStyle/>
                    <a:p>
                      <a:pPr algn="ctr"/>
                      <a:r>
                        <a:rPr lang="en-US" sz="1200" dirty="0"/>
                        <a:t>ORR</a:t>
                      </a:r>
                    </a:p>
                  </a:txBody>
                  <a:tcPr marL="51435" marR="51435" marT="25718" marB="25718" anchor="ctr"/>
                </a:tc>
                <a:tc>
                  <a:txBody>
                    <a:bodyPr/>
                    <a:lstStyle/>
                    <a:p>
                      <a:pPr algn="ctr"/>
                      <a:r>
                        <a:rPr lang="en-US" sz="1200" dirty="0"/>
                        <a:t>ORR</a:t>
                      </a:r>
                    </a:p>
                  </a:txBody>
                  <a:tcPr marL="51435" marR="51435" marT="25718" marB="25718" anchor="ctr"/>
                </a:tc>
                <a:tc>
                  <a:txBody>
                    <a:bodyPr/>
                    <a:lstStyle/>
                    <a:p>
                      <a:pPr algn="ctr"/>
                      <a:r>
                        <a:rPr lang="en-US" sz="1200" dirty="0"/>
                        <a:t>ORR</a:t>
                      </a:r>
                    </a:p>
                  </a:txBody>
                  <a:tcPr marL="51435" marR="51435" marT="25718" marB="25718" anchor="ctr"/>
                </a:tc>
                <a:extLst>
                  <a:ext uri="{0D108BD9-81ED-4DB2-BD59-A6C34878D82A}">
                    <a16:rowId xmlns:a16="http://schemas.microsoft.com/office/drawing/2014/main" val="1982555340"/>
                  </a:ext>
                </a:extLst>
              </a:tr>
              <a:tr h="548640">
                <a:tc>
                  <a:txBody>
                    <a:bodyPr/>
                    <a:lstStyle/>
                    <a:p>
                      <a:pPr algn="ctr"/>
                      <a:r>
                        <a:rPr lang="en-US" sz="1400" b="1" dirty="0" err="1">
                          <a:solidFill>
                            <a:schemeClr val="bg1"/>
                          </a:solidFill>
                        </a:rPr>
                        <a:t>mOS</a:t>
                      </a:r>
                      <a:r>
                        <a:rPr lang="en-US" sz="1400" b="1" dirty="0">
                          <a:solidFill>
                            <a:schemeClr val="bg1"/>
                          </a:solidFill>
                        </a:rPr>
                        <a:t> (ITT), months</a:t>
                      </a:r>
                    </a:p>
                  </a:txBody>
                  <a:tcPr marL="51435" marR="51435" marT="25718" marB="25718"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aseline="0" dirty="0"/>
                        <a:t>20.0 vs 16.4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HR 0.84</a:t>
                      </a: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aseline="0" dirty="0"/>
                        <a:t>(median 31.5 </a:t>
                      </a:r>
                      <a:r>
                        <a:rPr lang="en-US" sz="900" baseline="0" dirty="0" err="1"/>
                        <a:t>mo</a:t>
                      </a:r>
                      <a:r>
                        <a:rPr lang="en-US" sz="900" baseline="0" dirty="0"/>
                        <a:t> FU)</a:t>
                      </a:r>
                    </a:p>
                    <a:p>
                      <a:pPr algn="ctr"/>
                      <a:r>
                        <a:rPr lang="en-US" sz="1200" dirty="0"/>
                        <a:t>31.5</a:t>
                      </a: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(median 13.1 </a:t>
                      </a:r>
                      <a:r>
                        <a:rPr lang="en-US" sz="900" dirty="0" err="1"/>
                        <a:t>mo</a:t>
                      </a:r>
                      <a:r>
                        <a:rPr lang="en-US" sz="900" dirty="0"/>
                        <a:t> FU)</a:t>
                      </a:r>
                    </a:p>
                    <a:p>
                      <a:pPr algn="ctr"/>
                      <a:r>
                        <a:rPr lang="en-US" sz="1200" dirty="0"/>
                        <a:t>28.0</a:t>
                      </a:r>
                    </a:p>
                  </a:txBody>
                  <a:tcPr marL="51435" marR="51435" marT="25718" marB="2571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(median 14.9  </a:t>
                      </a:r>
                      <a:r>
                        <a:rPr lang="en-US" sz="900" dirty="0" err="1"/>
                        <a:t>mo</a:t>
                      </a:r>
                      <a:r>
                        <a:rPr lang="en-US" sz="900" dirty="0"/>
                        <a:t> FU)</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 Not reported</a:t>
                      </a:r>
                    </a:p>
                  </a:txBody>
                  <a:tcPr marL="51435" marR="51435" marT="25718" marB="25718" anchor="ctr"/>
                </a:tc>
                <a:extLst>
                  <a:ext uri="{0D108BD9-81ED-4DB2-BD59-A6C34878D82A}">
                    <a16:rowId xmlns:a16="http://schemas.microsoft.com/office/drawing/2014/main" val="410043332"/>
                  </a:ext>
                </a:extLst>
              </a:tr>
              <a:tr h="480060">
                <a:tc>
                  <a:txBody>
                    <a:bodyPr/>
                    <a:lstStyle/>
                    <a:p>
                      <a:pPr algn="ctr"/>
                      <a:r>
                        <a:rPr lang="en-US" sz="1400" b="1" dirty="0">
                          <a:solidFill>
                            <a:schemeClr val="bg1"/>
                          </a:solidFill>
                        </a:rPr>
                        <a:t>PFS (ITT), months</a:t>
                      </a:r>
                    </a:p>
                  </a:txBody>
                  <a:tcPr marL="51435" marR="51435" marT="25718" marB="25718" anchor="ctr">
                    <a:solidFill>
                      <a:schemeClr val="accent2"/>
                    </a:solidFill>
                  </a:tcPr>
                </a:tc>
                <a:tc>
                  <a:txBody>
                    <a:bodyPr/>
                    <a:lstStyle/>
                    <a:p>
                      <a:pPr algn="ctr"/>
                      <a:r>
                        <a:rPr lang="en-US" sz="1200" dirty="0"/>
                        <a:t>9.0 vs 5.6</a:t>
                      </a:r>
                    </a:p>
                    <a:p>
                      <a:pPr algn="ctr"/>
                      <a:r>
                        <a:rPr lang="en-US" sz="1200" dirty="0"/>
                        <a:t>HR 0.60</a:t>
                      </a:r>
                    </a:p>
                  </a:txBody>
                  <a:tcPr marL="51435" marR="51435" marT="25718" marB="25718" anchor="ctr"/>
                </a:tc>
                <a:tc>
                  <a:txBody>
                    <a:bodyPr/>
                    <a:lstStyle/>
                    <a:p>
                      <a:pPr algn="ctr"/>
                      <a:r>
                        <a:rPr lang="en-US" sz="1200" dirty="0"/>
                        <a:t>5.5</a:t>
                      </a:r>
                    </a:p>
                  </a:txBody>
                  <a:tcPr marL="51435" marR="51435" marT="25718" marB="25718" anchor="ctr"/>
                </a:tc>
                <a:tc>
                  <a:txBody>
                    <a:bodyPr/>
                    <a:lstStyle/>
                    <a:p>
                      <a:pPr algn="ctr"/>
                      <a:r>
                        <a:rPr lang="en-US" sz="1200" dirty="0"/>
                        <a:t>12.5</a:t>
                      </a:r>
                    </a:p>
                    <a:p>
                      <a:pPr algn="ctr"/>
                      <a:r>
                        <a:rPr lang="en-US" sz="1200" dirty="0"/>
                        <a:t>(cohort 1)</a:t>
                      </a:r>
                    </a:p>
                  </a:txBody>
                  <a:tcPr marL="51435" marR="51435" marT="25718" marB="25718" anchor="ctr"/>
                </a:tc>
                <a:tc>
                  <a:txBody>
                    <a:bodyPr/>
                    <a:lstStyle/>
                    <a:p>
                      <a:pPr algn="ctr"/>
                      <a:r>
                        <a:rPr lang="en-US" sz="1200" dirty="0"/>
                        <a:t>17.9 (all </a:t>
                      </a:r>
                      <a:r>
                        <a:rPr lang="en-US" sz="1200" dirty="0" err="1"/>
                        <a:t>histologies</a:t>
                      </a:r>
                      <a:r>
                        <a:rPr lang="en-US" sz="1200" dirty="0"/>
                        <a:t>)</a:t>
                      </a:r>
                    </a:p>
                    <a:p>
                      <a:pPr algn="ctr"/>
                      <a:r>
                        <a:rPr lang="en-US" sz="1200" dirty="0"/>
                        <a:t>Pap not reported</a:t>
                      </a:r>
                    </a:p>
                  </a:txBody>
                  <a:tcPr marL="51435" marR="51435" marT="25718" marB="25718" anchor="ctr"/>
                </a:tc>
                <a:extLst>
                  <a:ext uri="{0D108BD9-81ED-4DB2-BD59-A6C34878D82A}">
                    <a16:rowId xmlns:a16="http://schemas.microsoft.com/office/drawing/2014/main" val="3013897777"/>
                  </a:ext>
                </a:extLst>
              </a:tr>
              <a:tr h="274320">
                <a:tc>
                  <a:txBody>
                    <a:bodyPr/>
                    <a:lstStyle/>
                    <a:p>
                      <a:pPr algn="ctr"/>
                      <a:r>
                        <a:rPr lang="en-US" sz="1400" b="1" dirty="0">
                          <a:solidFill>
                            <a:schemeClr val="bg1"/>
                          </a:solidFill>
                        </a:rPr>
                        <a:t>ORR (ITT), %</a:t>
                      </a:r>
                    </a:p>
                  </a:txBody>
                  <a:tcPr marL="51435" marR="51435" marT="25718" marB="25718" anchor="ctr">
                    <a:solidFill>
                      <a:schemeClr val="accent2"/>
                    </a:solidFill>
                  </a:tcPr>
                </a:tc>
                <a:tc>
                  <a:txBody>
                    <a:bodyPr/>
                    <a:lstStyle/>
                    <a:p>
                      <a:pPr algn="ctr"/>
                      <a:r>
                        <a:rPr lang="en-US" sz="1200" dirty="0"/>
                        <a:t>23% vs 4%</a:t>
                      </a:r>
                    </a:p>
                  </a:txBody>
                  <a:tcPr marL="51435" marR="51435" marT="25718" marB="25718" anchor="ctr"/>
                </a:tc>
                <a:tc>
                  <a:txBody>
                    <a:bodyPr/>
                    <a:lstStyle/>
                    <a:p>
                      <a:pPr algn="ctr"/>
                      <a:r>
                        <a:rPr lang="en-US" sz="1200" dirty="0"/>
                        <a:t>29%</a:t>
                      </a:r>
                    </a:p>
                  </a:txBody>
                  <a:tcPr marL="51435" marR="51435" marT="25718" marB="25718" anchor="ctr"/>
                </a:tc>
                <a:tc>
                  <a:txBody>
                    <a:bodyPr/>
                    <a:lstStyle/>
                    <a:p>
                      <a:pPr algn="ctr"/>
                      <a:r>
                        <a:rPr lang="en-US" sz="1200" dirty="0"/>
                        <a:t>47%</a:t>
                      </a:r>
                    </a:p>
                  </a:txBody>
                  <a:tcPr marL="51435" marR="51435" marT="25718" marB="25718" anchor="ctr"/>
                </a:tc>
                <a:tc>
                  <a:txBody>
                    <a:bodyPr/>
                    <a:lstStyle/>
                    <a:p>
                      <a:pPr algn="ctr"/>
                      <a:r>
                        <a:rPr lang="en-US" sz="1200" dirty="0"/>
                        <a:t>54%</a:t>
                      </a:r>
                    </a:p>
                  </a:txBody>
                  <a:tcPr marL="51435" marR="51435" marT="25718" marB="25718" anchor="ctr"/>
                </a:tc>
                <a:extLst>
                  <a:ext uri="{0D108BD9-81ED-4DB2-BD59-A6C34878D82A}">
                    <a16:rowId xmlns:a16="http://schemas.microsoft.com/office/drawing/2014/main" val="960060679"/>
                  </a:ext>
                </a:extLst>
              </a:tr>
              <a:tr h="274320">
                <a:tc>
                  <a:txBody>
                    <a:bodyPr/>
                    <a:lstStyle/>
                    <a:p>
                      <a:pPr algn="ctr"/>
                      <a:r>
                        <a:rPr lang="en-US" sz="1400" b="1" dirty="0">
                          <a:solidFill>
                            <a:schemeClr val="bg1"/>
                          </a:solidFill>
                        </a:rPr>
                        <a:t>CR rate (ITT)</a:t>
                      </a:r>
                    </a:p>
                  </a:txBody>
                  <a:tcPr marL="51435" marR="51435" marT="25718" marB="25718" anchor="ctr">
                    <a:solidFill>
                      <a:schemeClr val="accent2"/>
                    </a:solidFill>
                  </a:tcPr>
                </a:tc>
                <a:tc>
                  <a:txBody>
                    <a:bodyPr/>
                    <a:lstStyle/>
                    <a:p>
                      <a:pPr algn="ctr"/>
                      <a:r>
                        <a:rPr lang="en-US" sz="1200" dirty="0"/>
                        <a:t>5% vs 0% </a:t>
                      </a:r>
                    </a:p>
                  </a:txBody>
                  <a:tcPr marL="51435" marR="51435" marT="25718" marB="25718" anchor="ctr"/>
                </a:tc>
                <a:tc>
                  <a:txBody>
                    <a:bodyPr/>
                    <a:lstStyle/>
                    <a:p>
                      <a:pPr algn="ctr"/>
                      <a:r>
                        <a:rPr lang="en-US" sz="1200" dirty="0"/>
                        <a:t>6%</a:t>
                      </a:r>
                    </a:p>
                  </a:txBody>
                  <a:tcPr marL="51435" marR="51435" marT="25718" marB="25718" anchor="ctr"/>
                </a:tc>
                <a:tc>
                  <a:txBody>
                    <a:bodyPr/>
                    <a:lstStyle/>
                    <a:p>
                      <a:pPr algn="ctr"/>
                      <a:r>
                        <a:rPr lang="en-US" sz="1200" dirty="0"/>
                        <a:t>0%</a:t>
                      </a:r>
                    </a:p>
                  </a:txBody>
                  <a:tcPr marL="51435" marR="51435" marT="25718" marB="25718" anchor="ctr"/>
                </a:tc>
                <a:tc>
                  <a:txBody>
                    <a:bodyPr/>
                    <a:lstStyle/>
                    <a:p>
                      <a:pPr algn="ctr"/>
                      <a:r>
                        <a:rPr lang="en-US" sz="1200" dirty="0"/>
                        <a:t>9%</a:t>
                      </a:r>
                    </a:p>
                  </a:txBody>
                  <a:tcPr marL="51435" marR="51435" marT="25718" marB="25718" anchor="ctr"/>
                </a:tc>
                <a:extLst>
                  <a:ext uri="{0D108BD9-81ED-4DB2-BD59-A6C34878D82A}">
                    <a16:rowId xmlns:a16="http://schemas.microsoft.com/office/drawing/2014/main" val="3859513179"/>
                  </a:ext>
                </a:extLst>
              </a:tr>
              <a:tr h="274320">
                <a:tc>
                  <a:txBody>
                    <a:bodyPr/>
                    <a:lstStyle/>
                    <a:p>
                      <a:pPr algn="ctr"/>
                      <a:r>
                        <a:rPr lang="en-US" sz="1400" b="1" dirty="0">
                          <a:solidFill>
                            <a:schemeClr val="bg1"/>
                          </a:solidFill>
                        </a:rPr>
                        <a:t>Primary PD</a:t>
                      </a:r>
                    </a:p>
                  </a:txBody>
                  <a:tcPr marL="51435" marR="51435" marT="25718" marB="25718" anchor="ctr">
                    <a:solidFill>
                      <a:schemeClr val="accent2"/>
                    </a:solidFill>
                  </a:tcPr>
                </a:tc>
                <a:tc>
                  <a:txBody>
                    <a:bodyPr/>
                    <a:lstStyle/>
                    <a:p>
                      <a:pPr algn="ctr"/>
                      <a:r>
                        <a:rPr lang="en-US" sz="1200" dirty="0"/>
                        <a:t>14% vs 28%</a:t>
                      </a:r>
                    </a:p>
                  </a:txBody>
                  <a:tcPr marL="51435" marR="51435" marT="25718" marB="25718" anchor="ctr"/>
                </a:tc>
                <a:tc>
                  <a:txBody>
                    <a:bodyPr/>
                    <a:lstStyle/>
                    <a:p>
                      <a:pPr algn="ctr"/>
                      <a:r>
                        <a:rPr lang="en-US" sz="1200" dirty="0"/>
                        <a:t>32%</a:t>
                      </a:r>
                    </a:p>
                  </a:txBody>
                  <a:tcPr marL="51435" marR="51435" marT="25718" marB="25718" anchor="ctr"/>
                </a:tc>
                <a:tc>
                  <a:txBody>
                    <a:bodyPr/>
                    <a:lstStyle/>
                    <a:p>
                      <a:pPr algn="ctr"/>
                      <a:r>
                        <a:rPr lang="en-US" sz="1200" dirty="0"/>
                        <a:t>3%</a:t>
                      </a:r>
                    </a:p>
                  </a:txBody>
                  <a:tcPr marL="51435" marR="51435" marT="25718" marB="25718" anchor="ctr"/>
                </a:tc>
                <a:tc>
                  <a:txBody>
                    <a:bodyPr/>
                    <a:lstStyle/>
                    <a:p>
                      <a:pPr algn="ctr"/>
                      <a:r>
                        <a:rPr lang="en-US" sz="1200" dirty="0"/>
                        <a:t>10%</a:t>
                      </a:r>
                    </a:p>
                  </a:txBody>
                  <a:tcPr marL="51435" marR="51435" marT="25718" marB="25718" anchor="ctr"/>
                </a:tc>
                <a:extLst>
                  <a:ext uri="{0D108BD9-81ED-4DB2-BD59-A6C34878D82A}">
                    <a16:rowId xmlns:a16="http://schemas.microsoft.com/office/drawing/2014/main" val="3918695421"/>
                  </a:ext>
                </a:extLst>
              </a:tr>
            </a:tbl>
          </a:graphicData>
        </a:graphic>
      </p:graphicFrame>
      <p:sp>
        <p:nvSpPr>
          <p:cNvPr id="3" name="TextBox 2"/>
          <p:cNvSpPr txBox="1"/>
          <p:nvPr/>
        </p:nvSpPr>
        <p:spPr>
          <a:xfrm>
            <a:off x="4050792" y="4521615"/>
            <a:ext cx="5093208" cy="600164"/>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342991"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983"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974"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966"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957" algn="l" defTabSz="685983" rtl="0" eaLnBrk="1" latinLnBrk="0" hangingPunct="1">
              <a:defRPr kern="1200">
                <a:solidFill>
                  <a:schemeClr val="tx1"/>
                </a:solidFill>
                <a:latin typeface="Arial" pitchFamily="34" charset="0"/>
                <a:ea typeface="ＭＳ Ｐゴシック" pitchFamily="34" charset="-128"/>
                <a:cs typeface="+mn-cs"/>
              </a:defRPr>
            </a:lvl6pPr>
            <a:lvl7pPr marL="2057949" algn="l" defTabSz="685983" rtl="0" eaLnBrk="1" latinLnBrk="0" hangingPunct="1">
              <a:defRPr kern="1200">
                <a:solidFill>
                  <a:schemeClr val="tx1"/>
                </a:solidFill>
                <a:latin typeface="Arial" pitchFamily="34" charset="0"/>
                <a:ea typeface="ＭＳ Ｐゴシック" pitchFamily="34" charset="-128"/>
                <a:cs typeface="+mn-cs"/>
              </a:defRPr>
            </a:lvl7pPr>
            <a:lvl8pPr marL="2400940" algn="l" defTabSz="685983" rtl="0" eaLnBrk="1" latinLnBrk="0" hangingPunct="1">
              <a:defRPr kern="1200">
                <a:solidFill>
                  <a:schemeClr val="tx1"/>
                </a:solidFill>
                <a:latin typeface="Arial" pitchFamily="34" charset="0"/>
                <a:ea typeface="ＭＳ Ｐゴシック" pitchFamily="34" charset="-128"/>
                <a:cs typeface="+mn-cs"/>
              </a:defRPr>
            </a:lvl8pPr>
            <a:lvl9pPr marL="2743932" algn="l" defTabSz="685983" rtl="0" eaLnBrk="1" latinLnBrk="0" hangingPunct="1">
              <a:defRPr kern="1200">
                <a:solidFill>
                  <a:schemeClr val="tx1"/>
                </a:solidFill>
                <a:latin typeface="Arial" pitchFamily="34" charset="0"/>
                <a:ea typeface="ＭＳ Ｐゴシック" pitchFamily="34" charset="-128"/>
                <a:cs typeface="+mn-cs"/>
              </a:defRPr>
            </a:lvl9pPr>
          </a:lstStyle>
          <a:p>
            <a:r>
              <a:rPr lang="en-US" sz="1100" baseline="30000" dirty="0">
                <a:solidFill>
                  <a:schemeClr val="bg2"/>
                </a:solidFill>
                <a:latin typeface="Calibri" panose="020F0502020204030204"/>
                <a:ea typeface="+mn-ea"/>
              </a:rPr>
              <a:t>1</a:t>
            </a:r>
            <a:r>
              <a:rPr lang="en-US" sz="1100" dirty="0">
                <a:solidFill>
                  <a:schemeClr val="bg2"/>
                </a:solidFill>
                <a:latin typeface="Calibri" panose="020F0502020204030204"/>
                <a:ea typeface="+mn-ea"/>
              </a:rPr>
              <a:t>Pal, SK et al. </a:t>
            </a:r>
            <a:r>
              <a:rPr lang="en-US" sz="1100" u="sng" dirty="0">
                <a:solidFill>
                  <a:schemeClr val="bg2"/>
                </a:solidFill>
                <a:latin typeface="Calibri" panose="020F0502020204030204"/>
                <a:ea typeface="+mn-ea"/>
              </a:rPr>
              <a:t>Lancet</a:t>
            </a:r>
            <a:r>
              <a:rPr lang="en-US" sz="1100" dirty="0">
                <a:solidFill>
                  <a:schemeClr val="bg2"/>
                </a:solidFill>
                <a:latin typeface="Calibri" panose="020F0502020204030204"/>
                <a:ea typeface="+mn-ea"/>
              </a:rPr>
              <a:t> (2021) 397:695; </a:t>
            </a:r>
            <a:r>
              <a:rPr lang="en-US" sz="1100" baseline="30000" dirty="0">
                <a:solidFill>
                  <a:schemeClr val="bg2"/>
                </a:solidFill>
                <a:latin typeface="Calibri" panose="020F0502020204030204"/>
                <a:ea typeface="+mn-ea"/>
              </a:rPr>
              <a:t>2</a:t>
            </a:r>
            <a:r>
              <a:rPr lang="en-US" sz="1100" dirty="0">
                <a:solidFill>
                  <a:schemeClr val="bg2"/>
                </a:solidFill>
                <a:latin typeface="Calibri" panose="020F0502020204030204"/>
                <a:ea typeface="+mn-ea"/>
              </a:rPr>
              <a:t>McDermnott, DF et al. </a:t>
            </a:r>
            <a:r>
              <a:rPr lang="en-US" sz="1100" u="sng" dirty="0">
                <a:solidFill>
                  <a:schemeClr val="bg2"/>
                </a:solidFill>
                <a:latin typeface="Calibri" panose="020F0502020204030204"/>
                <a:ea typeface="+mn-ea"/>
              </a:rPr>
              <a:t>JCO</a:t>
            </a:r>
            <a:r>
              <a:rPr lang="en-US" sz="1100" dirty="0">
                <a:solidFill>
                  <a:schemeClr val="bg2"/>
                </a:solidFill>
                <a:latin typeface="Calibri" panose="020F0502020204030204"/>
                <a:ea typeface="+mn-ea"/>
              </a:rPr>
              <a:t> (2021) 39:1029; </a:t>
            </a:r>
            <a:r>
              <a:rPr lang="en-US" sz="1100" baseline="30000" dirty="0">
                <a:solidFill>
                  <a:schemeClr val="bg2"/>
                </a:solidFill>
              </a:rPr>
              <a:t>3</a:t>
            </a:r>
            <a:r>
              <a:rPr lang="en-US" sz="1100" dirty="0">
                <a:solidFill>
                  <a:schemeClr val="bg2"/>
                </a:solidFill>
              </a:rPr>
              <a:t>Lee, CH et al. </a:t>
            </a:r>
            <a:r>
              <a:rPr lang="en-US" sz="1100" u="sng" dirty="0">
                <a:solidFill>
                  <a:schemeClr val="bg2"/>
                </a:solidFill>
              </a:rPr>
              <a:t>JCO</a:t>
            </a:r>
            <a:r>
              <a:rPr lang="en-US" sz="1100" dirty="0">
                <a:solidFill>
                  <a:schemeClr val="bg2"/>
                </a:solidFill>
              </a:rPr>
              <a:t> (2022) DOI https://doi.org/10.1200/JCO.21.01944; </a:t>
            </a:r>
            <a:r>
              <a:rPr lang="en-US" sz="1100" baseline="30000" dirty="0">
                <a:solidFill>
                  <a:schemeClr val="bg2"/>
                </a:solidFill>
                <a:latin typeface="Calibri" panose="020F0502020204030204"/>
              </a:rPr>
              <a:t>4</a:t>
            </a:r>
            <a:r>
              <a:rPr lang="en-US" sz="1100" dirty="0">
                <a:solidFill>
                  <a:schemeClr val="bg2"/>
                </a:solidFill>
                <a:latin typeface="Calibri" panose="020F0502020204030204"/>
              </a:rPr>
              <a:t>Lee, C-H et al. ASCO 2023 abstract 4518.</a:t>
            </a:r>
          </a:p>
        </p:txBody>
      </p:sp>
      <p:sp>
        <p:nvSpPr>
          <p:cNvPr id="5" name="Rectangle 4">
            <a:extLst>
              <a:ext uri="{FF2B5EF4-FFF2-40B4-BE49-F238E27FC236}">
                <a16:creationId xmlns:a16="http://schemas.microsoft.com/office/drawing/2014/main" id="{5916F05B-DE2A-4D04-A3E7-AE6E2379B5D3}"/>
              </a:ext>
            </a:extLst>
          </p:cNvPr>
          <p:cNvSpPr/>
          <p:nvPr/>
        </p:nvSpPr>
        <p:spPr bwMode="auto">
          <a:xfrm>
            <a:off x="2374490" y="2477729"/>
            <a:ext cx="5855110" cy="1319981"/>
          </a:xfrm>
          <a:prstGeom prst="rect">
            <a:avLst/>
          </a:prstGeom>
          <a:solidFill>
            <a:schemeClr val="bg1">
              <a:alpha val="0"/>
            </a:schemeClr>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93576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85800" y="1168401"/>
            <a:ext cx="7772400" cy="2915920"/>
          </a:xfrm>
        </p:spPr>
        <p:txBody>
          <a:bodyPr/>
          <a:lstStyle/>
          <a:p>
            <a:pPr marL="228600" indent="-228600" algn="l">
              <a:spcBef>
                <a:spcPts val="0"/>
              </a:spcBef>
              <a:spcAft>
                <a:spcPts val="1200"/>
              </a:spcAft>
              <a:buSzPct val="100000"/>
              <a:buFont typeface="Wingdings" panose="05000000000000000000" pitchFamily="2" charset="2"/>
              <a:buChar char="§"/>
            </a:pPr>
            <a:r>
              <a:rPr lang="en-US" sz="2000" dirty="0">
                <a:solidFill>
                  <a:srgbClr val="002E51"/>
                </a:solidFill>
                <a:cs typeface="Arial" panose="020B0604020202020204" pitchFamily="34" charset="0"/>
              </a:rPr>
              <a:t>Immune checkpoint inhibitors appear to be the </a:t>
            </a:r>
            <a:r>
              <a:rPr lang="en-US" sz="2000" u="sng" dirty="0">
                <a:solidFill>
                  <a:srgbClr val="002E51"/>
                </a:solidFill>
                <a:cs typeface="Arial" panose="020B0604020202020204" pitchFamily="34" charset="0"/>
              </a:rPr>
              <a:t>drug class of choice for </a:t>
            </a:r>
            <a:r>
              <a:rPr lang="en-US" sz="2000" u="sng" dirty="0" err="1">
                <a:solidFill>
                  <a:srgbClr val="002E51"/>
                </a:solidFill>
                <a:cs typeface="Arial" panose="020B0604020202020204" pitchFamily="34" charset="0"/>
              </a:rPr>
              <a:t>sarcomatoid</a:t>
            </a:r>
            <a:r>
              <a:rPr lang="en-US" sz="2000" dirty="0">
                <a:solidFill>
                  <a:srgbClr val="002E51"/>
                </a:solidFill>
                <a:cs typeface="Arial" panose="020B0604020202020204" pitchFamily="34" charset="0"/>
              </a:rPr>
              <a:t> (cc) RCC tumors</a:t>
            </a:r>
          </a:p>
          <a:p>
            <a:pPr marL="228600" indent="-228600" algn="l">
              <a:spcBef>
                <a:spcPts val="0"/>
              </a:spcBef>
              <a:spcAft>
                <a:spcPts val="1200"/>
              </a:spcAft>
              <a:buSzPct val="100000"/>
              <a:buFont typeface="Wingdings" panose="05000000000000000000" pitchFamily="2" charset="2"/>
              <a:buChar char="§"/>
            </a:pPr>
            <a:r>
              <a:rPr lang="en-US" sz="2000" u="sng" dirty="0" err="1">
                <a:solidFill>
                  <a:srgbClr val="002E51"/>
                </a:solidFill>
                <a:cs typeface="Arial" panose="020B0604020202020204" pitchFamily="34" charset="0"/>
              </a:rPr>
              <a:t>Cabozantinib</a:t>
            </a:r>
            <a:r>
              <a:rPr lang="en-US" sz="2000" u="sng" dirty="0">
                <a:solidFill>
                  <a:srgbClr val="002E51"/>
                </a:solidFill>
                <a:cs typeface="Arial" panose="020B0604020202020204" pitchFamily="34" charset="0"/>
              </a:rPr>
              <a:t> had better activity</a:t>
            </a:r>
            <a:r>
              <a:rPr lang="en-US" sz="2000" dirty="0">
                <a:solidFill>
                  <a:srgbClr val="002E51"/>
                </a:solidFill>
                <a:cs typeface="Arial" panose="020B0604020202020204" pitchFamily="34" charset="0"/>
              </a:rPr>
              <a:t> by PFS and ORR versus sunitinib for advanced papillary RCC</a:t>
            </a:r>
          </a:p>
          <a:p>
            <a:pPr marL="228600" indent="-228600" algn="l">
              <a:spcBef>
                <a:spcPts val="0"/>
              </a:spcBef>
              <a:spcAft>
                <a:spcPts val="1200"/>
              </a:spcAft>
              <a:buSzPct val="100000"/>
              <a:buFont typeface="Wingdings" panose="05000000000000000000" pitchFamily="2" charset="2"/>
              <a:buChar char="§"/>
            </a:pPr>
            <a:r>
              <a:rPr lang="en-US" sz="2000" u="sng" dirty="0">
                <a:solidFill>
                  <a:srgbClr val="002E51"/>
                </a:solidFill>
                <a:cs typeface="Arial" panose="020B0604020202020204" pitchFamily="34" charset="0"/>
              </a:rPr>
              <a:t>Single agent (</a:t>
            </a:r>
            <a:r>
              <a:rPr lang="en-US" sz="2000" u="sng" dirty="0" err="1">
                <a:solidFill>
                  <a:srgbClr val="002E51"/>
                </a:solidFill>
                <a:cs typeface="Arial" panose="020B0604020202020204" pitchFamily="34" charset="0"/>
              </a:rPr>
              <a:t>cabozantinib</a:t>
            </a:r>
            <a:r>
              <a:rPr lang="en-US" sz="2000" u="sng" dirty="0">
                <a:solidFill>
                  <a:srgbClr val="002E51"/>
                </a:solidFill>
                <a:cs typeface="Arial" panose="020B0604020202020204" pitchFamily="34" charset="0"/>
              </a:rPr>
              <a:t>, pembrolizumab) or IO/TKI combination regimens are rationale first-line options</a:t>
            </a:r>
            <a:r>
              <a:rPr lang="en-US" sz="2000" dirty="0">
                <a:solidFill>
                  <a:srgbClr val="002E51"/>
                </a:solidFill>
                <a:cs typeface="Arial" panose="020B0604020202020204" pitchFamily="34" charset="0"/>
              </a:rPr>
              <a:t> for metastatic papillary RCC.</a:t>
            </a:r>
          </a:p>
          <a:p>
            <a:pPr algn="l">
              <a:spcAft>
                <a:spcPts val="1200"/>
              </a:spcAft>
            </a:pPr>
            <a:endParaRPr lang="en-US" sz="2000"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sz="2800" b="1" dirty="0">
                <a:cs typeface="Arial" panose="020B0604020202020204" pitchFamily="34" charset="0"/>
              </a:rPr>
              <a:t>Conclusions: </a:t>
            </a:r>
            <a:r>
              <a:rPr lang="en-US" sz="2800" b="1" dirty="0" err="1">
                <a:cs typeface="Arial" panose="020B0604020202020204" pitchFamily="34" charset="0"/>
              </a:rPr>
              <a:t>Sarcomatoid</a:t>
            </a:r>
            <a:r>
              <a:rPr lang="en-US" sz="2800" b="1" dirty="0">
                <a:cs typeface="Arial" panose="020B0604020202020204" pitchFamily="34" charset="0"/>
              </a:rPr>
              <a:t> and non-clear cell RCC</a:t>
            </a:r>
            <a:endParaRPr lang="en-US" sz="2800" b="1" dirty="0"/>
          </a:p>
        </p:txBody>
      </p:sp>
    </p:spTree>
    <p:extLst>
      <p:ext uri="{BB962C8B-B14F-4D97-AF65-F5344CB8AC3E}">
        <p14:creationId xmlns:p14="http://schemas.microsoft.com/office/powerpoint/2010/main" val="399106030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BA975-4721-4301-8E02-3846C3272215}"/>
              </a:ext>
            </a:extLst>
          </p:cNvPr>
          <p:cNvSpPr>
            <a:spLocks noGrp="1"/>
          </p:cNvSpPr>
          <p:nvPr>
            <p:ph type="title"/>
          </p:nvPr>
        </p:nvSpPr>
        <p:spPr/>
        <p:txBody>
          <a:bodyPr/>
          <a:lstStyle/>
          <a:p>
            <a:r>
              <a:rPr lang="en-US" sz="3200" b="1" dirty="0"/>
              <a:t>SWOG S2200: PAPMET2</a:t>
            </a:r>
          </a:p>
        </p:txBody>
      </p:sp>
      <p:pic>
        <p:nvPicPr>
          <p:cNvPr id="1026" name="Picture 2" descr="Image">
            <a:extLst>
              <a:ext uri="{FF2B5EF4-FFF2-40B4-BE49-F238E27FC236}">
                <a16:creationId xmlns:a16="http://schemas.microsoft.com/office/drawing/2014/main" id="{E148D32E-CCC2-4D8F-8B7E-63CFA2844FCF}"/>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6466" b="21924"/>
          <a:stretch/>
        </p:blipFill>
        <p:spPr bwMode="auto">
          <a:xfrm>
            <a:off x="320040" y="838200"/>
            <a:ext cx="8505825"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3598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BA975-4721-4301-8E02-3846C3272215}"/>
              </a:ext>
            </a:extLst>
          </p:cNvPr>
          <p:cNvSpPr>
            <a:spLocks noGrp="1"/>
          </p:cNvSpPr>
          <p:nvPr>
            <p:ph type="title"/>
          </p:nvPr>
        </p:nvSpPr>
        <p:spPr/>
        <p:txBody>
          <a:bodyPr/>
          <a:lstStyle/>
          <a:p>
            <a:r>
              <a:rPr lang="en-US" sz="3200" b="1" dirty="0"/>
              <a:t>SWOG S2200: PAPMET2</a:t>
            </a:r>
          </a:p>
        </p:txBody>
      </p:sp>
      <p:pic>
        <p:nvPicPr>
          <p:cNvPr id="1026" name="Picture 2" descr="Image">
            <a:extLst>
              <a:ext uri="{FF2B5EF4-FFF2-40B4-BE49-F238E27FC236}">
                <a16:creationId xmlns:a16="http://schemas.microsoft.com/office/drawing/2014/main" id="{E148D32E-CCC2-4D8F-8B7E-63CFA2844FCF}"/>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6466" b="21924"/>
          <a:stretch/>
        </p:blipFill>
        <p:spPr bwMode="auto">
          <a:xfrm>
            <a:off x="320040" y="838200"/>
            <a:ext cx="8505825" cy="3171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88C9D0B-197F-4211-9F2E-DDB5E58425BE}"/>
              </a:ext>
            </a:extLst>
          </p:cNvPr>
          <p:cNvSpPr txBox="1"/>
          <p:nvPr/>
        </p:nvSpPr>
        <p:spPr>
          <a:xfrm>
            <a:off x="1828800" y="3014956"/>
            <a:ext cx="5486400" cy="1005840"/>
          </a:xfrm>
          <a:prstGeom prst="rect">
            <a:avLst/>
          </a:prstGeom>
          <a:solidFill>
            <a:schemeClr val="accent5"/>
          </a:solidFill>
          <a:ln w="19050">
            <a:solidFill>
              <a:schemeClr val="accent1">
                <a:shade val="15000"/>
              </a:schemeClr>
            </a:solidFill>
          </a:ln>
        </p:spPr>
        <p:txBody>
          <a:bodyPr wrap="square" rtlCol="0" anchor="ctr">
            <a:spAutoFit/>
          </a:bodyPr>
          <a:lstStyle/>
          <a:p>
            <a:pPr algn="ctr"/>
            <a:r>
              <a:rPr lang="en-US" sz="2800" b="1" dirty="0">
                <a:solidFill>
                  <a:srgbClr val="002E51"/>
                </a:solidFill>
              </a:rPr>
              <a:t>Clinical equipoise??</a:t>
            </a:r>
          </a:p>
        </p:txBody>
      </p:sp>
    </p:spTree>
    <p:extLst>
      <p:ext uri="{BB962C8B-B14F-4D97-AF65-F5344CB8AC3E}">
        <p14:creationId xmlns:p14="http://schemas.microsoft.com/office/powerpoint/2010/main" val="161287797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B6578B74-AE67-4D66-9A08-AFCBCF71B2A8}"/>
              </a:ext>
            </a:extLst>
          </p:cNvPr>
          <p:cNvSpPr>
            <a:spLocks noGrp="1"/>
          </p:cNvSpPr>
          <p:nvPr>
            <p:ph type="subTitle" idx="1"/>
          </p:nvPr>
        </p:nvSpPr>
        <p:spPr/>
        <p:txBody>
          <a:bodyPr/>
          <a:lstStyle/>
          <a:p>
            <a:r>
              <a:rPr lang="en-US" sz="2800" b="1" dirty="0">
                <a:solidFill>
                  <a:srgbClr val="002E51"/>
                </a:solidFill>
              </a:rPr>
              <a:t>Questions and Follow-up</a:t>
            </a:r>
          </a:p>
          <a:p>
            <a:endParaRPr lang="en-US" sz="2800" dirty="0">
              <a:solidFill>
                <a:srgbClr val="002E51"/>
              </a:solidFill>
            </a:endParaRPr>
          </a:p>
          <a:p>
            <a:r>
              <a:rPr lang="en-US" sz="2800" dirty="0">
                <a:solidFill>
                  <a:srgbClr val="002E51"/>
                </a:solidFill>
              </a:rPr>
              <a:t>stykodi@fredhutch.org</a:t>
            </a:r>
          </a:p>
        </p:txBody>
      </p:sp>
    </p:spTree>
    <p:extLst>
      <p:ext uri="{BB962C8B-B14F-4D97-AF65-F5344CB8AC3E}">
        <p14:creationId xmlns:p14="http://schemas.microsoft.com/office/powerpoint/2010/main" val="52476634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1" descr="Calendar&#10;&#10;Description automatically generated"/>
          <p:cNvPicPr preferRelativeResize="0"/>
          <p:nvPr/>
        </p:nvPicPr>
        <p:blipFill rotWithShape="1">
          <a:blip r:embed="rId3">
            <a:alphaModFix/>
          </a:blip>
          <a:srcRect/>
          <a:stretch/>
        </p:blipFill>
        <p:spPr>
          <a:xfrm>
            <a:off x="7037" y="0"/>
            <a:ext cx="9129925" cy="5148263"/>
          </a:xfrm>
          <a:prstGeom prst="rect">
            <a:avLst/>
          </a:prstGeom>
          <a:noFill/>
          <a:ln>
            <a:noFill/>
          </a:ln>
        </p:spPr>
      </p:pic>
      <p:pic>
        <p:nvPicPr>
          <p:cNvPr id="348" name="Google Shape;348;p1" descr="Graphical user interface&#10;&#10;Description automatically generated"/>
          <p:cNvPicPr preferRelativeResize="0"/>
          <p:nvPr/>
        </p:nvPicPr>
        <p:blipFill rotWithShape="1">
          <a:blip r:embed="rId4">
            <a:alphaModFix/>
          </a:blip>
          <a:srcRect/>
          <a:stretch/>
        </p:blipFill>
        <p:spPr>
          <a:xfrm>
            <a:off x="7037" y="0"/>
            <a:ext cx="9129925" cy="5148263"/>
          </a:xfrm>
          <a:prstGeom prst="rect">
            <a:avLst/>
          </a:prstGeom>
          <a:noFill/>
          <a:ln>
            <a:noFill/>
          </a:ln>
        </p:spPr>
      </p:pic>
      <p:pic>
        <p:nvPicPr>
          <p:cNvPr id="349" name="Google Shape;349;p1" descr="A picture containing text&#10;&#10;Description automatically generated"/>
          <p:cNvPicPr preferRelativeResize="0"/>
          <p:nvPr/>
        </p:nvPicPr>
        <p:blipFill rotWithShape="1">
          <a:blip r:embed="rId5">
            <a:alphaModFix/>
          </a:blip>
          <a:srcRect/>
          <a:stretch/>
        </p:blipFill>
        <p:spPr>
          <a:xfrm>
            <a:off x="-1" y="-12701"/>
            <a:ext cx="9129925" cy="5148263"/>
          </a:xfrm>
          <a:prstGeom prst="rect">
            <a:avLst/>
          </a:prstGeom>
          <a:noFill/>
          <a:ln>
            <a:noFill/>
          </a:ln>
        </p:spPr>
      </p:pic>
      <p:pic>
        <p:nvPicPr>
          <p:cNvPr id="350" name="Google Shape;350;p1" descr="A picture containing graphical user interface&#10;&#10;Description automatically generated"/>
          <p:cNvPicPr preferRelativeResize="0"/>
          <p:nvPr/>
        </p:nvPicPr>
        <p:blipFill rotWithShape="1">
          <a:blip r:embed="rId6">
            <a:alphaModFix/>
          </a:blip>
          <a:srcRect/>
          <a:stretch/>
        </p:blipFill>
        <p:spPr>
          <a:xfrm>
            <a:off x="-1" y="0"/>
            <a:ext cx="9144001" cy="5148263"/>
          </a:xfrm>
          <a:prstGeom prst="rect">
            <a:avLst/>
          </a:prstGeom>
          <a:noFill/>
          <a:ln>
            <a:noFill/>
          </a:ln>
        </p:spPr>
      </p:pic>
      <p:pic>
        <p:nvPicPr>
          <p:cNvPr id="351" name="Google Shape;351;p1" descr="Graphical user interface&#10;&#10;Description automatically generated with medium confidence"/>
          <p:cNvPicPr preferRelativeResize="0"/>
          <p:nvPr/>
        </p:nvPicPr>
        <p:blipFill rotWithShape="1">
          <a:blip r:embed="rId7">
            <a:alphaModFix/>
          </a:blip>
          <a:srcRect/>
          <a:stretch/>
        </p:blipFill>
        <p:spPr>
          <a:xfrm>
            <a:off x="-1276" y="0"/>
            <a:ext cx="9129925" cy="5148263"/>
          </a:xfrm>
          <a:prstGeom prst="rect">
            <a:avLst/>
          </a:prstGeom>
          <a:noFill/>
          <a:ln>
            <a:noFill/>
          </a:ln>
        </p:spPr>
      </p:pic>
      <p:pic>
        <p:nvPicPr>
          <p:cNvPr id="352" name="Google Shape;352;p1" descr="Graphical user interface&#10;&#10;Description automatically generated"/>
          <p:cNvPicPr preferRelativeResize="0"/>
          <p:nvPr/>
        </p:nvPicPr>
        <p:blipFill rotWithShape="1">
          <a:blip r:embed="rId8">
            <a:alphaModFix/>
          </a:blip>
          <a:srcRect/>
          <a:stretch/>
        </p:blipFill>
        <p:spPr>
          <a:xfrm>
            <a:off x="7037" y="0"/>
            <a:ext cx="9129925" cy="5148263"/>
          </a:xfrm>
          <a:prstGeom prst="rect">
            <a:avLst/>
          </a:prstGeom>
          <a:noFill/>
          <a:ln>
            <a:noFill/>
          </a:ln>
        </p:spPr>
      </p:pic>
      <p:pic>
        <p:nvPicPr>
          <p:cNvPr id="353" name="Google Shape;353;p1" descr="Graphical user interface&#10;&#10;Description automatically generated with medium confidence"/>
          <p:cNvPicPr preferRelativeResize="0"/>
          <p:nvPr/>
        </p:nvPicPr>
        <p:blipFill rotWithShape="1">
          <a:blip r:embed="rId9">
            <a:alphaModFix/>
          </a:blip>
          <a:srcRect/>
          <a:stretch/>
        </p:blipFill>
        <p:spPr>
          <a:xfrm>
            <a:off x="7037" y="91440"/>
            <a:ext cx="9129925" cy="5148263"/>
          </a:xfrm>
          <a:prstGeom prst="rect">
            <a:avLst/>
          </a:prstGeom>
          <a:noFill/>
          <a:ln>
            <a:noFill/>
          </a:ln>
        </p:spPr>
      </p:pic>
      <p:pic>
        <p:nvPicPr>
          <p:cNvPr id="354" name="Google Shape;354;p1" descr="Graphical user interface&#10;&#10;Description automatically generated"/>
          <p:cNvPicPr preferRelativeResize="0"/>
          <p:nvPr/>
        </p:nvPicPr>
        <p:blipFill rotWithShape="1">
          <a:blip r:embed="rId10">
            <a:alphaModFix/>
          </a:blip>
          <a:srcRect/>
          <a:stretch/>
        </p:blipFill>
        <p:spPr>
          <a:xfrm>
            <a:off x="14075" y="12699"/>
            <a:ext cx="9129925" cy="5148263"/>
          </a:xfrm>
          <a:prstGeom prst="rect">
            <a:avLst/>
          </a:prstGeom>
          <a:noFill/>
          <a:ln>
            <a:noFill/>
          </a:ln>
        </p:spPr>
      </p:pic>
      <p:pic>
        <p:nvPicPr>
          <p:cNvPr id="355" name="Google Shape;355;p1" descr="Graphical user interface, website&#10;&#10;Description automatically generated"/>
          <p:cNvPicPr preferRelativeResize="0"/>
          <p:nvPr/>
        </p:nvPicPr>
        <p:blipFill rotWithShape="1">
          <a:blip r:embed="rId11">
            <a:alphaModFix/>
          </a:blip>
          <a:srcRect/>
          <a:stretch/>
        </p:blipFill>
        <p:spPr>
          <a:xfrm>
            <a:off x="-69273" y="0"/>
            <a:ext cx="9206235" cy="5214303"/>
          </a:xfrm>
          <a:prstGeom prst="rect">
            <a:avLst/>
          </a:prstGeom>
          <a:noFill/>
          <a:ln>
            <a:noFill/>
          </a:ln>
        </p:spPr>
      </p:pic>
      <p:sp>
        <p:nvSpPr>
          <p:cNvPr id="356" name="Google Shape;356;p1"/>
          <p:cNvSpPr/>
          <p:nvPr/>
        </p:nvSpPr>
        <p:spPr>
          <a:xfrm>
            <a:off x="0" y="2586831"/>
            <a:ext cx="912992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rgbClr val="FFC82C"/>
                </a:solidFill>
                <a:latin typeface="Arial"/>
                <a:ea typeface="Arial"/>
                <a:cs typeface="Arial"/>
                <a:sym typeface="Arial"/>
              </a:rPr>
              <a:t>PROSTATE/RCC/BLADDER</a:t>
            </a:r>
            <a:endParaRPr dirty="0"/>
          </a:p>
        </p:txBody>
      </p:sp>
      <p:sp>
        <p:nvSpPr>
          <p:cNvPr id="357" name="Google Shape;357;p1"/>
          <p:cNvSpPr/>
          <p:nvPr/>
        </p:nvSpPr>
        <p:spPr>
          <a:xfrm>
            <a:off x="14075" y="3073896"/>
            <a:ext cx="912992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latin typeface="Arial"/>
                <a:ea typeface="Arial"/>
                <a:cs typeface="Arial"/>
                <a:sym typeface="Arial"/>
              </a:rPr>
              <a:t>Tuesday, December 12, 2023</a:t>
            </a:r>
            <a:endParaRPr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B3F9B9A-A664-0D53-BAE3-B5F3D6BBEA05}"/>
              </a:ext>
            </a:extLst>
          </p:cNvPr>
          <p:cNvSpPr>
            <a:spLocks noGrp="1"/>
          </p:cNvSpPr>
          <p:nvPr>
            <p:ph type="subTitle" idx="1"/>
          </p:nvPr>
        </p:nvSpPr>
        <p:spPr>
          <a:xfrm>
            <a:off x="1371600" y="1727052"/>
            <a:ext cx="6400800" cy="2651759"/>
          </a:xfrm>
        </p:spPr>
        <p:txBody>
          <a:bodyPr/>
          <a:lstStyle/>
          <a:p>
            <a:r>
              <a:rPr lang="en-US" b="1" dirty="0">
                <a:solidFill>
                  <a:srgbClr val="002E51"/>
                </a:solidFill>
              </a:rPr>
              <a:t>Evan Hall, MD MPhil</a:t>
            </a:r>
          </a:p>
          <a:p>
            <a:r>
              <a:rPr lang="en-US" dirty="0">
                <a:solidFill>
                  <a:srgbClr val="002E51"/>
                </a:solidFill>
              </a:rPr>
              <a:t>Assistant Professor, Medical Oncology</a:t>
            </a:r>
          </a:p>
          <a:p>
            <a:r>
              <a:rPr lang="en-US" dirty="0">
                <a:solidFill>
                  <a:srgbClr val="002E51"/>
                </a:solidFill>
              </a:rPr>
              <a:t>University of Washington/Fred Hutchinson Cancer Center</a:t>
            </a:r>
          </a:p>
          <a:p>
            <a:r>
              <a:rPr lang="en-US" dirty="0">
                <a:solidFill>
                  <a:srgbClr val="002E51"/>
                </a:solidFill>
              </a:rPr>
              <a:t>Seattle, WA</a:t>
            </a:r>
            <a:endParaRPr lang="en-US" dirty="0"/>
          </a:p>
        </p:txBody>
      </p:sp>
      <p:sp>
        <p:nvSpPr>
          <p:cNvPr id="3" name="Title 2">
            <a:extLst>
              <a:ext uri="{FF2B5EF4-FFF2-40B4-BE49-F238E27FC236}">
                <a16:creationId xmlns:a16="http://schemas.microsoft.com/office/drawing/2014/main" id="{E91C988E-C670-A4DE-009F-55F274E8248C}"/>
              </a:ext>
            </a:extLst>
          </p:cNvPr>
          <p:cNvSpPr>
            <a:spLocks noGrp="1"/>
          </p:cNvSpPr>
          <p:nvPr>
            <p:ph type="title"/>
          </p:nvPr>
        </p:nvSpPr>
        <p:spPr/>
        <p:txBody>
          <a:bodyPr/>
          <a:lstStyle/>
          <a:p>
            <a:r>
              <a:rPr lang="en-US" b="1" dirty="0">
                <a:solidFill>
                  <a:srgbClr val="002E51"/>
                </a:solidFill>
              </a:rPr>
              <a:t>Second-Line Treatment (and Beyond) of Metastatic Renal Cell Carcinoma</a:t>
            </a:r>
            <a:br>
              <a:rPr lang="en-US" b="1" dirty="0">
                <a:solidFill>
                  <a:srgbClr val="002E51"/>
                </a:solidFill>
              </a:rPr>
            </a:br>
            <a:endParaRPr lang="en-US" dirty="0"/>
          </a:p>
        </p:txBody>
      </p:sp>
    </p:spTree>
    <p:extLst>
      <p:ext uri="{BB962C8B-B14F-4D97-AF65-F5344CB8AC3E}">
        <p14:creationId xmlns:p14="http://schemas.microsoft.com/office/powerpoint/2010/main" val="56131484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A8077B7-7C98-6357-EF8C-56DAE9B80D1C}"/>
              </a:ext>
            </a:extLst>
          </p:cNvPr>
          <p:cNvSpPr>
            <a:spLocks noGrp="1"/>
          </p:cNvSpPr>
          <p:nvPr>
            <p:ph type="subTitle" idx="1"/>
          </p:nvPr>
        </p:nvSpPr>
        <p:spPr>
          <a:xfrm>
            <a:off x="1371600" y="988359"/>
            <a:ext cx="6400800" cy="3139888"/>
          </a:xfrm>
        </p:spPr>
        <p:txBody>
          <a:bodyPr/>
          <a:lstStyle/>
          <a:p>
            <a:pPr marL="419100" indent="-342900" algn="l">
              <a:buFont typeface="Arial" panose="020B0604020202020204" pitchFamily="34" charset="0"/>
              <a:buChar char="•"/>
            </a:pPr>
            <a:r>
              <a:rPr lang="en-US" dirty="0"/>
              <a:t>Institutional research funding: </a:t>
            </a:r>
          </a:p>
          <a:p>
            <a:pPr marL="876300" lvl="1" indent="-342900" algn="l">
              <a:buFont typeface="Arial" panose="020B0604020202020204" pitchFamily="34" charset="0"/>
              <a:buChar char="•"/>
            </a:pPr>
            <a:r>
              <a:rPr lang="en-US" dirty="0" err="1"/>
              <a:t>NiKang</a:t>
            </a:r>
            <a:r>
              <a:rPr lang="en-US" dirty="0"/>
              <a:t> Therapeutics, Bristol Myers Squibb, Neoleukin Therapeutics, </a:t>
            </a:r>
            <a:r>
              <a:rPr lang="en-US" dirty="0" err="1"/>
              <a:t>Replimune</a:t>
            </a:r>
            <a:r>
              <a:rPr lang="en-US" dirty="0"/>
              <a:t>, Checkmate Pharmaceuticals, </a:t>
            </a:r>
            <a:r>
              <a:rPr lang="en-US" dirty="0" err="1"/>
              <a:t>Nektar</a:t>
            </a:r>
            <a:r>
              <a:rPr lang="en-US" dirty="0"/>
              <a:t> Therapeutics, </a:t>
            </a:r>
            <a:r>
              <a:rPr lang="en-US" dirty="0" err="1"/>
              <a:t>ImCheck</a:t>
            </a:r>
            <a:r>
              <a:rPr lang="en-US" dirty="0"/>
              <a:t> Therapeutics, Pfizer </a:t>
            </a:r>
          </a:p>
          <a:p>
            <a:pPr marL="419100" indent="-342900" algn="l">
              <a:buFont typeface="Arial" panose="020B0604020202020204" pitchFamily="34" charset="0"/>
              <a:buChar char="•"/>
            </a:pPr>
            <a:r>
              <a:rPr lang="en-US" dirty="0"/>
              <a:t>Consultant: Eisai</a:t>
            </a:r>
          </a:p>
        </p:txBody>
      </p:sp>
      <p:sp>
        <p:nvSpPr>
          <p:cNvPr id="3" name="Title 2">
            <a:extLst>
              <a:ext uri="{FF2B5EF4-FFF2-40B4-BE49-F238E27FC236}">
                <a16:creationId xmlns:a16="http://schemas.microsoft.com/office/drawing/2014/main" id="{67E1BB37-D60F-2D60-33E6-B6B44EAAE989}"/>
              </a:ext>
            </a:extLst>
          </p:cNvPr>
          <p:cNvSpPr>
            <a:spLocks noGrp="1"/>
          </p:cNvSpPr>
          <p:nvPr>
            <p:ph type="title"/>
          </p:nvPr>
        </p:nvSpPr>
        <p:spPr/>
        <p:txBody>
          <a:bodyPr/>
          <a:lstStyle/>
          <a:p>
            <a:r>
              <a:rPr lang="en-US" dirty="0"/>
              <a:t>Disclosures</a:t>
            </a:r>
          </a:p>
        </p:txBody>
      </p:sp>
    </p:spTree>
    <p:extLst>
      <p:ext uri="{BB962C8B-B14F-4D97-AF65-F5344CB8AC3E}">
        <p14:creationId xmlns:p14="http://schemas.microsoft.com/office/powerpoint/2010/main" val="375009410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F831575-8E79-A555-F6CA-9BD99C843DE2}"/>
              </a:ext>
            </a:extLst>
          </p:cNvPr>
          <p:cNvSpPr>
            <a:spLocks noGrp="1"/>
          </p:cNvSpPr>
          <p:nvPr>
            <p:ph type="subTitle" idx="1"/>
          </p:nvPr>
        </p:nvSpPr>
        <p:spPr/>
        <p:txBody>
          <a:bodyPr/>
          <a:lstStyle/>
          <a:p>
            <a:endParaRPr lang="en-US" dirty="0"/>
          </a:p>
        </p:txBody>
      </p:sp>
      <p:sp>
        <p:nvSpPr>
          <p:cNvPr id="3" name="Title 2">
            <a:extLst>
              <a:ext uri="{FF2B5EF4-FFF2-40B4-BE49-F238E27FC236}">
                <a16:creationId xmlns:a16="http://schemas.microsoft.com/office/drawing/2014/main" id="{AAED84F5-68E1-8820-7167-ED2C9ABB9E98}"/>
              </a:ext>
            </a:extLst>
          </p:cNvPr>
          <p:cNvSpPr>
            <a:spLocks noGrp="1"/>
          </p:cNvSpPr>
          <p:nvPr>
            <p:ph type="title"/>
          </p:nvPr>
        </p:nvSpPr>
        <p:spPr/>
        <p:txBody>
          <a:bodyPr/>
          <a:lstStyle/>
          <a:p>
            <a:r>
              <a:rPr lang="en-US" dirty="0"/>
              <a:t>Two </a:t>
            </a:r>
            <a:r>
              <a:rPr lang="en-US" b="1" dirty="0"/>
              <a:t>current</a:t>
            </a:r>
            <a:r>
              <a:rPr lang="en-US" dirty="0"/>
              <a:t> pillars of advanced RCC treatment</a:t>
            </a:r>
          </a:p>
        </p:txBody>
      </p:sp>
      <p:pic>
        <p:nvPicPr>
          <p:cNvPr id="1026" name="Picture 2">
            <a:extLst>
              <a:ext uri="{FF2B5EF4-FFF2-40B4-BE49-F238E27FC236}">
                <a16:creationId xmlns:a16="http://schemas.microsoft.com/office/drawing/2014/main" id="{FC555562-8507-BBE6-F3FC-0C30430E86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2700" y="1718347"/>
            <a:ext cx="1913974" cy="23900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7FEF12F-FA2A-61C3-F16A-365B961C9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6674" y="1718347"/>
            <a:ext cx="1913974" cy="23900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26B95A6-3806-C1A6-4AF6-DE9536F1FD89}"/>
              </a:ext>
            </a:extLst>
          </p:cNvPr>
          <p:cNvSpPr txBox="1"/>
          <p:nvPr/>
        </p:nvSpPr>
        <p:spPr>
          <a:xfrm>
            <a:off x="3005159" y="2736346"/>
            <a:ext cx="1491515" cy="646331"/>
          </a:xfrm>
          <a:prstGeom prst="rect">
            <a:avLst/>
          </a:prstGeom>
          <a:noFill/>
        </p:spPr>
        <p:txBody>
          <a:bodyPr wrap="square" rtlCol="0">
            <a:spAutoFit/>
          </a:bodyPr>
          <a:lstStyle/>
          <a:p>
            <a:r>
              <a:rPr lang="en-US" sz="1800" b="1" dirty="0"/>
              <a:t>Checkpoint inhibitors</a:t>
            </a:r>
          </a:p>
        </p:txBody>
      </p:sp>
      <p:sp>
        <p:nvSpPr>
          <p:cNvPr id="8" name="TextBox 7">
            <a:extLst>
              <a:ext uri="{FF2B5EF4-FFF2-40B4-BE49-F238E27FC236}">
                <a16:creationId xmlns:a16="http://schemas.microsoft.com/office/drawing/2014/main" id="{C8BC3B99-D765-E8C5-3113-5791465F8444}"/>
              </a:ext>
            </a:extLst>
          </p:cNvPr>
          <p:cNvSpPr txBox="1"/>
          <p:nvPr/>
        </p:nvSpPr>
        <p:spPr>
          <a:xfrm>
            <a:off x="4838141" y="2736345"/>
            <a:ext cx="1491515" cy="369332"/>
          </a:xfrm>
          <a:prstGeom prst="rect">
            <a:avLst/>
          </a:prstGeom>
          <a:noFill/>
        </p:spPr>
        <p:txBody>
          <a:bodyPr wrap="square" rtlCol="0">
            <a:spAutoFit/>
          </a:bodyPr>
          <a:lstStyle/>
          <a:p>
            <a:r>
              <a:rPr lang="en-US" sz="1800" b="1" dirty="0"/>
              <a:t>VEGF TKIs</a:t>
            </a:r>
          </a:p>
        </p:txBody>
      </p:sp>
    </p:spTree>
    <p:extLst>
      <p:ext uri="{BB962C8B-B14F-4D97-AF65-F5344CB8AC3E}">
        <p14:creationId xmlns:p14="http://schemas.microsoft.com/office/powerpoint/2010/main" val="249327639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D4625E76-26E6-D9F0-5E38-E85150B30165}"/>
              </a:ext>
            </a:extLst>
          </p:cNvPr>
          <p:cNvSpPr>
            <a:spLocks noGrp="1"/>
          </p:cNvSpPr>
          <p:nvPr>
            <p:ph type="subTitle" idx="1"/>
          </p:nvPr>
        </p:nvSpPr>
        <p:spPr>
          <a:xfrm>
            <a:off x="100853" y="1249681"/>
            <a:ext cx="9043147" cy="2651759"/>
          </a:xfrm>
        </p:spPr>
        <p:txBody>
          <a:bodyPr/>
          <a:lstStyle/>
          <a:p>
            <a:pPr marL="533400" indent="-457200" algn="l">
              <a:buAutoNum type="arabicParenR"/>
            </a:pPr>
            <a:r>
              <a:rPr lang="en-US" sz="2200" b="1" dirty="0"/>
              <a:t>Role of immunotherapy in 2+ line in the contemporary era</a:t>
            </a:r>
          </a:p>
          <a:p>
            <a:pPr marL="533400" indent="-457200" algn="l">
              <a:buAutoNum type="arabicParenR"/>
            </a:pPr>
            <a:r>
              <a:rPr lang="en-US" sz="2200" b="1" dirty="0"/>
              <a:t>Activity of VEGF-targeted strategies in the 2+ line</a:t>
            </a:r>
          </a:p>
          <a:p>
            <a:pPr marL="533400" indent="-457200" algn="l">
              <a:buAutoNum type="arabicParenR"/>
            </a:pPr>
            <a:r>
              <a:rPr lang="en-US" sz="2200" b="1" dirty="0"/>
              <a:t>HIF-2-alpha inhibitors in 2+ line</a:t>
            </a:r>
          </a:p>
        </p:txBody>
      </p:sp>
      <p:sp>
        <p:nvSpPr>
          <p:cNvPr id="3" name="Title 2">
            <a:extLst>
              <a:ext uri="{FF2B5EF4-FFF2-40B4-BE49-F238E27FC236}">
                <a16:creationId xmlns:a16="http://schemas.microsoft.com/office/drawing/2014/main" id="{10931CAE-3B2B-0094-7B76-755A67A31228}"/>
              </a:ext>
            </a:extLst>
          </p:cNvPr>
          <p:cNvSpPr>
            <a:spLocks noGrp="1"/>
          </p:cNvSpPr>
          <p:nvPr>
            <p:ph type="title"/>
          </p:nvPr>
        </p:nvSpPr>
        <p:spPr/>
        <p:txBody>
          <a:bodyPr/>
          <a:lstStyle/>
          <a:p>
            <a:r>
              <a:rPr lang="en-US" dirty="0"/>
              <a:t>Overview of talk</a:t>
            </a:r>
          </a:p>
        </p:txBody>
      </p:sp>
    </p:spTree>
    <p:extLst>
      <p:ext uri="{BB962C8B-B14F-4D97-AF65-F5344CB8AC3E}">
        <p14:creationId xmlns:p14="http://schemas.microsoft.com/office/powerpoint/2010/main" val="40561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11" y="365113"/>
            <a:ext cx="9144000" cy="655319"/>
          </a:xfrm>
        </p:spPr>
        <p:txBody>
          <a:bodyPr/>
          <a:lstStyle/>
          <a:p>
            <a:r>
              <a:rPr lang="en-US" sz="1800" b="1" dirty="0"/>
              <a:t>PROpel: Phase III Trial Design</a:t>
            </a:r>
          </a:p>
        </p:txBody>
      </p:sp>
      <p:sp>
        <p:nvSpPr>
          <p:cNvPr id="4" name="Rounded Rectangle 3"/>
          <p:cNvSpPr/>
          <p:nvPr/>
        </p:nvSpPr>
        <p:spPr>
          <a:xfrm>
            <a:off x="6298939" y="1245148"/>
            <a:ext cx="2057400" cy="2743200"/>
          </a:xfrm>
          <a:prstGeom prst="roundRect">
            <a:avLst>
              <a:gd name="adj" fmla="val 6645"/>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defTabSz="685800" fontAlgn="base">
              <a:spcBef>
                <a:spcPct val="0"/>
              </a:spcBef>
              <a:spcAft>
                <a:spcPct val="0"/>
              </a:spcAft>
              <a:buClr>
                <a:prstClr val="white"/>
              </a:buClr>
              <a:defRPr/>
            </a:pPr>
            <a:r>
              <a:rPr lang="en-US" sz="1350" b="1" kern="1200" dirty="0">
                <a:solidFill>
                  <a:schemeClr val="tx1"/>
                </a:solidFill>
                <a:latin typeface="Calibri Light" panose="020F0302020204030204"/>
                <a:cs typeface="Arial" panose="020B0604020202020204" pitchFamily="34" charset="0"/>
              </a:rPr>
              <a:t>Efficacy end points</a:t>
            </a:r>
          </a:p>
          <a:p>
            <a:pPr defTabSz="685800" fontAlgn="base">
              <a:spcBef>
                <a:spcPts val="225"/>
              </a:spcBef>
              <a:spcAft>
                <a:spcPct val="0"/>
              </a:spcAft>
              <a:buClr>
                <a:prstClr val="white"/>
              </a:buClr>
              <a:defRPr/>
            </a:pPr>
            <a:r>
              <a:rPr lang="en-US" sz="1050" b="1" kern="1200" dirty="0">
                <a:solidFill>
                  <a:schemeClr val="tx1"/>
                </a:solidFill>
                <a:latin typeface="Calibri Light" panose="020F0302020204030204"/>
                <a:cs typeface="Arial" panose="020B0604020202020204" pitchFamily="34" charset="0"/>
              </a:rPr>
              <a:t>Primary:</a:t>
            </a:r>
          </a:p>
          <a:p>
            <a:pPr marL="128588" indent="-128588" defTabSz="685800" fontAlgn="base">
              <a:spcBef>
                <a:spcPts val="225"/>
              </a:spcBef>
              <a:spcAft>
                <a:spcPct val="0"/>
              </a:spcAft>
              <a:buClr>
                <a:prstClr val="white"/>
              </a:buClr>
              <a:buFont typeface="Arial" panose="020B0604020202020204" pitchFamily="34" charset="0"/>
              <a:buChar char="–"/>
              <a:defRPr/>
            </a:pPr>
            <a:r>
              <a:rPr lang="en-US" sz="1050" kern="1200" dirty="0">
                <a:solidFill>
                  <a:schemeClr val="tx1"/>
                </a:solidFill>
                <a:latin typeface="Calibri Light" panose="020F0302020204030204"/>
                <a:cs typeface="Arial" panose="020B0604020202020204" pitchFamily="34" charset="0"/>
              </a:rPr>
              <a:t>rPFS assessed by investigator</a:t>
            </a:r>
          </a:p>
          <a:p>
            <a:pPr defTabSz="685800" fontAlgn="base">
              <a:spcBef>
                <a:spcPts val="225"/>
              </a:spcBef>
              <a:spcAft>
                <a:spcPct val="0"/>
              </a:spcAft>
              <a:buClr>
                <a:prstClr val="white"/>
              </a:buClr>
              <a:defRPr/>
            </a:pPr>
            <a:r>
              <a:rPr lang="en-US" sz="1050" b="1" kern="1200" dirty="0">
                <a:solidFill>
                  <a:schemeClr val="tx1"/>
                </a:solidFill>
                <a:latin typeface="Calibri Light" panose="020F0302020204030204"/>
                <a:cs typeface="Arial" panose="020B0604020202020204" pitchFamily="34" charset="0"/>
              </a:rPr>
              <a:t>Secondary:</a:t>
            </a:r>
          </a:p>
          <a:p>
            <a:pPr marL="128588" indent="-128588" defTabSz="685800" fontAlgn="base">
              <a:spcBef>
                <a:spcPts val="225"/>
              </a:spcBef>
              <a:spcAft>
                <a:spcPct val="0"/>
              </a:spcAft>
              <a:buClr>
                <a:prstClr val="white"/>
              </a:buClr>
              <a:buFont typeface="Arial" panose="020B0604020202020204" pitchFamily="34" charset="0"/>
              <a:buChar char="–"/>
              <a:defRPr/>
            </a:pPr>
            <a:r>
              <a:rPr lang="en-GB" sz="1050" kern="1200" dirty="0">
                <a:solidFill>
                  <a:schemeClr val="tx1"/>
                </a:solidFill>
                <a:latin typeface="Calibri Light" panose="020F0302020204030204"/>
                <a:cs typeface="Arial" panose="020B0604020202020204" pitchFamily="34" charset="0"/>
              </a:rPr>
              <a:t>Time to subsequent therapy or death</a:t>
            </a:r>
          </a:p>
          <a:p>
            <a:pPr marL="128588" indent="-128588" defTabSz="685800" fontAlgn="base">
              <a:spcBef>
                <a:spcPts val="225"/>
              </a:spcBef>
              <a:spcAft>
                <a:spcPct val="0"/>
              </a:spcAft>
              <a:buClr>
                <a:prstClr val="white"/>
              </a:buClr>
              <a:buFont typeface="Arial" panose="020B0604020202020204" pitchFamily="34" charset="0"/>
              <a:buChar char="–"/>
              <a:defRPr/>
            </a:pPr>
            <a:r>
              <a:rPr lang="en-GB" sz="1050" kern="1200" dirty="0">
                <a:solidFill>
                  <a:schemeClr val="tx1"/>
                </a:solidFill>
                <a:latin typeface="Calibri Light" panose="020F0302020204030204"/>
                <a:cs typeface="Arial" panose="020B0604020202020204" pitchFamily="34" charset="0"/>
              </a:rPr>
              <a:t>Time to pain progression</a:t>
            </a:r>
          </a:p>
          <a:p>
            <a:pPr marL="128588" indent="-128588" defTabSz="685800" fontAlgn="base">
              <a:spcBef>
                <a:spcPts val="225"/>
              </a:spcBef>
              <a:spcAft>
                <a:spcPct val="0"/>
              </a:spcAft>
              <a:buClr>
                <a:prstClr val="white"/>
              </a:buClr>
              <a:buFont typeface="Arial" panose="020B0604020202020204" pitchFamily="34" charset="0"/>
              <a:buChar char="–"/>
              <a:defRPr/>
            </a:pPr>
            <a:r>
              <a:rPr lang="en-GB" sz="1050" kern="1200" dirty="0">
                <a:solidFill>
                  <a:schemeClr val="tx1"/>
                </a:solidFill>
                <a:latin typeface="Calibri Light" panose="020F0302020204030204"/>
                <a:cs typeface="Arial" panose="020B0604020202020204" pitchFamily="34" charset="0"/>
              </a:rPr>
              <a:t>Overall survival</a:t>
            </a:r>
          </a:p>
          <a:p>
            <a:pPr defTabSz="685800" fontAlgn="base">
              <a:spcBef>
                <a:spcPts val="225"/>
              </a:spcBef>
              <a:spcAft>
                <a:spcPct val="0"/>
              </a:spcAft>
              <a:buClr>
                <a:prstClr val="white"/>
              </a:buClr>
              <a:defRPr/>
            </a:pPr>
            <a:r>
              <a:rPr lang="en-US" sz="1050" b="1" kern="1200" dirty="0">
                <a:solidFill>
                  <a:schemeClr val="tx1"/>
                </a:solidFill>
                <a:latin typeface="Calibri" panose="020F0502020204030204"/>
                <a:cs typeface="Arial" panose="020B0604020202020204" pitchFamily="34" charset="0"/>
              </a:rPr>
              <a:t>Safety:</a:t>
            </a:r>
          </a:p>
          <a:p>
            <a:pPr marL="128588" indent="-128588" defTabSz="685800" fontAlgn="base">
              <a:spcBef>
                <a:spcPts val="225"/>
              </a:spcBef>
              <a:spcAft>
                <a:spcPct val="0"/>
              </a:spcAft>
              <a:buClr>
                <a:prstClr val="white"/>
              </a:buClr>
              <a:buFont typeface="Arial" panose="020B0604020202020204" pitchFamily="34" charset="0"/>
              <a:buChar char="–"/>
              <a:defRPr/>
            </a:pPr>
            <a:r>
              <a:rPr lang="en-US" sz="1050" kern="1200" dirty="0">
                <a:solidFill>
                  <a:schemeClr val="tx1"/>
                </a:solidFill>
                <a:latin typeface="Calibri" panose="020F0502020204030204"/>
                <a:cs typeface="Arial" panose="020B0604020202020204" pitchFamily="34" charset="0"/>
              </a:rPr>
              <a:t>Safety and tolerability</a:t>
            </a:r>
          </a:p>
          <a:p>
            <a:pPr defTabSz="685800" fontAlgn="base">
              <a:spcBef>
                <a:spcPts val="225"/>
              </a:spcBef>
              <a:spcAft>
                <a:spcPct val="0"/>
              </a:spcAft>
              <a:buClr>
                <a:prstClr val="white"/>
              </a:buClr>
              <a:defRPr/>
            </a:pPr>
            <a:endParaRPr lang="en-US" sz="1050" kern="1200" dirty="0">
              <a:solidFill>
                <a:schemeClr val="tx1"/>
              </a:solidFill>
              <a:latin typeface="Calibri Light" panose="020F0302020204030204"/>
              <a:cs typeface="Arial" panose="020B0604020202020204" pitchFamily="34" charset="0"/>
            </a:endParaRPr>
          </a:p>
        </p:txBody>
      </p:sp>
      <p:sp>
        <p:nvSpPr>
          <p:cNvPr id="5" name="Rounded Rectangle 4"/>
          <p:cNvSpPr/>
          <p:nvPr/>
        </p:nvSpPr>
        <p:spPr>
          <a:xfrm>
            <a:off x="4289814" y="1311673"/>
            <a:ext cx="1472096" cy="1165860"/>
          </a:xfrm>
          <a:prstGeom prst="roundRect">
            <a:avLst>
              <a:gd name="adj" fmla="val 12540"/>
            </a:avLst>
          </a:prstGeom>
          <a:solidFill>
            <a:schemeClr val="bg2">
              <a:lumMod val="90000"/>
            </a:schemeClr>
          </a:solidFill>
          <a:ln w="28575">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34289" rIns="0" bIns="34289" anchor="ctr"/>
          <a:lstStyle/>
          <a:p>
            <a:pPr algn="ctr" defTabSz="685800" fontAlgn="base">
              <a:spcBef>
                <a:spcPct val="0"/>
              </a:spcBef>
              <a:spcAft>
                <a:spcPct val="0"/>
              </a:spcAft>
              <a:buClrTx/>
              <a:defRPr/>
            </a:pPr>
            <a:r>
              <a:rPr lang="en-GB" sz="1050" kern="1200" dirty="0" err="1">
                <a:solidFill>
                  <a:schemeClr val="bg1"/>
                </a:solidFill>
                <a:latin typeface="PT Sans"/>
                <a:cs typeface="Arial" panose="020B0604020202020204" pitchFamily="34" charset="0"/>
              </a:rPr>
              <a:t>Olaparib</a:t>
            </a:r>
            <a:r>
              <a:rPr lang="en-GB" sz="1050" kern="1200" dirty="0">
                <a:solidFill>
                  <a:schemeClr val="bg1"/>
                </a:solidFill>
                <a:latin typeface="PT Sans"/>
                <a:cs typeface="Arial" panose="020B0604020202020204" pitchFamily="34" charset="0"/>
              </a:rPr>
              <a:t> tablets </a:t>
            </a:r>
          </a:p>
          <a:p>
            <a:pPr algn="ctr" defTabSz="685800" fontAlgn="base">
              <a:spcBef>
                <a:spcPct val="0"/>
              </a:spcBef>
              <a:spcAft>
                <a:spcPct val="0"/>
              </a:spcAft>
              <a:buClrTx/>
              <a:defRPr/>
            </a:pPr>
            <a:r>
              <a:rPr lang="en-GB" sz="1050" kern="1200" dirty="0">
                <a:solidFill>
                  <a:schemeClr val="bg1"/>
                </a:solidFill>
                <a:latin typeface="PT Sans"/>
                <a:cs typeface="Arial" panose="020B0604020202020204" pitchFamily="34" charset="0"/>
              </a:rPr>
              <a:t>300 mg bid</a:t>
            </a:r>
          </a:p>
          <a:p>
            <a:pPr algn="ctr" defTabSz="685800" fontAlgn="base">
              <a:spcBef>
                <a:spcPct val="0"/>
              </a:spcBef>
              <a:spcAft>
                <a:spcPct val="0"/>
              </a:spcAft>
              <a:buClrTx/>
              <a:defRPr/>
            </a:pPr>
            <a:r>
              <a:rPr lang="en-GB" sz="1050" kern="1200" dirty="0">
                <a:solidFill>
                  <a:schemeClr val="bg1"/>
                </a:solidFill>
                <a:latin typeface="PT Sans"/>
                <a:cs typeface="Arial" panose="020B0604020202020204" pitchFamily="34" charset="0"/>
              </a:rPr>
              <a:t>+</a:t>
            </a:r>
          </a:p>
          <a:p>
            <a:pPr algn="ctr" defTabSz="685800" fontAlgn="base">
              <a:spcBef>
                <a:spcPct val="0"/>
              </a:spcBef>
              <a:spcAft>
                <a:spcPct val="0"/>
              </a:spcAft>
              <a:buClrTx/>
              <a:defRPr/>
            </a:pPr>
            <a:r>
              <a:rPr lang="en-GB" sz="1050" kern="1200" dirty="0">
                <a:solidFill>
                  <a:schemeClr val="bg1"/>
                </a:solidFill>
                <a:latin typeface="PT Sans"/>
                <a:cs typeface="Arial" panose="020B0604020202020204" pitchFamily="34" charset="0"/>
              </a:rPr>
              <a:t>* Abiraterone</a:t>
            </a:r>
          </a:p>
          <a:p>
            <a:pPr algn="ctr" defTabSz="685800" fontAlgn="base">
              <a:spcBef>
                <a:spcPct val="0"/>
              </a:spcBef>
              <a:spcAft>
                <a:spcPct val="0"/>
              </a:spcAft>
              <a:buClrTx/>
              <a:defRPr/>
            </a:pPr>
            <a:r>
              <a:rPr lang="en-GB" sz="1050" kern="1200" dirty="0">
                <a:solidFill>
                  <a:schemeClr val="bg1"/>
                </a:solidFill>
                <a:latin typeface="PT Sans"/>
                <a:cs typeface="Arial" panose="020B0604020202020204" pitchFamily="34" charset="0"/>
              </a:rPr>
              <a:t>1000 mg </a:t>
            </a:r>
            <a:r>
              <a:rPr lang="en-GB" sz="1050" kern="1200" dirty="0" err="1">
                <a:solidFill>
                  <a:schemeClr val="bg1"/>
                </a:solidFill>
                <a:latin typeface="PT Sans"/>
                <a:cs typeface="Arial" panose="020B0604020202020204" pitchFamily="34" charset="0"/>
              </a:rPr>
              <a:t>qd</a:t>
            </a:r>
            <a:endParaRPr lang="en-GB" sz="1050" kern="1200" dirty="0">
              <a:solidFill>
                <a:schemeClr val="bg1"/>
              </a:solidFill>
              <a:latin typeface="PT Sans"/>
              <a:cs typeface="Arial" panose="020B0604020202020204" pitchFamily="34" charset="0"/>
            </a:endParaRPr>
          </a:p>
          <a:p>
            <a:pPr algn="ctr" defTabSz="685800" fontAlgn="base">
              <a:spcBef>
                <a:spcPct val="0"/>
              </a:spcBef>
              <a:spcAft>
                <a:spcPct val="0"/>
              </a:spcAft>
              <a:buClrTx/>
              <a:defRPr/>
            </a:pPr>
            <a:r>
              <a:rPr lang="en-GB" sz="1050" kern="1200" dirty="0">
                <a:solidFill>
                  <a:schemeClr val="bg1"/>
                </a:solidFill>
                <a:latin typeface="PT Sans"/>
                <a:cs typeface="Arial" panose="020B0604020202020204" pitchFamily="34" charset="0"/>
              </a:rPr>
              <a:t>(N=399)</a:t>
            </a:r>
            <a:endParaRPr lang="en-US" sz="1050" kern="1200" dirty="0">
              <a:solidFill>
                <a:schemeClr val="bg1"/>
              </a:solidFill>
              <a:latin typeface="PT Sans"/>
              <a:cs typeface="Arial" panose="020B0604020202020204" pitchFamily="34" charset="0"/>
            </a:endParaRPr>
          </a:p>
        </p:txBody>
      </p:sp>
      <p:sp>
        <p:nvSpPr>
          <p:cNvPr id="6" name="Rounded Rectangle 5"/>
          <p:cNvSpPr/>
          <p:nvPr/>
        </p:nvSpPr>
        <p:spPr>
          <a:xfrm>
            <a:off x="4289814" y="2822032"/>
            <a:ext cx="1472096" cy="1165860"/>
          </a:xfrm>
          <a:prstGeom prst="roundRect">
            <a:avLst>
              <a:gd name="adj" fmla="val 12540"/>
            </a:avLst>
          </a:prstGeom>
          <a:solidFill>
            <a:schemeClr val="bg2">
              <a:lumMod val="90000"/>
            </a:schemeClr>
          </a:solidFill>
          <a:ln>
            <a:solidFill>
              <a:srgbClr val="95A9CC"/>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34289" rIns="0" bIns="34289" anchor="ctr"/>
          <a:lstStyle/>
          <a:p>
            <a:pPr algn="ctr" defTabSz="685800" fontAlgn="base">
              <a:spcBef>
                <a:spcPct val="0"/>
              </a:spcBef>
              <a:spcAft>
                <a:spcPct val="0"/>
              </a:spcAft>
              <a:buClrTx/>
              <a:defRPr/>
            </a:pPr>
            <a:r>
              <a:rPr lang="en-GB" sz="1050" kern="1200" dirty="0">
                <a:solidFill>
                  <a:schemeClr val="bg1"/>
                </a:solidFill>
                <a:latin typeface="PT Sans"/>
                <a:cs typeface="Arial" panose="020B0604020202020204" pitchFamily="34" charset="0"/>
              </a:rPr>
              <a:t>Placebo</a:t>
            </a:r>
          </a:p>
          <a:p>
            <a:pPr algn="ctr" defTabSz="685800" fontAlgn="base">
              <a:spcBef>
                <a:spcPct val="0"/>
              </a:spcBef>
              <a:spcAft>
                <a:spcPct val="0"/>
              </a:spcAft>
              <a:buClrTx/>
              <a:defRPr/>
            </a:pPr>
            <a:r>
              <a:rPr lang="en-GB" sz="1050" kern="1200" dirty="0">
                <a:solidFill>
                  <a:schemeClr val="bg1"/>
                </a:solidFill>
                <a:latin typeface="PT Sans"/>
                <a:cs typeface="Arial" panose="020B0604020202020204" pitchFamily="34" charset="0"/>
              </a:rPr>
              <a:t>+</a:t>
            </a:r>
          </a:p>
          <a:p>
            <a:pPr algn="ctr" defTabSz="685800" fontAlgn="base">
              <a:spcBef>
                <a:spcPct val="0"/>
              </a:spcBef>
              <a:spcAft>
                <a:spcPct val="0"/>
              </a:spcAft>
              <a:buClrTx/>
              <a:defRPr/>
            </a:pPr>
            <a:r>
              <a:rPr lang="en-GB" sz="1050" kern="1200" dirty="0">
                <a:solidFill>
                  <a:schemeClr val="bg1"/>
                </a:solidFill>
                <a:latin typeface="PT Sans"/>
                <a:cs typeface="Arial" panose="020B0604020202020204" pitchFamily="34" charset="0"/>
              </a:rPr>
              <a:t>* Abiraterone</a:t>
            </a:r>
          </a:p>
          <a:p>
            <a:pPr algn="ctr" defTabSz="685800" fontAlgn="base">
              <a:spcBef>
                <a:spcPct val="0"/>
              </a:spcBef>
              <a:spcAft>
                <a:spcPct val="0"/>
              </a:spcAft>
              <a:buClrTx/>
              <a:defRPr/>
            </a:pPr>
            <a:r>
              <a:rPr lang="en-GB" sz="1050" kern="1200" dirty="0">
                <a:solidFill>
                  <a:schemeClr val="bg1"/>
                </a:solidFill>
                <a:latin typeface="PT Sans"/>
                <a:cs typeface="Arial" panose="020B0604020202020204" pitchFamily="34" charset="0"/>
              </a:rPr>
              <a:t>1000 mg </a:t>
            </a:r>
            <a:r>
              <a:rPr lang="en-GB" sz="1050" kern="1200" dirty="0" err="1">
                <a:solidFill>
                  <a:schemeClr val="bg1"/>
                </a:solidFill>
                <a:latin typeface="PT Sans"/>
                <a:cs typeface="Arial" panose="020B0604020202020204" pitchFamily="34" charset="0"/>
              </a:rPr>
              <a:t>qd</a:t>
            </a:r>
            <a:endParaRPr lang="en-GB" sz="1050" kern="1200" dirty="0">
              <a:solidFill>
                <a:schemeClr val="bg1"/>
              </a:solidFill>
              <a:latin typeface="PT Sans"/>
              <a:cs typeface="Arial" panose="020B0604020202020204" pitchFamily="34" charset="0"/>
            </a:endParaRPr>
          </a:p>
          <a:p>
            <a:pPr algn="ctr" defTabSz="685800" fontAlgn="base">
              <a:spcBef>
                <a:spcPct val="0"/>
              </a:spcBef>
              <a:spcAft>
                <a:spcPct val="0"/>
              </a:spcAft>
              <a:buClrTx/>
              <a:defRPr/>
            </a:pPr>
            <a:r>
              <a:rPr lang="en-GB" sz="1050" kern="1200" dirty="0">
                <a:solidFill>
                  <a:schemeClr val="bg1"/>
                </a:solidFill>
                <a:latin typeface="PT Sans"/>
                <a:cs typeface="Arial" panose="020B0604020202020204" pitchFamily="34" charset="0"/>
              </a:rPr>
              <a:t>(N=397)</a:t>
            </a:r>
            <a:endParaRPr lang="en-US" sz="1050" kern="1200" dirty="0">
              <a:solidFill>
                <a:schemeClr val="bg1"/>
              </a:solidFill>
              <a:latin typeface="PT Sans"/>
              <a:cs typeface="Arial" panose="020B0604020202020204" pitchFamily="34" charset="0"/>
            </a:endParaRPr>
          </a:p>
        </p:txBody>
      </p:sp>
      <p:sp>
        <p:nvSpPr>
          <p:cNvPr id="7" name="Rounded Rectangle 6"/>
          <p:cNvSpPr/>
          <p:nvPr/>
        </p:nvSpPr>
        <p:spPr>
          <a:xfrm>
            <a:off x="709826" y="1225351"/>
            <a:ext cx="1991051" cy="2811780"/>
          </a:xfrm>
          <a:prstGeom prst="roundRect">
            <a:avLst>
              <a:gd name="adj" fmla="val 6645"/>
            </a:avLst>
          </a:prstGeom>
          <a:solidFill>
            <a:schemeClr val="bg2">
              <a:lumMod val="25000"/>
            </a:schemeClr>
          </a:solidFill>
          <a:ln>
            <a:noFill/>
          </a:ln>
          <a:effectLst>
            <a:outerShdw blurRad="50800" dist="38100" dir="2700000" algn="tl" rotWithShape="0">
              <a:prstClr val="black">
                <a:alpha val="40000"/>
              </a:prstClr>
            </a:outerShdw>
          </a:effectLst>
          <a:scene3d>
            <a:camera prst="orthographicFront"/>
            <a:lightRig rig="threePt" dir="t"/>
          </a:scene3d>
          <a:sp3d prstMaterial="metal">
            <a:bevelT prst="angle"/>
          </a:sp3d>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defTabSz="685800" fontAlgn="base">
              <a:spcBef>
                <a:spcPct val="0"/>
              </a:spcBef>
              <a:spcAft>
                <a:spcPct val="0"/>
              </a:spcAft>
              <a:buClr>
                <a:prstClr val="white"/>
              </a:buClr>
              <a:defRPr/>
            </a:pPr>
            <a:r>
              <a:rPr lang="en-US" sz="1500" b="1" kern="1200" dirty="0">
                <a:solidFill>
                  <a:prstClr val="white"/>
                </a:solidFill>
                <a:latin typeface="Calibri" panose="020F0502020204030204"/>
                <a:cs typeface="Arial" panose="020B0604020202020204" pitchFamily="34" charset="0"/>
              </a:rPr>
              <a:t>Patients</a:t>
            </a:r>
            <a:endParaRPr lang="en-US" sz="1350" b="1" kern="1200" dirty="0">
              <a:solidFill>
                <a:prstClr val="white"/>
              </a:solidFill>
              <a:latin typeface="Calibri" panose="020F0502020204030204"/>
              <a:cs typeface="Arial" panose="020B0604020202020204" pitchFamily="34" charset="0"/>
            </a:endParaRPr>
          </a:p>
          <a:p>
            <a:pPr defTabSz="685800" fontAlgn="base">
              <a:spcBef>
                <a:spcPts val="225"/>
              </a:spcBef>
              <a:spcAft>
                <a:spcPct val="0"/>
              </a:spcAft>
              <a:buClr>
                <a:prstClr val="white"/>
              </a:buClr>
              <a:defRPr/>
            </a:pPr>
            <a:r>
              <a:rPr lang="en-GB" sz="1200" b="1" kern="1200" dirty="0">
                <a:solidFill>
                  <a:prstClr val="white"/>
                </a:solidFill>
                <a:latin typeface="Calibri" panose="020F0502020204030204"/>
                <a:cs typeface="Arial" panose="020B0604020202020204" pitchFamily="34" charset="0"/>
              </a:rPr>
              <a:t>Key eligibility</a:t>
            </a:r>
          </a:p>
          <a:p>
            <a:pPr marL="132153" indent="-132153" defTabSz="685800" fontAlgn="base">
              <a:spcBef>
                <a:spcPts val="225"/>
              </a:spcBef>
              <a:spcAft>
                <a:spcPct val="0"/>
              </a:spcAft>
              <a:buClr>
                <a:prstClr val="white"/>
              </a:buClr>
              <a:buFont typeface="Arial" panose="020B0604020202020204" pitchFamily="34" charset="0"/>
              <a:buChar char="–"/>
              <a:defRPr/>
            </a:pPr>
            <a:r>
              <a:rPr lang="en-GB" sz="1050" kern="1200" dirty="0">
                <a:solidFill>
                  <a:prstClr val="white"/>
                </a:solidFill>
                <a:latin typeface="Calibri" panose="020F0502020204030204"/>
                <a:cs typeface="Arial" panose="020B0604020202020204" pitchFamily="34" charset="0"/>
              </a:rPr>
              <a:t>Progressive mCRPC</a:t>
            </a:r>
          </a:p>
          <a:p>
            <a:pPr marL="132153" indent="-132153" defTabSz="685800" fontAlgn="base">
              <a:spcBef>
                <a:spcPts val="225"/>
              </a:spcBef>
              <a:spcAft>
                <a:spcPct val="0"/>
              </a:spcAft>
              <a:buClr>
                <a:prstClr val="white"/>
              </a:buClr>
              <a:buFont typeface="Arial" panose="020B0604020202020204" pitchFamily="34" charset="0"/>
              <a:buChar char="–"/>
              <a:defRPr/>
            </a:pPr>
            <a:r>
              <a:rPr lang="en-GB" sz="1050" kern="1200" dirty="0">
                <a:solidFill>
                  <a:prstClr val="white"/>
                </a:solidFill>
                <a:latin typeface="Calibri" panose="020F0502020204030204"/>
                <a:cs typeface="Arial" panose="020B0604020202020204" pitchFamily="34" charset="0"/>
              </a:rPr>
              <a:t>First-line setting (may have previously received docetaxel at mCSPC stage)</a:t>
            </a:r>
          </a:p>
          <a:p>
            <a:pPr marL="132153" indent="-132153" defTabSz="685800" fontAlgn="base">
              <a:spcBef>
                <a:spcPts val="225"/>
              </a:spcBef>
              <a:spcAft>
                <a:spcPct val="0"/>
              </a:spcAft>
              <a:buClr>
                <a:prstClr val="white"/>
              </a:buClr>
              <a:buFont typeface="Arial" panose="020B0604020202020204" pitchFamily="34" charset="0"/>
              <a:buChar char="–"/>
              <a:defRPr/>
            </a:pPr>
            <a:r>
              <a:rPr lang="en-GB" sz="1050" kern="1200" dirty="0">
                <a:solidFill>
                  <a:prstClr val="white"/>
                </a:solidFill>
                <a:latin typeface="Calibri" panose="020F0502020204030204"/>
                <a:cs typeface="Arial" panose="020B0604020202020204" pitchFamily="34" charset="0"/>
              </a:rPr>
              <a:t>ECOG performance ≤ 1</a:t>
            </a:r>
          </a:p>
          <a:p>
            <a:pPr defTabSz="685800" fontAlgn="base">
              <a:spcBef>
                <a:spcPts val="225"/>
              </a:spcBef>
              <a:spcAft>
                <a:spcPct val="0"/>
              </a:spcAft>
              <a:buClr>
                <a:prstClr val="white"/>
              </a:buClr>
              <a:defRPr/>
            </a:pPr>
            <a:r>
              <a:rPr lang="en-GB" sz="1200" b="1" kern="1200" dirty="0">
                <a:solidFill>
                  <a:prstClr val="white"/>
                </a:solidFill>
                <a:latin typeface="Calibri" panose="020F0502020204030204"/>
                <a:cs typeface="Arial" panose="020B0604020202020204" pitchFamily="34" charset="0"/>
              </a:rPr>
              <a:t>Stratification</a:t>
            </a:r>
            <a:endParaRPr lang="en-GB" sz="1050" b="1" kern="1200" dirty="0">
              <a:solidFill>
                <a:prstClr val="white"/>
              </a:solidFill>
              <a:latin typeface="Calibri" panose="020F0502020204030204"/>
              <a:cs typeface="Arial" panose="020B0604020202020204" pitchFamily="34" charset="0"/>
            </a:endParaRPr>
          </a:p>
          <a:p>
            <a:pPr marL="132153" indent="-132153" defTabSz="685800" fontAlgn="base">
              <a:spcBef>
                <a:spcPts val="225"/>
              </a:spcBef>
              <a:spcAft>
                <a:spcPct val="0"/>
              </a:spcAft>
              <a:buClr>
                <a:prstClr val="white"/>
              </a:buClr>
              <a:buFont typeface="Arial" panose="020B0604020202020204" pitchFamily="34" charset="0"/>
              <a:buChar char="–"/>
              <a:defRPr/>
            </a:pPr>
            <a:r>
              <a:rPr lang="en-GB" sz="1050" kern="1200" dirty="0">
                <a:solidFill>
                  <a:prstClr val="white"/>
                </a:solidFill>
                <a:latin typeface="Calibri" panose="020F0502020204030204"/>
                <a:cs typeface="Arial" panose="020B0604020202020204" pitchFamily="34" charset="0"/>
              </a:rPr>
              <a:t>Metastasis: bone only vs. visceral vs. other</a:t>
            </a:r>
          </a:p>
          <a:p>
            <a:pPr marL="132153" indent="-132153" defTabSz="685800" fontAlgn="base">
              <a:spcBef>
                <a:spcPts val="225"/>
              </a:spcBef>
              <a:spcAft>
                <a:spcPct val="0"/>
              </a:spcAft>
              <a:buClr>
                <a:prstClr val="white"/>
              </a:buClr>
              <a:buFont typeface="Arial" panose="020B0604020202020204" pitchFamily="34" charset="0"/>
              <a:buChar char="–"/>
              <a:defRPr/>
            </a:pPr>
            <a:r>
              <a:rPr lang="en-GB" sz="1050" kern="1200" dirty="0">
                <a:solidFill>
                  <a:prstClr val="white"/>
                </a:solidFill>
                <a:latin typeface="Calibri" panose="020F0502020204030204"/>
                <a:cs typeface="Arial" panose="020B0604020202020204" pitchFamily="34" charset="0"/>
              </a:rPr>
              <a:t>Docetaxel treatment at mCSPC stage: yes vs. no</a:t>
            </a:r>
          </a:p>
          <a:p>
            <a:pPr marL="132153" indent="-132153" defTabSz="685800" fontAlgn="base">
              <a:spcBef>
                <a:spcPts val="225"/>
              </a:spcBef>
              <a:spcAft>
                <a:spcPct val="0"/>
              </a:spcAft>
              <a:buClr>
                <a:prstClr val="white"/>
              </a:buClr>
              <a:buFont typeface="Arial" panose="020B0604020202020204" pitchFamily="34" charset="0"/>
              <a:buChar char="–"/>
              <a:defRPr/>
            </a:pPr>
            <a:r>
              <a:rPr lang="en-GB" sz="1050" dirty="0">
                <a:solidFill>
                  <a:prstClr val="white"/>
                </a:solidFill>
                <a:latin typeface="Calibri" panose="020F0502020204030204"/>
                <a:cs typeface="Arial" panose="020B0604020202020204" pitchFamily="34" charset="0"/>
              </a:rPr>
              <a:t>HRR status by circulating </a:t>
            </a:r>
            <a:r>
              <a:rPr lang="en-GB" sz="1050" dirty="0" err="1">
                <a:solidFill>
                  <a:prstClr val="white"/>
                </a:solidFill>
                <a:latin typeface="Calibri" panose="020F0502020204030204"/>
                <a:cs typeface="Arial" panose="020B0604020202020204" pitchFamily="34" charset="0"/>
              </a:rPr>
              <a:t>tumor</a:t>
            </a:r>
            <a:r>
              <a:rPr lang="en-GB" sz="1050" dirty="0">
                <a:solidFill>
                  <a:prstClr val="white"/>
                </a:solidFill>
                <a:latin typeface="Calibri" panose="020F0502020204030204"/>
                <a:cs typeface="Arial" panose="020B0604020202020204" pitchFamily="34" charset="0"/>
              </a:rPr>
              <a:t> DNA testing</a:t>
            </a:r>
            <a:endParaRPr lang="en-GB" sz="1050" kern="1200" dirty="0">
              <a:solidFill>
                <a:prstClr val="white"/>
              </a:solidFill>
              <a:latin typeface="Calibri" panose="020F0502020204030204"/>
              <a:cs typeface="Arial" panose="020B0604020202020204" pitchFamily="34" charset="0"/>
            </a:endParaRPr>
          </a:p>
          <a:p>
            <a:pPr defTabSz="685800" fontAlgn="base">
              <a:spcBef>
                <a:spcPts val="225"/>
              </a:spcBef>
              <a:spcAft>
                <a:spcPct val="0"/>
              </a:spcAft>
              <a:buClr>
                <a:prstClr val="white"/>
              </a:buClr>
              <a:defRPr/>
            </a:pPr>
            <a:endParaRPr lang="en-GB" sz="1050" kern="1200" dirty="0">
              <a:solidFill>
                <a:prstClr val="white"/>
              </a:solidFill>
              <a:latin typeface="Calibri" panose="020F0502020204030204"/>
              <a:cs typeface="Arial" panose="020B0604020202020204" pitchFamily="34" charset="0"/>
            </a:endParaRPr>
          </a:p>
        </p:txBody>
      </p:sp>
      <p:sp>
        <p:nvSpPr>
          <p:cNvPr id="8" name="AutoShape 17"/>
          <p:cNvSpPr>
            <a:spLocks noChangeArrowheads="1"/>
          </p:cNvSpPr>
          <p:nvPr/>
        </p:nvSpPr>
        <p:spPr bwMode="auto">
          <a:xfrm>
            <a:off x="3250323" y="1288521"/>
            <a:ext cx="432197" cy="2682875"/>
          </a:xfrm>
          <a:prstGeom prst="roundRect">
            <a:avLst>
              <a:gd name="adj" fmla="val 16667"/>
            </a:avLst>
          </a:prstGeom>
          <a:solidFill>
            <a:schemeClr val="bg2">
              <a:lumMod val="50000"/>
            </a:schemeClr>
          </a:solidFill>
          <a:ln w="19050">
            <a:noFill/>
            <a:round/>
            <a:headEnd/>
            <a:tailEnd/>
          </a:ln>
          <a:effectLst>
            <a:outerShdw blurRad="50800" dist="38100" dir="2700000" algn="tl" rotWithShape="0">
              <a:prstClr val="black">
                <a:alpha val="40000"/>
              </a:prstClr>
            </a:outerShdw>
          </a:effectLst>
          <a:scene3d>
            <a:camera prst="orthographicFront"/>
            <a:lightRig rig="threePt" dir="t"/>
          </a:scene3d>
          <a:sp3d prstMaterial="metal">
            <a:bevelT prst="angle"/>
          </a:sp3d>
        </p:spPr>
        <p:txBody>
          <a:bodyPr wrap="none" lIns="60098" tIns="30050" rIns="60098" bIns="30050" anchor="ctr"/>
          <a:lstStyle/>
          <a:p>
            <a:pPr algn="ctr" defTabSz="644129">
              <a:lnSpc>
                <a:spcPct val="90000"/>
              </a:lnSpc>
              <a:spcBef>
                <a:spcPct val="10000"/>
              </a:spcBef>
              <a:buClrTx/>
              <a:defRPr/>
            </a:pPr>
            <a:r>
              <a:rPr lang="en-US" sz="1050" b="1" kern="1200" dirty="0">
                <a:solidFill>
                  <a:prstClr val="white"/>
                </a:solidFill>
                <a:latin typeface="PT Sans"/>
                <a:ea typeface="ヒラギノ角ゴ Pro W3"/>
                <a:cs typeface="ヒラギノ角ゴ Pro W3"/>
              </a:rPr>
              <a:t>R</a:t>
            </a:r>
            <a:br>
              <a:rPr lang="en-US" sz="1050" b="1" kern="1200" dirty="0">
                <a:solidFill>
                  <a:prstClr val="white"/>
                </a:solidFill>
                <a:latin typeface="PT Sans"/>
                <a:ea typeface="ヒラギノ角ゴ Pro W3"/>
                <a:cs typeface="ヒラギノ角ゴ Pro W3"/>
              </a:rPr>
            </a:br>
            <a:r>
              <a:rPr lang="en-US" sz="1050" b="1" kern="1200" dirty="0">
                <a:solidFill>
                  <a:prstClr val="white"/>
                </a:solidFill>
                <a:latin typeface="PT Sans"/>
                <a:ea typeface="ヒラギノ角ゴ Pro W3"/>
                <a:cs typeface="ヒラギノ角ゴ Pro W3"/>
              </a:rPr>
              <a:t>A</a:t>
            </a:r>
            <a:br>
              <a:rPr lang="en-US" sz="1050" b="1" kern="1200" dirty="0">
                <a:solidFill>
                  <a:prstClr val="white"/>
                </a:solidFill>
                <a:latin typeface="PT Sans"/>
                <a:ea typeface="ヒラギノ角ゴ Pro W3"/>
                <a:cs typeface="ヒラギノ角ゴ Pro W3"/>
              </a:rPr>
            </a:br>
            <a:r>
              <a:rPr lang="en-US" sz="1050" b="1" kern="1200" dirty="0">
                <a:solidFill>
                  <a:prstClr val="white"/>
                </a:solidFill>
                <a:latin typeface="PT Sans"/>
                <a:ea typeface="ヒラギノ角ゴ Pro W3"/>
                <a:cs typeface="ヒラギノ角ゴ Pro W3"/>
              </a:rPr>
              <a:t>N</a:t>
            </a:r>
            <a:br>
              <a:rPr lang="en-US" sz="1050" b="1" kern="1200" dirty="0">
                <a:solidFill>
                  <a:prstClr val="white"/>
                </a:solidFill>
                <a:latin typeface="PT Sans"/>
                <a:ea typeface="ヒラギノ角ゴ Pro W3"/>
                <a:cs typeface="ヒラギノ角ゴ Pro W3"/>
              </a:rPr>
            </a:br>
            <a:r>
              <a:rPr lang="en-US" sz="1050" b="1" kern="1200" dirty="0">
                <a:solidFill>
                  <a:prstClr val="white"/>
                </a:solidFill>
                <a:latin typeface="PT Sans"/>
                <a:ea typeface="ヒラギノ角ゴ Pro W3"/>
                <a:cs typeface="ヒラギノ角ゴ Pro W3"/>
              </a:rPr>
              <a:t>D</a:t>
            </a:r>
            <a:br>
              <a:rPr lang="en-US" sz="1050" b="1" kern="1200" dirty="0">
                <a:solidFill>
                  <a:prstClr val="white"/>
                </a:solidFill>
                <a:latin typeface="PT Sans"/>
                <a:ea typeface="ヒラギノ角ゴ Pro W3"/>
                <a:cs typeface="ヒラギノ角ゴ Pro W3"/>
              </a:rPr>
            </a:br>
            <a:r>
              <a:rPr lang="en-US" sz="1050" b="1" kern="1200" dirty="0">
                <a:solidFill>
                  <a:prstClr val="white"/>
                </a:solidFill>
                <a:latin typeface="PT Sans"/>
                <a:ea typeface="ヒラギノ角ゴ Pro W3"/>
                <a:cs typeface="ヒラギノ角ゴ Pro W3"/>
              </a:rPr>
              <a:t>O</a:t>
            </a:r>
            <a:br>
              <a:rPr lang="en-US" sz="1050" b="1" kern="1200" dirty="0">
                <a:solidFill>
                  <a:prstClr val="white"/>
                </a:solidFill>
                <a:latin typeface="PT Sans"/>
                <a:ea typeface="ヒラギノ角ゴ Pro W3"/>
                <a:cs typeface="ヒラギノ角ゴ Pro W3"/>
              </a:rPr>
            </a:br>
            <a:r>
              <a:rPr lang="en-US" sz="1050" b="1" kern="1200" dirty="0">
                <a:solidFill>
                  <a:prstClr val="white"/>
                </a:solidFill>
                <a:latin typeface="PT Sans"/>
                <a:ea typeface="ヒラギノ角ゴ Pro W3"/>
                <a:cs typeface="ヒラギノ角ゴ Pro W3"/>
              </a:rPr>
              <a:t>M</a:t>
            </a:r>
            <a:br>
              <a:rPr lang="en-US" sz="1050" b="1" kern="1200" dirty="0">
                <a:solidFill>
                  <a:prstClr val="white"/>
                </a:solidFill>
                <a:latin typeface="PT Sans"/>
                <a:ea typeface="ヒラギノ角ゴ Pro W3"/>
                <a:cs typeface="ヒラギノ角ゴ Pro W3"/>
              </a:rPr>
            </a:br>
            <a:r>
              <a:rPr lang="en-US" sz="1050" b="1" kern="1200" dirty="0">
                <a:solidFill>
                  <a:prstClr val="white"/>
                </a:solidFill>
                <a:latin typeface="PT Sans"/>
                <a:ea typeface="ヒラギノ角ゴ Pro W3"/>
                <a:cs typeface="ヒラギノ角ゴ Pro W3"/>
              </a:rPr>
              <a:t>I</a:t>
            </a:r>
            <a:br>
              <a:rPr lang="en-US" sz="1050" b="1" kern="1200" dirty="0">
                <a:solidFill>
                  <a:prstClr val="white"/>
                </a:solidFill>
                <a:latin typeface="PT Sans"/>
                <a:ea typeface="ヒラギノ角ゴ Pro W3"/>
                <a:cs typeface="ヒラギノ角ゴ Pro W3"/>
              </a:rPr>
            </a:br>
            <a:r>
              <a:rPr lang="en-US" sz="1050" b="1" kern="1200" dirty="0">
                <a:solidFill>
                  <a:prstClr val="white"/>
                </a:solidFill>
                <a:latin typeface="PT Sans"/>
                <a:ea typeface="ヒラギノ角ゴ Pro W3"/>
                <a:cs typeface="ヒラギノ角ゴ Pro W3"/>
              </a:rPr>
              <a:t>Z</a:t>
            </a:r>
            <a:br>
              <a:rPr lang="en-US" sz="1050" b="1" kern="1200" dirty="0">
                <a:solidFill>
                  <a:prstClr val="white"/>
                </a:solidFill>
                <a:latin typeface="PT Sans"/>
                <a:ea typeface="ヒラギノ角ゴ Pro W3"/>
                <a:cs typeface="ヒラギノ角ゴ Pro W3"/>
              </a:rPr>
            </a:br>
            <a:r>
              <a:rPr lang="en-US" sz="1050" b="1" kern="1200" dirty="0">
                <a:solidFill>
                  <a:prstClr val="white"/>
                </a:solidFill>
                <a:latin typeface="PT Sans"/>
                <a:ea typeface="ヒラギノ角ゴ Pro W3"/>
                <a:cs typeface="ヒラギノ角ゴ Pro W3"/>
              </a:rPr>
              <a:t>E</a:t>
            </a:r>
            <a:br>
              <a:rPr lang="en-US" sz="1050" b="1" kern="1200" dirty="0">
                <a:solidFill>
                  <a:prstClr val="white"/>
                </a:solidFill>
                <a:latin typeface="PT Sans"/>
                <a:ea typeface="ヒラギノ角ゴ Pro W3"/>
                <a:cs typeface="ヒラギノ角ゴ Pro W3"/>
              </a:rPr>
            </a:br>
            <a:r>
              <a:rPr lang="en-US" sz="1050" b="1" kern="1200" dirty="0">
                <a:solidFill>
                  <a:prstClr val="white"/>
                </a:solidFill>
                <a:latin typeface="PT Sans"/>
                <a:ea typeface="ヒラギノ角ゴ Pro W3"/>
                <a:cs typeface="ヒラギノ角ゴ Pro W3"/>
              </a:rPr>
              <a:t>D</a:t>
            </a:r>
          </a:p>
          <a:p>
            <a:pPr algn="ctr" defTabSz="644129">
              <a:lnSpc>
                <a:spcPct val="90000"/>
              </a:lnSpc>
              <a:spcBef>
                <a:spcPct val="10000"/>
              </a:spcBef>
              <a:buClrTx/>
              <a:defRPr/>
            </a:pPr>
            <a:endParaRPr lang="en-US" sz="1050" b="1" kern="1200" dirty="0">
              <a:solidFill>
                <a:prstClr val="white"/>
              </a:solidFill>
              <a:latin typeface="PT Sans"/>
              <a:ea typeface="ヒラギノ角ゴ Pro W3"/>
              <a:cs typeface="ヒラギノ角ゴ Pro W3"/>
            </a:endParaRPr>
          </a:p>
          <a:p>
            <a:pPr algn="ctr" defTabSz="644129">
              <a:lnSpc>
                <a:spcPct val="90000"/>
              </a:lnSpc>
              <a:spcBef>
                <a:spcPct val="10000"/>
              </a:spcBef>
              <a:buClrTx/>
              <a:defRPr/>
            </a:pPr>
            <a:r>
              <a:rPr lang="en-US" sz="1050" b="1" kern="1200" dirty="0">
                <a:solidFill>
                  <a:prstClr val="white"/>
                </a:solidFill>
                <a:latin typeface="PT Sans"/>
                <a:ea typeface="ヒラギノ角ゴ Pro W3"/>
                <a:cs typeface="ヒラギノ角ゴ Pro W3"/>
              </a:rPr>
              <a:t>1:1</a:t>
            </a:r>
          </a:p>
        </p:txBody>
      </p:sp>
      <p:cxnSp>
        <p:nvCxnSpPr>
          <p:cNvPr id="9" name="Straight Arrow Connector 8"/>
          <p:cNvCxnSpPr/>
          <p:nvPr/>
        </p:nvCxnSpPr>
        <p:spPr>
          <a:xfrm>
            <a:off x="2754446" y="2636601"/>
            <a:ext cx="41148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3747187" y="1896295"/>
            <a:ext cx="480763" cy="1508760"/>
            <a:chOff x="4775600" y="2611663"/>
            <a:chExt cx="641017" cy="1470727"/>
          </a:xfrm>
        </p:grpSpPr>
        <p:cxnSp>
          <p:nvCxnSpPr>
            <p:cNvPr id="11" name="Elbow Connector 10"/>
            <p:cNvCxnSpPr>
              <a:cxnSpLocks/>
            </p:cNvCxnSpPr>
            <p:nvPr/>
          </p:nvCxnSpPr>
          <p:spPr>
            <a:xfrm>
              <a:off x="4776537" y="3345513"/>
              <a:ext cx="640080" cy="736877"/>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Elbow Connector 11"/>
            <p:cNvCxnSpPr>
              <a:cxnSpLocks/>
            </p:cNvCxnSpPr>
            <p:nvPr/>
          </p:nvCxnSpPr>
          <p:spPr>
            <a:xfrm flipV="1">
              <a:off x="4775600" y="2611663"/>
              <a:ext cx="640080" cy="736877"/>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3" name="Straight Arrow Connector 12"/>
          <p:cNvCxnSpPr/>
          <p:nvPr/>
        </p:nvCxnSpPr>
        <p:spPr>
          <a:xfrm>
            <a:off x="5844148" y="1902733"/>
            <a:ext cx="41148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833599" y="3415513"/>
            <a:ext cx="41148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087038" y="4107398"/>
            <a:ext cx="1991051" cy="230832"/>
          </a:xfrm>
          <a:prstGeom prst="rect">
            <a:avLst/>
          </a:prstGeom>
        </p:spPr>
        <p:txBody>
          <a:bodyPr wrap="square">
            <a:spAutoFit/>
          </a:bodyPr>
          <a:lstStyle/>
          <a:p>
            <a:pPr algn="r" defTabSz="685800">
              <a:spcBef>
                <a:spcPts val="1350"/>
              </a:spcBef>
              <a:buClr>
                <a:srgbClr val="95A9CC"/>
              </a:buClr>
              <a:defRPr/>
            </a:pPr>
            <a:r>
              <a:rPr lang="en-US" sz="900" kern="1200" dirty="0">
                <a:solidFill>
                  <a:prstClr val="black"/>
                </a:solidFill>
                <a:latin typeface="Calibri" panose="020F0502020204030204"/>
                <a:ea typeface="+mn-ea"/>
                <a:cs typeface="+mn-cs"/>
                <a:hlinkClick r:id="rId3"/>
              </a:rPr>
              <a:t>www.clinicaltrials.gov</a:t>
            </a:r>
            <a:r>
              <a:rPr lang="en-US" sz="900" kern="1200" dirty="0">
                <a:solidFill>
                  <a:prstClr val="black"/>
                </a:solidFill>
                <a:latin typeface="Calibri" panose="020F0502020204030204"/>
                <a:ea typeface="+mn-ea"/>
                <a:cs typeface="+mn-cs"/>
              </a:rPr>
              <a:t>: (NCT03732820)</a:t>
            </a:r>
          </a:p>
        </p:txBody>
      </p:sp>
      <p:sp>
        <p:nvSpPr>
          <p:cNvPr id="18" name="TextBox 17"/>
          <p:cNvSpPr txBox="1"/>
          <p:nvPr/>
        </p:nvSpPr>
        <p:spPr>
          <a:xfrm>
            <a:off x="0" y="4092009"/>
            <a:ext cx="4769254" cy="246221"/>
          </a:xfrm>
          <a:prstGeom prst="rect">
            <a:avLst/>
          </a:prstGeom>
          <a:noFill/>
        </p:spPr>
        <p:txBody>
          <a:bodyPr wrap="none" rtlCol="0">
            <a:spAutoFit/>
          </a:bodyPr>
          <a:lstStyle/>
          <a:p>
            <a:pPr defTabSz="685800">
              <a:buClrTx/>
              <a:defRPr/>
            </a:pPr>
            <a:r>
              <a:rPr lang="en-US" sz="1000" kern="1200" dirty="0">
                <a:solidFill>
                  <a:prstClr val="black"/>
                </a:solidFill>
                <a:latin typeface="Calibri" panose="020F0502020204030204"/>
                <a:ea typeface="+mn-ea"/>
                <a:cs typeface="+mn-cs"/>
              </a:rPr>
              <a:t>*Prednisone/prednisolone (5 mg) to be administered alongside abiraterone as indicated</a:t>
            </a:r>
          </a:p>
        </p:txBody>
      </p:sp>
      <p:sp>
        <p:nvSpPr>
          <p:cNvPr id="15" name="TextBox 14">
            <a:extLst>
              <a:ext uri="{FF2B5EF4-FFF2-40B4-BE49-F238E27FC236}">
                <a16:creationId xmlns:a16="http://schemas.microsoft.com/office/drawing/2014/main" id="{15882E7B-3594-4B14-9421-70C1DC4B8025}"/>
              </a:ext>
            </a:extLst>
          </p:cNvPr>
          <p:cNvSpPr txBox="1"/>
          <p:nvPr/>
        </p:nvSpPr>
        <p:spPr>
          <a:xfrm>
            <a:off x="3153608" y="1057458"/>
            <a:ext cx="627085" cy="253916"/>
          </a:xfrm>
          <a:prstGeom prst="rect">
            <a:avLst/>
          </a:prstGeom>
          <a:noFill/>
        </p:spPr>
        <p:txBody>
          <a:bodyPr wrap="square" rtlCol="0">
            <a:spAutoFit/>
          </a:bodyPr>
          <a:lstStyle/>
          <a:p>
            <a:r>
              <a:rPr lang="en-CA" sz="1050" dirty="0"/>
              <a:t>N=796</a:t>
            </a:r>
          </a:p>
        </p:txBody>
      </p:sp>
      <p:sp>
        <p:nvSpPr>
          <p:cNvPr id="19" name="TextBox 18">
            <a:extLst>
              <a:ext uri="{FF2B5EF4-FFF2-40B4-BE49-F238E27FC236}">
                <a16:creationId xmlns:a16="http://schemas.microsoft.com/office/drawing/2014/main" id="{941D4D49-66FC-91BF-C50D-4BDB0CD086ED}"/>
              </a:ext>
            </a:extLst>
          </p:cNvPr>
          <p:cNvSpPr txBox="1"/>
          <p:nvPr/>
        </p:nvSpPr>
        <p:spPr>
          <a:xfrm>
            <a:off x="4280598" y="880285"/>
            <a:ext cx="3430747" cy="307777"/>
          </a:xfrm>
          <a:prstGeom prst="rect">
            <a:avLst/>
          </a:prstGeom>
          <a:noFill/>
        </p:spPr>
        <p:txBody>
          <a:bodyPr wrap="none" rtlCol="0">
            <a:spAutoFit/>
          </a:bodyPr>
          <a:lstStyle/>
          <a:p>
            <a:r>
              <a:rPr lang="en-US" i="1" dirty="0">
                <a:solidFill>
                  <a:srgbClr val="0070C0"/>
                </a:solidFill>
              </a:rPr>
              <a:t>Least selected – all comers with </a:t>
            </a:r>
            <a:r>
              <a:rPr lang="en-US" i="1" dirty="0" err="1">
                <a:solidFill>
                  <a:srgbClr val="0070C0"/>
                </a:solidFill>
              </a:rPr>
              <a:t>mCRPC</a:t>
            </a:r>
            <a:endParaRPr lang="en-US" i="1" dirty="0">
              <a:solidFill>
                <a:srgbClr val="0070C0"/>
              </a:solidFill>
            </a:endParaRPr>
          </a:p>
        </p:txBody>
      </p:sp>
    </p:spTree>
    <p:extLst>
      <p:ext uri="{BB962C8B-B14F-4D97-AF65-F5344CB8AC3E}">
        <p14:creationId xmlns:p14="http://schemas.microsoft.com/office/powerpoint/2010/main" val="185687392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2A2B5FE-60F9-2B1A-0FC5-54B369D1BD51}"/>
              </a:ext>
            </a:extLst>
          </p:cNvPr>
          <p:cNvSpPr>
            <a:spLocks noGrp="1"/>
          </p:cNvSpPr>
          <p:nvPr>
            <p:ph type="subTitle" idx="1"/>
          </p:nvPr>
        </p:nvSpPr>
        <p:spPr>
          <a:xfrm>
            <a:off x="228599" y="1249681"/>
            <a:ext cx="8532159" cy="2651759"/>
          </a:xfrm>
        </p:spPr>
        <p:txBody>
          <a:bodyPr/>
          <a:lstStyle/>
          <a:p>
            <a:pPr algn="l">
              <a:buFont typeface="Arial" panose="020B0604020202020204" pitchFamily="34" charset="0"/>
              <a:buChar char="•"/>
            </a:pPr>
            <a:r>
              <a:rPr lang="en-US" b="1" dirty="0"/>
              <a:t>Does CTLA-4/PD-1 combination (e.g. ipilimumab/nivolumab) offer benefit in post-PD-1 setting?</a:t>
            </a:r>
          </a:p>
          <a:p>
            <a:pPr algn="l">
              <a:buFont typeface="Arial" panose="020B0604020202020204" pitchFamily="34" charset="0"/>
              <a:buChar char="•"/>
            </a:pPr>
            <a:endParaRPr lang="en-US" dirty="0"/>
          </a:p>
          <a:p>
            <a:pPr algn="l">
              <a:buFont typeface="Arial" panose="020B0604020202020204" pitchFamily="34" charset="0"/>
              <a:buChar char="•"/>
            </a:pPr>
            <a:r>
              <a:rPr lang="en-US" b="1" dirty="0"/>
              <a:t>Does continued or resumed PD-1/PDL-1 add benefit in later lines after progression on 1</a:t>
            </a:r>
            <a:r>
              <a:rPr lang="en-US" b="1" baseline="30000" dirty="0"/>
              <a:t>st</a:t>
            </a:r>
            <a:r>
              <a:rPr lang="en-US" b="1" dirty="0"/>
              <a:t> line?</a:t>
            </a:r>
          </a:p>
          <a:p>
            <a:pPr algn="l"/>
            <a:endParaRPr lang="en-US" dirty="0"/>
          </a:p>
        </p:txBody>
      </p:sp>
      <p:sp>
        <p:nvSpPr>
          <p:cNvPr id="3" name="Title 2">
            <a:extLst>
              <a:ext uri="{FF2B5EF4-FFF2-40B4-BE49-F238E27FC236}">
                <a16:creationId xmlns:a16="http://schemas.microsoft.com/office/drawing/2014/main" id="{8758A68D-9B27-3795-19A9-1FD6A1430E2E}"/>
              </a:ext>
            </a:extLst>
          </p:cNvPr>
          <p:cNvSpPr>
            <a:spLocks noGrp="1"/>
          </p:cNvSpPr>
          <p:nvPr>
            <p:ph type="title"/>
          </p:nvPr>
        </p:nvSpPr>
        <p:spPr/>
        <p:txBody>
          <a:bodyPr/>
          <a:lstStyle/>
          <a:p>
            <a:r>
              <a:rPr lang="en-US" dirty="0"/>
              <a:t>Immune checkpoint inhibitors in 2+ Line</a:t>
            </a:r>
          </a:p>
        </p:txBody>
      </p:sp>
    </p:spTree>
    <p:extLst>
      <p:ext uri="{BB962C8B-B14F-4D97-AF65-F5344CB8AC3E}">
        <p14:creationId xmlns:p14="http://schemas.microsoft.com/office/powerpoint/2010/main" val="68621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subTnLst>
                                    <p:animClr clrSpc="rgb" dir="cw">
                                      <p:cBhvr override="childStyle">
                                        <p:cTn dur="1" fill="hold" display="0" masterRel="nextClick" afterEffect="1"/>
                                        <p:tgtEl>
                                          <p:spTgt spid="2">
                                            <p:txEl>
                                              <p:pRg st="0" end="0"/>
                                            </p:txEl>
                                          </p:spTgt>
                                        </p:tgtEl>
                                        <p:attrNameLst>
                                          <p:attrName>ppt_c</p:attrName>
                                        </p:attrNameLst>
                                      </p:cBhvr>
                                      <p:to>
                                        <a:schemeClr val="tx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subTnLst>
                                    <p:animClr clrSpc="rgb" dir="cw">
                                      <p:cBhvr override="childStyle">
                                        <p:cTn dur="1" fill="hold" display="0" masterRel="nextClick" afterEffect="1"/>
                                        <p:tgtEl>
                                          <p:spTgt spid="2">
                                            <p:txEl>
                                              <p:pRg st="2" end="2"/>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31A63F1-BE73-67BE-73BE-A497C6A44A6D}"/>
              </a:ext>
            </a:extLst>
          </p:cNvPr>
          <p:cNvSpPr>
            <a:spLocks noGrp="1"/>
          </p:cNvSpPr>
          <p:nvPr>
            <p:ph type="subTitle" idx="1"/>
          </p:nvPr>
        </p:nvSpPr>
        <p:spPr>
          <a:xfrm>
            <a:off x="363071" y="820643"/>
            <a:ext cx="8357347" cy="2749551"/>
          </a:xfrm>
        </p:spPr>
        <p:txBody>
          <a:bodyPr/>
          <a:lstStyle/>
          <a:p>
            <a:pPr algn="l"/>
            <a:r>
              <a:rPr lang="en-US" sz="2000" b="1" dirty="0"/>
              <a:t>HCRN GU16-260: </a:t>
            </a:r>
            <a:r>
              <a:rPr lang="en-US" sz="2000" dirty="0"/>
              <a:t>Salvage </a:t>
            </a:r>
            <a:r>
              <a:rPr lang="en-US" sz="2000" dirty="0" err="1"/>
              <a:t>ipi</a:t>
            </a:r>
            <a:r>
              <a:rPr lang="en-US" sz="2000" dirty="0"/>
              <a:t>/</a:t>
            </a:r>
            <a:r>
              <a:rPr lang="en-US" sz="2000" dirty="0" err="1"/>
              <a:t>nivo</a:t>
            </a:r>
            <a:r>
              <a:rPr lang="en-US" sz="2000" dirty="0"/>
              <a:t> after progression on </a:t>
            </a:r>
            <a:r>
              <a:rPr lang="en-US" sz="2000" dirty="0" err="1"/>
              <a:t>nivo</a:t>
            </a:r>
            <a:r>
              <a:rPr lang="en-US" sz="2000" dirty="0"/>
              <a:t> monotherapy (35 pts, 4 responses, ORR 11.4%)</a:t>
            </a:r>
            <a:r>
              <a:rPr lang="en-US" sz="2000" baseline="30000" dirty="0"/>
              <a:t>1</a:t>
            </a:r>
          </a:p>
          <a:p>
            <a:pPr algn="l"/>
            <a:endParaRPr lang="en-US" sz="2000" dirty="0"/>
          </a:p>
          <a:p>
            <a:pPr algn="l"/>
            <a:r>
              <a:rPr lang="en-US" sz="2000" b="1" dirty="0"/>
              <a:t>TITAN-RCC:</a:t>
            </a:r>
            <a:r>
              <a:rPr lang="en-US" sz="2000" dirty="0"/>
              <a:t> Salvage </a:t>
            </a:r>
            <a:r>
              <a:rPr lang="en-US" sz="2000" dirty="0" err="1"/>
              <a:t>ipi</a:t>
            </a:r>
            <a:r>
              <a:rPr lang="en-US" sz="2000" dirty="0"/>
              <a:t>/</a:t>
            </a:r>
            <a:r>
              <a:rPr lang="en-US" sz="2000" dirty="0" err="1"/>
              <a:t>nivo</a:t>
            </a:r>
            <a:r>
              <a:rPr lang="en-US" sz="2000" dirty="0"/>
              <a:t> after </a:t>
            </a:r>
            <a:r>
              <a:rPr lang="en-US" sz="2000" dirty="0" err="1"/>
              <a:t>nivo</a:t>
            </a:r>
            <a:r>
              <a:rPr lang="en-US" sz="2000" dirty="0"/>
              <a:t> monotherapy (108 pts, 18 responses, ORR 17%)</a:t>
            </a:r>
            <a:r>
              <a:rPr lang="en-US" sz="2000" baseline="30000" dirty="0"/>
              <a:t>2</a:t>
            </a:r>
            <a:endParaRPr lang="en-US" sz="2000" dirty="0"/>
          </a:p>
          <a:p>
            <a:pPr algn="l"/>
            <a:endParaRPr lang="en-US" sz="2000" dirty="0"/>
          </a:p>
          <a:p>
            <a:pPr algn="l"/>
            <a:r>
              <a:rPr lang="en-US" sz="2000" b="1" dirty="0"/>
              <a:t>FRACTION-RCC:</a:t>
            </a:r>
            <a:r>
              <a:rPr lang="en-US" sz="2000" dirty="0"/>
              <a:t> </a:t>
            </a:r>
            <a:r>
              <a:rPr lang="en-US" sz="2000" dirty="0" err="1"/>
              <a:t>ipi</a:t>
            </a:r>
            <a:r>
              <a:rPr lang="en-US" sz="2000" dirty="0"/>
              <a:t>/</a:t>
            </a:r>
            <a:r>
              <a:rPr lang="en-US" sz="2000" dirty="0" err="1"/>
              <a:t>nivo</a:t>
            </a:r>
            <a:r>
              <a:rPr lang="en-US" sz="2000" dirty="0"/>
              <a:t> combination after progression on prior IO regimen (46 pts, 8 responses, ORR 17%)</a:t>
            </a:r>
            <a:r>
              <a:rPr lang="en-US" sz="2000" baseline="30000" dirty="0"/>
              <a:t>3</a:t>
            </a:r>
            <a:endParaRPr lang="en-US" sz="2000" dirty="0"/>
          </a:p>
        </p:txBody>
      </p:sp>
      <p:sp>
        <p:nvSpPr>
          <p:cNvPr id="3" name="Title 2">
            <a:extLst>
              <a:ext uri="{FF2B5EF4-FFF2-40B4-BE49-F238E27FC236}">
                <a16:creationId xmlns:a16="http://schemas.microsoft.com/office/drawing/2014/main" id="{435C28C4-070F-D8B9-F7A8-7D6D3F5F06D8}"/>
              </a:ext>
            </a:extLst>
          </p:cNvPr>
          <p:cNvSpPr>
            <a:spLocks noGrp="1"/>
          </p:cNvSpPr>
          <p:nvPr>
            <p:ph type="title"/>
          </p:nvPr>
        </p:nvSpPr>
        <p:spPr/>
        <p:txBody>
          <a:bodyPr/>
          <a:lstStyle/>
          <a:p>
            <a:r>
              <a:rPr lang="en-US" dirty="0"/>
              <a:t>PD-1/CTLA-4 after progression on PD-1?</a:t>
            </a:r>
          </a:p>
        </p:txBody>
      </p:sp>
      <p:sp>
        <p:nvSpPr>
          <p:cNvPr id="4" name="TextBox 3">
            <a:extLst>
              <a:ext uri="{FF2B5EF4-FFF2-40B4-BE49-F238E27FC236}">
                <a16:creationId xmlns:a16="http://schemas.microsoft.com/office/drawing/2014/main" id="{1E15B6B8-3BA4-E277-24E6-1BF7FF529D51}"/>
              </a:ext>
            </a:extLst>
          </p:cNvPr>
          <p:cNvSpPr txBox="1"/>
          <p:nvPr/>
        </p:nvSpPr>
        <p:spPr>
          <a:xfrm>
            <a:off x="0" y="3681288"/>
            <a:ext cx="9029700" cy="646331"/>
          </a:xfrm>
          <a:prstGeom prst="rect">
            <a:avLst/>
          </a:prstGeom>
          <a:noFill/>
        </p:spPr>
        <p:txBody>
          <a:bodyPr wrap="square" numCol="2" rtlCol="0">
            <a:spAutoFit/>
          </a:bodyPr>
          <a:lstStyle/>
          <a:p>
            <a:r>
              <a:rPr lang="en-US" sz="1200" baseline="30000" dirty="0"/>
              <a:t>1</a:t>
            </a:r>
            <a:r>
              <a:rPr lang="en-US" sz="1200" dirty="0"/>
              <a:t>Atkins M et al, J Clin Oncol, 2022; 40:2913-2923.</a:t>
            </a:r>
          </a:p>
          <a:p>
            <a:r>
              <a:rPr lang="en-US" sz="1200" baseline="30000" dirty="0"/>
              <a:t>2</a:t>
            </a:r>
            <a:r>
              <a:rPr lang="en-US" sz="1200" dirty="0"/>
              <a:t>Grimm MO, et al, Lancet Oncol, 2023; 24:1252-1265</a:t>
            </a:r>
          </a:p>
          <a:p>
            <a:r>
              <a:rPr lang="en-US" sz="1200" baseline="30000" dirty="0"/>
              <a:t>3</a:t>
            </a:r>
            <a:r>
              <a:rPr lang="en-US" sz="1200" dirty="0"/>
              <a:t>Choueiri TC et al, J </a:t>
            </a:r>
            <a:r>
              <a:rPr lang="en-US" sz="1200" dirty="0" err="1"/>
              <a:t>Immunother</a:t>
            </a:r>
            <a:r>
              <a:rPr lang="en-US" sz="1200" dirty="0"/>
              <a:t> Cancer, 2022; 10:e005780</a:t>
            </a:r>
            <a:endParaRPr lang="en-US" sz="1200" baseline="30000" dirty="0"/>
          </a:p>
        </p:txBody>
      </p:sp>
    </p:spTree>
    <p:extLst>
      <p:ext uri="{BB962C8B-B14F-4D97-AF65-F5344CB8AC3E}">
        <p14:creationId xmlns:p14="http://schemas.microsoft.com/office/powerpoint/2010/main" val="263802046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7F94A9C-F778-E69D-EE0C-59F5BD003D71}"/>
              </a:ext>
            </a:extLst>
          </p:cNvPr>
          <p:cNvSpPr>
            <a:spLocks noGrp="1"/>
          </p:cNvSpPr>
          <p:nvPr>
            <p:ph type="subTitle" idx="1"/>
          </p:nvPr>
        </p:nvSpPr>
        <p:spPr>
          <a:xfrm>
            <a:off x="1371600" y="1442187"/>
            <a:ext cx="6400800" cy="2651759"/>
          </a:xfrm>
        </p:spPr>
        <p:txBody>
          <a:bodyPr/>
          <a:lstStyle/>
          <a:p>
            <a:pPr algn="l">
              <a:buFont typeface="Arial" panose="020B0604020202020204" pitchFamily="34" charset="0"/>
              <a:buChar char="•"/>
            </a:pPr>
            <a:r>
              <a:rPr lang="en-US" sz="1800" dirty="0"/>
              <a:t>Open label, phase 3 study of 522 pts at 135 sites</a:t>
            </a:r>
          </a:p>
          <a:p>
            <a:pPr algn="l">
              <a:buFont typeface="Arial" panose="020B0604020202020204" pitchFamily="34" charset="0"/>
              <a:buChar char="•"/>
            </a:pPr>
            <a:r>
              <a:rPr lang="en-US" sz="1800" b="1" dirty="0"/>
              <a:t>Patients required to have progression on prior ICI regimen; had to have ICI in most recent regimen</a:t>
            </a:r>
          </a:p>
          <a:p>
            <a:pPr algn="l">
              <a:buFont typeface="Arial" panose="020B0604020202020204" pitchFamily="34" charset="0"/>
              <a:buChar char="•"/>
            </a:pPr>
            <a:r>
              <a:rPr lang="en-US" sz="1800" dirty="0"/>
              <a:t>Treatment Arms</a:t>
            </a:r>
          </a:p>
          <a:p>
            <a:pPr lvl="1" algn="l">
              <a:buFont typeface="Arial" panose="020B0604020202020204" pitchFamily="34" charset="0"/>
              <a:buChar char="•"/>
            </a:pPr>
            <a:r>
              <a:rPr lang="en-US" sz="1600" dirty="0"/>
              <a:t>Atezolizumab 1200 mg q3wks + </a:t>
            </a:r>
            <a:r>
              <a:rPr lang="en-US" sz="1600" dirty="0" err="1"/>
              <a:t>cabozantinib</a:t>
            </a:r>
            <a:r>
              <a:rPr lang="en-US" sz="1600" dirty="0"/>
              <a:t> 60 mg daily</a:t>
            </a:r>
          </a:p>
          <a:p>
            <a:pPr lvl="1" algn="l">
              <a:buFont typeface="Arial" panose="020B0604020202020204" pitchFamily="34" charset="0"/>
              <a:buChar char="•"/>
            </a:pPr>
            <a:r>
              <a:rPr lang="en-US" sz="1600" dirty="0" err="1"/>
              <a:t>Cabozantinib</a:t>
            </a:r>
            <a:r>
              <a:rPr lang="en-US" sz="1600" dirty="0"/>
              <a:t> 60 mg daily</a:t>
            </a:r>
          </a:p>
          <a:p>
            <a:pPr algn="l">
              <a:buFont typeface="Arial" panose="020B0604020202020204" pitchFamily="34" charset="0"/>
              <a:buChar char="•"/>
            </a:pPr>
            <a:r>
              <a:rPr lang="en-US" sz="1800" dirty="0"/>
              <a:t>Exclusions: prior </a:t>
            </a:r>
            <a:r>
              <a:rPr lang="en-US" sz="1800" dirty="0" err="1"/>
              <a:t>cabozantinib</a:t>
            </a:r>
            <a:r>
              <a:rPr lang="en-US" sz="1800" dirty="0"/>
              <a:t>, &gt;2 lines of systemic therapy</a:t>
            </a:r>
          </a:p>
          <a:p>
            <a:pPr algn="l">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0BCC4522-26E9-0034-F806-3AAB6A13CD50}"/>
              </a:ext>
            </a:extLst>
          </p:cNvPr>
          <p:cNvSpPr>
            <a:spLocks noGrp="1"/>
          </p:cNvSpPr>
          <p:nvPr>
            <p:ph type="title"/>
          </p:nvPr>
        </p:nvSpPr>
        <p:spPr/>
        <p:txBody>
          <a:bodyPr/>
          <a:lstStyle/>
          <a:p>
            <a:r>
              <a:rPr lang="en-US" dirty="0"/>
              <a:t>Continuing PD-1/PDL-1 Post-Progression: CONTACT-03 Study</a:t>
            </a:r>
          </a:p>
        </p:txBody>
      </p:sp>
    </p:spTree>
    <p:extLst>
      <p:ext uri="{BB962C8B-B14F-4D97-AF65-F5344CB8AC3E}">
        <p14:creationId xmlns:p14="http://schemas.microsoft.com/office/powerpoint/2010/main" val="160647194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608367-8A29-371A-04F2-FC9C673C283D}"/>
              </a:ext>
            </a:extLst>
          </p:cNvPr>
          <p:cNvSpPr>
            <a:spLocks noGrp="1"/>
          </p:cNvSpPr>
          <p:nvPr>
            <p:ph type="title"/>
          </p:nvPr>
        </p:nvSpPr>
        <p:spPr/>
        <p:txBody>
          <a:bodyPr/>
          <a:lstStyle/>
          <a:p>
            <a:r>
              <a:rPr lang="en-US" dirty="0"/>
              <a:t>Continued IO after PD-1 progression: CONTACT-03</a:t>
            </a:r>
          </a:p>
        </p:txBody>
      </p:sp>
      <p:pic>
        <p:nvPicPr>
          <p:cNvPr id="5" name="Picture 4">
            <a:extLst>
              <a:ext uri="{FF2B5EF4-FFF2-40B4-BE49-F238E27FC236}">
                <a16:creationId xmlns:a16="http://schemas.microsoft.com/office/drawing/2014/main" id="{372A5F50-68BF-616E-E7E9-DEAAE379558F}"/>
              </a:ext>
            </a:extLst>
          </p:cNvPr>
          <p:cNvPicPr>
            <a:picLocks noChangeAspect="1"/>
          </p:cNvPicPr>
          <p:nvPr/>
        </p:nvPicPr>
        <p:blipFill>
          <a:blip r:embed="rId2"/>
          <a:stretch>
            <a:fillRect/>
          </a:stretch>
        </p:blipFill>
        <p:spPr>
          <a:xfrm>
            <a:off x="1371600" y="1246822"/>
            <a:ext cx="6400800" cy="2685855"/>
          </a:xfrm>
          <a:prstGeom prst="rect">
            <a:avLst/>
          </a:prstGeom>
        </p:spPr>
      </p:pic>
      <p:sp>
        <p:nvSpPr>
          <p:cNvPr id="7" name="Subtitle 6">
            <a:extLst>
              <a:ext uri="{FF2B5EF4-FFF2-40B4-BE49-F238E27FC236}">
                <a16:creationId xmlns:a16="http://schemas.microsoft.com/office/drawing/2014/main" id="{90264CF6-DE3C-A263-2546-5056043E3FE5}"/>
              </a:ext>
            </a:extLst>
          </p:cNvPr>
          <p:cNvSpPr>
            <a:spLocks noGrp="1"/>
          </p:cNvSpPr>
          <p:nvPr>
            <p:ph type="subTitle" idx="1"/>
          </p:nvPr>
        </p:nvSpPr>
        <p:spPr/>
        <p:txBody>
          <a:bodyPr/>
          <a:lstStyle/>
          <a:p>
            <a:endParaRPr lang="en-US" dirty="0"/>
          </a:p>
        </p:txBody>
      </p:sp>
      <p:sp>
        <p:nvSpPr>
          <p:cNvPr id="8" name="TextBox 7">
            <a:extLst>
              <a:ext uri="{FF2B5EF4-FFF2-40B4-BE49-F238E27FC236}">
                <a16:creationId xmlns:a16="http://schemas.microsoft.com/office/drawing/2014/main" id="{B8164BFD-552C-6AE1-BCD8-E1C65BB733B7}"/>
              </a:ext>
            </a:extLst>
          </p:cNvPr>
          <p:cNvSpPr txBox="1"/>
          <p:nvPr/>
        </p:nvSpPr>
        <p:spPr>
          <a:xfrm>
            <a:off x="2988609" y="3987053"/>
            <a:ext cx="3166782" cy="307777"/>
          </a:xfrm>
          <a:prstGeom prst="rect">
            <a:avLst/>
          </a:prstGeom>
          <a:noFill/>
        </p:spPr>
        <p:txBody>
          <a:bodyPr wrap="square" rtlCol="0">
            <a:spAutoFit/>
          </a:bodyPr>
          <a:lstStyle/>
          <a:p>
            <a:r>
              <a:rPr lang="en-US" dirty="0"/>
              <a:t>Pal S et al, </a:t>
            </a:r>
            <a:r>
              <a:rPr lang="en-US" i="1" dirty="0"/>
              <a:t>Lancet</a:t>
            </a:r>
            <a:r>
              <a:rPr lang="en-US" dirty="0"/>
              <a:t>, 2023; 402:185-95</a:t>
            </a:r>
          </a:p>
        </p:txBody>
      </p:sp>
    </p:spTree>
    <p:extLst>
      <p:ext uri="{BB962C8B-B14F-4D97-AF65-F5344CB8AC3E}">
        <p14:creationId xmlns:p14="http://schemas.microsoft.com/office/powerpoint/2010/main" val="178141092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69ACCE-0D26-612D-3874-9258AB4E0B8A}"/>
              </a:ext>
            </a:extLst>
          </p:cNvPr>
          <p:cNvSpPr>
            <a:spLocks noGrp="1"/>
          </p:cNvSpPr>
          <p:nvPr>
            <p:ph type="title"/>
          </p:nvPr>
        </p:nvSpPr>
        <p:spPr/>
        <p:txBody>
          <a:bodyPr/>
          <a:lstStyle/>
          <a:p>
            <a:r>
              <a:rPr lang="en-US" dirty="0"/>
              <a:t>Continued IO after PD-1 progression: CONTACT-03</a:t>
            </a:r>
            <a:br>
              <a:rPr lang="en-US" dirty="0"/>
            </a:br>
            <a:endParaRPr lang="en-US" dirty="0"/>
          </a:p>
        </p:txBody>
      </p:sp>
      <p:pic>
        <p:nvPicPr>
          <p:cNvPr id="5" name="Picture 4">
            <a:extLst>
              <a:ext uri="{FF2B5EF4-FFF2-40B4-BE49-F238E27FC236}">
                <a16:creationId xmlns:a16="http://schemas.microsoft.com/office/drawing/2014/main" id="{10617CD2-A71B-BBBB-3B91-1F58480470A3}"/>
              </a:ext>
            </a:extLst>
          </p:cNvPr>
          <p:cNvPicPr>
            <a:picLocks noChangeAspect="1"/>
          </p:cNvPicPr>
          <p:nvPr/>
        </p:nvPicPr>
        <p:blipFill>
          <a:blip r:embed="rId2"/>
          <a:stretch>
            <a:fillRect/>
          </a:stretch>
        </p:blipFill>
        <p:spPr>
          <a:xfrm>
            <a:off x="2232212" y="1381251"/>
            <a:ext cx="4538382" cy="2659590"/>
          </a:xfrm>
          <a:prstGeom prst="rect">
            <a:avLst/>
          </a:prstGeom>
        </p:spPr>
      </p:pic>
      <p:sp>
        <p:nvSpPr>
          <p:cNvPr id="6" name="TextBox 5">
            <a:extLst>
              <a:ext uri="{FF2B5EF4-FFF2-40B4-BE49-F238E27FC236}">
                <a16:creationId xmlns:a16="http://schemas.microsoft.com/office/drawing/2014/main" id="{352A4E9C-02A1-4BFC-725D-C06ADB1F4F41}"/>
              </a:ext>
            </a:extLst>
          </p:cNvPr>
          <p:cNvSpPr txBox="1"/>
          <p:nvPr/>
        </p:nvSpPr>
        <p:spPr>
          <a:xfrm>
            <a:off x="2988609" y="4040841"/>
            <a:ext cx="3166782" cy="307777"/>
          </a:xfrm>
          <a:prstGeom prst="rect">
            <a:avLst/>
          </a:prstGeom>
          <a:noFill/>
        </p:spPr>
        <p:txBody>
          <a:bodyPr wrap="square" rtlCol="0">
            <a:spAutoFit/>
          </a:bodyPr>
          <a:lstStyle/>
          <a:p>
            <a:r>
              <a:rPr lang="en-US" dirty="0"/>
              <a:t>Pal S et al, </a:t>
            </a:r>
            <a:r>
              <a:rPr lang="en-US" i="1" dirty="0"/>
              <a:t>Lancet</a:t>
            </a:r>
            <a:r>
              <a:rPr lang="en-US" dirty="0"/>
              <a:t>, 2023; 402:185-95</a:t>
            </a:r>
          </a:p>
        </p:txBody>
      </p:sp>
      <p:sp>
        <p:nvSpPr>
          <p:cNvPr id="7" name="Title 2">
            <a:extLst>
              <a:ext uri="{FF2B5EF4-FFF2-40B4-BE49-F238E27FC236}">
                <a16:creationId xmlns:a16="http://schemas.microsoft.com/office/drawing/2014/main" id="{EBBAAFE6-A827-6B64-C413-998486878D91}"/>
              </a:ext>
            </a:extLst>
          </p:cNvPr>
          <p:cNvSpPr txBox="1">
            <a:spLocks/>
          </p:cNvSpPr>
          <p:nvPr/>
        </p:nvSpPr>
        <p:spPr>
          <a:xfrm>
            <a:off x="152400" y="284480"/>
            <a:ext cx="9144000" cy="10065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3600" b="0" i="0" u="none" strike="noStrike" cap="none">
                <a:solidFill>
                  <a:srgbClr val="00245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dk2"/>
                </a:solidFill>
                <a:latin typeface="Georgia"/>
                <a:ea typeface="Georgia"/>
                <a:cs typeface="Georgia"/>
                <a:sym typeface="Georgia"/>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dk2"/>
                </a:solidFill>
                <a:latin typeface="Georgia"/>
                <a:ea typeface="Georgia"/>
                <a:cs typeface="Georgia"/>
                <a:sym typeface="Georgia"/>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dk2"/>
                </a:solidFill>
                <a:latin typeface="Georgia"/>
                <a:ea typeface="Georgia"/>
                <a:cs typeface="Georgia"/>
                <a:sym typeface="Georgia"/>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dk2"/>
                </a:solidFill>
                <a:latin typeface="Georgia"/>
                <a:ea typeface="Georgia"/>
                <a:cs typeface="Georgia"/>
                <a:sym typeface="Georgia"/>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dk2"/>
                </a:solidFill>
                <a:latin typeface="Georgia"/>
                <a:ea typeface="Georgia"/>
                <a:cs typeface="Georgia"/>
                <a:sym typeface="Georgia"/>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dk2"/>
                </a:solidFill>
                <a:latin typeface="Georgia"/>
                <a:ea typeface="Georgia"/>
                <a:cs typeface="Georgia"/>
                <a:sym typeface="Georgia"/>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dk2"/>
                </a:solidFill>
                <a:latin typeface="Georgia"/>
                <a:ea typeface="Georgia"/>
                <a:cs typeface="Georgia"/>
                <a:sym typeface="Georgia"/>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dk2"/>
                </a:solidFill>
                <a:latin typeface="Georgia"/>
                <a:ea typeface="Georgia"/>
                <a:cs typeface="Georgia"/>
                <a:sym typeface="Georgia"/>
              </a:defRPr>
            </a:lvl9pPr>
          </a:lstStyle>
          <a:p>
            <a:endParaRPr lang="en-US" dirty="0"/>
          </a:p>
        </p:txBody>
      </p:sp>
    </p:spTree>
    <p:extLst>
      <p:ext uri="{BB962C8B-B14F-4D97-AF65-F5344CB8AC3E}">
        <p14:creationId xmlns:p14="http://schemas.microsoft.com/office/powerpoint/2010/main" val="86401416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91649CA-4FA6-6B4E-5F97-0037176720DF}"/>
              </a:ext>
            </a:extLst>
          </p:cNvPr>
          <p:cNvSpPr>
            <a:spLocks noGrp="1"/>
          </p:cNvSpPr>
          <p:nvPr>
            <p:ph type="subTitle" idx="1"/>
          </p:nvPr>
        </p:nvSpPr>
        <p:spPr>
          <a:xfrm>
            <a:off x="558053" y="900953"/>
            <a:ext cx="8095129" cy="3000487"/>
          </a:xfrm>
        </p:spPr>
        <p:txBody>
          <a:bodyPr/>
          <a:lstStyle/>
          <a:p>
            <a:pPr algn="l">
              <a:buFont typeface="Arial" panose="020B0604020202020204" pitchFamily="34" charset="0"/>
              <a:buChar char="•"/>
            </a:pPr>
            <a:r>
              <a:rPr lang="en-US" dirty="0" err="1"/>
              <a:t>Cabozantinib</a:t>
            </a:r>
            <a:endParaRPr lang="en-US" dirty="0"/>
          </a:p>
          <a:p>
            <a:pPr lvl="1" algn="l">
              <a:buFont typeface="Arial" panose="020B0604020202020204" pitchFamily="34" charset="0"/>
              <a:buChar char="•"/>
            </a:pPr>
            <a:r>
              <a:rPr lang="en-US" dirty="0" err="1"/>
              <a:t>CaboPoint</a:t>
            </a:r>
            <a:r>
              <a:rPr lang="en-US" dirty="0"/>
              <a:t> trial</a:t>
            </a:r>
            <a:r>
              <a:rPr lang="en-US" baseline="30000" dirty="0"/>
              <a:t>1</a:t>
            </a:r>
            <a:endParaRPr lang="en-US" dirty="0"/>
          </a:p>
          <a:p>
            <a:pPr lvl="2" algn="l">
              <a:buFont typeface="Arial" panose="020B0604020202020204" pitchFamily="34" charset="0"/>
              <a:buChar char="•"/>
            </a:pPr>
            <a:r>
              <a:rPr lang="en-US" dirty="0"/>
              <a:t>Post-</a:t>
            </a:r>
            <a:r>
              <a:rPr lang="en-US" dirty="0" err="1"/>
              <a:t>ipi</a:t>
            </a:r>
            <a:r>
              <a:rPr lang="en-US" dirty="0"/>
              <a:t>/</a:t>
            </a:r>
            <a:r>
              <a:rPr lang="en-US" dirty="0" err="1"/>
              <a:t>nivo</a:t>
            </a:r>
            <a:r>
              <a:rPr lang="en-US" dirty="0"/>
              <a:t>: 60 pts, ORR 32%</a:t>
            </a:r>
          </a:p>
          <a:p>
            <a:pPr lvl="2" algn="l">
              <a:buFont typeface="Arial" panose="020B0604020202020204" pitchFamily="34" charset="0"/>
              <a:buChar char="•"/>
            </a:pPr>
            <a:r>
              <a:rPr lang="en-US" dirty="0"/>
              <a:t>Post-IO/TKI doublet: 28 pts, ORR 25%</a:t>
            </a:r>
          </a:p>
          <a:p>
            <a:pPr lvl="1" algn="l">
              <a:buFont typeface="Arial" panose="020B0604020202020204" pitchFamily="34" charset="0"/>
              <a:buChar char="•"/>
            </a:pPr>
            <a:r>
              <a:rPr lang="en-US" dirty="0"/>
              <a:t>CONTACT-03 control arm</a:t>
            </a:r>
            <a:r>
              <a:rPr lang="en-US" baseline="30000" dirty="0"/>
              <a:t>2</a:t>
            </a:r>
            <a:endParaRPr lang="en-US" dirty="0"/>
          </a:p>
          <a:p>
            <a:pPr lvl="2" algn="l">
              <a:buFont typeface="Arial" panose="020B0604020202020204" pitchFamily="34" charset="0"/>
              <a:buChar char="•"/>
            </a:pPr>
            <a:r>
              <a:rPr lang="en-US" dirty="0"/>
              <a:t>Median PFS 10.8 </a:t>
            </a:r>
            <a:r>
              <a:rPr lang="en-US" dirty="0" err="1"/>
              <a:t>mo</a:t>
            </a:r>
            <a:r>
              <a:rPr lang="en-US" dirty="0"/>
              <a:t>, ORR 41%</a:t>
            </a:r>
          </a:p>
          <a:p>
            <a:pPr lvl="1" algn="l">
              <a:buFont typeface="Arial" panose="020B0604020202020204" pitchFamily="34" charset="0"/>
              <a:buChar char="•"/>
            </a:pPr>
            <a:r>
              <a:rPr lang="en-US" dirty="0"/>
              <a:t>BREAKPOINT trial</a:t>
            </a:r>
            <a:r>
              <a:rPr lang="en-US" baseline="30000" dirty="0"/>
              <a:t>3</a:t>
            </a:r>
          </a:p>
          <a:p>
            <a:pPr lvl="2" algn="l">
              <a:buFont typeface="Arial" panose="020B0604020202020204" pitchFamily="34" charset="0"/>
              <a:buChar char="•"/>
            </a:pPr>
            <a:r>
              <a:rPr lang="en-US" dirty="0"/>
              <a:t>31 pts, ORR 38%, median PFS 8 months</a:t>
            </a:r>
          </a:p>
          <a:p>
            <a:pPr lvl="2" algn="l">
              <a:buFont typeface="Arial" panose="020B0604020202020204" pitchFamily="34" charset="0"/>
              <a:buChar char="•"/>
            </a:pPr>
            <a:endParaRPr lang="en-US" dirty="0"/>
          </a:p>
          <a:p>
            <a:pPr lvl="1" algn="l">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5FFB335A-7209-6738-841C-B4C0A255AD1D}"/>
              </a:ext>
            </a:extLst>
          </p:cNvPr>
          <p:cNvSpPr>
            <a:spLocks noGrp="1"/>
          </p:cNvSpPr>
          <p:nvPr>
            <p:ph type="title"/>
          </p:nvPr>
        </p:nvSpPr>
        <p:spPr/>
        <p:txBody>
          <a:bodyPr/>
          <a:lstStyle/>
          <a:p>
            <a:r>
              <a:rPr lang="en-US" dirty="0" err="1"/>
              <a:t>Cabozantinib</a:t>
            </a:r>
            <a:r>
              <a:rPr lang="en-US" dirty="0"/>
              <a:t> </a:t>
            </a:r>
            <a:r>
              <a:rPr lang="en-US" dirty="0" err="1"/>
              <a:t>monotx</a:t>
            </a:r>
            <a:r>
              <a:rPr lang="en-US" dirty="0"/>
              <a:t> in the post-IO setting</a:t>
            </a:r>
          </a:p>
        </p:txBody>
      </p:sp>
      <p:sp>
        <p:nvSpPr>
          <p:cNvPr id="4" name="TextBox 3">
            <a:extLst>
              <a:ext uri="{FF2B5EF4-FFF2-40B4-BE49-F238E27FC236}">
                <a16:creationId xmlns:a16="http://schemas.microsoft.com/office/drawing/2014/main" id="{85F32E6E-F044-5C16-CC7D-F7EC179BAF68}"/>
              </a:ext>
            </a:extLst>
          </p:cNvPr>
          <p:cNvSpPr txBox="1"/>
          <p:nvPr/>
        </p:nvSpPr>
        <p:spPr>
          <a:xfrm>
            <a:off x="201707" y="3771587"/>
            <a:ext cx="8276664" cy="600164"/>
          </a:xfrm>
          <a:prstGeom prst="rect">
            <a:avLst/>
          </a:prstGeom>
          <a:noFill/>
        </p:spPr>
        <p:txBody>
          <a:bodyPr wrap="square" numCol="2" rtlCol="0">
            <a:spAutoFit/>
          </a:bodyPr>
          <a:lstStyle/>
          <a:p>
            <a:r>
              <a:rPr lang="en-US" sz="1100" baseline="30000" dirty="0"/>
              <a:t>1</a:t>
            </a:r>
            <a:r>
              <a:rPr lang="en-US" sz="1100" dirty="0"/>
              <a:t>Albiges L et al, 2023 ASCO GU</a:t>
            </a:r>
          </a:p>
          <a:p>
            <a:r>
              <a:rPr lang="en-US" sz="1100" baseline="30000" dirty="0"/>
              <a:t>2</a:t>
            </a:r>
            <a:r>
              <a:rPr lang="en-US" sz="1100" dirty="0"/>
              <a:t>Pal S et al, Lancet, 2023; 402:185-95</a:t>
            </a:r>
          </a:p>
          <a:p>
            <a:r>
              <a:rPr lang="en-US" sz="1100" baseline="30000" dirty="0"/>
              <a:t>3</a:t>
            </a:r>
            <a:r>
              <a:rPr lang="en-US" sz="1100" dirty="0"/>
              <a:t>Procopio G et al, </a:t>
            </a:r>
            <a:r>
              <a:rPr lang="en-US" sz="1100" dirty="0" err="1"/>
              <a:t>Tumori</a:t>
            </a:r>
            <a:r>
              <a:rPr lang="en-US" sz="1100" dirty="0"/>
              <a:t>, 202; 109:129-137</a:t>
            </a:r>
            <a:endParaRPr lang="en-US" sz="1100" baseline="30000" dirty="0"/>
          </a:p>
          <a:p>
            <a:endParaRPr lang="en-US" sz="1100" baseline="30000" dirty="0"/>
          </a:p>
        </p:txBody>
      </p:sp>
    </p:spTree>
    <p:extLst>
      <p:ext uri="{BB962C8B-B14F-4D97-AF65-F5344CB8AC3E}">
        <p14:creationId xmlns:p14="http://schemas.microsoft.com/office/powerpoint/2010/main" val="18312888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BB31A0D-9915-F714-5524-E2BE9A1487CF}"/>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14857FE9-3261-3A8B-F00F-69964331B894}"/>
              </a:ext>
            </a:extLst>
          </p:cNvPr>
          <p:cNvSpPr>
            <a:spLocks noGrp="1"/>
          </p:cNvSpPr>
          <p:nvPr>
            <p:ph type="title"/>
          </p:nvPr>
        </p:nvSpPr>
        <p:spPr/>
        <p:txBody>
          <a:bodyPr/>
          <a:lstStyle/>
          <a:p>
            <a:r>
              <a:rPr lang="en-US" dirty="0"/>
              <a:t>VHL, HIF-2-alpha and clear cell RCC</a:t>
            </a:r>
          </a:p>
        </p:txBody>
      </p:sp>
      <p:pic>
        <p:nvPicPr>
          <p:cNvPr id="4" name="Picture 3" descr="Diagram&#10;&#10;Description automatically generated">
            <a:extLst>
              <a:ext uri="{FF2B5EF4-FFF2-40B4-BE49-F238E27FC236}">
                <a16:creationId xmlns:a16="http://schemas.microsoft.com/office/drawing/2014/main" id="{C9EF9270-3AB9-F34B-D3AF-E2C1516873A2}"/>
              </a:ext>
            </a:extLst>
          </p:cNvPr>
          <p:cNvPicPr>
            <a:picLocks noChangeAspect="1"/>
          </p:cNvPicPr>
          <p:nvPr/>
        </p:nvPicPr>
        <p:blipFill>
          <a:blip r:embed="rId2"/>
          <a:stretch>
            <a:fillRect/>
          </a:stretch>
        </p:blipFill>
        <p:spPr>
          <a:xfrm>
            <a:off x="196248" y="937364"/>
            <a:ext cx="4365036" cy="2990732"/>
          </a:xfrm>
          <a:prstGeom prst="rect">
            <a:avLst/>
          </a:prstGeom>
        </p:spPr>
      </p:pic>
      <p:pic>
        <p:nvPicPr>
          <p:cNvPr id="5" name="Picture 4" descr="Diagram&#10;&#10;Description automatically generated">
            <a:extLst>
              <a:ext uri="{FF2B5EF4-FFF2-40B4-BE49-F238E27FC236}">
                <a16:creationId xmlns:a16="http://schemas.microsoft.com/office/drawing/2014/main" id="{5FF7DBA6-8F9D-17A5-F2A2-2B72281892E9}"/>
              </a:ext>
            </a:extLst>
          </p:cNvPr>
          <p:cNvPicPr>
            <a:picLocks noChangeAspect="1"/>
          </p:cNvPicPr>
          <p:nvPr/>
        </p:nvPicPr>
        <p:blipFill>
          <a:blip r:embed="rId3"/>
          <a:stretch>
            <a:fillRect/>
          </a:stretch>
        </p:blipFill>
        <p:spPr>
          <a:xfrm>
            <a:off x="5292836" y="937364"/>
            <a:ext cx="3233224" cy="2990732"/>
          </a:xfrm>
          <a:prstGeom prst="rect">
            <a:avLst/>
          </a:prstGeom>
        </p:spPr>
      </p:pic>
      <p:sp>
        <p:nvSpPr>
          <p:cNvPr id="6" name="TextBox 5">
            <a:extLst>
              <a:ext uri="{FF2B5EF4-FFF2-40B4-BE49-F238E27FC236}">
                <a16:creationId xmlns:a16="http://schemas.microsoft.com/office/drawing/2014/main" id="{58FDDC7C-3641-266B-AC01-C40ACFADB0D0}"/>
              </a:ext>
            </a:extLst>
          </p:cNvPr>
          <p:cNvSpPr txBox="1"/>
          <p:nvPr/>
        </p:nvSpPr>
        <p:spPr>
          <a:xfrm>
            <a:off x="1371600" y="4080094"/>
            <a:ext cx="6400800" cy="261610"/>
          </a:xfrm>
          <a:prstGeom prst="rect">
            <a:avLst/>
          </a:prstGeom>
          <a:noFill/>
        </p:spPr>
        <p:txBody>
          <a:bodyPr wrap="square" rtlCol="0">
            <a:spAutoFit/>
          </a:bodyPr>
          <a:lstStyle/>
          <a:p>
            <a:r>
              <a:rPr lang="en-US" sz="1100" dirty="0" err="1"/>
              <a:t>Bratslavsky</a:t>
            </a:r>
            <a:r>
              <a:rPr lang="en-US" sz="1100" dirty="0"/>
              <a:t> G et al, </a:t>
            </a:r>
            <a:r>
              <a:rPr lang="en-US" sz="1100" dirty="0" err="1"/>
              <a:t>Pseudohypoxic</a:t>
            </a:r>
            <a:r>
              <a:rPr lang="en-US" sz="1100" dirty="0"/>
              <a:t> pathways in renal cell carcinoma. </a:t>
            </a:r>
            <a:r>
              <a:rPr lang="en-US" sz="1100" i="1" dirty="0"/>
              <a:t>Clin Cancer Res</a:t>
            </a:r>
            <a:r>
              <a:rPr lang="en-US" sz="1100" dirty="0"/>
              <a:t>, 2007;13(16)</a:t>
            </a:r>
          </a:p>
        </p:txBody>
      </p:sp>
    </p:spTree>
    <p:extLst>
      <p:ext uri="{BB962C8B-B14F-4D97-AF65-F5344CB8AC3E}">
        <p14:creationId xmlns:p14="http://schemas.microsoft.com/office/powerpoint/2010/main" val="19066023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9E2375E-818A-84FC-41FB-EB7864FE0717}"/>
              </a:ext>
            </a:extLst>
          </p:cNvPr>
          <p:cNvSpPr>
            <a:spLocks noGrp="1"/>
          </p:cNvSpPr>
          <p:nvPr>
            <p:ph type="subTitle" idx="1"/>
          </p:nvPr>
        </p:nvSpPr>
        <p:spPr/>
        <p:txBody>
          <a:bodyPr/>
          <a:lstStyle/>
          <a:p>
            <a:endParaRPr lang="en-US" dirty="0"/>
          </a:p>
        </p:txBody>
      </p:sp>
      <p:sp>
        <p:nvSpPr>
          <p:cNvPr id="3" name="Title 2">
            <a:extLst>
              <a:ext uri="{FF2B5EF4-FFF2-40B4-BE49-F238E27FC236}">
                <a16:creationId xmlns:a16="http://schemas.microsoft.com/office/drawing/2014/main" id="{79A5D679-696C-CC35-9896-E3357ADF810F}"/>
              </a:ext>
            </a:extLst>
          </p:cNvPr>
          <p:cNvSpPr>
            <a:spLocks noGrp="1"/>
          </p:cNvSpPr>
          <p:nvPr>
            <p:ph type="title"/>
          </p:nvPr>
        </p:nvSpPr>
        <p:spPr/>
        <p:txBody>
          <a:bodyPr/>
          <a:lstStyle/>
          <a:p>
            <a:r>
              <a:rPr lang="en-US" dirty="0"/>
              <a:t>HIF-2-alpha inhibition in refractory RCC</a:t>
            </a:r>
          </a:p>
        </p:txBody>
      </p:sp>
      <p:pic>
        <p:nvPicPr>
          <p:cNvPr id="5" name="Picture 4">
            <a:extLst>
              <a:ext uri="{FF2B5EF4-FFF2-40B4-BE49-F238E27FC236}">
                <a16:creationId xmlns:a16="http://schemas.microsoft.com/office/drawing/2014/main" id="{A1983DAC-8E66-9C10-8682-E509EC8D33A7}"/>
              </a:ext>
            </a:extLst>
          </p:cNvPr>
          <p:cNvPicPr>
            <a:picLocks noChangeAspect="1"/>
          </p:cNvPicPr>
          <p:nvPr/>
        </p:nvPicPr>
        <p:blipFill>
          <a:blip r:embed="rId2"/>
          <a:stretch>
            <a:fillRect/>
          </a:stretch>
        </p:blipFill>
        <p:spPr>
          <a:xfrm>
            <a:off x="1597681" y="774339"/>
            <a:ext cx="5948637" cy="3479704"/>
          </a:xfrm>
          <a:prstGeom prst="rect">
            <a:avLst/>
          </a:prstGeom>
        </p:spPr>
      </p:pic>
    </p:spTree>
    <p:extLst>
      <p:ext uri="{BB962C8B-B14F-4D97-AF65-F5344CB8AC3E}">
        <p14:creationId xmlns:p14="http://schemas.microsoft.com/office/powerpoint/2010/main" val="15482726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D8000BF-AD23-F5DC-C740-D251E63F98EF}"/>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891890DC-944C-2913-B542-5B4FFB54CF32}"/>
              </a:ext>
            </a:extLst>
          </p:cNvPr>
          <p:cNvSpPr>
            <a:spLocks noGrp="1"/>
          </p:cNvSpPr>
          <p:nvPr>
            <p:ph type="title"/>
          </p:nvPr>
        </p:nvSpPr>
        <p:spPr/>
        <p:txBody>
          <a:bodyPr/>
          <a:lstStyle/>
          <a:p>
            <a:r>
              <a:rPr lang="en-US" sz="2400" dirty="0"/>
              <a:t>LITESPARK-005: </a:t>
            </a:r>
            <a:r>
              <a:rPr lang="en-US" sz="2400" dirty="0" err="1"/>
              <a:t>Belzutifan</a:t>
            </a:r>
            <a:r>
              <a:rPr lang="en-US" sz="2400" dirty="0"/>
              <a:t> vs </a:t>
            </a:r>
            <a:r>
              <a:rPr lang="en-US" sz="2400" dirty="0" err="1"/>
              <a:t>Everolimus</a:t>
            </a:r>
            <a:r>
              <a:rPr lang="en-US" sz="2400" dirty="0"/>
              <a:t> in refractory RCC</a:t>
            </a:r>
          </a:p>
        </p:txBody>
      </p:sp>
      <p:pic>
        <p:nvPicPr>
          <p:cNvPr id="5" name="Picture 4">
            <a:extLst>
              <a:ext uri="{FF2B5EF4-FFF2-40B4-BE49-F238E27FC236}">
                <a16:creationId xmlns:a16="http://schemas.microsoft.com/office/drawing/2014/main" id="{B96B7B5D-B3CB-2B4E-5FDE-79291969D8E7}"/>
              </a:ext>
            </a:extLst>
          </p:cNvPr>
          <p:cNvPicPr>
            <a:picLocks noChangeAspect="1"/>
          </p:cNvPicPr>
          <p:nvPr/>
        </p:nvPicPr>
        <p:blipFill>
          <a:blip r:embed="rId2"/>
          <a:stretch>
            <a:fillRect/>
          </a:stretch>
        </p:blipFill>
        <p:spPr>
          <a:xfrm>
            <a:off x="1264037" y="584947"/>
            <a:ext cx="6615925" cy="3492716"/>
          </a:xfrm>
          <a:prstGeom prst="rect">
            <a:avLst/>
          </a:prstGeom>
        </p:spPr>
      </p:pic>
      <p:sp>
        <p:nvSpPr>
          <p:cNvPr id="6" name="TextBox 5">
            <a:extLst>
              <a:ext uri="{FF2B5EF4-FFF2-40B4-BE49-F238E27FC236}">
                <a16:creationId xmlns:a16="http://schemas.microsoft.com/office/drawing/2014/main" id="{8A067C28-F903-E449-4793-A9E3DF30B5C1}"/>
              </a:ext>
            </a:extLst>
          </p:cNvPr>
          <p:cNvSpPr txBox="1"/>
          <p:nvPr/>
        </p:nvSpPr>
        <p:spPr>
          <a:xfrm>
            <a:off x="4572000" y="4077663"/>
            <a:ext cx="4612341" cy="307777"/>
          </a:xfrm>
          <a:prstGeom prst="rect">
            <a:avLst/>
          </a:prstGeom>
          <a:noFill/>
        </p:spPr>
        <p:txBody>
          <a:bodyPr wrap="square" rtlCol="0">
            <a:spAutoFit/>
          </a:bodyPr>
          <a:lstStyle/>
          <a:p>
            <a:r>
              <a:rPr lang="en-US" dirty="0"/>
              <a:t>Presented by Laurence </a:t>
            </a:r>
            <a:r>
              <a:rPr lang="en-US" dirty="0" err="1"/>
              <a:t>Albiges</a:t>
            </a:r>
            <a:r>
              <a:rPr lang="en-US" dirty="0"/>
              <a:t> at ESMO 2023 Meeting</a:t>
            </a:r>
          </a:p>
        </p:txBody>
      </p:sp>
      <p:sp>
        <p:nvSpPr>
          <p:cNvPr id="7" name="TextBox 6">
            <a:extLst>
              <a:ext uri="{FF2B5EF4-FFF2-40B4-BE49-F238E27FC236}">
                <a16:creationId xmlns:a16="http://schemas.microsoft.com/office/drawing/2014/main" id="{3FADFD33-A91F-B2BC-F57D-51A3299441AB}"/>
              </a:ext>
            </a:extLst>
          </p:cNvPr>
          <p:cNvSpPr txBox="1"/>
          <p:nvPr/>
        </p:nvSpPr>
        <p:spPr>
          <a:xfrm>
            <a:off x="7180729" y="2803712"/>
            <a:ext cx="1741395" cy="738664"/>
          </a:xfrm>
          <a:prstGeom prst="rect">
            <a:avLst/>
          </a:prstGeom>
          <a:noFill/>
          <a:ln w="28575">
            <a:solidFill>
              <a:schemeClr val="bg2"/>
            </a:solidFill>
          </a:ln>
        </p:spPr>
        <p:txBody>
          <a:bodyPr wrap="square" rtlCol="0">
            <a:spAutoFit/>
          </a:bodyPr>
          <a:lstStyle/>
          <a:p>
            <a:r>
              <a:rPr lang="en-US" b="1" dirty="0"/>
              <a:t>ORR </a:t>
            </a:r>
          </a:p>
          <a:p>
            <a:r>
              <a:rPr lang="en-US" b="1" dirty="0"/>
              <a:t>22% </a:t>
            </a:r>
            <a:r>
              <a:rPr lang="en-US" b="1" dirty="0" err="1"/>
              <a:t>belzutifan</a:t>
            </a:r>
            <a:r>
              <a:rPr lang="en-US" b="1" dirty="0"/>
              <a:t> vs 3.5% </a:t>
            </a:r>
            <a:r>
              <a:rPr lang="en-US" b="1" dirty="0" err="1"/>
              <a:t>everolimus</a:t>
            </a:r>
            <a:endParaRPr lang="en-US" b="1" dirty="0"/>
          </a:p>
        </p:txBody>
      </p:sp>
    </p:spTree>
    <p:extLst>
      <p:ext uri="{BB962C8B-B14F-4D97-AF65-F5344CB8AC3E}">
        <p14:creationId xmlns:p14="http://schemas.microsoft.com/office/powerpoint/2010/main" val="340036763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3CA6CC0-4867-3C9A-1641-23D214E0250C}"/>
              </a:ext>
            </a:extLst>
          </p:cNvPr>
          <p:cNvSpPr>
            <a:spLocks noGrp="1"/>
          </p:cNvSpPr>
          <p:nvPr>
            <p:ph type="subTitle" idx="1"/>
          </p:nvPr>
        </p:nvSpPr>
        <p:spPr>
          <a:xfrm>
            <a:off x="1371600" y="1471558"/>
            <a:ext cx="6400800" cy="2651759"/>
          </a:xfrm>
        </p:spPr>
        <p:txBody>
          <a:bodyPr/>
          <a:lstStyle/>
          <a:p>
            <a:r>
              <a:rPr lang="en-US" dirty="0"/>
              <a:t>LITESPARK-003: </a:t>
            </a:r>
            <a:r>
              <a:rPr lang="en-US" dirty="0" err="1"/>
              <a:t>Belzutifan</a:t>
            </a:r>
            <a:r>
              <a:rPr lang="en-US" dirty="0"/>
              <a:t> + </a:t>
            </a:r>
            <a:r>
              <a:rPr lang="en-US" dirty="0" err="1"/>
              <a:t>cabozantinib</a:t>
            </a:r>
            <a:endParaRPr lang="en-US" dirty="0"/>
          </a:p>
          <a:p>
            <a:endParaRPr lang="en-US" dirty="0"/>
          </a:p>
          <a:p>
            <a:r>
              <a:rPr lang="en-US" dirty="0"/>
              <a:t>	52 pts, ORR 31% (32% in VEGF naïve pts, 29% in those with prior VEGF </a:t>
            </a:r>
            <a:r>
              <a:rPr lang="en-US" dirty="0" err="1"/>
              <a:t>tx</a:t>
            </a:r>
            <a:r>
              <a:rPr lang="en-US" dirty="0"/>
              <a:t>)</a:t>
            </a:r>
          </a:p>
          <a:p>
            <a:r>
              <a:rPr lang="en-US" dirty="0"/>
              <a:t>Median PFS 13.8 </a:t>
            </a:r>
            <a:r>
              <a:rPr lang="en-US" dirty="0" err="1"/>
              <a:t>mo</a:t>
            </a:r>
            <a:endParaRPr lang="en-US" dirty="0"/>
          </a:p>
          <a:p>
            <a:endParaRPr lang="en-US" dirty="0"/>
          </a:p>
        </p:txBody>
      </p:sp>
      <p:sp>
        <p:nvSpPr>
          <p:cNvPr id="3" name="Title 2">
            <a:extLst>
              <a:ext uri="{FF2B5EF4-FFF2-40B4-BE49-F238E27FC236}">
                <a16:creationId xmlns:a16="http://schemas.microsoft.com/office/drawing/2014/main" id="{2ABFBD6E-F242-5BCB-4532-540ACFBD504A}"/>
              </a:ext>
            </a:extLst>
          </p:cNvPr>
          <p:cNvSpPr>
            <a:spLocks noGrp="1"/>
          </p:cNvSpPr>
          <p:nvPr>
            <p:ph type="title"/>
          </p:nvPr>
        </p:nvSpPr>
        <p:spPr/>
        <p:txBody>
          <a:bodyPr/>
          <a:lstStyle/>
          <a:p>
            <a:r>
              <a:rPr lang="en-US" dirty="0"/>
              <a:t>Combining HIF-2-alpha inhibition with VEGF TKIs</a:t>
            </a:r>
          </a:p>
        </p:txBody>
      </p:sp>
      <p:sp>
        <p:nvSpPr>
          <p:cNvPr id="4" name="TextBox 3">
            <a:extLst>
              <a:ext uri="{FF2B5EF4-FFF2-40B4-BE49-F238E27FC236}">
                <a16:creationId xmlns:a16="http://schemas.microsoft.com/office/drawing/2014/main" id="{9DFC557F-C182-13A3-2BA6-BC9DB8BC56DC}"/>
              </a:ext>
            </a:extLst>
          </p:cNvPr>
          <p:cNvSpPr txBox="1"/>
          <p:nvPr/>
        </p:nvSpPr>
        <p:spPr>
          <a:xfrm>
            <a:off x="793376" y="4054288"/>
            <a:ext cx="6676465" cy="307777"/>
          </a:xfrm>
          <a:prstGeom prst="rect">
            <a:avLst/>
          </a:prstGeom>
          <a:noFill/>
        </p:spPr>
        <p:txBody>
          <a:bodyPr wrap="square" rtlCol="0">
            <a:spAutoFit/>
          </a:bodyPr>
          <a:lstStyle/>
          <a:p>
            <a:r>
              <a:rPr lang="en-US" dirty="0"/>
              <a:t>Presented by Dr. Toni Choueiri at ESMO 2023 </a:t>
            </a:r>
          </a:p>
        </p:txBody>
      </p:sp>
    </p:spTree>
    <p:extLst>
      <p:ext uri="{BB962C8B-B14F-4D97-AF65-F5344CB8AC3E}">
        <p14:creationId xmlns:p14="http://schemas.microsoft.com/office/powerpoint/2010/main" val="3955016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531059" y="1245148"/>
            <a:ext cx="2057400" cy="2743200"/>
          </a:xfrm>
          <a:prstGeom prst="roundRect">
            <a:avLst>
              <a:gd name="adj" fmla="val 6645"/>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fontAlgn="base">
              <a:spcBef>
                <a:spcPct val="0"/>
              </a:spcBef>
              <a:spcAft>
                <a:spcPct val="0"/>
              </a:spcAft>
              <a:buClr>
                <a:schemeClr val="bg1"/>
              </a:buClr>
              <a:defRPr/>
            </a:pPr>
            <a:r>
              <a:rPr lang="en-US" sz="1050" b="1" dirty="0">
                <a:solidFill>
                  <a:schemeClr val="tx1"/>
                </a:solidFill>
                <a:latin typeface="+mj-lt"/>
                <a:cs typeface="Arial" panose="020B0604020202020204" pitchFamily="34" charset="0"/>
              </a:rPr>
              <a:t>Efficacy end points</a:t>
            </a:r>
          </a:p>
          <a:p>
            <a:pPr fontAlgn="base">
              <a:spcBef>
                <a:spcPts val="225"/>
              </a:spcBef>
              <a:spcAft>
                <a:spcPct val="0"/>
              </a:spcAft>
              <a:buClr>
                <a:schemeClr val="bg1"/>
              </a:buClr>
              <a:defRPr/>
            </a:pPr>
            <a:r>
              <a:rPr lang="en-US" sz="1050" b="1" dirty="0">
                <a:solidFill>
                  <a:schemeClr val="tx1"/>
                </a:solidFill>
                <a:latin typeface="+mj-lt"/>
                <a:cs typeface="Arial" panose="020B0604020202020204" pitchFamily="34" charset="0"/>
              </a:rPr>
              <a:t>Primary:</a:t>
            </a:r>
          </a:p>
          <a:p>
            <a:pPr marL="128588" indent="-128588" fontAlgn="base">
              <a:spcBef>
                <a:spcPts val="225"/>
              </a:spcBef>
              <a:spcAft>
                <a:spcPct val="0"/>
              </a:spcAft>
              <a:buClr>
                <a:schemeClr val="bg1"/>
              </a:buClr>
              <a:buFont typeface="Arial" panose="020B0604020202020204" pitchFamily="34" charset="0"/>
              <a:buChar char="–"/>
              <a:defRPr/>
            </a:pPr>
            <a:r>
              <a:rPr lang="en-US" sz="1050" dirty="0">
                <a:solidFill>
                  <a:schemeClr val="tx1"/>
                </a:solidFill>
                <a:latin typeface="+mj-lt"/>
                <a:cs typeface="Arial" panose="020B0604020202020204" pitchFamily="34" charset="0"/>
              </a:rPr>
              <a:t>rPFS by PCWG3 assessed per blinded independent central review</a:t>
            </a:r>
          </a:p>
          <a:p>
            <a:pPr fontAlgn="base">
              <a:spcBef>
                <a:spcPts val="225"/>
              </a:spcBef>
              <a:spcAft>
                <a:spcPct val="0"/>
              </a:spcAft>
              <a:buClr>
                <a:schemeClr val="bg1"/>
              </a:buClr>
              <a:defRPr/>
            </a:pPr>
            <a:r>
              <a:rPr lang="en-US" sz="1050" b="1" dirty="0">
                <a:solidFill>
                  <a:schemeClr val="tx1"/>
                </a:solidFill>
                <a:latin typeface="+mj-lt"/>
                <a:cs typeface="Arial" panose="020B0604020202020204" pitchFamily="34" charset="0"/>
              </a:rPr>
              <a:t>Secondary:</a:t>
            </a:r>
          </a:p>
          <a:p>
            <a:pPr marL="128588" indent="-128588" fontAlgn="base">
              <a:spcBef>
                <a:spcPts val="225"/>
              </a:spcBef>
              <a:spcAft>
                <a:spcPct val="0"/>
              </a:spcAft>
              <a:buClr>
                <a:schemeClr val="bg1"/>
              </a:buClr>
              <a:buFont typeface="Arial" panose="020B0604020202020204" pitchFamily="34" charset="0"/>
              <a:buChar char="–"/>
              <a:defRPr/>
            </a:pPr>
            <a:r>
              <a:rPr lang="en-GB" sz="1050" dirty="0">
                <a:solidFill>
                  <a:schemeClr val="tx1"/>
                </a:solidFill>
                <a:latin typeface="+mj-lt"/>
                <a:cs typeface="Arial" panose="020B0604020202020204" pitchFamily="34" charset="0"/>
              </a:rPr>
              <a:t>Overall survival </a:t>
            </a:r>
          </a:p>
          <a:p>
            <a:pPr marL="128588" indent="-128588" fontAlgn="base">
              <a:spcBef>
                <a:spcPts val="225"/>
              </a:spcBef>
              <a:spcAft>
                <a:spcPct val="0"/>
              </a:spcAft>
              <a:buClr>
                <a:schemeClr val="bg1"/>
              </a:buClr>
              <a:buFont typeface="Arial" panose="020B0604020202020204" pitchFamily="34" charset="0"/>
              <a:buChar char="–"/>
              <a:defRPr/>
            </a:pPr>
            <a:r>
              <a:rPr lang="en-GB" sz="1050" dirty="0">
                <a:solidFill>
                  <a:schemeClr val="tx1"/>
                </a:solidFill>
                <a:latin typeface="+mj-lt"/>
                <a:cs typeface="Arial" panose="020B0604020202020204" pitchFamily="34" charset="0"/>
              </a:rPr>
              <a:t>Time to symptomatic progression</a:t>
            </a:r>
          </a:p>
          <a:p>
            <a:pPr marL="128588" indent="-128588" fontAlgn="base">
              <a:spcBef>
                <a:spcPts val="225"/>
              </a:spcBef>
              <a:spcAft>
                <a:spcPct val="0"/>
              </a:spcAft>
              <a:buClr>
                <a:schemeClr val="bg1"/>
              </a:buClr>
              <a:buFont typeface="Arial" panose="020B0604020202020204" pitchFamily="34" charset="0"/>
              <a:buChar char="–"/>
              <a:defRPr/>
            </a:pPr>
            <a:r>
              <a:rPr lang="en-GB" sz="1050" dirty="0">
                <a:solidFill>
                  <a:schemeClr val="tx1"/>
                </a:solidFill>
                <a:latin typeface="+mj-lt"/>
                <a:cs typeface="Arial" panose="020B0604020202020204" pitchFamily="34" charset="0"/>
              </a:rPr>
              <a:t>Time to initiation of cytotoxic chemotherapy</a:t>
            </a:r>
          </a:p>
        </p:txBody>
      </p:sp>
      <p:sp>
        <p:nvSpPr>
          <p:cNvPr id="5" name="Rounded Rectangle 4"/>
          <p:cNvSpPr/>
          <p:nvPr/>
        </p:nvSpPr>
        <p:spPr>
          <a:xfrm>
            <a:off x="4521934" y="1311673"/>
            <a:ext cx="1472096" cy="1165860"/>
          </a:xfrm>
          <a:prstGeom prst="roundRect">
            <a:avLst>
              <a:gd name="adj" fmla="val 12540"/>
            </a:avLst>
          </a:prstGeom>
          <a:solidFill>
            <a:schemeClr val="bg2">
              <a:lumMod val="90000"/>
            </a:schemeClr>
          </a:solidFill>
          <a:ln w="28575">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34289" rIns="0" bIns="34289" anchor="ctr"/>
          <a:lstStyle/>
          <a:p>
            <a:pPr algn="ctr" fontAlgn="base">
              <a:spcBef>
                <a:spcPct val="0"/>
              </a:spcBef>
              <a:spcAft>
                <a:spcPct val="0"/>
              </a:spcAft>
              <a:defRPr/>
            </a:pPr>
            <a:r>
              <a:rPr lang="en-GB" sz="1050" dirty="0" err="1">
                <a:solidFill>
                  <a:schemeClr val="bg1"/>
                </a:solidFill>
                <a:latin typeface="PT Sans"/>
                <a:cs typeface="Arial" panose="020B0604020202020204" pitchFamily="34" charset="0"/>
              </a:rPr>
              <a:t>Niraparib</a:t>
            </a:r>
            <a:r>
              <a:rPr lang="en-GB" sz="1050" dirty="0">
                <a:solidFill>
                  <a:schemeClr val="bg1"/>
                </a:solidFill>
                <a:latin typeface="PT Sans"/>
                <a:cs typeface="Arial" panose="020B0604020202020204" pitchFamily="34" charset="0"/>
              </a:rPr>
              <a:t> capsules </a:t>
            </a:r>
          </a:p>
          <a:p>
            <a:pPr algn="ctr" fontAlgn="base">
              <a:spcBef>
                <a:spcPct val="0"/>
              </a:spcBef>
              <a:spcAft>
                <a:spcPct val="0"/>
              </a:spcAft>
              <a:defRPr/>
            </a:pPr>
            <a:r>
              <a:rPr lang="en-GB" sz="1050" dirty="0">
                <a:solidFill>
                  <a:schemeClr val="bg1"/>
                </a:solidFill>
                <a:latin typeface="PT Sans"/>
                <a:cs typeface="Arial" panose="020B0604020202020204" pitchFamily="34" charset="0"/>
              </a:rPr>
              <a:t>200 mg </a:t>
            </a:r>
            <a:r>
              <a:rPr lang="en-GB" sz="1050" dirty="0" err="1">
                <a:solidFill>
                  <a:schemeClr val="bg1"/>
                </a:solidFill>
                <a:latin typeface="PT Sans"/>
                <a:cs typeface="Arial" panose="020B0604020202020204" pitchFamily="34" charset="0"/>
              </a:rPr>
              <a:t>qd</a:t>
            </a:r>
            <a:endParaRPr lang="en-GB" sz="1050" dirty="0">
              <a:solidFill>
                <a:schemeClr val="bg1"/>
              </a:solidFill>
              <a:latin typeface="PT Sans"/>
              <a:cs typeface="Arial" panose="020B0604020202020204" pitchFamily="34" charset="0"/>
            </a:endParaRPr>
          </a:p>
          <a:p>
            <a:pPr algn="ctr" fontAlgn="base">
              <a:spcBef>
                <a:spcPct val="0"/>
              </a:spcBef>
              <a:spcAft>
                <a:spcPct val="0"/>
              </a:spcAft>
              <a:defRPr/>
            </a:pPr>
            <a:r>
              <a:rPr lang="en-GB" sz="1050" dirty="0">
                <a:solidFill>
                  <a:schemeClr val="bg1"/>
                </a:solidFill>
                <a:latin typeface="PT Sans"/>
                <a:cs typeface="Arial" panose="020B0604020202020204" pitchFamily="34" charset="0"/>
              </a:rPr>
              <a:t>+</a:t>
            </a:r>
          </a:p>
          <a:p>
            <a:pPr algn="ctr" fontAlgn="base">
              <a:spcBef>
                <a:spcPct val="0"/>
              </a:spcBef>
              <a:spcAft>
                <a:spcPct val="0"/>
              </a:spcAft>
              <a:defRPr/>
            </a:pPr>
            <a:r>
              <a:rPr lang="en-GB" sz="1050" dirty="0">
                <a:solidFill>
                  <a:schemeClr val="bg1"/>
                </a:solidFill>
                <a:latin typeface="PT Sans"/>
                <a:cs typeface="Arial" panose="020B0604020202020204" pitchFamily="34" charset="0"/>
              </a:rPr>
              <a:t>* Abiraterone</a:t>
            </a:r>
          </a:p>
          <a:p>
            <a:pPr algn="ctr" fontAlgn="base">
              <a:spcBef>
                <a:spcPct val="0"/>
              </a:spcBef>
              <a:spcAft>
                <a:spcPct val="0"/>
              </a:spcAft>
              <a:defRPr/>
            </a:pPr>
            <a:r>
              <a:rPr lang="en-GB" sz="1050" dirty="0">
                <a:solidFill>
                  <a:schemeClr val="bg1"/>
                </a:solidFill>
                <a:latin typeface="PT Sans"/>
                <a:cs typeface="Arial" panose="020B0604020202020204" pitchFamily="34" charset="0"/>
              </a:rPr>
              <a:t>1000 mg </a:t>
            </a:r>
            <a:r>
              <a:rPr lang="en-GB" sz="1050" dirty="0" err="1">
                <a:solidFill>
                  <a:schemeClr val="bg1"/>
                </a:solidFill>
                <a:latin typeface="PT Sans"/>
                <a:cs typeface="Arial" panose="020B0604020202020204" pitchFamily="34" charset="0"/>
              </a:rPr>
              <a:t>qd</a:t>
            </a:r>
            <a:endParaRPr lang="en-GB" sz="1050" dirty="0">
              <a:solidFill>
                <a:schemeClr val="bg1"/>
              </a:solidFill>
              <a:latin typeface="PT Sans"/>
              <a:cs typeface="Arial" panose="020B0604020202020204" pitchFamily="34" charset="0"/>
            </a:endParaRPr>
          </a:p>
        </p:txBody>
      </p:sp>
      <p:sp>
        <p:nvSpPr>
          <p:cNvPr id="6" name="Rounded Rectangle 5"/>
          <p:cNvSpPr/>
          <p:nvPr/>
        </p:nvSpPr>
        <p:spPr>
          <a:xfrm>
            <a:off x="4521934" y="2822032"/>
            <a:ext cx="1472096" cy="1165860"/>
          </a:xfrm>
          <a:prstGeom prst="roundRect">
            <a:avLst>
              <a:gd name="adj" fmla="val 12540"/>
            </a:avLst>
          </a:prstGeom>
          <a:solidFill>
            <a:schemeClr val="bg2">
              <a:lumMod val="90000"/>
            </a:schemeClr>
          </a:solidFill>
          <a:ln>
            <a:solidFill>
              <a:srgbClr val="95A9CC"/>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34289" rIns="0" bIns="34289" anchor="ctr"/>
          <a:lstStyle/>
          <a:p>
            <a:pPr algn="ctr" fontAlgn="base">
              <a:spcBef>
                <a:spcPct val="0"/>
              </a:spcBef>
              <a:spcAft>
                <a:spcPct val="0"/>
              </a:spcAft>
              <a:defRPr/>
            </a:pPr>
            <a:r>
              <a:rPr lang="en-GB" sz="1050" dirty="0">
                <a:solidFill>
                  <a:schemeClr val="bg1"/>
                </a:solidFill>
                <a:latin typeface="PT Sans"/>
                <a:cs typeface="Arial" panose="020B0604020202020204" pitchFamily="34" charset="0"/>
              </a:rPr>
              <a:t>Placebo</a:t>
            </a:r>
          </a:p>
          <a:p>
            <a:pPr algn="ctr" fontAlgn="base">
              <a:spcBef>
                <a:spcPct val="0"/>
              </a:spcBef>
              <a:spcAft>
                <a:spcPct val="0"/>
              </a:spcAft>
              <a:defRPr/>
            </a:pPr>
            <a:r>
              <a:rPr lang="en-GB" sz="1050" dirty="0">
                <a:solidFill>
                  <a:schemeClr val="bg1"/>
                </a:solidFill>
                <a:latin typeface="PT Sans"/>
                <a:cs typeface="Arial" panose="020B0604020202020204" pitchFamily="34" charset="0"/>
              </a:rPr>
              <a:t>+</a:t>
            </a:r>
          </a:p>
          <a:p>
            <a:pPr algn="ctr" fontAlgn="base">
              <a:spcBef>
                <a:spcPct val="0"/>
              </a:spcBef>
              <a:spcAft>
                <a:spcPct val="0"/>
              </a:spcAft>
              <a:defRPr/>
            </a:pPr>
            <a:r>
              <a:rPr lang="en-GB" sz="1050" dirty="0">
                <a:solidFill>
                  <a:schemeClr val="bg1"/>
                </a:solidFill>
                <a:latin typeface="PT Sans"/>
                <a:cs typeface="Arial" panose="020B0604020202020204" pitchFamily="34" charset="0"/>
              </a:rPr>
              <a:t>* Abiraterone</a:t>
            </a:r>
          </a:p>
          <a:p>
            <a:pPr algn="ctr" fontAlgn="base">
              <a:spcBef>
                <a:spcPct val="0"/>
              </a:spcBef>
              <a:spcAft>
                <a:spcPct val="0"/>
              </a:spcAft>
              <a:defRPr/>
            </a:pPr>
            <a:r>
              <a:rPr lang="en-GB" sz="1050" dirty="0">
                <a:solidFill>
                  <a:schemeClr val="bg1"/>
                </a:solidFill>
                <a:latin typeface="PT Sans"/>
                <a:cs typeface="Arial" panose="020B0604020202020204" pitchFamily="34" charset="0"/>
              </a:rPr>
              <a:t>1000 mg </a:t>
            </a:r>
            <a:r>
              <a:rPr lang="en-GB" sz="1050" dirty="0" err="1">
                <a:solidFill>
                  <a:schemeClr val="bg1"/>
                </a:solidFill>
                <a:latin typeface="PT Sans"/>
                <a:cs typeface="Arial" panose="020B0604020202020204" pitchFamily="34" charset="0"/>
              </a:rPr>
              <a:t>qd</a:t>
            </a:r>
            <a:endParaRPr lang="en-GB" sz="1050" dirty="0">
              <a:solidFill>
                <a:schemeClr val="bg1"/>
              </a:solidFill>
              <a:latin typeface="PT Sans"/>
              <a:cs typeface="Arial" panose="020B0604020202020204" pitchFamily="34" charset="0"/>
            </a:endParaRPr>
          </a:p>
        </p:txBody>
      </p:sp>
      <p:sp>
        <p:nvSpPr>
          <p:cNvPr id="7" name="Rounded Rectangle 6"/>
          <p:cNvSpPr/>
          <p:nvPr/>
        </p:nvSpPr>
        <p:spPr>
          <a:xfrm>
            <a:off x="528443" y="1126774"/>
            <a:ext cx="2404554" cy="2583848"/>
          </a:xfrm>
          <a:prstGeom prst="roundRect">
            <a:avLst>
              <a:gd name="adj" fmla="val 6645"/>
            </a:avLst>
          </a:prstGeom>
          <a:solidFill>
            <a:schemeClr val="bg2">
              <a:lumMod val="25000"/>
            </a:schemeClr>
          </a:solidFill>
          <a:ln>
            <a:noFill/>
          </a:ln>
          <a:effectLst>
            <a:outerShdw blurRad="50800" dist="38100" dir="2700000" algn="tl" rotWithShape="0">
              <a:prstClr val="black">
                <a:alpha val="40000"/>
              </a:prstClr>
            </a:outerShdw>
          </a:effectLst>
          <a:scene3d>
            <a:camera prst="orthographicFront"/>
            <a:lightRig rig="threePt" dir="t"/>
          </a:scene3d>
          <a:sp3d prstMaterial="metal">
            <a:bevelT prst="angle"/>
          </a:sp3d>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t"/>
          <a:lstStyle/>
          <a:p>
            <a:pPr algn="ctr" fontAlgn="base">
              <a:spcBef>
                <a:spcPct val="0"/>
              </a:spcBef>
              <a:spcAft>
                <a:spcPct val="0"/>
              </a:spcAft>
              <a:buClr>
                <a:schemeClr val="bg1"/>
              </a:buClr>
              <a:defRPr/>
            </a:pPr>
            <a:r>
              <a:rPr lang="en-US" sz="1500" b="1" dirty="0">
                <a:solidFill>
                  <a:schemeClr val="bg1"/>
                </a:solidFill>
                <a:cs typeface="Arial" panose="020B0604020202020204" pitchFamily="34" charset="0"/>
              </a:rPr>
              <a:t>Patients</a:t>
            </a:r>
            <a:endParaRPr lang="en-US" sz="1050" b="1" dirty="0">
              <a:solidFill>
                <a:schemeClr val="bg1"/>
              </a:solidFill>
              <a:cs typeface="Arial" panose="020B0604020202020204" pitchFamily="34" charset="0"/>
            </a:endParaRPr>
          </a:p>
          <a:p>
            <a:pPr fontAlgn="base">
              <a:spcBef>
                <a:spcPts val="225"/>
              </a:spcBef>
              <a:spcAft>
                <a:spcPct val="0"/>
              </a:spcAft>
              <a:buClr>
                <a:schemeClr val="bg1"/>
              </a:buClr>
              <a:defRPr/>
            </a:pPr>
            <a:r>
              <a:rPr lang="en-GB" sz="1200" b="1" dirty="0">
                <a:solidFill>
                  <a:schemeClr val="bg1"/>
                </a:solidFill>
                <a:cs typeface="Arial" panose="020B0604020202020204" pitchFamily="34" charset="0"/>
              </a:rPr>
              <a:t>Key eligibility</a:t>
            </a:r>
          </a:p>
          <a:p>
            <a:pPr marL="132153" indent="-132153" fontAlgn="base">
              <a:spcBef>
                <a:spcPts val="225"/>
              </a:spcBef>
              <a:spcAft>
                <a:spcPct val="0"/>
              </a:spcAft>
              <a:buClr>
                <a:schemeClr val="bg1"/>
              </a:buClr>
              <a:buFont typeface="Arial" panose="020B0604020202020204" pitchFamily="34" charset="0"/>
              <a:buChar char="–"/>
              <a:defRPr/>
            </a:pPr>
            <a:r>
              <a:rPr lang="en-GB" sz="1050" dirty="0">
                <a:solidFill>
                  <a:schemeClr val="bg1"/>
                </a:solidFill>
                <a:cs typeface="Arial" panose="020B0604020202020204" pitchFamily="34" charset="0"/>
              </a:rPr>
              <a:t>DNA repair gene defects (DRD) status</a:t>
            </a:r>
          </a:p>
          <a:p>
            <a:pPr marL="303610" lvl="1" indent="-130969" fontAlgn="base">
              <a:spcBef>
                <a:spcPts val="225"/>
              </a:spcBef>
              <a:spcAft>
                <a:spcPct val="0"/>
              </a:spcAft>
              <a:buClr>
                <a:schemeClr val="bg1"/>
              </a:buClr>
              <a:buFont typeface="Arial" panose="020B0604020202020204" pitchFamily="34" charset="0"/>
              <a:buChar char="–"/>
              <a:defRPr/>
            </a:pPr>
            <a:r>
              <a:rPr lang="en-GB" sz="1050" dirty="0">
                <a:solidFill>
                  <a:schemeClr val="bg1"/>
                </a:solidFill>
                <a:cs typeface="Arial" panose="020B0604020202020204" pitchFamily="34" charset="0"/>
              </a:rPr>
              <a:t>Cohort 1: Positive for DRD </a:t>
            </a:r>
          </a:p>
          <a:p>
            <a:pPr marL="303610" lvl="1" indent="-130969" fontAlgn="base">
              <a:spcBef>
                <a:spcPts val="225"/>
              </a:spcBef>
              <a:spcAft>
                <a:spcPct val="0"/>
              </a:spcAft>
              <a:buClr>
                <a:schemeClr val="bg1"/>
              </a:buClr>
              <a:buFont typeface="Arial" panose="020B0604020202020204" pitchFamily="34" charset="0"/>
              <a:buChar char="–"/>
              <a:defRPr/>
            </a:pPr>
            <a:r>
              <a:rPr lang="en-GB" sz="1050" dirty="0">
                <a:solidFill>
                  <a:schemeClr val="bg1"/>
                </a:solidFill>
                <a:cs typeface="Arial" panose="020B0604020202020204" pitchFamily="34" charset="0"/>
              </a:rPr>
              <a:t>Cohort 2: Negative for DRD </a:t>
            </a:r>
          </a:p>
          <a:p>
            <a:pPr marL="132153" indent="-132153" fontAlgn="base">
              <a:spcBef>
                <a:spcPts val="225"/>
              </a:spcBef>
              <a:spcAft>
                <a:spcPct val="0"/>
              </a:spcAft>
              <a:buClr>
                <a:schemeClr val="bg1"/>
              </a:buClr>
              <a:buFont typeface="Arial" panose="020B0604020202020204" pitchFamily="34" charset="0"/>
              <a:buChar char="–"/>
              <a:defRPr/>
            </a:pPr>
            <a:r>
              <a:rPr lang="en-GB" sz="1050" dirty="0">
                <a:solidFill>
                  <a:schemeClr val="bg1"/>
                </a:solidFill>
                <a:cs typeface="Arial" panose="020B0604020202020204" pitchFamily="34" charset="0"/>
              </a:rPr>
              <a:t>Progressive </a:t>
            </a:r>
            <a:r>
              <a:rPr lang="en-GB" sz="1050" dirty="0" err="1">
                <a:solidFill>
                  <a:schemeClr val="bg1"/>
                </a:solidFill>
                <a:cs typeface="Arial" panose="020B0604020202020204" pitchFamily="34" charset="0"/>
              </a:rPr>
              <a:t>mCRPC</a:t>
            </a:r>
            <a:endParaRPr lang="en-GB" sz="1050" dirty="0">
              <a:solidFill>
                <a:schemeClr val="bg1"/>
              </a:solidFill>
              <a:cs typeface="Arial" panose="020B0604020202020204" pitchFamily="34" charset="0"/>
            </a:endParaRPr>
          </a:p>
          <a:p>
            <a:pPr marL="132153" indent="-132153" fontAlgn="base">
              <a:spcBef>
                <a:spcPts val="225"/>
              </a:spcBef>
              <a:spcAft>
                <a:spcPct val="0"/>
              </a:spcAft>
              <a:buClr>
                <a:schemeClr val="bg1"/>
              </a:buClr>
              <a:buFont typeface="Arial" panose="020B0604020202020204" pitchFamily="34" charset="0"/>
              <a:buChar char="–"/>
              <a:defRPr/>
            </a:pPr>
            <a:r>
              <a:rPr lang="en-GB" sz="1050" dirty="0">
                <a:solidFill>
                  <a:schemeClr val="bg1"/>
                </a:solidFill>
                <a:cs typeface="Arial" panose="020B0604020202020204" pitchFamily="34" charset="0"/>
              </a:rPr>
              <a:t>Score ≤ 3 on brief pain inventory-short form (BPI-SF)</a:t>
            </a:r>
          </a:p>
          <a:p>
            <a:pPr marL="132153" indent="-132153" fontAlgn="base">
              <a:spcBef>
                <a:spcPts val="225"/>
              </a:spcBef>
              <a:spcAft>
                <a:spcPct val="0"/>
              </a:spcAft>
              <a:buClr>
                <a:schemeClr val="bg1"/>
              </a:buClr>
              <a:buFont typeface="Arial" panose="020B0604020202020204" pitchFamily="34" charset="0"/>
              <a:buChar char="–"/>
              <a:defRPr/>
            </a:pPr>
            <a:r>
              <a:rPr lang="en-GB" sz="1050" dirty="0">
                <a:solidFill>
                  <a:schemeClr val="bg1"/>
                </a:solidFill>
                <a:cs typeface="Arial" panose="020B0604020202020204" pitchFamily="34" charset="0"/>
              </a:rPr>
              <a:t>Prior history of 2</a:t>
            </a:r>
            <a:r>
              <a:rPr lang="en-GB" sz="1050" baseline="30000" dirty="0">
                <a:solidFill>
                  <a:schemeClr val="bg1"/>
                </a:solidFill>
                <a:cs typeface="Arial" panose="020B0604020202020204" pitchFamily="34" charset="0"/>
              </a:rPr>
              <a:t>nd</a:t>
            </a:r>
            <a:r>
              <a:rPr lang="en-GB" sz="1050" dirty="0">
                <a:solidFill>
                  <a:schemeClr val="bg1"/>
                </a:solidFill>
                <a:cs typeface="Arial" panose="020B0604020202020204" pitchFamily="34" charset="0"/>
              </a:rPr>
              <a:t> gen </a:t>
            </a:r>
            <a:r>
              <a:rPr lang="en-GB" sz="1050" dirty="0" err="1">
                <a:solidFill>
                  <a:schemeClr val="bg1"/>
                </a:solidFill>
                <a:cs typeface="Arial" panose="020B0604020202020204" pitchFamily="34" charset="0"/>
              </a:rPr>
              <a:t>ARi</a:t>
            </a:r>
            <a:r>
              <a:rPr lang="en-GB" sz="1050" dirty="0">
                <a:solidFill>
                  <a:schemeClr val="bg1"/>
                </a:solidFill>
                <a:cs typeface="Arial" panose="020B0604020202020204" pitchFamily="34" charset="0"/>
              </a:rPr>
              <a:t> or taxanes in mCSPC is allowed</a:t>
            </a:r>
          </a:p>
          <a:p>
            <a:pPr marL="132153" indent="-132153" fontAlgn="base">
              <a:spcBef>
                <a:spcPts val="225"/>
              </a:spcBef>
              <a:spcAft>
                <a:spcPct val="0"/>
              </a:spcAft>
              <a:buClr>
                <a:schemeClr val="bg1"/>
              </a:buClr>
              <a:buFont typeface="Arial" panose="020B0604020202020204" pitchFamily="34" charset="0"/>
              <a:buChar char="–"/>
              <a:defRPr/>
            </a:pPr>
            <a:r>
              <a:rPr lang="en-GB" sz="1050" dirty="0">
                <a:solidFill>
                  <a:schemeClr val="bg1"/>
                </a:solidFill>
                <a:cs typeface="Arial" panose="020B0604020202020204" pitchFamily="34" charset="0"/>
              </a:rPr>
              <a:t>≤ 4 months on abiraterone (in mCRPC) prior to randomization </a:t>
            </a:r>
          </a:p>
        </p:txBody>
      </p:sp>
      <p:sp>
        <p:nvSpPr>
          <p:cNvPr id="8" name="AutoShape 17"/>
          <p:cNvSpPr>
            <a:spLocks noChangeArrowheads="1"/>
          </p:cNvSpPr>
          <p:nvPr/>
        </p:nvSpPr>
        <p:spPr bwMode="auto">
          <a:xfrm>
            <a:off x="3482443" y="1288521"/>
            <a:ext cx="432197" cy="2682875"/>
          </a:xfrm>
          <a:prstGeom prst="roundRect">
            <a:avLst>
              <a:gd name="adj" fmla="val 16667"/>
            </a:avLst>
          </a:prstGeom>
          <a:solidFill>
            <a:schemeClr val="bg2">
              <a:lumMod val="50000"/>
            </a:schemeClr>
          </a:solidFill>
          <a:ln w="19050">
            <a:noFill/>
            <a:round/>
            <a:headEnd/>
            <a:tailEnd/>
          </a:ln>
          <a:effectLst>
            <a:outerShdw blurRad="50800" dist="38100" dir="2700000" algn="tl" rotWithShape="0">
              <a:prstClr val="black">
                <a:alpha val="40000"/>
              </a:prstClr>
            </a:outerShdw>
          </a:effectLst>
          <a:scene3d>
            <a:camera prst="orthographicFront"/>
            <a:lightRig rig="threePt" dir="t"/>
          </a:scene3d>
          <a:sp3d prstMaterial="metal">
            <a:bevelT prst="angle"/>
          </a:sp3d>
        </p:spPr>
        <p:txBody>
          <a:bodyPr wrap="none" lIns="60098" tIns="30050" rIns="60098" bIns="30050" anchor="ctr"/>
          <a:lstStyle/>
          <a:p>
            <a:pPr algn="ctr" defTabSz="644129">
              <a:lnSpc>
                <a:spcPct val="90000"/>
              </a:lnSpc>
              <a:spcBef>
                <a:spcPct val="10000"/>
              </a:spcBef>
            </a:pPr>
            <a:r>
              <a:rPr lang="en-US" sz="1050" b="1" dirty="0">
                <a:solidFill>
                  <a:schemeClr val="bg1"/>
                </a:solidFill>
                <a:latin typeface="PT Sans"/>
                <a:ea typeface="ヒラギノ角ゴ Pro W3"/>
                <a:cs typeface="ヒラギノ角ゴ Pro W3"/>
              </a:rPr>
              <a:t>R</a:t>
            </a:r>
            <a:br>
              <a:rPr lang="en-US" sz="1050" b="1" dirty="0">
                <a:solidFill>
                  <a:schemeClr val="bg1"/>
                </a:solidFill>
                <a:latin typeface="PT Sans"/>
                <a:ea typeface="ヒラギノ角ゴ Pro W3"/>
                <a:cs typeface="ヒラギノ角ゴ Pro W3"/>
              </a:rPr>
            </a:br>
            <a:r>
              <a:rPr lang="en-US" sz="1050" b="1" dirty="0">
                <a:solidFill>
                  <a:schemeClr val="bg1"/>
                </a:solidFill>
                <a:latin typeface="PT Sans"/>
                <a:ea typeface="ヒラギノ角ゴ Pro W3"/>
                <a:cs typeface="ヒラギノ角ゴ Pro W3"/>
              </a:rPr>
              <a:t>A</a:t>
            </a:r>
            <a:br>
              <a:rPr lang="en-US" sz="1050" b="1" dirty="0">
                <a:solidFill>
                  <a:schemeClr val="bg1"/>
                </a:solidFill>
                <a:latin typeface="PT Sans"/>
                <a:ea typeface="ヒラギノ角ゴ Pro W3"/>
                <a:cs typeface="ヒラギノ角ゴ Pro W3"/>
              </a:rPr>
            </a:br>
            <a:r>
              <a:rPr lang="en-US" sz="1050" b="1" dirty="0">
                <a:solidFill>
                  <a:schemeClr val="bg1"/>
                </a:solidFill>
                <a:latin typeface="PT Sans"/>
                <a:ea typeface="ヒラギノ角ゴ Pro W3"/>
                <a:cs typeface="ヒラギノ角ゴ Pro W3"/>
              </a:rPr>
              <a:t>N</a:t>
            </a:r>
            <a:br>
              <a:rPr lang="en-US" sz="1050" b="1" dirty="0">
                <a:solidFill>
                  <a:schemeClr val="bg1"/>
                </a:solidFill>
                <a:latin typeface="PT Sans"/>
                <a:ea typeface="ヒラギノ角ゴ Pro W3"/>
                <a:cs typeface="ヒラギノ角ゴ Pro W3"/>
              </a:rPr>
            </a:br>
            <a:r>
              <a:rPr lang="en-US" sz="1050" b="1" dirty="0">
                <a:solidFill>
                  <a:schemeClr val="bg1"/>
                </a:solidFill>
                <a:latin typeface="PT Sans"/>
                <a:ea typeface="ヒラギノ角ゴ Pro W3"/>
                <a:cs typeface="ヒラギノ角ゴ Pro W3"/>
              </a:rPr>
              <a:t>D</a:t>
            </a:r>
            <a:br>
              <a:rPr lang="en-US" sz="1050" b="1" dirty="0">
                <a:solidFill>
                  <a:schemeClr val="bg1"/>
                </a:solidFill>
                <a:latin typeface="PT Sans"/>
                <a:ea typeface="ヒラギノ角ゴ Pro W3"/>
                <a:cs typeface="ヒラギノ角ゴ Pro W3"/>
              </a:rPr>
            </a:br>
            <a:r>
              <a:rPr lang="en-US" sz="1050" b="1" dirty="0">
                <a:solidFill>
                  <a:schemeClr val="bg1"/>
                </a:solidFill>
                <a:latin typeface="PT Sans"/>
                <a:ea typeface="ヒラギノ角ゴ Pro W3"/>
                <a:cs typeface="ヒラギノ角ゴ Pro W3"/>
              </a:rPr>
              <a:t>O</a:t>
            </a:r>
            <a:br>
              <a:rPr lang="en-US" sz="1050" b="1" dirty="0">
                <a:solidFill>
                  <a:schemeClr val="bg1"/>
                </a:solidFill>
                <a:latin typeface="PT Sans"/>
                <a:ea typeface="ヒラギノ角ゴ Pro W3"/>
                <a:cs typeface="ヒラギノ角ゴ Pro W3"/>
              </a:rPr>
            </a:br>
            <a:r>
              <a:rPr lang="en-US" sz="1050" b="1" dirty="0">
                <a:solidFill>
                  <a:schemeClr val="bg1"/>
                </a:solidFill>
                <a:latin typeface="PT Sans"/>
                <a:ea typeface="ヒラギノ角ゴ Pro W3"/>
                <a:cs typeface="ヒラギノ角ゴ Pro W3"/>
              </a:rPr>
              <a:t>M</a:t>
            </a:r>
            <a:br>
              <a:rPr lang="en-US" sz="1050" b="1" dirty="0">
                <a:solidFill>
                  <a:schemeClr val="bg1"/>
                </a:solidFill>
                <a:latin typeface="PT Sans"/>
                <a:ea typeface="ヒラギノ角ゴ Pro W3"/>
                <a:cs typeface="ヒラギノ角ゴ Pro W3"/>
              </a:rPr>
            </a:br>
            <a:r>
              <a:rPr lang="en-US" sz="1050" b="1" dirty="0">
                <a:solidFill>
                  <a:schemeClr val="bg1"/>
                </a:solidFill>
                <a:latin typeface="PT Sans"/>
                <a:ea typeface="ヒラギノ角ゴ Pro W3"/>
                <a:cs typeface="ヒラギノ角ゴ Pro W3"/>
              </a:rPr>
              <a:t>I</a:t>
            </a:r>
            <a:br>
              <a:rPr lang="en-US" sz="1050" b="1" dirty="0">
                <a:solidFill>
                  <a:schemeClr val="bg1"/>
                </a:solidFill>
                <a:latin typeface="PT Sans"/>
                <a:ea typeface="ヒラギノ角ゴ Pro W3"/>
                <a:cs typeface="ヒラギノ角ゴ Pro W3"/>
              </a:rPr>
            </a:br>
            <a:r>
              <a:rPr lang="en-US" sz="1050" b="1" dirty="0">
                <a:solidFill>
                  <a:schemeClr val="bg1"/>
                </a:solidFill>
                <a:latin typeface="PT Sans"/>
                <a:ea typeface="ヒラギノ角ゴ Pro W3"/>
                <a:cs typeface="ヒラギノ角ゴ Pro W3"/>
              </a:rPr>
              <a:t>Z</a:t>
            </a:r>
            <a:br>
              <a:rPr lang="en-US" sz="1050" b="1" dirty="0">
                <a:solidFill>
                  <a:schemeClr val="bg1"/>
                </a:solidFill>
                <a:latin typeface="PT Sans"/>
                <a:ea typeface="ヒラギノ角ゴ Pro W3"/>
                <a:cs typeface="ヒラギノ角ゴ Pro W3"/>
              </a:rPr>
            </a:br>
            <a:r>
              <a:rPr lang="en-US" sz="1050" b="1" dirty="0">
                <a:solidFill>
                  <a:schemeClr val="bg1"/>
                </a:solidFill>
                <a:latin typeface="PT Sans"/>
                <a:ea typeface="ヒラギノ角ゴ Pro W3"/>
                <a:cs typeface="ヒラギノ角ゴ Pro W3"/>
              </a:rPr>
              <a:t>E</a:t>
            </a:r>
            <a:br>
              <a:rPr lang="en-US" sz="1050" b="1" dirty="0">
                <a:solidFill>
                  <a:schemeClr val="bg1"/>
                </a:solidFill>
                <a:latin typeface="PT Sans"/>
                <a:ea typeface="ヒラギノ角ゴ Pro W3"/>
                <a:cs typeface="ヒラギノ角ゴ Pro W3"/>
              </a:rPr>
            </a:br>
            <a:r>
              <a:rPr lang="en-US" sz="1050" b="1" dirty="0">
                <a:solidFill>
                  <a:schemeClr val="bg1"/>
                </a:solidFill>
                <a:latin typeface="PT Sans"/>
                <a:ea typeface="ヒラギノ角ゴ Pro W3"/>
                <a:cs typeface="ヒラギノ角ゴ Pro W3"/>
              </a:rPr>
              <a:t>D</a:t>
            </a:r>
          </a:p>
          <a:p>
            <a:pPr algn="ctr" defTabSz="644129">
              <a:lnSpc>
                <a:spcPct val="90000"/>
              </a:lnSpc>
              <a:spcBef>
                <a:spcPct val="10000"/>
              </a:spcBef>
            </a:pPr>
            <a:endParaRPr lang="en-US" sz="1050" b="1" dirty="0">
              <a:solidFill>
                <a:schemeClr val="bg1"/>
              </a:solidFill>
              <a:latin typeface="PT Sans"/>
              <a:ea typeface="ヒラギノ角ゴ Pro W3"/>
              <a:cs typeface="ヒラギノ角ゴ Pro W3"/>
            </a:endParaRPr>
          </a:p>
          <a:p>
            <a:pPr algn="ctr" defTabSz="644129">
              <a:lnSpc>
                <a:spcPct val="90000"/>
              </a:lnSpc>
              <a:spcBef>
                <a:spcPct val="10000"/>
              </a:spcBef>
            </a:pPr>
            <a:r>
              <a:rPr lang="en-US" sz="1050" b="1" dirty="0">
                <a:solidFill>
                  <a:schemeClr val="bg1"/>
                </a:solidFill>
                <a:latin typeface="PT Sans"/>
                <a:ea typeface="ヒラギノ角ゴ Pro W3"/>
                <a:cs typeface="ヒラギノ角ゴ Pro W3"/>
              </a:rPr>
              <a:t>1:1</a:t>
            </a:r>
          </a:p>
        </p:txBody>
      </p:sp>
      <p:cxnSp>
        <p:nvCxnSpPr>
          <p:cNvPr id="9" name="Straight Arrow Connector 8"/>
          <p:cNvCxnSpPr/>
          <p:nvPr/>
        </p:nvCxnSpPr>
        <p:spPr>
          <a:xfrm>
            <a:off x="2986565" y="2636601"/>
            <a:ext cx="41148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3979307" y="1896295"/>
            <a:ext cx="480763" cy="1508760"/>
            <a:chOff x="4775600" y="2611663"/>
            <a:chExt cx="641017" cy="1470727"/>
          </a:xfrm>
        </p:grpSpPr>
        <p:cxnSp>
          <p:nvCxnSpPr>
            <p:cNvPr id="11" name="Elbow Connector 10"/>
            <p:cNvCxnSpPr>
              <a:cxnSpLocks/>
            </p:cNvCxnSpPr>
            <p:nvPr/>
          </p:nvCxnSpPr>
          <p:spPr>
            <a:xfrm>
              <a:off x="4776537" y="3345513"/>
              <a:ext cx="640080" cy="736877"/>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Elbow Connector 11"/>
            <p:cNvCxnSpPr>
              <a:cxnSpLocks/>
            </p:cNvCxnSpPr>
            <p:nvPr/>
          </p:nvCxnSpPr>
          <p:spPr>
            <a:xfrm flipV="1">
              <a:off x="4775600" y="2611663"/>
              <a:ext cx="640080" cy="736877"/>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3" name="Straight Arrow Connector 12"/>
          <p:cNvCxnSpPr/>
          <p:nvPr/>
        </p:nvCxnSpPr>
        <p:spPr>
          <a:xfrm>
            <a:off x="6076268" y="1902733"/>
            <a:ext cx="41148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065719" y="3415513"/>
            <a:ext cx="41148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795232" y="4078475"/>
            <a:ext cx="2348768" cy="230832"/>
          </a:xfrm>
          <a:prstGeom prst="rect">
            <a:avLst/>
          </a:prstGeom>
        </p:spPr>
        <p:txBody>
          <a:bodyPr wrap="square">
            <a:spAutoFit/>
          </a:bodyPr>
          <a:lstStyle/>
          <a:p>
            <a:pPr algn="r">
              <a:spcBef>
                <a:spcPts val="1350"/>
              </a:spcBef>
              <a:buClr>
                <a:srgbClr val="95A9CC"/>
              </a:buClr>
            </a:pPr>
            <a:r>
              <a:rPr lang="en-US" sz="900" dirty="0">
                <a:hlinkClick r:id="rId3"/>
              </a:rPr>
              <a:t>www.clinicaltrials.gov</a:t>
            </a:r>
            <a:r>
              <a:rPr lang="en-US" sz="900" dirty="0"/>
              <a:t>: (NCT03748641)</a:t>
            </a:r>
          </a:p>
        </p:txBody>
      </p:sp>
      <p:sp>
        <p:nvSpPr>
          <p:cNvPr id="18" name="TextBox 17"/>
          <p:cNvSpPr txBox="1"/>
          <p:nvPr/>
        </p:nvSpPr>
        <p:spPr>
          <a:xfrm>
            <a:off x="196711" y="4078475"/>
            <a:ext cx="4668266" cy="253916"/>
          </a:xfrm>
          <a:prstGeom prst="rect">
            <a:avLst/>
          </a:prstGeom>
          <a:noFill/>
        </p:spPr>
        <p:txBody>
          <a:bodyPr wrap="none" rtlCol="0">
            <a:spAutoFit/>
          </a:bodyPr>
          <a:lstStyle/>
          <a:p>
            <a:r>
              <a:rPr lang="en-US" sz="1050" dirty="0"/>
              <a:t>*Prednisone (10 mg) to be administered alongside abiraterone as indicated</a:t>
            </a:r>
          </a:p>
        </p:txBody>
      </p:sp>
      <p:sp>
        <p:nvSpPr>
          <p:cNvPr id="19" name="Title 18">
            <a:extLst>
              <a:ext uri="{FF2B5EF4-FFF2-40B4-BE49-F238E27FC236}">
                <a16:creationId xmlns:a16="http://schemas.microsoft.com/office/drawing/2014/main" id="{4A1B9C5D-168A-71B9-BD4E-26AF62980DD3}"/>
              </a:ext>
            </a:extLst>
          </p:cNvPr>
          <p:cNvSpPr>
            <a:spLocks noGrp="1"/>
          </p:cNvSpPr>
          <p:nvPr>
            <p:ph type="title"/>
          </p:nvPr>
        </p:nvSpPr>
        <p:spPr/>
        <p:txBody>
          <a:bodyPr/>
          <a:lstStyle/>
          <a:p>
            <a:endParaRPr lang="en-US"/>
          </a:p>
        </p:txBody>
      </p:sp>
      <p:sp>
        <p:nvSpPr>
          <p:cNvPr id="20" name="Title 1">
            <a:extLst>
              <a:ext uri="{FF2B5EF4-FFF2-40B4-BE49-F238E27FC236}">
                <a16:creationId xmlns:a16="http://schemas.microsoft.com/office/drawing/2014/main" id="{FCF685CC-29F2-498B-189A-DE7C8DF08C03}"/>
              </a:ext>
            </a:extLst>
          </p:cNvPr>
          <p:cNvSpPr txBox="1">
            <a:spLocks/>
          </p:cNvSpPr>
          <p:nvPr/>
        </p:nvSpPr>
        <p:spPr>
          <a:xfrm>
            <a:off x="196711" y="365113"/>
            <a:ext cx="9144000" cy="655319"/>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dirty="0"/>
              <a:t>MAGNITUDE: Phase III Trial Design</a:t>
            </a:r>
          </a:p>
        </p:txBody>
      </p:sp>
      <p:sp>
        <p:nvSpPr>
          <p:cNvPr id="21" name="TextBox 20">
            <a:extLst>
              <a:ext uri="{FF2B5EF4-FFF2-40B4-BE49-F238E27FC236}">
                <a16:creationId xmlns:a16="http://schemas.microsoft.com/office/drawing/2014/main" id="{362B7F2A-CAED-B973-865A-ED0FC99F61DA}"/>
              </a:ext>
            </a:extLst>
          </p:cNvPr>
          <p:cNvSpPr txBox="1"/>
          <p:nvPr/>
        </p:nvSpPr>
        <p:spPr>
          <a:xfrm>
            <a:off x="3720249" y="874019"/>
            <a:ext cx="5123518" cy="307777"/>
          </a:xfrm>
          <a:prstGeom prst="rect">
            <a:avLst/>
          </a:prstGeom>
          <a:noFill/>
        </p:spPr>
        <p:txBody>
          <a:bodyPr wrap="none" rtlCol="0">
            <a:spAutoFit/>
          </a:bodyPr>
          <a:lstStyle/>
          <a:p>
            <a:r>
              <a:rPr lang="en-US" i="1" dirty="0">
                <a:solidFill>
                  <a:srgbClr val="0070C0"/>
                </a:solidFill>
              </a:rPr>
              <a:t>Cleanest prospective selection HRR-positive vs HRR-negative</a:t>
            </a:r>
          </a:p>
        </p:txBody>
      </p:sp>
    </p:spTree>
    <p:extLst>
      <p:ext uri="{BB962C8B-B14F-4D97-AF65-F5344CB8AC3E}">
        <p14:creationId xmlns:p14="http://schemas.microsoft.com/office/powerpoint/2010/main" val="343911426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13A9422-96A8-5C3A-421A-1545C78427B1}"/>
              </a:ext>
            </a:extLst>
          </p:cNvPr>
          <p:cNvSpPr>
            <a:spLocks noGrp="1"/>
          </p:cNvSpPr>
          <p:nvPr>
            <p:ph type="subTitle" idx="1"/>
          </p:nvPr>
        </p:nvSpPr>
        <p:spPr>
          <a:xfrm>
            <a:off x="1371600" y="1347117"/>
            <a:ext cx="6400800" cy="2651759"/>
          </a:xfrm>
        </p:spPr>
        <p:txBody>
          <a:bodyPr/>
          <a:lstStyle/>
          <a:p>
            <a:endParaRPr lang="en-US" dirty="0"/>
          </a:p>
          <a:p>
            <a:r>
              <a:rPr lang="en-US" dirty="0"/>
              <a:t>LITESPARK-011 study (Lenvatinib + </a:t>
            </a:r>
            <a:r>
              <a:rPr lang="en-US" dirty="0" err="1"/>
              <a:t>belzutifan</a:t>
            </a:r>
            <a:r>
              <a:rPr lang="en-US" dirty="0"/>
              <a:t> vs </a:t>
            </a:r>
            <a:r>
              <a:rPr lang="en-US" dirty="0" err="1"/>
              <a:t>cabozantinib</a:t>
            </a:r>
            <a:r>
              <a:rPr lang="en-US" dirty="0"/>
              <a:t>) – completed accrual</a:t>
            </a:r>
          </a:p>
        </p:txBody>
      </p:sp>
      <p:sp>
        <p:nvSpPr>
          <p:cNvPr id="3" name="Title 2">
            <a:extLst>
              <a:ext uri="{FF2B5EF4-FFF2-40B4-BE49-F238E27FC236}">
                <a16:creationId xmlns:a16="http://schemas.microsoft.com/office/drawing/2014/main" id="{6B58D118-0482-EBE1-886F-62FE45E5BDF0}"/>
              </a:ext>
            </a:extLst>
          </p:cNvPr>
          <p:cNvSpPr>
            <a:spLocks noGrp="1"/>
          </p:cNvSpPr>
          <p:nvPr>
            <p:ph type="title"/>
          </p:nvPr>
        </p:nvSpPr>
        <p:spPr/>
        <p:txBody>
          <a:bodyPr/>
          <a:lstStyle/>
          <a:p>
            <a:r>
              <a:rPr lang="en-US" dirty="0"/>
              <a:t>How much can HIF-2-alpha inhibition synergize with VEGF TKIs?</a:t>
            </a:r>
            <a:br>
              <a:rPr lang="en-US" dirty="0"/>
            </a:br>
            <a:endParaRPr lang="en-US" dirty="0"/>
          </a:p>
        </p:txBody>
      </p:sp>
    </p:spTree>
    <p:extLst>
      <p:ext uri="{BB962C8B-B14F-4D97-AF65-F5344CB8AC3E}">
        <p14:creationId xmlns:p14="http://schemas.microsoft.com/office/powerpoint/2010/main" val="232536179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1928E86-460B-0A85-8DB4-0DF6A2B1AA7B}"/>
              </a:ext>
            </a:extLst>
          </p:cNvPr>
          <p:cNvSpPr>
            <a:spLocks noGrp="1"/>
          </p:cNvSpPr>
          <p:nvPr>
            <p:ph type="subTitle" idx="1"/>
          </p:nvPr>
        </p:nvSpPr>
        <p:spPr>
          <a:xfrm>
            <a:off x="289112" y="900953"/>
            <a:ext cx="8343900" cy="3000487"/>
          </a:xfrm>
        </p:spPr>
        <p:txBody>
          <a:bodyPr/>
          <a:lstStyle/>
          <a:p>
            <a:pPr algn="l">
              <a:buFont typeface="Arial" panose="020B0604020202020204" pitchFamily="34" charset="0"/>
              <a:buChar char="•"/>
            </a:pPr>
            <a:r>
              <a:rPr lang="en-US" dirty="0"/>
              <a:t>PD-1/CTLA-4 combination has some but limited activity after progression on prior IO</a:t>
            </a:r>
          </a:p>
          <a:p>
            <a:pPr algn="l">
              <a:buFont typeface="Arial" panose="020B0604020202020204" pitchFamily="34" charset="0"/>
              <a:buChar char="•"/>
            </a:pPr>
            <a:r>
              <a:rPr lang="en-US" dirty="0" err="1"/>
              <a:t>Cabozantinib</a:t>
            </a:r>
            <a:r>
              <a:rPr lang="en-US" dirty="0"/>
              <a:t> has most benchmark efficacy data in 2</a:t>
            </a:r>
            <a:r>
              <a:rPr lang="en-US" baseline="30000" dirty="0"/>
              <a:t>nd</a:t>
            </a:r>
            <a:r>
              <a:rPr lang="en-US" dirty="0"/>
              <a:t> line among modern regimens</a:t>
            </a:r>
          </a:p>
          <a:p>
            <a:pPr algn="l">
              <a:buFont typeface="Arial" panose="020B0604020202020204" pitchFamily="34" charset="0"/>
              <a:buChar char="•"/>
            </a:pPr>
            <a:r>
              <a:rPr lang="en-US" dirty="0"/>
              <a:t>HIF-2-alpha inhibition (</a:t>
            </a:r>
            <a:r>
              <a:rPr lang="en-US" dirty="0" err="1"/>
              <a:t>belzutifan</a:t>
            </a:r>
            <a:r>
              <a:rPr lang="en-US" dirty="0"/>
              <a:t>) is active in later line therapy; may combine well with existing strategies due to non-overlapping toxicity profile</a:t>
            </a:r>
          </a:p>
          <a:p>
            <a:endParaRPr lang="en-US" dirty="0"/>
          </a:p>
        </p:txBody>
      </p:sp>
      <p:sp>
        <p:nvSpPr>
          <p:cNvPr id="3" name="Title 2">
            <a:extLst>
              <a:ext uri="{FF2B5EF4-FFF2-40B4-BE49-F238E27FC236}">
                <a16:creationId xmlns:a16="http://schemas.microsoft.com/office/drawing/2014/main" id="{63F5F2C4-965C-9462-92E2-17D60D25E48D}"/>
              </a:ext>
            </a:extLst>
          </p:cNvPr>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61696343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F831575-8E79-A555-F6CA-9BD99C843DE2}"/>
              </a:ext>
            </a:extLst>
          </p:cNvPr>
          <p:cNvSpPr>
            <a:spLocks noGrp="1"/>
          </p:cNvSpPr>
          <p:nvPr>
            <p:ph type="subTitle" idx="1"/>
          </p:nvPr>
        </p:nvSpPr>
        <p:spPr/>
        <p:txBody>
          <a:bodyPr/>
          <a:lstStyle/>
          <a:p>
            <a:endParaRPr lang="en-US" dirty="0"/>
          </a:p>
        </p:txBody>
      </p:sp>
      <p:sp>
        <p:nvSpPr>
          <p:cNvPr id="3" name="Title 2">
            <a:extLst>
              <a:ext uri="{FF2B5EF4-FFF2-40B4-BE49-F238E27FC236}">
                <a16:creationId xmlns:a16="http://schemas.microsoft.com/office/drawing/2014/main" id="{AAED84F5-68E1-8820-7167-ED2C9ABB9E98}"/>
              </a:ext>
            </a:extLst>
          </p:cNvPr>
          <p:cNvSpPr>
            <a:spLocks noGrp="1"/>
          </p:cNvSpPr>
          <p:nvPr>
            <p:ph type="title"/>
          </p:nvPr>
        </p:nvSpPr>
        <p:spPr/>
        <p:txBody>
          <a:bodyPr/>
          <a:lstStyle/>
          <a:p>
            <a:r>
              <a:rPr lang="en-US" dirty="0"/>
              <a:t>What will the fourth pillar be in RCC treatment?</a:t>
            </a:r>
          </a:p>
        </p:txBody>
      </p:sp>
      <p:pic>
        <p:nvPicPr>
          <p:cNvPr id="1026" name="Picture 2">
            <a:extLst>
              <a:ext uri="{FF2B5EF4-FFF2-40B4-BE49-F238E27FC236}">
                <a16:creationId xmlns:a16="http://schemas.microsoft.com/office/drawing/2014/main" id="{FC555562-8507-BBE6-F3FC-0C30430E86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955" y="1866275"/>
            <a:ext cx="1913974" cy="23900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7FEF12F-FA2A-61C3-F16A-365B961C9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929" y="1866275"/>
            <a:ext cx="1913974" cy="23900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A01E398-2073-E2A9-1038-8F98E5C57A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5235" y="1866275"/>
            <a:ext cx="1913974" cy="23900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9CA17779-9185-7E26-7B19-C3C832BD4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5541" y="1866274"/>
            <a:ext cx="1913974" cy="23900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26B95A6-3806-C1A6-4AF6-DE9536F1FD89}"/>
              </a:ext>
            </a:extLst>
          </p:cNvPr>
          <p:cNvSpPr txBox="1"/>
          <p:nvPr/>
        </p:nvSpPr>
        <p:spPr>
          <a:xfrm>
            <a:off x="1223414" y="2884274"/>
            <a:ext cx="1491515" cy="646331"/>
          </a:xfrm>
          <a:prstGeom prst="rect">
            <a:avLst/>
          </a:prstGeom>
          <a:noFill/>
        </p:spPr>
        <p:txBody>
          <a:bodyPr wrap="square" rtlCol="0">
            <a:spAutoFit/>
          </a:bodyPr>
          <a:lstStyle/>
          <a:p>
            <a:r>
              <a:rPr lang="en-US" sz="1800" b="1" dirty="0"/>
              <a:t>Checkpoint inhibitors</a:t>
            </a:r>
          </a:p>
        </p:txBody>
      </p:sp>
      <p:sp>
        <p:nvSpPr>
          <p:cNvPr id="8" name="TextBox 7">
            <a:extLst>
              <a:ext uri="{FF2B5EF4-FFF2-40B4-BE49-F238E27FC236}">
                <a16:creationId xmlns:a16="http://schemas.microsoft.com/office/drawing/2014/main" id="{C8BC3B99-D765-E8C5-3113-5791465F8444}"/>
              </a:ext>
            </a:extLst>
          </p:cNvPr>
          <p:cNvSpPr txBox="1"/>
          <p:nvPr/>
        </p:nvSpPr>
        <p:spPr>
          <a:xfrm>
            <a:off x="3056396" y="2884273"/>
            <a:ext cx="1491515" cy="369332"/>
          </a:xfrm>
          <a:prstGeom prst="rect">
            <a:avLst/>
          </a:prstGeom>
          <a:noFill/>
        </p:spPr>
        <p:txBody>
          <a:bodyPr wrap="square" rtlCol="0">
            <a:spAutoFit/>
          </a:bodyPr>
          <a:lstStyle/>
          <a:p>
            <a:r>
              <a:rPr lang="en-US" sz="1800" b="1" dirty="0"/>
              <a:t>VEGF TKIs</a:t>
            </a:r>
          </a:p>
        </p:txBody>
      </p:sp>
      <p:sp>
        <p:nvSpPr>
          <p:cNvPr id="9" name="TextBox 8">
            <a:extLst>
              <a:ext uri="{FF2B5EF4-FFF2-40B4-BE49-F238E27FC236}">
                <a16:creationId xmlns:a16="http://schemas.microsoft.com/office/drawing/2014/main" id="{F9FD21C6-55D6-CB67-E9FF-890BCE51296D}"/>
              </a:ext>
            </a:extLst>
          </p:cNvPr>
          <p:cNvSpPr txBox="1"/>
          <p:nvPr/>
        </p:nvSpPr>
        <p:spPr>
          <a:xfrm>
            <a:off x="4798621" y="2884273"/>
            <a:ext cx="1491515" cy="646331"/>
          </a:xfrm>
          <a:prstGeom prst="rect">
            <a:avLst/>
          </a:prstGeom>
          <a:noFill/>
        </p:spPr>
        <p:txBody>
          <a:bodyPr wrap="square" rtlCol="0">
            <a:spAutoFit/>
          </a:bodyPr>
          <a:lstStyle/>
          <a:p>
            <a:r>
              <a:rPr lang="en-US" sz="1800" b="1" dirty="0"/>
              <a:t>HIF-2-alpha inhibitors</a:t>
            </a:r>
          </a:p>
        </p:txBody>
      </p:sp>
      <p:sp>
        <p:nvSpPr>
          <p:cNvPr id="10" name="TextBox 9">
            <a:extLst>
              <a:ext uri="{FF2B5EF4-FFF2-40B4-BE49-F238E27FC236}">
                <a16:creationId xmlns:a16="http://schemas.microsoft.com/office/drawing/2014/main" id="{D685BDF3-C9BA-4F10-84E3-775A4CAA6C65}"/>
              </a:ext>
            </a:extLst>
          </p:cNvPr>
          <p:cNvSpPr txBox="1"/>
          <p:nvPr/>
        </p:nvSpPr>
        <p:spPr>
          <a:xfrm>
            <a:off x="7015234" y="2890436"/>
            <a:ext cx="975080" cy="369332"/>
          </a:xfrm>
          <a:prstGeom prst="rect">
            <a:avLst/>
          </a:prstGeom>
          <a:noFill/>
        </p:spPr>
        <p:txBody>
          <a:bodyPr wrap="square" rtlCol="0">
            <a:spAutoFit/>
          </a:bodyPr>
          <a:lstStyle/>
          <a:p>
            <a:r>
              <a:rPr lang="en-US" sz="1800" b="1" dirty="0"/>
              <a:t>?????</a:t>
            </a:r>
          </a:p>
        </p:txBody>
      </p:sp>
      <p:sp>
        <p:nvSpPr>
          <p:cNvPr id="11" name="TextBox 10">
            <a:extLst>
              <a:ext uri="{FF2B5EF4-FFF2-40B4-BE49-F238E27FC236}">
                <a16:creationId xmlns:a16="http://schemas.microsoft.com/office/drawing/2014/main" id="{3580464F-77C9-F6B2-8DD7-3089658C02C1}"/>
              </a:ext>
            </a:extLst>
          </p:cNvPr>
          <p:cNvSpPr txBox="1"/>
          <p:nvPr/>
        </p:nvSpPr>
        <p:spPr>
          <a:xfrm>
            <a:off x="6658927" y="3192051"/>
            <a:ext cx="1690588" cy="646331"/>
          </a:xfrm>
          <a:prstGeom prst="rect">
            <a:avLst/>
          </a:prstGeom>
          <a:noFill/>
        </p:spPr>
        <p:txBody>
          <a:bodyPr wrap="square" rtlCol="0">
            <a:spAutoFit/>
          </a:bodyPr>
          <a:lstStyle/>
          <a:p>
            <a:r>
              <a:rPr lang="en-US" sz="1200" b="1" dirty="0"/>
              <a:t>Cytokines, ADCs, cellular therapy, BITEs?</a:t>
            </a:r>
          </a:p>
        </p:txBody>
      </p:sp>
    </p:spTree>
    <p:extLst>
      <p:ext uri="{BB962C8B-B14F-4D97-AF65-F5344CB8AC3E}">
        <p14:creationId xmlns:p14="http://schemas.microsoft.com/office/powerpoint/2010/main" val="306107455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121F5C5-694A-3906-EBB0-459A4886A9C4}"/>
              </a:ext>
            </a:extLst>
          </p:cNvPr>
          <p:cNvSpPr>
            <a:spLocks noGrp="1"/>
          </p:cNvSpPr>
          <p:nvPr>
            <p:ph type="subTitle" idx="1"/>
          </p:nvPr>
        </p:nvSpPr>
        <p:spPr/>
        <p:txBody>
          <a:bodyPr/>
          <a:lstStyle/>
          <a:p>
            <a:r>
              <a:rPr lang="en-US" dirty="0"/>
              <a:t>Questions?</a:t>
            </a:r>
          </a:p>
          <a:p>
            <a:endParaRPr lang="en-US" dirty="0"/>
          </a:p>
          <a:p>
            <a:endParaRPr lang="en-US" dirty="0"/>
          </a:p>
          <a:p>
            <a:endParaRPr lang="en-US" dirty="0"/>
          </a:p>
          <a:p>
            <a:r>
              <a:rPr lang="en-US" dirty="0"/>
              <a:t>ehall2@fredhutch.org</a:t>
            </a:r>
          </a:p>
        </p:txBody>
      </p:sp>
      <p:sp>
        <p:nvSpPr>
          <p:cNvPr id="3" name="Title 2">
            <a:extLst>
              <a:ext uri="{FF2B5EF4-FFF2-40B4-BE49-F238E27FC236}">
                <a16:creationId xmlns:a16="http://schemas.microsoft.com/office/drawing/2014/main" id="{599D026C-9865-860B-293D-6FB1E62BDCCD}"/>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2563808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pPr algn="r" defTabSz="685800">
              <a:buClrTx/>
              <a:defRPr/>
            </a:pPr>
            <a:fld id="{65E2E604-5D22-4B33-AF91-CB77828014FC}" type="slidenum">
              <a:rPr lang="en-US" sz="1050" kern="1200">
                <a:solidFill>
                  <a:prstClr val="black">
                    <a:tint val="75000"/>
                  </a:prstClr>
                </a:solidFill>
                <a:latin typeface="Calibri" panose="020F0502020204030204"/>
                <a:ea typeface="+mn-ea"/>
                <a:cs typeface="+mn-cs"/>
              </a:rPr>
              <a:pPr algn="r" defTabSz="685800">
                <a:buClrTx/>
                <a:defRPr/>
              </a:pPr>
              <a:t>16</a:t>
            </a:fld>
            <a:endParaRPr lang="en-US" sz="1050" kern="1200">
              <a:solidFill>
                <a:prstClr val="black">
                  <a:tint val="75000"/>
                </a:prstClr>
              </a:solidFill>
              <a:latin typeface="Calibri" panose="020F0502020204030204"/>
              <a:ea typeface="+mn-ea"/>
              <a:cs typeface="+mn-cs"/>
            </a:endParaRPr>
          </a:p>
        </p:txBody>
      </p:sp>
      <p:sp>
        <p:nvSpPr>
          <p:cNvPr id="4" name="Rounded Rectangle 3"/>
          <p:cNvSpPr/>
          <p:nvPr/>
        </p:nvSpPr>
        <p:spPr>
          <a:xfrm>
            <a:off x="6578906" y="1245148"/>
            <a:ext cx="2361893" cy="2743200"/>
          </a:xfrm>
          <a:prstGeom prst="roundRect">
            <a:avLst>
              <a:gd name="adj" fmla="val 6645"/>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defTabSz="685800" fontAlgn="base">
              <a:spcBef>
                <a:spcPct val="0"/>
              </a:spcBef>
              <a:spcAft>
                <a:spcPct val="0"/>
              </a:spcAft>
              <a:buClr>
                <a:prstClr val="white"/>
              </a:buClr>
              <a:defRPr/>
            </a:pPr>
            <a:r>
              <a:rPr lang="en-US" sz="1350" b="1" kern="1200" dirty="0">
                <a:solidFill>
                  <a:schemeClr val="tx1"/>
                </a:solidFill>
                <a:latin typeface="Calibri Light" panose="020F0302020204030204"/>
                <a:cs typeface="Arial" panose="020B0604020202020204" pitchFamily="34" charset="0"/>
              </a:rPr>
              <a:t>Efficacy end points</a:t>
            </a:r>
          </a:p>
          <a:p>
            <a:pPr defTabSz="685800" fontAlgn="base">
              <a:spcBef>
                <a:spcPts val="225"/>
              </a:spcBef>
              <a:spcAft>
                <a:spcPct val="0"/>
              </a:spcAft>
              <a:buClr>
                <a:prstClr val="white"/>
              </a:buClr>
              <a:defRPr/>
            </a:pPr>
            <a:r>
              <a:rPr lang="en-US" sz="1050" b="1" kern="1200" dirty="0">
                <a:solidFill>
                  <a:schemeClr val="tx1"/>
                </a:solidFill>
                <a:latin typeface="Calibri Light" panose="020F0302020204030204"/>
                <a:cs typeface="Arial" panose="020B0604020202020204" pitchFamily="34" charset="0"/>
              </a:rPr>
              <a:t>Primary:</a:t>
            </a:r>
          </a:p>
          <a:p>
            <a:pPr marL="128588" indent="-128588" defTabSz="685800" fontAlgn="base">
              <a:spcBef>
                <a:spcPts val="225"/>
              </a:spcBef>
              <a:spcAft>
                <a:spcPct val="0"/>
              </a:spcAft>
              <a:buClr>
                <a:prstClr val="white"/>
              </a:buClr>
              <a:buFont typeface="Arial" panose="020B0604020202020204" pitchFamily="34" charset="0"/>
              <a:buChar char="–"/>
              <a:defRPr/>
            </a:pPr>
            <a:r>
              <a:rPr lang="en-US" sz="1050" kern="1200" dirty="0">
                <a:solidFill>
                  <a:schemeClr val="tx1"/>
                </a:solidFill>
                <a:latin typeface="Calibri Light" panose="020F0302020204030204"/>
                <a:cs typeface="Arial" panose="020B0604020202020204" pitchFamily="34" charset="0"/>
              </a:rPr>
              <a:t>rPFS per RECIST 1.1 and PCWG3 in Cohort 1 and Cohort 2</a:t>
            </a:r>
          </a:p>
          <a:p>
            <a:pPr defTabSz="685800" fontAlgn="base">
              <a:spcBef>
                <a:spcPts val="225"/>
              </a:spcBef>
              <a:spcAft>
                <a:spcPct val="0"/>
              </a:spcAft>
              <a:buClr>
                <a:prstClr val="white"/>
              </a:buClr>
              <a:defRPr/>
            </a:pPr>
            <a:r>
              <a:rPr lang="en-US" sz="1050" b="1" kern="1200" dirty="0">
                <a:solidFill>
                  <a:schemeClr val="tx1"/>
                </a:solidFill>
                <a:latin typeface="Calibri Light" panose="020F0302020204030204"/>
                <a:cs typeface="Arial" panose="020B0604020202020204" pitchFamily="34" charset="0"/>
              </a:rPr>
              <a:t>Secondary:</a:t>
            </a:r>
          </a:p>
          <a:p>
            <a:pPr marL="128588" indent="-128588" defTabSz="685800" fontAlgn="base">
              <a:spcBef>
                <a:spcPts val="225"/>
              </a:spcBef>
              <a:spcAft>
                <a:spcPct val="0"/>
              </a:spcAft>
              <a:buClr>
                <a:prstClr val="white"/>
              </a:buClr>
              <a:buFont typeface="Arial" panose="020B0604020202020204" pitchFamily="34" charset="0"/>
              <a:buChar char="–"/>
              <a:defRPr/>
            </a:pPr>
            <a:r>
              <a:rPr lang="en-GB" sz="1050" kern="1200" dirty="0">
                <a:solidFill>
                  <a:schemeClr val="tx1"/>
                </a:solidFill>
                <a:latin typeface="Calibri Light" panose="020F0302020204030204"/>
                <a:cs typeface="Arial" panose="020B0604020202020204" pitchFamily="34" charset="0"/>
              </a:rPr>
              <a:t>Overall survival </a:t>
            </a:r>
          </a:p>
          <a:p>
            <a:pPr marL="128588" indent="-128588" defTabSz="685800" fontAlgn="base">
              <a:spcBef>
                <a:spcPts val="225"/>
              </a:spcBef>
              <a:spcAft>
                <a:spcPct val="0"/>
              </a:spcAft>
              <a:buClr>
                <a:prstClr val="white"/>
              </a:buClr>
              <a:buFont typeface="Arial" panose="020B0604020202020204" pitchFamily="34" charset="0"/>
              <a:buChar char="–"/>
              <a:defRPr/>
            </a:pPr>
            <a:r>
              <a:rPr lang="en-GB" sz="1050" kern="1200" dirty="0">
                <a:solidFill>
                  <a:schemeClr val="tx1"/>
                </a:solidFill>
                <a:latin typeface="Calibri Light" panose="020F0302020204030204"/>
                <a:cs typeface="Arial" panose="020B0604020202020204" pitchFamily="34" charset="0"/>
              </a:rPr>
              <a:t>Soft tissue OR per RECIST 1.1</a:t>
            </a:r>
          </a:p>
          <a:p>
            <a:pPr marL="128588" indent="-128588" defTabSz="685800" fontAlgn="base">
              <a:spcBef>
                <a:spcPts val="225"/>
              </a:spcBef>
              <a:spcAft>
                <a:spcPct val="0"/>
              </a:spcAft>
              <a:buClr>
                <a:prstClr val="white"/>
              </a:buClr>
              <a:buFont typeface="Arial" panose="020B0604020202020204" pitchFamily="34" charset="0"/>
              <a:buChar char="–"/>
              <a:defRPr/>
            </a:pPr>
            <a:r>
              <a:rPr lang="en-GB" sz="1050" kern="1200" dirty="0">
                <a:solidFill>
                  <a:schemeClr val="tx1"/>
                </a:solidFill>
                <a:latin typeface="Calibri Light" panose="020F0302020204030204"/>
                <a:cs typeface="Arial" panose="020B0604020202020204" pitchFamily="34" charset="0"/>
              </a:rPr>
              <a:t>Duration of soft tissue response per RECIST 1.1</a:t>
            </a:r>
          </a:p>
          <a:p>
            <a:pPr marL="128588" indent="-128588" defTabSz="685800" fontAlgn="base">
              <a:spcBef>
                <a:spcPts val="225"/>
              </a:spcBef>
              <a:spcAft>
                <a:spcPct val="0"/>
              </a:spcAft>
              <a:buClr>
                <a:prstClr val="white"/>
              </a:buClr>
              <a:buFont typeface="Arial" panose="020B0604020202020204" pitchFamily="34" charset="0"/>
              <a:buChar char="–"/>
              <a:defRPr/>
            </a:pPr>
            <a:r>
              <a:rPr lang="en-GB" sz="1050" kern="1200" dirty="0">
                <a:solidFill>
                  <a:schemeClr val="tx1"/>
                </a:solidFill>
                <a:latin typeface="Calibri Light" panose="020F0302020204030204"/>
                <a:cs typeface="Arial" panose="020B0604020202020204" pitchFamily="34" charset="0"/>
              </a:rPr>
              <a:t>Proportion of patients with PSA response ≥ 50%</a:t>
            </a:r>
          </a:p>
          <a:p>
            <a:pPr marL="128588" indent="-128588" defTabSz="685800" fontAlgn="base">
              <a:spcBef>
                <a:spcPts val="225"/>
              </a:spcBef>
              <a:spcAft>
                <a:spcPct val="0"/>
              </a:spcAft>
              <a:buClr>
                <a:prstClr val="white"/>
              </a:buClr>
              <a:buFont typeface="Arial" panose="020B0604020202020204" pitchFamily="34" charset="0"/>
              <a:buChar char="–"/>
              <a:defRPr/>
            </a:pPr>
            <a:r>
              <a:rPr lang="en-GB" sz="1050" kern="1200" dirty="0">
                <a:solidFill>
                  <a:schemeClr val="tx1"/>
                </a:solidFill>
                <a:latin typeface="Calibri Light" panose="020F0302020204030204"/>
                <a:cs typeface="Arial" panose="020B0604020202020204" pitchFamily="34" charset="0"/>
              </a:rPr>
              <a:t>Time to PSA progression</a:t>
            </a:r>
          </a:p>
          <a:p>
            <a:pPr marL="128588" indent="-128588" defTabSz="685800" fontAlgn="base">
              <a:spcBef>
                <a:spcPts val="225"/>
              </a:spcBef>
              <a:spcAft>
                <a:spcPct val="0"/>
              </a:spcAft>
              <a:buClr>
                <a:prstClr val="white"/>
              </a:buClr>
              <a:buFont typeface="Arial" panose="020B0604020202020204" pitchFamily="34" charset="0"/>
              <a:buChar char="–"/>
              <a:defRPr/>
            </a:pPr>
            <a:r>
              <a:rPr lang="en-GB" sz="1050" kern="1200" dirty="0">
                <a:solidFill>
                  <a:schemeClr val="tx1"/>
                </a:solidFill>
                <a:latin typeface="Calibri Light" panose="020F0302020204030204"/>
                <a:cs typeface="Arial" panose="020B0604020202020204" pitchFamily="34" charset="0"/>
              </a:rPr>
              <a:t>Time to initiation of cytotoxic chemotherapy</a:t>
            </a:r>
          </a:p>
        </p:txBody>
      </p:sp>
      <p:sp>
        <p:nvSpPr>
          <p:cNvPr id="5" name="Rounded Rectangle 4"/>
          <p:cNvSpPr/>
          <p:nvPr/>
        </p:nvSpPr>
        <p:spPr>
          <a:xfrm>
            <a:off x="4601681" y="1311673"/>
            <a:ext cx="1472096" cy="1106835"/>
          </a:xfrm>
          <a:prstGeom prst="roundRect">
            <a:avLst>
              <a:gd name="adj" fmla="val 12540"/>
            </a:avLst>
          </a:prstGeom>
          <a:solidFill>
            <a:schemeClr val="bg2">
              <a:lumMod val="90000"/>
            </a:schemeClr>
          </a:solidFill>
          <a:ln w="28575">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34289" rIns="0" bIns="34289" anchor="ctr"/>
          <a:lstStyle/>
          <a:p>
            <a:pPr algn="ctr" defTabSz="685800" fontAlgn="base">
              <a:spcBef>
                <a:spcPct val="0"/>
              </a:spcBef>
              <a:spcAft>
                <a:spcPct val="0"/>
              </a:spcAft>
              <a:buClrTx/>
              <a:defRPr/>
            </a:pPr>
            <a:r>
              <a:rPr lang="en-GB" sz="1050" kern="1200" dirty="0" err="1">
                <a:solidFill>
                  <a:schemeClr val="bg1"/>
                </a:solidFill>
                <a:latin typeface="PT Sans"/>
                <a:cs typeface="Arial" panose="020B0604020202020204" pitchFamily="34" charset="0"/>
              </a:rPr>
              <a:t>Talazoparib</a:t>
            </a:r>
            <a:endParaRPr lang="en-GB" sz="1050" kern="1200" dirty="0">
              <a:solidFill>
                <a:schemeClr val="bg1"/>
              </a:solidFill>
              <a:latin typeface="PT Sans"/>
              <a:cs typeface="Arial" panose="020B0604020202020204" pitchFamily="34" charset="0"/>
            </a:endParaRPr>
          </a:p>
          <a:p>
            <a:pPr algn="ctr" defTabSz="685800" fontAlgn="base">
              <a:spcBef>
                <a:spcPct val="0"/>
              </a:spcBef>
              <a:spcAft>
                <a:spcPct val="0"/>
              </a:spcAft>
              <a:buClrTx/>
              <a:defRPr/>
            </a:pPr>
            <a:r>
              <a:rPr lang="en-GB" sz="1050" kern="1200" dirty="0">
                <a:solidFill>
                  <a:schemeClr val="bg1"/>
                </a:solidFill>
                <a:latin typeface="PT Sans"/>
                <a:cs typeface="Arial" panose="020B0604020202020204" pitchFamily="34" charset="0"/>
              </a:rPr>
              <a:t>0.5 mg </a:t>
            </a:r>
            <a:r>
              <a:rPr lang="en-GB" sz="1050" kern="1200" dirty="0" err="1">
                <a:solidFill>
                  <a:schemeClr val="bg1"/>
                </a:solidFill>
                <a:latin typeface="PT Sans"/>
                <a:cs typeface="Arial" panose="020B0604020202020204" pitchFamily="34" charset="0"/>
              </a:rPr>
              <a:t>qd</a:t>
            </a:r>
            <a:endParaRPr lang="en-GB" sz="1050" kern="1200" dirty="0">
              <a:solidFill>
                <a:schemeClr val="bg1"/>
              </a:solidFill>
              <a:latin typeface="PT Sans"/>
              <a:cs typeface="Arial" panose="020B0604020202020204" pitchFamily="34" charset="0"/>
            </a:endParaRPr>
          </a:p>
          <a:p>
            <a:pPr algn="ctr" defTabSz="685800" fontAlgn="base">
              <a:spcBef>
                <a:spcPct val="0"/>
              </a:spcBef>
              <a:spcAft>
                <a:spcPct val="0"/>
              </a:spcAft>
              <a:buClrTx/>
              <a:defRPr/>
            </a:pPr>
            <a:r>
              <a:rPr lang="en-GB" sz="1050" kern="1200" dirty="0">
                <a:solidFill>
                  <a:schemeClr val="bg1"/>
                </a:solidFill>
                <a:latin typeface="PT Sans"/>
                <a:cs typeface="Arial" panose="020B0604020202020204" pitchFamily="34" charset="0"/>
              </a:rPr>
              <a:t>+</a:t>
            </a:r>
          </a:p>
          <a:p>
            <a:pPr algn="ctr" defTabSz="685800" fontAlgn="base">
              <a:spcBef>
                <a:spcPct val="0"/>
              </a:spcBef>
              <a:spcAft>
                <a:spcPct val="0"/>
              </a:spcAft>
              <a:buClrTx/>
              <a:defRPr/>
            </a:pPr>
            <a:r>
              <a:rPr lang="en-GB" sz="1050" kern="1200" dirty="0">
                <a:solidFill>
                  <a:schemeClr val="bg1"/>
                </a:solidFill>
                <a:latin typeface="PT Sans"/>
                <a:cs typeface="Arial" panose="020B0604020202020204" pitchFamily="34" charset="0"/>
              </a:rPr>
              <a:t>Enzalutamide</a:t>
            </a:r>
          </a:p>
          <a:p>
            <a:pPr algn="ctr" defTabSz="685800" fontAlgn="base">
              <a:spcBef>
                <a:spcPct val="0"/>
              </a:spcBef>
              <a:spcAft>
                <a:spcPct val="0"/>
              </a:spcAft>
              <a:buClrTx/>
              <a:defRPr/>
            </a:pPr>
            <a:r>
              <a:rPr lang="en-GB" sz="1050" kern="1200" dirty="0">
                <a:solidFill>
                  <a:schemeClr val="bg1"/>
                </a:solidFill>
                <a:latin typeface="PT Sans"/>
                <a:cs typeface="Arial" panose="020B0604020202020204" pitchFamily="34" charset="0"/>
              </a:rPr>
              <a:t>160 mg </a:t>
            </a:r>
            <a:r>
              <a:rPr lang="en-GB" sz="1050" kern="1200" dirty="0" err="1">
                <a:solidFill>
                  <a:schemeClr val="bg1"/>
                </a:solidFill>
                <a:latin typeface="PT Sans"/>
                <a:cs typeface="Arial" panose="020B0604020202020204" pitchFamily="34" charset="0"/>
              </a:rPr>
              <a:t>qd</a:t>
            </a:r>
            <a:endParaRPr lang="en-GB" sz="1050" kern="1200" dirty="0">
              <a:solidFill>
                <a:schemeClr val="bg1"/>
              </a:solidFill>
              <a:latin typeface="PT Sans"/>
              <a:cs typeface="Arial" panose="020B0604020202020204" pitchFamily="34" charset="0"/>
            </a:endParaRPr>
          </a:p>
          <a:p>
            <a:pPr algn="ctr" defTabSz="685800" fontAlgn="base">
              <a:spcBef>
                <a:spcPct val="0"/>
              </a:spcBef>
              <a:spcAft>
                <a:spcPct val="0"/>
              </a:spcAft>
              <a:buClrTx/>
              <a:defRPr/>
            </a:pPr>
            <a:r>
              <a:rPr lang="en-GB" sz="1050" kern="1200" dirty="0">
                <a:solidFill>
                  <a:schemeClr val="bg1"/>
                </a:solidFill>
                <a:latin typeface="PT Sans"/>
                <a:cs typeface="Arial" panose="020B0604020202020204" pitchFamily="34" charset="0"/>
              </a:rPr>
              <a:t>(N=509)</a:t>
            </a:r>
            <a:endParaRPr lang="en-US" sz="1050" kern="1200" dirty="0">
              <a:solidFill>
                <a:schemeClr val="bg1"/>
              </a:solidFill>
              <a:latin typeface="PT Sans"/>
              <a:cs typeface="Arial" panose="020B0604020202020204" pitchFamily="34" charset="0"/>
            </a:endParaRPr>
          </a:p>
        </p:txBody>
      </p:sp>
      <p:sp>
        <p:nvSpPr>
          <p:cNvPr id="6" name="Rounded Rectangle 5"/>
          <p:cNvSpPr/>
          <p:nvPr/>
        </p:nvSpPr>
        <p:spPr>
          <a:xfrm>
            <a:off x="4601681" y="2822032"/>
            <a:ext cx="1472096" cy="1165860"/>
          </a:xfrm>
          <a:prstGeom prst="roundRect">
            <a:avLst>
              <a:gd name="adj" fmla="val 12540"/>
            </a:avLst>
          </a:prstGeom>
          <a:solidFill>
            <a:schemeClr val="bg2">
              <a:lumMod val="90000"/>
            </a:schemeClr>
          </a:solidFill>
          <a:ln>
            <a:solidFill>
              <a:srgbClr val="95A9CC"/>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0" tIns="34289" rIns="0" bIns="34289" anchor="ctr"/>
          <a:lstStyle/>
          <a:p>
            <a:pPr algn="ctr" defTabSz="685800" fontAlgn="base">
              <a:spcBef>
                <a:spcPct val="0"/>
              </a:spcBef>
              <a:spcAft>
                <a:spcPct val="0"/>
              </a:spcAft>
              <a:buClrTx/>
              <a:defRPr/>
            </a:pPr>
            <a:r>
              <a:rPr lang="en-GB" sz="1050" kern="1200" dirty="0">
                <a:solidFill>
                  <a:schemeClr val="bg1"/>
                </a:solidFill>
                <a:latin typeface="PT Sans"/>
                <a:cs typeface="Arial" panose="020B0604020202020204" pitchFamily="34" charset="0"/>
              </a:rPr>
              <a:t>Placebo</a:t>
            </a:r>
          </a:p>
          <a:p>
            <a:pPr algn="ctr" defTabSz="685800" fontAlgn="base">
              <a:spcBef>
                <a:spcPct val="0"/>
              </a:spcBef>
              <a:spcAft>
                <a:spcPct val="0"/>
              </a:spcAft>
              <a:buClrTx/>
              <a:defRPr/>
            </a:pPr>
            <a:r>
              <a:rPr lang="en-GB" sz="1050" kern="1200" dirty="0">
                <a:solidFill>
                  <a:schemeClr val="bg1"/>
                </a:solidFill>
                <a:latin typeface="PT Sans"/>
                <a:cs typeface="Arial" panose="020B0604020202020204" pitchFamily="34" charset="0"/>
              </a:rPr>
              <a:t>+</a:t>
            </a:r>
          </a:p>
          <a:p>
            <a:pPr algn="ctr" defTabSz="685800" fontAlgn="base">
              <a:spcBef>
                <a:spcPct val="0"/>
              </a:spcBef>
              <a:spcAft>
                <a:spcPct val="0"/>
              </a:spcAft>
              <a:buClrTx/>
              <a:defRPr/>
            </a:pPr>
            <a:r>
              <a:rPr lang="en-GB" sz="1050" kern="1200" dirty="0">
                <a:solidFill>
                  <a:schemeClr val="bg1"/>
                </a:solidFill>
                <a:latin typeface="PT Sans"/>
                <a:cs typeface="Arial" panose="020B0604020202020204" pitchFamily="34" charset="0"/>
              </a:rPr>
              <a:t>Enzalutamide</a:t>
            </a:r>
          </a:p>
          <a:p>
            <a:pPr algn="ctr" defTabSz="685800" fontAlgn="base">
              <a:spcBef>
                <a:spcPct val="0"/>
              </a:spcBef>
              <a:spcAft>
                <a:spcPct val="0"/>
              </a:spcAft>
              <a:buClrTx/>
              <a:defRPr/>
            </a:pPr>
            <a:r>
              <a:rPr lang="en-GB" sz="1050" kern="1200" dirty="0">
                <a:solidFill>
                  <a:schemeClr val="bg1"/>
                </a:solidFill>
                <a:latin typeface="PT Sans"/>
                <a:cs typeface="Arial" panose="020B0604020202020204" pitchFamily="34" charset="0"/>
              </a:rPr>
              <a:t>160 mg </a:t>
            </a:r>
            <a:r>
              <a:rPr lang="en-GB" sz="1050" kern="1200" dirty="0" err="1">
                <a:solidFill>
                  <a:schemeClr val="bg1"/>
                </a:solidFill>
                <a:latin typeface="PT Sans"/>
                <a:cs typeface="Arial" panose="020B0604020202020204" pitchFamily="34" charset="0"/>
              </a:rPr>
              <a:t>qd</a:t>
            </a:r>
            <a:endParaRPr lang="en-GB" sz="1050" kern="1200" dirty="0">
              <a:solidFill>
                <a:schemeClr val="bg1"/>
              </a:solidFill>
              <a:latin typeface="PT Sans"/>
              <a:cs typeface="Arial" panose="020B0604020202020204" pitchFamily="34" charset="0"/>
            </a:endParaRPr>
          </a:p>
          <a:p>
            <a:pPr algn="ctr" defTabSz="685800" fontAlgn="base">
              <a:spcBef>
                <a:spcPct val="0"/>
              </a:spcBef>
              <a:spcAft>
                <a:spcPct val="0"/>
              </a:spcAft>
              <a:buClrTx/>
              <a:defRPr/>
            </a:pPr>
            <a:r>
              <a:rPr lang="en-GB" sz="1050" kern="1200" dirty="0">
                <a:solidFill>
                  <a:schemeClr val="bg1"/>
                </a:solidFill>
                <a:latin typeface="PT Sans"/>
                <a:cs typeface="Arial" panose="020B0604020202020204" pitchFamily="34" charset="0"/>
              </a:rPr>
              <a:t>(N=509)</a:t>
            </a:r>
            <a:endParaRPr lang="en-US" sz="1050" kern="1200" dirty="0">
              <a:solidFill>
                <a:schemeClr val="bg1"/>
              </a:solidFill>
              <a:latin typeface="PT Sans"/>
              <a:cs typeface="Arial" panose="020B0604020202020204" pitchFamily="34" charset="0"/>
            </a:endParaRPr>
          </a:p>
        </p:txBody>
      </p:sp>
      <p:sp>
        <p:nvSpPr>
          <p:cNvPr id="7" name="Rounded Rectangle 6"/>
          <p:cNvSpPr/>
          <p:nvPr/>
        </p:nvSpPr>
        <p:spPr>
          <a:xfrm>
            <a:off x="475688" y="911465"/>
            <a:ext cx="2604083" cy="3189479"/>
          </a:xfrm>
          <a:prstGeom prst="roundRect">
            <a:avLst>
              <a:gd name="adj" fmla="val 6645"/>
            </a:avLst>
          </a:prstGeom>
          <a:solidFill>
            <a:schemeClr val="bg2">
              <a:lumMod val="25000"/>
            </a:schemeClr>
          </a:solidFill>
          <a:ln>
            <a:noFill/>
          </a:ln>
          <a:effectLst>
            <a:outerShdw blurRad="50800" dist="38100" dir="2700000" algn="tl" rotWithShape="0">
              <a:prstClr val="black">
                <a:alpha val="40000"/>
              </a:prstClr>
            </a:outerShdw>
          </a:effectLst>
          <a:scene3d>
            <a:camera prst="orthographicFront"/>
            <a:lightRig rig="threePt" dir="t"/>
          </a:scene3d>
          <a:sp3d prstMaterial="metal">
            <a:bevelT prst="angle"/>
          </a:sp3d>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t"/>
          <a:lstStyle/>
          <a:p>
            <a:pPr defTabSz="685800">
              <a:spcAft>
                <a:spcPts val="225"/>
              </a:spcAft>
              <a:buClrTx/>
              <a:defRPr/>
            </a:pPr>
            <a:r>
              <a:rPr lang="en-GB" sz="1100" b="1" kern="1200" dirty="0">
                <a:solidFill>
                  <a:schemeClr val="bg1"/>
                </a:solidFill>
                <a:latin typeface="DIN 2014"/>
              </a:rPr>
              <a:t>First-line </a:t>
            </a:r>
            <a:r>
              <a:rPr lang="en-GB" sz="1100" b="1" kern="1200" dirty="0" err="1">
                <a:solidFill>
                  <a:schemeClr val="bg1"/>
                </a:solidFill>
                <a:latin typeface="DIN 2014"/>
              </a:rPr>
              <a:t>mCRPC</a:t>
            </a:r>
            <a:r>
              <a:rPr lang="en-GB" sz="1100" b="1" kern="1200" dirty="0">
                <a:solidFill>
                  <a:schemeClr val="bg1"/>
                </a:solidFill>
                <a:latin typeface="DIN 2014"/>
              </a:rPr>
              <a:t> patients</a:t>
            </a:r>
          </a:p>
          <a:p>
            <a:pPr defTabSz="685800">
              <a:spcAft>
                <a:spcPts val="225"/>
              </a:spcAft>
              <a:buClrTx/>
              <a:defRPr/>
            </a:pPr>
            <a:r>
              <a:rPr lang="en-GB" sz="1100" kern="1200" dirty="0">
                <a:solidFill>
                  <a:schemeClr val="bg1"/>
                </a:solidFill>
                <a:latin typeface="DIN 2014"/>
              </a:rPr>
              <a:t>Stratification:</a:t>
            </a:r>
          </a:p>
          <a:p>
            <a:pPr marL="128549" indent="-128549" defTabSz="685800">
              <a:spcAft>
                <a:spcPts val="225"/>
              </a:spcAft>
              <a:buClrTx/>
              <a:buFont typeface="Arial" panose="020B0604020202020204" pitchFamily="34" charset="0"/>
              <a:buChar char="•"/>
              <a:defRPr/>
            </a:pPr>
            <a:r>
              <a:rPr lang="en-GB" sz="1100" kern="1200" dirty="0">
                <a:solidFill>
                  <a:schemeClr val="bg1"/>
                </a:solidFill>
                <a:latin typeface="DIN 2014"/>
              </a:rPr>
              <a:t>Previous abiraterone or </a:t>
            </a:r>
            <a:r>
              <a:rPr lang="en-GB" sz="1100" kern="1200" dirty="0" err="1">
                <a:solidFill>
                  <a:schemeClr val="bg1"/>
                </a:solidFill>
                <a:latin typeface="DIN 2014"/>
              </a:rPr>
              <a:t>taxane</a:t>
            </a:r>
            <a:r>
              <a:rPr lang="en-GB" sz="1100" kern="1200" dirty="0">
                <a:solidFill>
                  <a:schemeClr val="bg1"/>
                </a:solidFill>
                <a:latin typeface="DIN 2014"/>
              </a:rPr>
              <a:t>-based chemotherapy for CSPC</a:t>
            </a:r>
          </a:p>
          <a:p>
            <a:pPr marL="128549" indent="-128549" defTabSz="685800">
              <a:spcAft>
                <a:spcPts val="225"/>
              </a:spcAft>
              <a:buClrTx/>
              <a:buFont typeface="Arial" panose="020B0604020202020204" pitchFamily="34" charset="0"/>
              <a:buChar char="•"/>
              <a:defRPr/>
            </a:pPr>
            <a:r>
              <a:rPr lang="en-GB" sz="1100" kern="1200" dirty="0">
                <a:solidFill>
                  <a:schemeClr val="bg1"/>
                </a:solidFill>
                <a:latin typeface="DIN 2014"/>
              </a:rPr>
              <a:t>HRR alteration status</a:t>
            </a:r>
          </a:p>
          <a:p>
            <a:pPr marL="128549" indent="-128549" defTabSz="685800">
              <a:spcAft>
                <a:spcPts val="225"/>
              </a:spcAft>
              <a:buClrTx/>
              <a:buFont typeface="Arial" panose="020B0604020202020204" pitchFamily="34" charset="0"/>
              <a:buChar char="•"/>
              <a:defRPr/>
            </a:pPr>
            <a:endParaRPr lang="en-GB" sz="1100" kern="1200" dirty="0">
              <a:solidFill>
                <a:schemeClr val="bg1"/>
              </a:solidFill>
              <a:latin typeface="DIN 2014"/>
            </a:endParaRPr>
          </a:p>
          <a:p>
            <a:pPr defTabSz="685800">
              <a:spcAft>
                <a:spcPts val="225"/>
              </a:spcAft>
              <a:buClrTx/>
              <a:defRPr/>
            </a:pPr>
            <a:r>
              <a:rPr lang="en-US" sz="1100" kern="1200" dirty="0">
                <a:solidFill>
                  <a:schemeClr val="bg1"/>
                </a:solidFill>
                <a:latin typeface="DIN 2014"/>
              </a:rPr>
              <a:t>Two patient populations for final analyses:</a:t>
            </a:r>
          </a:p>
        </p:txBody>
      </p:sp>
      <p:sp>
        <p:nvSpPr>
          <p:cNvPr id="8" name="AutoShape 17"/>
          <p:cNvSpPr>
            <a:spLocks noChangeArrowheads="1"/>
          </p:cNvSpPr>
          <p:nvPr/>
        </p:nvSpPr>
        <p:spPr bwMode="auto">
          <a:xfrm>
            <a:off x="3602064" y="1288521"/>
            <a:ext cx="432197" cy="2682875"/>
          </a:xfrm>
          <a:prstGeom prst="roundRect">
            <a:avLst>
              <a:gd name="adj" fmla="val 16667"/>
            </a:avLst>
          </a:prstGeom>
          <a:solidFill>
            <a:schemeClr val="bg2">
              <a:lumMod val="50000"/>
            </a:schemeClr>
          </a:solidFill>
          <a:ln w="19050">
            <a:noFill/>
            <a:round/>
            <a:headEnd/>
            <a:tailEnd/>
          </a:ln>
          <a:effectLst>
            <a:outerShdw blurRad="50800" dist="38100" dir="2700000" algn="tl" rotWithShape="0">
              <a:prstClr val="black">
                <a:alpha val="40000"/>
              </a:prstClr>
            </a:outerShdw>
          </a:effectLst>
          <a:scene3d>
            <a:camera prst="orthographicFront"/>
            <a:lightRig rig="threePt" dir="t"/>
          </a:scene3d>
          <a:sp3d prstMaterial="metal">
            <a:bevelT prst="angle"/>
          </a:sp3d>
        </p:spPr>
        <p:txBody>
          <a:bodyPr wrap="none" lIns="60098" tIns="30050" rIns="60098" bIns="30050" anchor="ctr"/>
          <a:lstStyle/>
          <a:p>
            <a:pPr algn="ctr" defTabSz="644129">
              <a:lnSpc>
                <a:spcPct val="90000"/>
              </a:lnSpc>
              <a:spcBef>
                <a:spcPct val="10000"/>
              </a:spcBef>
              <a:buClrTx/>
              <a:defRPr/>
            </a:pPr>
            <a:r>
              <a:rPr lang="en-US" sz="1050" b="1" kern="1200" dirty="0">
                <a:solidFill>
                  <a:prstClr val="white"/>
                </a:solidFill>
                <a:latin typeface="PT Sans"/>
                <a:ea typeface="ヒラギノ角ゴ Pro W3"/>
                <a:cs typeface="ヒラギノ角ゴ Pro W3"/>
              </a:rPr>
              <a:t>R</a:t>
            </a:r>
            <a:br>
              <a:rPr lang="en-US" sz="1050" b="1" kern="1200" dirty="0">
                <a:solidFill>
                  <a:prstClr val="white"/>
                </a:solidFill>
                <a:latin typeface="PT Sans"/>
                <a:ea typeface="ヒラギノ角ゴ Pro W3"/>
                <a:cs typeface="ヒラギノ角ゴ Pro W3"/>
              </a:rPr>
            </a:br>
            <a:r>
              <a:rPr lang="en-US" sz="1050" b="1" kern="1200" dirty="0">
                <a:solidFill>
                  <a:prstClr val="white"/>
                </a:solidFill>
                <a:latin typeface="PT Sans"/>
                <a:ea typeface="ヒラギノ角ゴ Pro W3"/>
                <a:cs typeface="ヒラギノ角ゴ Pro W3"/>
              </a:rPr>
              <a:t>A</a:t>
            </a:r>
            <a:br>
              <a:rPr lang="en-US" sz="1050" b="1" kern="1200" dirty="0">
                <a:solidFill>
                  <a:prstClr val="white"/>
                </a:solidFill>
                <a:latin typeface="PT Sans"/>
                <a:ea typeface="ヒラギノ角ゴ Pro W3"/>
                <a:cs typeface="ヒラギノ角ゴ Pro W3"/>
              </a:rPr>
            </a:br>
            <a:r>
              <a:rPr lang="en-US" sz="1050" b="1" kern="1200" dirty="0">
                <a:solidFill>
                  <a:prstClr val="white"/>
                </a:solidFill>
                <a:latin typeface="PT Sans"/>
                <a:ea typeface="ヒラギノ角ゴ Pro W3"/>
                <a:cs typeface="ヒラギノ角ゴ Pro W3"/>
              </a:rPr>
              <a:t>N</a:t>
            </a:r>
            <a:br>
              <a:rPr lang="en-US" sz="1050" b="1" kern="1200" dirty="0">
                <a:solidFill>
                  <a:prstClr val="white"/>
                </a:solidFill>
                <a:latin typeface="PT Sans"/>
                <a:ea typeface="ヒラギノ角ゴ Pro W3"/>
                <a:cs typeface="ヒラギノ角ゴ Pro W3"/>
              </a:rPr>
            </a:br>
            <a:r>
              <a:rPr lang="en-US" sz="1050" b="1" kern="1200" dirty="0">
                <a:solidFill>
                  <a:prstClr val="white"/>
                </a:solidFill>
                <a:latin typeface="PT Sans"/>
                <a:ea typeface="ヒラギノ角ゴ Pro W3"/>
                <a:cs typeface="ヒラギノ角ゴ Pro W3"/>
              </a:rPr>
              <a:t>D</a:t>
            </a:r>
            <a:br>
              <a:rPr lang="en-US" sz="1050" b="1" kern="1200" dirty="0">
                <a:solidFill>
                  <a:prstClr val="white"/>
                </a:solidFill>
                <a:latin typeface="PT Sans"/>
                <a:ea typeface="ヒラギノ角ゴ Pro W3"/>
                <a:cs typeface="ヒラギノ角ゴ Pro W3"/>
              </a:rPr>
            </a:br>
            <a:r>
              <a:rPr lang="en-US" sz="1050" b="1" kern="1200" dirty="0">
                <a:solidFill>
                  <a:prstClr val="white"/>
                </a:solidFill>
                <a:latin typeface="PT Sans"/>
                <a:ea typeface="ヒラギノ角ゴ Pro W3"/>
                <a:cs typeface="ヒラギノ角ゴ Pro W3"/>
              </a:rPr>
              <a:t>O</a:t>
            </a:r>
            <a:br>
              <a:rPr lang="en-US" sz="1050" b="1" kern="1200" dirty="0">
                <a:solidFill>
                  <a:prstClr val="white"/>
                </a:solidFill>
                <a:latin typeface="PT Sans"/>
                <a:ea typeface="ヒラギノ角ゴ Pro W3"/>
                <a:cs typeface="ヒラギノ角ゴ Pro W3"/>
              </a:rPr>
            </a:br>
            <a:r>
              <a:rPr lang="en-US" sz="1050" b="1" kern="1200" dirty="0">
                <a:solidFill>
                  <a:prstClr val="white"/>
                </a:solidFill>
                <a:latin typeface="PT Sans"/>
                <a:ea typeface="ヒラギノ角ゴ Pro W3"/>
                <a:cs typeface="ヒラギノ角ゴ Pro W3"/>
              </a:rPr>
              <a:t>M</a:t>
            </a:r>
            <a:br>
              <a:rPr lang="en-US" sz="1050" b="1" kern="1200" dirty="0">
                <a:solidFill>
                  <a:prstClr val="white"/>
                </a:solidFill>
                <a:latin typeface="PT Sans"/>
                <a:ea typeface="ヒラギノ角ゴ Pro W3"/>
                <a:cs typeface="ヒラギノ角ゴ Pro W3"/>
              </a:rPr>
            </a:br>
            <a:r>
              <a:rPr lang="en-US" sz="1050" b="1" kern="1200" dirty="0">
                <a:solidFill>
                  <a:prstClr val="white"/>
                </a:solidFill>
                <a:latin typeface="PT Sans"/>
                <a:ea typeface="ヒラギノ角ゴ Pro W3"/>
                <a:cs typeface="ヒラギノ角ゴ Pro W3"/>
              </a:rPr>
              <a:t>I</a:t>
            </a:r>
            <a:br>
              <a:rPr lang="en-US" sz="1050" b="1" kern="1200" dirty="0">
                <a:solidFill>
                  <a:prstClr val="white"/>
                </a:solidFill>
                <a:latin typeface="PT Sans"/>
                <a:ea typeface="ヒラギノ角ゴ Pro W3"/>
                <a:cs typeface="ヒラギノ角ゴ Pro W3"/>
              </a:rPr>
            </a:br>
            <a:r>
              <a:rPr lang="en-US" sz="1050" b="1" kern="1200" dirty="0">
                <a:solidFill>
                  <a:prstClr val="white"/>
                </a:solidFill>
                <a:latin typeface="PT Sans"/>
                <a:ea typeface="ヒラギノ角ゴ Pro W3"/>
                <a:cs typeface="ヒラギノ角ゴ Pro W3"/>
              </a:rPr>
              <a:t>Z</a:t>
            </a:r>
            <a:br>
              <a:rPr lang="en-US" sz="1050" b="1" kern="1200" dirty="0">
                <a:solidFill>
                  <a:prstClr val="white"/>
                </a:solidFill>
                <a:latin typeface="PT Sans"/>
                <a:ea typeface="ヒラギノ角ゴ Pro W3"/>
                <a:cs typeface="ヒラギノ角ゴ Pro W3"/>
              </a:rPr>
            </a:br>
            <a:r>
              <a:rPr lang="en-US" sz="1050" b="1" kern="1200" dirty="0">
                <a:solidFill>
                  <a:prstClr val="white"/>
                </a:solidFill>
                <a:latin typeface="PT Sans"/>
                <a:ea typeface="ヒラギノ角ゴ Pro W3"/>
                <a:cs typeface="ヒラギノ角ゴ Pro W3"/>
              </a:rPr>
              <a:t>E</a:t>
            </a:r>
            <a:br>
              <a:rPr lang="en-US" sz="1050" b="1" kern="1200" dirty="0">
                <a:solidFill>
                  <a:prstClr val="white"/>
                </a:solidFill>
                <a:latin typeface="PT Sans"/>
                <a:ea typeface="ヒラギノ角ゴ Pro W3"/>
                <a:cs typeface="ヒラギノ角ゴ Pro W3"/>
              </a:rPr>
            </a:br>
            <a:r>
              <a:rPr lang="en-US" sz="1050" b="1" kern="1200" dirty="0">
                <a:solidFill>
                  <a:prstClr val="white"/>
                </a:solidFill>
                <a:latin typeface="PT Sans"/>
                <a:ea typeface="ヒラギノ角ゴ Pro W3"/>
                <a:cs typeface="ヒラギノ角ゴ Pro W3"/>
              </a:rPr>
              <a:t>D</a:t>
            </a:r>
          </a:p>
          <a:p>
            <a:pPr algn="ctr" defTabSz="644129">
              <a:lnSpc>
                <a:spcPct val="90000"/>
              </a:lnSpc>
              <a:spcBef>
                <a:spcPct val="10000"/>
              </a:spcBef>
              <a:buClrTx/>
              <a:defRPr/>
            </a:pPr>
            <a:endParaRPr lang="en-US" sz="1050" b="1" kern="1200" dirty="0">
              <a:solidFill>
                <a:prstClr val="white"/>
              </a:solidFill>
              <a:latin typeface="PT Sans"/>
              <a:ea typeface="ヒラギノ角ゴ Pro W3"/>
              <a:cs typeface="ヒラギノ角ゴ Pro W3"/>
            </a:endParaRPr>
          </a:p>
          <a:p>
            <a:pPr algn="ctr" defTabSz="644129">
              <a:lnSpc>
                <a:spcPct val="90000"/>
              </a:lnSpc>
              <a:spcBef>
                <a:spcPct val="10000"/>
              </a:spcBef>
              <a:buClrTx/>
              <a:defRPr/>
            </a:pPr>
            <a:r>
              <a:rPr lang="en-US" sz="1050" b="1" kern="1200" dirty="0">
                <a:solidFill>
                  <a:prstClr val="white"/>
                </a:solidFill>
                <a:latin typeface="PT Sans"/>
                <a:ea typeface="ヒラギノ角ゴ Pro W3"/>
                <a:cs typeface="ヒラギノ角ゴ Pro W3"/>
              </a:rPr>
              <a:t>1:1</a:t>
            </a:r>
          </a:p>
        </p:txBody>
      </p:sp>
      <p:cxnSp>
        <p:nvCxnSpPr>
          <p:cNvPr id="9" name="Straight Arrow Connector 8"/>
          <p:cNvCxnSpPr/>
          <p:nvPr/>
        </p:nvCxnSpPr>
        <p:spPr>
          <a:xfrm>
            <a:off x="3146060" y="2636601"/>
            <a:ext cx="41148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4082979" y="1896295"/>
            <a:ext cx="480763" cy="1508760"/>
            <a:chOff x="4775600" y="2611663"/>
            <a:chExt cx="641017" cy="1470727"/>
          </a:xfrm>
        </p:grpSpPr>
        <p:cxnSp>
          <p:nvCxnSpPr>
            <p:cNvPr id="11" name="Elbow Connector 10"/>
            <p:cNvCxnSpPr>
              <a:cxnSpLocks/>
            </p:cNvCxnSpPr>
            <p:nvPr/>
          </p:nvCxnSpPr>
          <p:spPr>
            <a:xfrm>
              <a:off x="4776537" y="3345513"/>
              <a:ext cx="640080" cy="736877"/>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Elbow Connector 11"/>
            <p:cNvCxnSpPr>
              <a:cxnSpLocks/>
            </p:cNvCxnSpPr>
            <p:nvPr/>
          </p:nvCxnSpPr>
          <p:spPr>
            <a:xfrm flipV="1">
              <a:off x="4775600" y="2611663"/>
              <a:ext cx="640080" cy="736877"/>
            </a:xfrm>
            <a:prstGeom prst="bentConnector3">
              <a:avLst>
                <a:gd name="adj1" fmla="val 29323"/>
              </a:avLst>
            </a:prstGeom>
            <a:ln w="82550">
              <a:solidFill>
                <a:srgbClr val="FFC000"/>
              </a:solidFill>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3" name="Straight Arrow Connector 12"/>
          <p:cNvCxnSpPr/>
          <p:nvPr/>
        </p:nvCxnSpPr>
        <p:spPr>
          <a:xfrm>
            <a:off x="6140066" y="1902733"/>
            <a:ext cx="41148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129517" y="3415513"/>
            <a:ext cx="411480" cy="0"/>
          </a:xfrm>
          <a:prstGeom prst="straightConnector1">
            <a:avLst/>
          </a:prstGeom>
          <a:ln w="825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93002" y="4142521"/>
            <a:ext cx="3369454" cy="230832"/>
          </a:xfrm>
          <a:prstGeom prst="rect">
            <a:avLst/>
          </a:prstGeom>
        </p:spPr>
        <p:txBody>
          <a:bodyPr wrap="square">
            <a:spAutoFit/>
          </a:bodyPr>
          <a:lstStyle/>
          <a:p>
            <a:pPr defTabSz="685800">
              <a:spcBef>
                <a:spcPts val="1350"/>
              </a:spcBef>
              <a:buClr>
                <a:srgbClr val="95A9CC"/>
              </a:buClr>
              <a:defRPr/>
            </a:pPr>
            <a:r>
              <a:rPr lang="en-US" sz="900" kern="1200" dirty="0">
                <a:solidFill>
                  <a:prstClr val="black"/>
                </a:solidFill>
                <a:latin typeface="Calibri" panose="020F0502020204030204"/>
                <a:ea typeface="+mn-ea"/>
                <a:cs typeface="+mn-cs"/>
                <a:hlinkClick r:id="rId3"/>
              </a:rPr>
              <a:t>www.clinicaltrials.gov</a:t>
            </a:r>
            <a:r>
              <a:rPr lang="en-US" sz="900" kern="1200" dirty="0">
                <a:solidFill>
                  <a:prstClr val="black"/>
                </a:solidFill>
                <a:latin typeface="Calibri" panose="020F0502020204030204"/>
                <a:ea typeface="+mn-ea"/>
                <a:cs typeface="+mn-cs"/>
              </a:rPr>
              <a:t>: (NCT03395197)</a:t>
            </a:r>
          </a:p>
        </p:txBody>
      </p:sp>
      <p:sp>
        <p:nvSpPr>
          <p:cNvPr id="25" name="TextBox 24">
            <a:extLst>
              <a:ext uri="{FF2B5EF4-FFF2-40B4-BE49-F238E27FC236}">
                <a16:creationId xmlns:a16="http://schemas.microsoft.com/office/drawing/2014/main" id="{437D4AF3-0FC4-4575-B0C4-64E2DAF4884D}"/>
              </a:ext>
            </a:extLst>
          </p:cNvPr>
          <p:cNvSpPr txBox="1"/>
          <p:nvPr/>
        </p:nvSpPr>
        <p:spPr>
          <a:xfrm>
            <a:off x="497105" y="2529799"/>
            <a:ext cx="2710782" cy="253916"/>
          </a:xfrm>
          <a:prstGeom prst="rect">
            <a:avLst/>
          </a:prstGeom>
          <a:noFill/>
        </p:spPr>
        <p:txBody>
          <a:bodyPr wrap="square" rtlCol="0">
            <a:spAutoFit/>
          </a:bodyPr>
          <a:lstStyle/>
          <a:p>
            <a:pPr defTabSz="685800">
              <a:spcAft>
                <a:spcPts val="450"/>
              </a:spcAft>
              <a:buClrTx/>
              <a:defRPr/>
            </a:pPr>
            <a:r>
              <a:rPr lang="en-GB" sz="1050" b="1" kern="1200" dirty="0">
                <a:solidFill>
                  <a:schemeClr val="accent1">
                    <a:lumMod val="20000"/>
                    <a:lumOff val="80000"/>
                  </a:schemeClr>
                </a:solidFill>
                <a:latin typeface="DIN 2014"/>
                <a:ea typeface="+mn-ea"/>
                <a:cs typeface="+mn-cs"/>
              </a:rPr>
              <a:t>(1) All comers (HRR agnostic)</a:t>
            </a:r>
          </a:p>
        </p:txBody>
      </p:sp>
      <p:sp>
        <p:nvSpPr>
          <p:cNvPr id="26" name="TextBox 25">
            <a:extLst>
              <a:ext uri="{FF2B5EF4-FFF2-40B4-BE49-F238E27FC236}">
                <a16:creationId xmlns:a16="http://schemas.microsoft.com/office/drawing/2014/main" id="{BCFEB464-7159-432C-8A0C-C612AED685DF}"/>
              </a:ext>
            </a:extLst>
          </p:cNvPr>
          <p:cNvSpPr txBox="1"/>
          <p:nvPr/>
        </p:nvSpPr>
        <p:spPr>
          <a:xfrm>
            <a:off x="507693" y="3253757"/>
            <a:ext cx="2259183" cy="253916"/>
          </a:xfrm>
          <a:prstGeom prst="rect">
            <a:avLst/>
          </a:prstGeom>
          <a:noFill/>
        </p:spPr>
        <p:txBody>
          <a:bodyPr wrap="square" rtlCol="0">
            <a:spAutoFit/>
          </a:bodyPr>
          <a:lstStyle/>
          <a:p>
            <a:pPr defTabSz="685800">
              <a:spcAft>
                <a:spcPts val="450"/>
              </a:spcAft>
              <a:buClrTx/>
              <a:defRPr/>
            </a:pPr>
            <a:r>
              <a:rPr lang="en-GB" sz="1050" b="1" kern="1200" dirty="0">
                <a:solidFill>
                  <a:schemeClr val="accent1">
                    <a:lumMod val="20000"/>
                    <a:lumOff val="80000"/>
                  </a:schemeClr>
                </a:solidFill>
                <a:latin typeface="DIN 2014"/>
                <a:ea typeface="+mn-ea"/>
                <a:cs typeface="+mn-cs"/>
              </a:rPr>
              <a:t>(2) HRR deficient only</a:t>
            </a:r>
          </a:p>
        </p:txBody>
      </p:sp>
      <p:sp>
        <p:nvSpPr>
          <p:cNvPr id="29" name="Oval 28">
            <a:extLst>
              <a:ext uri="{FF2B5EF4-FFF2-40B4-BE49-F238E27FC236}">
                <a16:creationId xmlns:a16="http://schemas.microsoft.com/office/drawing/2014/main" id="{8D621C0A-A067-40A8-8946-7427964C59CA}"/>
              </a:ext>
            </a:extLst>
          </p:cNvPr>
          <p:cNvSpPr/>
          <p:nvPr/>
        </p:nvSpPr>
        <p:spPr>
          <a:xfrm>
            <a:off x="1680665" y="2828772"/>
            <a:ext cx="1171448" cy="378580"/>
          </a:xfrm>
          <a:prstGeom prst="ellipse">
            <a:avLst/>
          </a:prstGeom>
          <a:solidFill>
            <a:schemeClr val="accent5">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endParaRPr lang="en-GB" sz="675" b="1" kern="1200">
              <a:solidFill>
                <a:sysClr val="windowText" lastClr="000000"/>
              </a:solidFill>
              <a:latin typeface="Arial" panose="020B0604020202020204"/>
            </a:endParaRPr>
          </a:p>
        </p:txBody>
      </p:sp>
      <p:sp>
        <p:nvSpPr>
          <p:cNvPr id="30" name="Oval 29">
            <a:extLst>
              <a:ext uri="{FF2B5EF4-FFF2-40B4-BE49-F238E27FC236}">
                <a16:creationId xmlns:a16="http://schemas.microsoft.com/office/drawing/2014/main" id="{942C00FC-6401-4668-AE2D-CD26C3DD87B3}"/>
              </a:ext>
            </a:extLst>
          </p:cNvPr>
          <p:cNvSpPr/>
          <p:nvPr/>
        </p:nvSpPr>
        <p:spPr>
          <a:xfrm>
            <a:off x="2329753" y="2907006"/>
            <a:ext cx="516251" cy="229492"/>
          </a:xfrm>
          <a:prstGeom prst="ellipse">
            <a:avLst/>
          </a:prstGeom>
          <a:solidFill>
            <a:schemeClr val="accent3"/>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GB" sz="675" kern="1200">
              <a:solidFill>
                <a:srgbClr val="FFFFFF"/>
              </a:solidFill>
              <a:latin typeface="Arial" panose="020B0604020202020204"/>
            </a:endParaRPr>
          </a:p>
        </p:txBody>
      </p:sp>
      <p:sp>
        <p:nvSpPr>
          <p:cNvPr id="31" name="TextBox 30">
            <a:extLst>
              <a:ext uri="{FF2B5EF4-FFF2-40B4-BE49-F238E27FC236}">
                <a16:creationId xmlns:a16="http://schemas.microsoft.com/office/drawing/2014/main" id="{488C5AE5-E4C5-4094-8CD9-A05D033D86EE}"/>
              </a:ext>
            </a:extLst>
          </p:cNvPr>
          <p:cNvSpPr txBox="1"/>
          <p:nvPr/>
        </p:nvSpPr>
        <p:spPr>
          <a:xfrm>
            <a:off x="2339629" y="2910439"/>
            <a:ext cx="511681" cy="196208"/>
          </a:xfrm>
          <a:prstGeom prst="rect">
            <a:avLst/>
          </a:prstGeom>
          <a:noFill/>
        </p:spPr>
        <p:txBody>
          <a:bodyPr wrap="square" rtlCol="0">
            <a:spAutoFit/>
          </a:bodyPr>
          <a:lstStyle/>
          <a:p>
            <a:pPr algn="ctr" defTabSz="685800">
              <a:buClrTx/>
              <a:defRPr/>
            </a:pPr>
            <a:r>
              <a:rPr lang="en-GB" sz="675" b="1" kern="1200" dirty="0" err="1">
                <a:solidFill>
                  <a:schemeClr val="tx1"/>
                </a:solidFill>
                <a:latin typeface="DIN 2014"/>
                <a:ea typeface="+mn-ea"/>
                <a:cs typeface="+mn-cs"/>
              </a:rPr>
              <a:t>HRRm</a:t>
            </a:r>
            <a:endParaRPr lang="en-GB" sz="675" b="1" kern="1200" dirty="0">
              <a:solidFill>
                <a:schemeClr val="tx1"/>
              </a:solidFill>
              <a:latin typeface="DIN 2014"/>
              <a:ea typeface="+mn-ea"/>
              <a:cs typeface="+mn-cs"/>
            </a:endParaRPr>
          </a:p>
        </p:txBody>
      </p:sp>
      <p:sp>
        <p:nvSpPr>
          <p:cNvPr id="32" name="TextBox 31">
            <a:extLst>
              <a:ext uri="{FF2B5EF4-FFF2-40B4-BE49-F238E27FC236}">
                <a16:creationId xmlns:a16="http://schemas.microsoft.com/office/drawing/2014/main" id="{F2612EC1-35DA-4FD4-B580-743F9FB06D0E}"/>
              </a:ext>
            </a:extLst>
          </p:cNvPr>
          <p:cNvSpPr txBox="1"/>
          <p:nvPr/>
        </p:nvSpPr>
        <p:spPr>
          <a:xfrm>
            <a:off x="1743747" y="2927318"/>
            <a:ext cx="709214" cy="213585"/>
          </a:xfrm>
          <a:prstGeom prst="rect">
            <a:avLst/>
          </a:prstGeom>
          <a:noFill/>
        </p:spPr>
        <p:txBody>
          <a:bodyPr wrap="square" rtlCol="0">
            <a:spAutoFit/>
          </a:bodyPr>
          <a:lstStyle/>
          <a:p>
            <a:pPr defTabSz="685800">
              <a:buClrTx/>
              <a:defRPr/>
            </a:pPr>
            <a:r>
              <a:rPr lang="en-GB" sz="788" kern="1200" dirty="0">
                <a:solidFill>
                  <a:schemeClr val="tx1"/>
                </a:solidFill>
                <a:latin typeface="DIN 2014"/>
                <a:ea typeface="+mn-ea"/>
                <a:cs typeface="+mn-cs"/>
              </a:rPr>
              <a:t>Unselected</a:t>
            </a:r>
          </a:p>
        </p:txBody>
      </p:sp>
      <p:sp>
        <p:nvSpPr>
          <p:cNvPr id="33" name="Oval 32">
            <a:extLst>
              <a:ext uri="{FF2B5EF4-FFF2-40B4-BE49-F238E27FC236}">
                <a16:creationId xmlns:a16="http://schemas.microsoft.com/office/drawing/2014/main" id="{950B99B6-9423-4F68-8A9A-D3CC0B613546}"/>
              </a:ext>
            </a:extLst>
          </p:cNvPr>
          <p:cNvSpPr/>
          <p:nvPr/>
        </p:nvSpPr>
        <p:spPr>
          <a:xfrm>
            <a:off x="1626855" y="3507673"/>
            <a:ext cx="1173165" cy="378580"/>
          </a:xfrm>
          <a:prstGeom prst="ellipse">
            <a:avLst/>
          </a:prstGeom>
          <a:solidFill>
            <a:schemeClr val="accent2">
              <a:lumMod val="40000"/>
              <a:lumOff val="6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endParaRPr lang="en-GB" sz="788" kern="1200">
              <a:solidFill>
                <a:prstClr val="white"/>
              </a:solidFill>
              <a:latin typeface="DIN 2014"/>
            </a:endParaRPr>
          </a:p>
        </p:txBody>
      </p:sp>
      <p:sp>
        <p:nvSpPr>
          <p:cNvPr id="34" name="TextBox 33">
            <a:extLst>
              <a:ext uri="{FF2B5EF4-FFF2-40B4-BE49-F238E27FC236}">
                <a16:creationId xmlns:a16="http://schemas.microsoft.com/office/drawing/2014/main" id="{AA3D3871-A28E-4E9B-B09D-51531DA01AE2}"/>
              </a:ext>
            </a:extLst>
          </p:cNvPr>
          <p:cNvSpPr txBox="1"/>
          <p:nvPr/>
        </p:nvSpPr>
        <p:spPr>
          <a:xfrm>
            <a:off x="1697125" y="3593430"/>
            <a:ext cx="709214" cy="213585"/>
          </a:xfrm>
          <a:prstGeom prst="rect">
            <a:avLst/>
          </a:prstGeom>
          <a:noFill/>
        </p:spPr>
        <p:txBody>
          <a:bodyPr wrap="square" rtlCol="0">
            <a:spAutoFit/>
          </a:bodyPr>
          <a:lstStyle/>
          <a:p>
            <a:pPr defTabSz="685800">
              <a:buClrTx/>
              <a:defRPr/>
            </a:pPr>
            <a:r>
              <a:rPr lang="en-GB" sz="788" kern="1200" dirty="0">
                <a:solidFill>
                  <a:prstClr val="white"/>
                </a:solidFill>
                <a:latin typeface="DIN 2014"/>
                <a:ea typeface="+mn-ea"/>
                <a:cs typeface="+mn-cs"/>
              </a:rPr>
              <a:t>Unselected</a:t>
            </a:r>
          </a:p>
        </p:txBody>
      </p:sp>
      <p:sp>
        <p:nvSpPr>
          <p:cNvPr id="37" name="Oval 36">
            <a:extLst>
              <a:ext uri="{FF2B5EF4-FFF2-40B4-BE49-F238E27FC236}">
                <a16:creationId xmlns:a16="http://schemas.microsoft.com/office/drawing/2014/main" id="{50F293E3-265F-4EC3-B0F2-8D33FEAE02C7}"/>
              </a:ext>
            </a:extLst>
          </p:cNvPr>
          <p:cNvSpPr/>
          <p:nvPr/>
        </p:nvSpPr>
        <p:spPr>
          <a:xfrm>
            <a:off x="2265671" y="3572397"/>
            <a:ext cx="516251" cy="229492"/>
          </a:xfrm>
          <a:prstGeom prst="ellipse">
            <a:avLst/>
          </a:prstGeom>
          <a:solidFill>
            <a:schemeClr val="accent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GB" sz="675" kern="1200">
              <a:solidFill>
                <a:srgbClr val="FFFFFF"/>
              </a:solidFill>
              <a:latin typeface="Arial" panose="020B0604020202020204"/>
            </a:endParaRPr>
          </a:p>
        </p:txBody>
      </p:sp>
      <p:sp>
        <p:nvSpPr>
          <p:cNvPr id="38" name="TextBox 37">
            <a:extLst>
              <a:ext uri="{FF2B5EF4-FFF2-40B4-BE49-F238E27FC236}">
                <a16:creationId xmlns:a16="http://schemas.microsoft.com/office/drawing/2014/main" id="{917BB7A2-24FA-44C4-B3C0-BC9BED920BE4}"/>
              </a:ext>
            </a:extLst>
          </p:cNvPr>
          <p:cNvSpPr txBox="1"/>
          <p:nvPr/>
        </p:nvSpPr>
        <p:spPr>
          <a:xfrm>
            <a:off x="2255195" y="3576239"/>
            <a:ext cx="511681" cy="196208"/>
          </a:xfrm>
          <a:prstGeom prst="rect">
            <a:avLst/>
          </a:prstGeom>
          <a:noFill/>
        </p:spPr>
        <p:txBody>
          <a:bodyPr wrap="square" rtlCol="0">
            <a:spAutoFit/>
          </a:bodyPr>
          <a:lstStyle/>
          <a:p>
            <a:pPr algn="ctr" defTabSz="685800">
              <a:buClrTx/>
              <a:defRPr/>
            </a:pPr>
            <a:r>
              <a:rPr lang="en-GB" sz="675" b="1" kern="1200" dirty="0" err="1">
                <a:solidFill>
                  <a:schemeClr val="tx1"/>
                </a:solidFill>
                <a:latin typeface="DIN 2014"/>
                <a:ea typeface="+mn-ea"/>
                <a:cs typeface="+mn-cs"/>
              </a:rPr>
              <a:t>HRRm</a:t>
            </a:r>
            <a:endParaRPr lang="en-GB" sz="675" b="1" kern="1200" dirty="0">
              <a:solidFill>
                <a:schemeClr val="tx1"/>
              </a:solidFill>
              <a:latin typeface="DIN 2014"/>
              <a:ea typeface="+mn-ea"/>
              <a:cs typeface="+mn-cs"/>
            </a:endParaRPr>
          </a:p>
        </p:txBody>
      </p:sp>
      <p:sp>
        <p:nvSpPr>
          <p:cNvPr id="17" name="TextBox 16">
            <a:extLst>
              <a:ext uri="{FF2B5EF4-FFF2-40B4-BE49-F238E27FC236}">
                <a16:creationId xmlns:a16="http://schemas.microsoft.com/office/drawing/2014/main" id="{7395218F-AB7A-5C79-1279-832A1E3D8D2A}"/>
              </a:ext>
            </a:extLst>
          </p:cNvPr>
          <p:cNvSpPr txBox="1"/>
          <p:nvPr/>
        </p:nvSpPr>
        <p:spPr>
          <a:xfrm>
            <a:off x="6586655" y="4154062"/>
            <a:ext cx="2557345" cy="219291"/>
          </a:xfrm>
          <a:prstGeom prst="rect">
            <a:avLst/>
          </a:prstGeom>
          <a:noFill/>
        </p:spPr>
        <p:txBody>
          <a:bodyPr wrap="square">
            <a:spAutoFit/>
          </a:bodyPr>
          <a:lstStyle/>
          <a:p>
            <a:pPr algn="r"/>
            <a:r>
              <a:rPr lang="en-US" sz="825" dirty="0">
                <a:ea typeface="Calibri" panose="020F0502020204030204" pitchFamily="34" charset="0"/>
              </a:rPr>
              <a:t>Agarwal N et al. </a:t>
            </a:r>
            <a:r>
              <a:rPr lang="it-IT" sz="825" i="1" dirty="0">
                <a:solidFill>
                  <a:srgbClr val="212121"/>
                </a:solidFill>
                <a:latin typeface="BlinkMacSystemFont"/>
              </a:rPr>
              <a:t>Future Oncol</a:t>
            </a:r>
            <a:r>
              <a:rPr lang="it-IT" sz="825" dirty="0">
                <a:solidFill>
                  <a:srgbClr val="212121"/>
                </a:solidFill>
                <a:latin typeface="BlinkMacSystemFont"/>
              </a:rPr>
              <a:t>. 2022;18(4):425-436. </a:t>
            </a:r>
            <a:endParaRPr lang="en-US" sz="1800" dirty="0">
              <a:ea typeface="Calibri" panose="020F0502020204030204" pitchFamily="34" charset="0"/>
              <a:cs typeface="Calibri" panose="020F0502020204030204" pitchFamily="34" charset="0"/>
            </a:endParaRPr>
          </a:p>
        </p:txBody>
      </p:sp>
      <p:sp>
        <p:nvSpPr>
          <p:cNvPr id="19" name="Title 1">
            <a:extLst>
              <a:ext uri="{FF2B5EF4-FFF2-40B4-BE49-F238E27FC236}">
                <a16:creationId xmlns:a16="http://schemas.microsoft.com/office/drawing/2014/main" id="{CCA5ED1A-A6D4-9E42-E5D0-75FA375FD517}"/>
              </a:ext>
            </a:extLst>
          </p:cNvPr>
          <p:cNvSpPr txBox="1">
            <a:spLocks/>
          </p:cNvSpPr>
          <p:nvPr/>
        </p:nvSpPr>
        <p:spPr>
          <a:xfrm>
            <a:off x="196711" y="365113"/>
            <a:ext cx="9144000" cy="655319"/>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dirty="0"/>
              <a:t>TALAPRO-2: Phase III Trial Design</a:t>
            </a:r>
          </a:p>
        </p:txBody>
      </p:sp>
      <p:sp>
        <p:nvSpPr>
          <p:cNvPr id="20" name="TextBox 19">
            <a:extLst>
              <a:ext uri="{FF2B5EF4-FFF2-40B4-BE49-F238E27FC236}">
                <a16:creationId xmlns:a16="http://schemas.microsoft.com/office/drawing/2014/main" id="{00678038-99E0-47C5-BAD1-847C6812F56F}"/>
              </a:ext>
            </a:extLst>
          </p:cNvPr>
          <p:cNvSpPr txBox="1"/>
          <p:nvPr/>
        </p:nvSpPr>
        <p:spPr>
          <a:xfrm>
            <a:off x="3514954" y="697953"/>
            <a:ext cx="3645550" cy="523220"/>
          </a:xfrm>
          <a:prstGeom prst="rect">
            <a:avLst/>
          </a:prstGeom>
          <a:noFill/>
        </p:spPr>
        <p:txBody>
          <a:bodyPr wrap="none" rtlCol="0">
            <a:spAutoFit/>
          </a:bodyPr>
          <a:lstStyle/>
          <a:p>
            <a:r>
              <a:rPr lang="en-US" i="1" dirty="0">
                <a:solidFill>
                  <a:srgbClr val="0070C0"/>
                </a:solidFill>
              </a:rPr>
              <a:t>Hybrid population – all comers for cohort 1, </a:t>
            </a:r>
          </a:p>
          <a:p>
            <a:r>
              <a:rPr lang="en-US" i="1" dirty="0">
                <a:solidFill>
                  <a:srgbClr val="0070C0"/>
                </a:solidFill>
              </a:rPr>
              <a:t>HRR altered enrichment in cohort 2</a:t>
            </a:r>
          </a:p>
        </p:txBody>
      </p:sp>
    </p:spTree>
    <p:extLst>
      <p:ext uri="{BB962C8B-B14F-4D97-AF65-F5344CB8AC3E}">
        <p14:creationId xmlns:p14="http://schemas.microsoft.com/office/powerpoint/2010/main" val="3698482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AB2B1-2043-21D9-7DFF-75C5B72F9B0A}"/>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EBB12C57-1B05-92F6-C3A8-6542634A7EBC}"/>
              </a:ext>
            </a:extLst>
          </p:cNvPr>
          <p:cNvPicPr>
            <a:picLocks noChangeAspect="1"/>
          </p:cNvPicPr>
          <p:nvPr/>
        </p:nvPicPr>
        <p:blipFill>
          <a:blip r:embed="rId2"/>
          <a:stretch>
            <a:fillRect/>
          </a:stretch>
        </p:blipFill>
        <p:spPr>
          <a:xfrm>
            <a:off x="-29240" y="1376773"/>
            <a:ext cx="4326313" cy="2179227"/>
          </a:xfrm>
          <a:prstGeom prst="rect">
            <a:avLst/>
          </a:prstGeom>
        </p:spPr>
      </p:pic>
      <p:sp>
        <p:nvSpPr>
          <p:cNvPr id="5" name="Title 1">
            <a:extLst>
              <a:ext uri="{FF2B5EF4-FFF2-40B4-BE49-F238E27FC236}">
                <a16:creationId xmlns:a16="http://schemas.microsoft.com/office/drawing/2014/main" id="{FAC2769E-E3A5-D105-3EA4-1080AA3B1029}"/>
              </a:ext>
            </a:extLst>
          </p:cNvPr>
          <p:cNvSpPr txBox="1">
            <a:spLocks/>
          </p:cNvSpPr>
          <p:nvPr/>
        </p:nvSpPr>
        <p:spPr>
          <a:xfrm>
            <a:off x="115359" y="333364"/>
            <a:ext cx="9144000" cy="655319"/>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dirty="0"/>
              <a:t>Radiographic Progression Free Survival in unselected populations</a:t>
            </a:r>
          </a:p>
        </p:txBody>
      </p:sp>
      <p:sp>
        <p:nvSpPr>
          <p:cNvPr id="6" name="TextBox 5">
            <a:extLst>
              <a:ext uri="{FF2B5EF4-FFF2-40B4-BE49-F238E27FC236}">
                <a16:creationId xmlns:a16="http://schemas.microsoft.com/office/drawing/2014/main" id="{FA3CAF53-29A9-E10A-E709-706A8D5C1DCE}"/>
              </a:ext>
            </a:extLst>
          </p:cNvPr>
          <p:cNvSpPr txBox="1"/>
          <p:nvPr/>
        </p:nvSpPr>
        <p:spPr>
          <a:xfrm>
            <a:off x="115398" y="887837"/>
            <a:ext cx="4056159" cy="307777"/>
          </a:xfrm>
          <a:prstGeom prst="rect">
            <a:avLst/>
          </a:prstGeom>
          <a:noFill/>
        </p:spPr>
        <p:txBody>
          <a:bodyPr wrap="square" rtlCol="0">
            <a:spAutoFit/>
          </a:bodyPr>
          <a:lstStyle/>
          <a:p>
            <a:pPr algn="ctr"/>
            <a:r>
              <a:rPr lang="en-US" dirty="0"/>
              <a:t>PROPEL: Olaparib/abiraterone </a:t>
            </a:r>
            <a:r>
              <a:rPr lang="en-US" dirty="0" err="1"/>
              <a:t>rPFS</a:t>
            </a:r>
            <a:endParaRPr lang="en-US" dirty="0"/>
          </a:p>
        </p:txBody>
      </p:sp>
      <p:sp>
        <p:nvSpPr>
          <p:cNvPr id="14" name="TextBox 13">
            <a:extLst>
              <a:ext uri="{FF2B5EF4-FFF2-40B4-BE49-F238E27FC236}">
                <a16:creationId xmlns:a16="http://schemas.microsoft.com/office/drawing/2014/main" id="{A7A61FAB-5C6E-85B2-E146-F980B5F67014}"/>
              </a:ext>
            </a:extLst>
          </p:cNvPr>
          <p:cNvSpPr txBox="1"/>
          <p:nvPr/>
        </p:nvSpPr>
        <p:spPr>
          <a:xfrm>
            <a:off x="4297073" y="874950"/>
            <a:ext cx="4577612" cy="307777"/>
          </a:xfrm>
          <a:prstGeom prst="rect">
            <a:avLst/>
          </a:prstGeom>
          <a:noFill/>
        </p:spPr>
        <p:txBody>
          <a:bodyPr wrap="square" rtlCol="0">
            <a:spAutoFit/>
          </a:bodyPr>
          <a:lstStyle/>
          <a:p>
            <a:pPr algn="ctr"/>
            <a:r>
              <a:rPr lang="en-US" dirty="0"/>
              <a:t>TALAPRO-2: </a:t>
            </a:r>
            <a:r>
              <a:rPr lang="en-US" dirty="0" err="1"/>
              <a:t>Talazoparib</a:t>
            </a:r>
            <a:r>
              <a:rPr lang="en-US" dirty="0"/>
              <a:t>/enzalutamide </a:t>
            </a:r>
            <a:r>
              <a:rPr lang="en-US" dirty="0" err="1"/>
              <a:t>rPFS</a:t>
            </a:r>
            <a:r>
              <a:rPr lang="en-US" dirty="0"/>
              <a:t> cohort 1</a:t>
            </a:r>
          </a:p>
        </p:txBody>
      </p:sp>
      <p:sp>
        <p:nvSpPr>
          <p:cNvPr id="15" name="TextBox 14">
            <a:extLst>
              <a:ext uri="{FF2B5EF4-FFF2-40B4-BE49-F238E27FC236}">
                <a16:creationId xmlns:a16="http://schemas.microsoft.com/office/drawing/2014/main" id="{ECE06D7C-36FA-2928-6D0B-E3C8103A8133}"/>
              </a:ext>
            </a:extLst>
          </p:cNvPr>
          <p:cNvSpPr txBox="1"/>
          <p:nvPr/>
        </p:nvSpPr>
        <p:spPr>
          <a:xfrm>
            <a:off x="115359" y="3782813"/>
            <a:ext cx="2028119" cy="553998"/>
          </a:xfrm>
          <a:prstGeom prst="rect">
            <a:avLst/>
          </a:prstGeom>
          <a:noFill/>
        </p:spPr>
        <p:txBody>
          <a:bodyPr wrap="none" rtlCol="0">
            <a:spAutoFit/>
          </a:bodyPr>
          <a:lstStyle/>
          <a:p>
            <a:r>
              <a:rPr lang="en-US" sz="1000" dirty="0"/>
              <a:t>De bono J et al, ESMO 2022</a:t>
            </a:r>
          </a:p>
          <a:p>
            <a:r>
              <a:rPr lang="en-US" sz="1000" dirty="0"/>
              <a:t>Agarwal N et al, GU ASCO 2023</a:t>
            </a:r>
          </a:p>
          <a:p>
            <a:r>
              <a:rPr lang="en-US" sz="1000" dirty="0"/>
              <a:t>Chi KN et al, JCO 2023</a:t>
            </a:r>
          </a:p>
        </p:txBody>
      </p:sp>
      <p:pic>
        <p:nvPicPr>
          <p:cNvPr id="18" name="Picture 17">
            <a:extLst>
              <a:ext uri="{FF2B5EF4-FFF2-40B4-BE49-F238E27FC236}">
                <a16:creationId xmlns:a16="http://schemas.microsoft.com/office/drawing/2014/main" id="{BC809B0D-907B-B562-E808-EE45C2E83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991" y="1195614"/>
            <a:ext cx="4211581" cy="2483752"/>
          </a:xfrm>
          <a:prstGeom prst="rect">
            <a:avLst/>
          </a:prstGeom>
        </p:spPr>
      </p:pic>
    </p:spTree>
    <p:extLst>
      <p:ext uri="{BB962C8B-B14F-4D97-AF65-F5344CB8AC3E}">
        <p14:creationId xmlns:p14="http://schemas.microsoft.com/office/powerpoint/2010/main" val="1219208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1">
            <a:extLst>
              <a:ext uri="{FF2B5EF4-FFF2-40B4-BE49-F238E27FC236}">
                <a16:creationId xmlns:a16="http://schemas.microsoft.com/office/drawing/2014/main" id="{2E012F34-B3DA-BD11-FA08-81418B6E5A0E}"/>
              </a:ext>
            </a:extLst>
          </p:cNvPr>
          <p:cNvPicPr>
            <a:picLocks noGrp="1" noChangeAspect="1"/>
          </p:cNvPicPr>
          <p:nvPr>
            <p:ph idx="1"/>
          </p:nvPr>
        </p:nvPicPr>
        <p:blipFill>
          <a:blip r:embed="rId2"/>
          <a:stretch>
            <a:fillRect/>
          </a:stretch>
        </p:blipFill>
        <p:spPr>
          <a:xfrm>
            <a:off x="5516180" y="2707010"/>
            <a:ext cx="3627820" cy="1587896"/>
          </a:xfrm>
        </p:spPr>
      </p:pic>
      <p:sp>
        <p:nvSpPr>
          <p:cNvPr id="2" name="Title 1">
            <a:extLst>
              <a:ext uri="{FF2B5EF4-FFF2-40B4-BE49-F238E27FC236}">
                <a16:creationId xmlns:a16="http://schemas.microsoft.com/office/drawing/2014/main" id="{3C15A601-93D3-1022-F1DB-C36A1EC3CB3E}"/>
              </a:ext>
            </a:extLst>
          </p:cNvPr>
          <p:cNvSpPr>
            <a:spLocks noGrp="1"/>
          </p:cNvSpPr>
          <p:nvPr>
            <p:ph type="title"/>
          </p:nvPr>
        </p:nvSpPr>
        <p:spPr/>
        <p:txBody>
          <a:bodyPr/>
          <a:lstStyle/>
          <a:p>
            <a:endParaRPr lang="en-US"/>
          </a:p>
        </p:txBody>
      </p:sp>
      <p:pic>
        <p:nvPicPr>
          <p:cNvPr id="4" name="Picture 3" descr="A graph of a number of patients with an average number of patients&#10;&#10;Description automatically generated">
            <a:extLst>
              <a:ext uri="{FF2B5EF4-FFF2-40B4-BE49-F238E27FC236}">
                <a16:creationId xmlns:a16="http://schemas.microsoft.com/office/drawing/2014/main" id="{D8FF9247-07E5-9920-4F74-3C43E5CC456B}"/>
              </a:ext>
            </a:extLst>
          </p:cNvPr>
          <p:cNvPicPr>
            <a:picLocks noChangeAspect="1"/>
          </p:cNvPicPr>
          <p:nvPr/>
        </p:nvPicPr>
        <p:blipFill>
          <a:blip r:embed="rId3"/>
          <a:stretch>
            <a:fillRect/>
          </a:stretch>
        </p:blipFill>
        <p:spPr>
          <a:xfrm>
            <a:off x="117517" y="1072872"/>
            <a:ext cx="2889165" cy="1886455"/>
          </a:xfrm>
          <a:prstGeom prst="rect">
            <a:avLst/>
          </a:prstGeom>
        </p:spPr>
      </p:pic>
      <p:sp>
        <p:nvSpPr>
          <p:cNvPr id="5" name="Title 1">
            <a:extLst>
              <a:ext uri="{FF2B5EF4-FFF2-40B4-BE49-F238E27FC236}">
                <a16:creationId xmlns:a16="http://schemas.microsoft.com/office/drawing/2014/main" id="{8FAD2ADE-4324-D96F-CE0F-DBCD0A707B6C}"/>
              </a:ext>
            </a:extLst>
          </p:cNvPr>
          <p:cNvSpPr txBox="1">
            <a:spLocks/>
          </p:cNvSpPr>
          <p:nvPr/>
        </p:nvSpPr>
        <p:spPr>
          <a:xfrm>
            <a:off x="196711" y="365113"/>
            <a:ext cx="9144000" cy="655319"/>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dirty="0" err="1"/>
              <a:t>rPFS</a:t>
            </a:r>
            <a:r>
              <a:rPr lang="en-US" sz="1800" b="1" dirty="0"/>
              <a:t> benefit driven by HRR-altered groups</a:t>
            </a:r>
          </a:p>
        </p:txBody>
      </p:sp>
      <p:sp>
        <p:nvSpPr>
          <p:cNvPr id="9" name="TextBox 8">
            <a:extLst>
              <a:ext uri="{FF2B5EF4-FFF2-40B4-BE49-F238E27FC236}">
                <a16:creationId xmlns:a16="http://schemas.microsoft.com/office/drawing/2014/main" id="{3A372BBC-4935-641E-C1CA-665FEFB65667}"/>
              </a:ext>
            </a:extLst>
          </p:cNvPr>
          <p:cNvSpPr txBox="1"/>
          <p:nvPr/>
        </p:nvSpPr>
        <p:spPr>
          <a:xfrm>
            <a:off x="196711" y="805979"/>
            <a:ext cx="2842711" cy="276999"/>
          </a:xfrm>
          <a:prstGeom prst="rect">
            <a:avLst/>
          </a:prstGeom>
          <a:noFill/>
        </p:spPr>
        <p:txBody>
          <a:bodyPr wrap="square" rtlCol="0">
            <a:spAutoFit/>
          </a:bodyPr>
          <a:lstStyle/>
          <a:p>
            <a:pPr algn="ctr"/>
            <a:r>
              <a:rPr lang="en-US" sz="1200" dirty="0"/>
              <a:t>PROPEL: Olaparib/abiraterone </a:t>
            </a:r>
            <a:r>
              <a:rPr lang="en-US" sz="1200" dirty="0" err="1"/>
              <a:t>rPFS</a:t>
            </a:r>
            <a:endParaRPr lang="en-US" sz="1200" dirty="0"/>
          </a:p>
        </p:txBody>
      </p:sp>
      <p:sp>
        <p:nvSpPr>
          <p:cNvPr id="10" name="TextBox 9">
            <a:extLst>
              <a:ext uri="{FF2B5EF4-FFF2-40B4-BE49-F238E27FC236}">
                <a16:creationId xmlns:a16="http://schemas.microsoft.com/office/drawing/2014/main" id="{4D322221-40AC-A80D-AC93-6C9CFF9B9F91}"/>
              </a:ext>
            </a:extLst>
          </p:cNvPr>
          <p:cNvSpPr txBox="1"/>
          <p:nvPr/>
        </p:nvSpPr>
        <p:spPr>
          <a:xfrm>
            <a:off x="5895572" y="2441221"/>
            <a:ext cx="3306618" cy="276999"/>
          </a:xfrm>
          <a:prstGeom prst="rect">
            <a:avLst/>
          </a:prstGeom>
          <a:noFill/>
        </p:spPr>
        <p:txBody>
          <a:bodyPr wrap="square" rtlCol="0">
            <a:spAutoFit/>
          </a:bodyPr>
          <a:lstStyle/>
          <a:p>
            <a:pPr algn="ctr"/>
            <a:r>
              <a:rPr lang="en-US" sz="1200" dirty="0"/>
              <a:t>TALAPRO-2: </a:t>
            </a:r>
            <a:r>
              <a:rPr lang="en-US" sz="1200" dirty="0" err="1"/>
              <a:t>Talazoparib</a:t>
            </a:r>
            <a:r>
              <a:rPr lang="en-US" sz="1200" dirty="0"/>
              <a:t>/enzalutamide </a:t>
            </a:r>
            <a:r>
              <a:rPr lang="en-US" sz="1200" dirty="0" err="1"/>
              <a:t>rPFS</a:t>
            </a:r>
            <a:endParaRPr lang="en-US" sz="1200" dirty="0"/>
          </a:p>
        </p:txBody>
      </p:sp>
      <p:sp>
        <p:nvSpPr>
          <p:cNvPr id="11" name="TextBox 10">
            <a:extLst>
              <a:ext uri="{FF2B5EF4-FFF2-40B4-BE49-F238E27FC236}">
                <a16:creationId xmlns:a16="http://schemas.microsoft.com/office/drawing/2014/main" id="{754D2CB1-9074-4FDE-9AB2-D85757D7906F}"/>
              </a:ext>
            </a:extLst>
          </p:cNvPr>
          <p:cNvSpPr txBox="1"/>
          <p:nvPr/>
        </p:nvSpPr>
        <p:spPr>
          <a:xfrm>
            <a:off x="0" y="3710131"/>
            <a:ext cx="1526380" cy="584775"/>
          </a:xfrm>
          <a:prstGeom prst="rect">
            <a:avLst/>
          </a:prstGeom>
          <a:noFill/>
        </p:spPr>
        <p:txBody>
          <a:bodyPr wrap="none" rtlCol="0">
            <a:spAutoFit/>
          </a:bodyPr>
          <a:lstStyle/>
          <a:p>
            <a:r>
              <a:rPr lang="en-US" sz="800" dirty="0"/>
              <a:t>De bono J et al, ESMO 2022</a:t>
            </a:r>
          </a:p>
          <a:p>
            <a:r>
              <a:rPr lang="en-US" sz="800" dirty="0"/>
              <a:t>Chi KN et al, GU ASCO 2022</a:t>
            </a:r>
          </a:p>
          <a:p>
            <a:r>
              <a:rPr lang="en-US" sz="800" dirty="0"/>
              <a:t>Chi KN et al, </a:t>
            </a:r>
            <a:r>
              <a:rPr lang="en-US" sz="800" i="1" dirty="0"/>
              <a:t>JCO</a:t>
            </a:r>
            <a:r>
              <a:rPr lang="en-US" sz="800" dirty="0"/>
              <a:t>, 2023</a:t>
            </a:r>
          </a:p>
          <a:p>
            <a:r>
              <a:rPr lang="en-US" sz="800" dirty="0" err="1"/>
              <a:t>Fizazi</a:t>
            </a:r>
            <a:r>
              <a:rPr lang="en-US" sz="800" dirty="0"/>
              <a:t> K et al, </a:t>
            </a:r>
            <a:r>
              <a:rPr lang="en-US" sz="800" i="1" dirty="0"/>
              <a:t>Nat Med</a:t>
            </a:r>
            <a:r>
              <a:rPr lang="en-US" sz="800" dirty="0"/>
              <a:t>, 2023</a:t>
            </a:r>
          </a:p>
        </p:txBody>
      </p:sp>
      <p:pic>
        <p:nvPicPr>
          <p:cNvPr id="16" name="Picture 15" descr="A graph of a number of patients with a number of patients with a number of patients with a number of patients with a number of patients with a number of patients with a number of patients with a&#10;&#10;Description automatically generated">
            <a:extLst>
              <a:ext uri="{FF2B5EF4-FFF2-40B4-BE49-F238E27FC236}">
                <a16:creationId xmlns:a16="http://schemas.microsoft.com/office/drawing/2014/main" id="{F4AC591D-421B-C3A6-78DB-A4CAE2379074}"/>
              </a:ext>
            </a:extLst>
          </p:cNvPr>
          <p:cNvPicPr>
            <a:picLocks noChangeAspect="1"/>
          </p:cNvPicPr>
          <p:nvPr/>
        </p:nvPicPr>
        <p:blipFill>
          <a:blip r:embed="rId4"/>
          <a:stretch>
            <a:fillRect/>
          </a:stretch>
        </p:blipFill>
        <p:spPr>
          <a:xfrm>
            <a:off x="2974109" y="1442736"/>
            <a:ext cx="2979653" cy="2031260"/>
          </a:xfrm>
          <a:prstGeom prst="rect">
            <a:avLst/>
          </a:prstGeom>
        </p:spPr>
      </p:pic>
      <p:sp>
        <p:nvSpPr>
          <p:cNvPr id="17" name="TextBox 16">
            <a:extLst>
              <a:ext uri="{FF2B5EF4-FFF2-40B4-BE49-F238E27FC236}">
                <a16:creationId xmlns:a16="http://schemas.microsoft.com/office/drawing/2014/main" id="{6E2EE28E-4998-1C5B-7B17-D33CBA2FD0D5}"/>
              </a:ext>
            </a:extLst>
          </p:cNvPr>
          <p:cNvSpPr txBox="1"/>
          <p:nvPr/>
        </p:nvSpPr>
        <p:spPr>
          <a:xfrm>
            <a:off x="2835562" y="1191526"/>
            <a:ext cx="3472875" cy="276999"/>
          </a:xfrm>
          <a:prstGeom prst="rect">
            <a:avLst/>
          </a:prstGeom>
          <a:noFill/>
        </p:spPr>
        <p:txBody>
          <a:bodyPr wrap="square" rtlCol="0">
            <a:spAutoFit/>
          </a:bodyPr>
          <a:lstStyle/>
          <a:p>
            <a:pPr algn="ctr"/>
            <a:r>
              <a:rPr lang="en-US" sz="1200" dirty="0"/>
              <a:t>MAGNITUDE: Niraparib/abiraterone </a:t>
            </a:r>
            <a:r>
              <a:rPr lang="en-US" sz="1200" dirty="0" err="1"/>
              <a:t>rPFS</a:t>
            </a:r>
            <a:endParaRPr lang="en-US" sz="1200" dirty="0"/>
          </a:p>
        </p:txBody>
      </p:sp>
      <p:sp>
        <p:nvSpPr>
          <p:cNvPr id="19" name="TextBox 18">
            <a:extLst>
              <a:ext uri="{FF2B5EF4-FFF2-40B4-BE49-F238E27FC236}">
                <a16:creationId xmlns:a16="http://schemas.microsoft.com/office/drawing/2014/main" id="{E6FE1D94-A544-4364-3045-2C85DF4FE208}"/>
              </a:ext>
            </a:extLst>
          </p:cNvPr>
          <p:cNvSpPr txBox="1"/>
          <p:nvPr/>
        </p:nvSpPr>
        <p:spPr>
          <a:xfrm>
            <a:off x="5928419" y="5906"/>
            <a:ext cx="3160671" cy="307777"/>
          </a:xfrm>
          <a:prstGeom prst="rect">
            <a:avLst/>
          </a:prstGeom>
          <a:noFill/>
        </p:spPr>
        <p:txBody>
          <a:bodyPr wrap="square" rtlCol="0">
            <a:spAutoFit/>
          </a:bodyPr>
          <a:lstStyle/>
          <a:p>
            <a:pPr algn="ctr"/>
            <a:r>
              <a:rPr lang="en-US" dirty="0"/>
              <a:t>MAGNITUDE: </a:t>
            </a:r>
            <a:r>
              <a:rPr lang="en-US" dirty="0" err="1"/>
              <a:t>rPFS</a:t>
            </a:r>
            <a:r>
              <a:rPr lang="en-US" dirty="0"/>
              <a:t> in HRR- patients</a:t>
            </a:r>
          </a:p>
        </p:txBody>
      </p:sp>
      <p:pic>
        <p:nvPicPr>
          <p:cNvPr id="20" name="Picture 19">
            <a:extLst>
              <a:ext uri="{FF2B5EF4-FFF2-40B4-BE49-F238E27FC236}">
                <a16:creationId xmlns:a16="http://schemas.microsoft.com/office/drawing/2014/main" id="{DC7C8D02-7CEB-579B-3A98-68140F5568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7319" y="273255"/>
            <a:ext cx="2889164" cy="2144247"/>
          </a:xfrm>
          <a:prstGeom prst="rect">
            <a:avLst/>
          </a:prstGeom>
        </p:spPr>
      </p:pic>
    </p:spTree>
    <p:extLst>
      <p:ext uri="{BB962C8B-B14F-4D97-AF65-F5344CB8AC3E}">
        <p14:creationId xmlns:p14="http://schemas.microsoft.com/office/powerpoint/2010/main" val="115333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978AF-9418-B108-C657-87A3A32C271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335021DD-C46F-968D-9A57-8481B06FD047}"/>
              </a:ext>
            </a:extLst>
          </p:cNvPr>
          <p:cNvPicPr>
            <a:picLocks noChangeAspect="1"/>
          </p:cNvPicPr>
          <p:nvPr/>
        </p:nvPicPr>
        <p:blipFill>
          <a:blip r:embed="rId2"/>
          <a:stretch>
            <a:fillRect/>
          </a:stretch>
        </p:blipFill>
        <p:spPr>
          <a:xfrm>
            <a:off x="196711" y="1044008"/>
            <a:ext cx="4053856" cy="2613166"/>
          </a:xfrm>
          <a:prstGeom prst="rect">
            <a:avLst/>
          </a:prstGeom>
        </p:spPr>
      </p:pic>
      <p:sp>
        <p:nvSpPr>
          <p:cNvPr id="5" name="TextBox 4">
            <a:extLst>
              <a:ext uri="{FF2B5EF4-FFF2-40B4-BE49-F238E27FC236}">
                <a16:creationId xmlns:a16="http://schemas.microsoft.com/office/drawing/2014/main" id="{CDE1C903-92A2-80D3-43F0-17E00A55E46D}"/>
              </a:ext>
            </a:extLst>
          </p:cNvPr>
          <p:cNvSpPr txBox="1"/>
          <p:nvPr/>
        </p:nvSpPr>
        <p:spPr>
          <a:xfrm>
            <a:off x="115359" y="3782813"/>
            <a:ext cx="2089033" cy="553998"/>
          </a:xfrm>
          <a:prstGeom prst="rect">
            <a:avLst/>
          </a:prstGeom>
          <a:noFill/>
        </p:spPr>
        <p:txBody>
          <a:bodyPr wrap="none" rtlCol="0">
            <a:spAutoFit/>
          </a:bodyPr>
          <a:lstStyle/>
          <a:p>
            <a:r>
              <a:rPr lang="en-US" sz="1000" dirty="0"/>
              <a:t>De bono J et al, ESMO 2022</a:t>
            </a:r>
          </a:p>
          <a:p>
            <a:r>
              <a:rPr lang="en-US" sz="1000" dirty="0"/>
              <a:t>Agarwal N et al, GU ASCO 2023</a:t>
            </a:r>
          </a:p>
          <a:p>
            <a:r>
              <a:rPr lang="en-US" sz="1000" dirty="0"/>
              <a:t>Chi KN et al, </a:t>
            </a:r>
            <a:r>
              <a:rPr lang="en-US" sz="1000" i="1" dirty="0"/>
              <a:t>Ann of </a:t>
            </a:r>
            <a:r>
              <a:rPr lang="en-US" sz="1000" i="1" dirty="0" err="1"/>
              <a:t>Onc</a:t>
            </a:r>
            <a:r>
              <a:rPr lang="en-US" sz="1000" dirty="0"/>
              <a:t>, 2023</a:t>
            </a:r>
          </a:p>
        </p:txBody>
      </p:sp>
      <p:pic>
        <p:nvPicPr>
          <p:cNvPr id="6" name="Picture 5">
            <a:extLst>
              <a:ext uri="{FF2B5EF4-FFF2-40B4-BE49-F238E27FC236}">
                <a16:creationId xmlns:a16="http://schemas.microsoft.com/office/drawing/2014/main" id="{693CAC35-13CD-B3DF-419F-14BC0D3513E3}"/>
              </a:ext>
            </a:extLst>
          </p:cNvPr>
          <p:cNvPicPr>
            <a:picLocks noChangeAspect="1"/>
          </p:cNvPicPr>
          <p:nvPr/>
        </p:nvPicPr>
        <p:blipFill>
          <a:blip r:embed="rId3"/>
          <a:stretch>
            <a:fillRect/>
          </a:stretch>
        </p:blipFill>
        <p:spPr>
          <a:xfrm>
            <a:off x="4341089" y="1186043"/>
            <a:ext cx="4678189" cy="2742387"/>
          </a:xfrm>
          <a:prstGeom prst="rect">
            <a:avLst/>
          </a:prstGeom>
        </p:spPr>
      </p:pic>
      <p:sp>
        <p:nvSpPr>
          <p:cNvPr id="7" name="Title 1">
            <a:extLst>
              <a:ext uri="{FF2B5EF4-FFF2-40B4-BE49-F238E27FC236}">
                <a16:creationId xmlns:a16="http://schemas.microsoft.com/office/drawing/2014/main" id="{DAFD6110-3000-1870-25C5-D1D606900F5B}"/>
              </a:ext>
            </a:extLst>
          </p:cNvPr>
          <p:cNvSpPr txBox="1">
            <a:spLocks/>
          </p:cNvSpPr>
          <p:nvPr/>
        </p:nvSpPr>
        <p:spPr>
          <a:xfrm>
            <a:off x="196711" y="365113"/>
            <a:ext cx="9144000" cy="655319"/>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dirty="0" err="1"/>
              <a:t>rPFS</a:t>
            </a:r>
            <a:r>
              <a:rPr lang="en-US" sz="1800" b="1" dirty="0"/>
              <a:t> benefit driven in particular by </a:t>
            </a:r>
            <a:r>
              <a:rPr lang="en-US" sz="1800" b="1" i="1" dirty="0"/>
              <a:t>BRCA1/BRCA2-</a:t>
            </a:r>
            <a:r>
              <a:rPr lang="en-US" sz="1800" b="1" dirty="0"/>
              <a:t>altered subgroups</a:t>
            </a:r>
          </a:p>
        </p:txBody>
      </p:sp>
      <p:sp>
        <p:nvSpPr>
          <p:cNvPr id="8" name="TextBox 7">
            <a:extLst>
              <a:ext uri="{FF2B5EF4-FFF2-40B4-BE49-F238E27FC236}">
                <a16:creationId xmlns:a16="http://schemas.microsoft.com/office/drawing/2014/main" id="{2496064A-8EE5-63DD-E061-0F4C0585B9CD}"/>
              </a:ext>
            </a:extLst>
          </p:cNvPr>
          <p:cNvSpPr txBox="1"/>
          <p:nvPr/>
        </p:nvSpPr>
        <p:spPr>
          <a:xfrm>
            <a:off x="411431" y="811452"/>
            <a:ext cx="3839136" cy="307777"/>
          </a:xfrm>
          <a:prstGeom prst="rect">
            <a:avLst/>
          </a:prstGeom>
          <a:noFill/>
        </p:spPr>
        <p:txBody>
          <a:bodyPr wrap="square" rtlCol="0">
            <a:spAutoFit/>
          </a:bodyPr>
          <a:lstStyle/>
          <a:p>
            <a:pPr algn="ctr"/>
            <a:r>
              <a:rPr lang="en-US" dirty="0"/>
              <a:t>PROPEL: Olaparib/abiraterone </a:t>
            </a:r>
            <a:r>
              <a:rPr lang="en-US" dirty="0" err="1"/>
              <a:t>rPFS</a:t>
            </a:r>
            <a:endParaRPr lang="en-US" dirty="0"/>
          </a:p>
        </p:txBody>
      </p:sp>
      <p:sp>
        <p:nvSpPr>
          <p:cNvPr id="9" name="TextBox 8">
            <a:extLst>
              <a:ext uri="{FF2B5EF4-FFF2-40B4-BE49-F238E27FC236}">
                <a16:creationId xmlns:a16="http://schemas.microsoft.com/office/drawing/2014/main" id="{CC28F237-24ED-6257-A154-97D5211BFDCF}"/>
              </a:ext>
            </a:extLst>
          </p:cNvPr>
          <p:cNvSpPr txBox="1"/>
          <p:nvPr/>
        </p:nvSpPr>
        <p:spPr>
          <a:xfrm>
            <a:off x="4572000" y="816263"/>
            <a:ext cx="4447278" cy="307777"/>
          </a:xfrm>
          <a:prstGeom prst="rect">
            <a:avLst/>
          </a:prstGeom>
          <a:noFill/>
        </p:spPr>
        <p:txBody>
          <a:bodyPr wrap="square" rtlCol="0">
            <a:spAutoFit/>
          </a:bodyPr>
          <a:lstStyle/>
          <a:p>
            <a:pPr algn="ctr"/>
            <a:r>
              <a:rPr lang="en-US" dirty="0"/>
              <a:t>MAGNITUDE: Niraparib/abiraterone </a:t>
            </a:r>
            <a:r>
              <a:rPr lang="en-US" dirty="0" err="1"/>
              <a:t>rPFS</a:t>
            </a:r>
            <a:endParaRPr lang="en-US" dirty="0"/>
          </a:p>
        </p:txBody>
      </p:sp>
    </p:spTree>
    <p:extLst>
      <p:ext uri="{BB962C8B-B14F-4D97-AF65-F5344CB8AC3E}">
        <p14:creationId xmlns:p14="http://schemas.microsoft.com/office/powerpoint/2010/main" val="4291546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B3F9B9A-A664-0D53-BAE3-B5F3D6BBEA05}"/>
              </a:ext>
            </a:extLst>
          </p:cNvPr>
          <p:cNvSpPr>
            <a:spLocks noGrp="1"/>
          </p:cNvSpPr>
          <p:nvPr>
            <p:ph type="subTitle" idx="1"/>
          </p:nvPr>
        </p:nvSpPr>
        <p:spPr>
          <a:xfrm>
            <a:off x="1371600" y="2090190"/>
            <a:ext cx="6400800" cy="2651759"/>
          </a:xfrm>
        </p:spPr>
        <p:txBody>
          <a:bodyPr/>
          <a:lstStyle/>
          <a:p>
            <a:r>
              <a:rPr lang="en-US" sz="2000" b="1" dirty="0">
                <a:solidFill>
                  <a:srgbClr val="002E51"/>
                </a:solidFill>
              </a:rPr>
              <a:t>Tian Zhang, MD, MHS</a:t>
            </a:r>
          </a:p>
          <a:p>
            <a:r>
              <a:rPr lang="en-US" sz="1600" dirty="0">
                <a:solidFill>
                  <a:srgbClr val="002E51"/>
                </a:solidFill>
              </a:rPr>
              <a:t>Associate Professor</a:t>
            </a:r>
          </a:p>
          <a:p>
            <a:r>
              <a:rPr lang="en-US" sz="1600" dirty="0">
                <a:solidFill>
                  <a:srgbClr val="002E51"/>
                </a:solidFill>
              </a:rPr>
              <a:t>Director of Clinical Research</a:t>
            </a:r>
          </a:p>
          <a:p>
            <a:r>
              <a:rPr lang="en-US" sz="1600" dirty="0">
                <a:solidFill>
                  <a:srgbClr val="002E51"/>
                </a:solidFill>
              </a:rPr>
              <a:t>UT Southwestern Medical Center</a:t>
            </a:r>
          </a:p>
          <a:p>
            <a:r>
              <a:rPr lang="en-US" sz="1600" dirty="0">
                <a:solidFill>
                  <a:srgbClr val="002E51"/>
                </a:solidFill>
              </a:rPr>
              <a:t>Harold C. Simmons Comprehensive Cancer Center</a:t>
            </a:r>
          </a:p>
          <a:p>
            <a:r>
              <a:rPr lang="en-US" sz="1600" dirty="0">
                <a:solidFill>
                  <a:srgbClr val="002E51"/>
                </a:solidFill>
              </a:rPr>
              <a:t>Dallas, TX</a:t>
            </a:r>
            <a:endParaRPr lang="en-US" sz="1600" dirty="0"/>
          </a:p>
        </p:txBody>
      </p:sp>
      <p:sp>
        <p:nvSpPr>
          <p:cNvPr id="3" name="Title 2">
            <a:extLst>
              <a:ext uri="{FF2B5EF4-FFF2-40B4-BE49-F238E27FC236}">
                <a16:creationId xmlns:a16="http://schemas.microsoft.com/office/drawing/2014/main" id="{E91C988E-C670-A4DE-009F-55F274E8248C}"/>
              </a:ext>
            </a:extLst>
          </p:cNvPr>
          <p:cNvSpPr>
            <a:spLocks noGrp="1"/>
          </p:cNvSpPr>
          <p:nvPr>
            <p:ph type="title"/>
          </p:nvPr>
        </p:nvSpPr>
        <p:spPr>
          <a:xfrm>
            <a:off x="-73891" y="547716"/>
            <a:ext cx="9217891" cy="1006507"/>
          </a:xfrm>
        </p:spPr>
        <p:txBody>
          <a:bodyPr/>
          <a:lstStyle/>
          <a:p>
            <a:r>
              <a:rPr lang="en-US" b="1" dirty="0">
                <a:solidFill>
                  <a:srgbClr val="002E51"/>
                </a:solidFill>
              </a:rPr>
              <a:t>Role of PARP inhibitors </a:t>
            </a:r>
            <a:br>
              <a:rPr lang="en-US" b="1" dirty="0">
                <a:solidFill>
                  <a:srgbClr val="002E51"/>
                </a:solidFill>
              </a:rPr>
            </a:br>
            <a:r>
              <a:rPr lang="en-US" b="1" dirty="0">
                <a:solidFill>
                  <a:srgbClr val="002E51"/>
                </a:solidFill>
              </a:rPr>
              <a:t>in prostate cancer</a:t>
            </a:r>
            <a:endParaRPr lang="en-US" dirty="0"/>
          </a:p>
        </p:txBody>
      </p:sp>
    </p:spTree>
    <p:extLst>
      <p:ext uri="{BB962C8B-B14F-4D97-AF65-F5344CB8AC3E}">
        <p14:creationId xmlns:p14="http://schemas.microsoft.com/office/powerpoint/2010/main" val="2464570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F61B7-5D52-97F7-FC8D-B17B63D6F8A9}"/>
              </a:ext>
            </a:extLst>
          </p:cNvPr>
          <p:cNvSpPr>
            <a:spLocks noGrp="1"/>
          </p:cNvSpPr>
          <p:nvPr>
            <p:ph type="title"/>
          </p:nvPr>
        </p:nvSpPr>
        <p:spPr/>
        <p:txBody>
          <a:bodyPr/>
          <a:lstStyle/>
          <a:p>
            <a:endParaRPr lang="en-US"/>
          </a:p>
        </p:txBody>
      </p:sp>
      <p:pic>
        <p:nvPicPr>
          <p:cNvPr id="8" name="Content Placeholder 7" descr="A graph of a number of patients with cancer&#10;&#10;Description automatically generated with medium confidence">
            <a:extLst>
              <a:ext uri="{FF2B5EF4-FFF2-40B4-BE49-F238E27FC236}">
                <a16:creationId xmlns:a16="http://schemas.microsoft.com/office/drawing/2014/main" id="{23661ACA-AD45-CA7F-D52F-F9D904D37EF7}"/>
              </a:ext>
            </a:extLst>
          </p:cNvPr>
          <p:cNvPicPr>
            <a:picLocks noGrp="1" noChangeAspect="1"/>
          </p:cNvPicPr>
          <p:nvPr>
            <p:ph idx="1"/>
          </p:nvPr>
        </p:nvPicPr>
        <p:blipFill>
          <a:blip r:embed="rId3"/>
          <a:stretch>
            <a:fillRect/>
          </a:stretch>
        </p:blipFill>
        <p:spPr>
          <a:xfrm>
            <a:off x="5301673" y="2574131"/>
            <a:ext cx="3666837" cy="1752134"/>
          </a:xfrm>
        </p:spPr>
      </p:pic>
      <p:sp>
        <p:nvSpPr>
          <p:cNvPr id="4" name="Title 1">
            <a:extLst>
              <a:ext uri="{FF2B5EF4-FFF2-40B4-BE49-F238E27FC236}">
                <a16:creationId xmlns:a16="http://schemas.microsoft.com/office/drawing/2014/main" id="{53B9219A-AD1D-1A79-4562-45C83F109FEB}"/>
              </a:ext>
            </a:extLst>
          </p:cNvPr>
          <p:cNvSpPr txBox="1">
            <a:spLocks/>
          </p:cNvSpPr>
          <p:nvPr/>
        </p:nvSpPr>
        <p:spPr>
          <a:xfrm>
            <a:off x="196711" y="365113"/>
            <a:ext cx="9144000" cy="655319"/>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dirty="0"/>
              <a:t>Overall survival – not quite there across combination trials</a:t>
            </a:r>
          </a:p>
        </p:txBody>
      </p:sp>
      <p:pic>
        <p:nvPicPr>
          <p:cNvPr id="5" name="Picture 4">
            <a:extLst>
              <a:ext uri="{FF2B5EF4-FFF2-40B4-BE49-F238E27FC236}">
                <a16:creationId xmlns:a16="http://schemas.microsoft.com/office/drawing/2014/main" id="{17630BBF-2AE4-15AC-878F-951DC5B93FE7}"/>
              </a:ext>
            </a:extLst>
          </p:cNvPr>
          <p:cNvPicPr>
            <a:picLocks noChangeAspect="1"/>
          </p:cNvPicPr>
          <p:nvPr/>
        </p:nvPicPr>
        <p:blipFill>
          <a:blip r:embed="rId4"/>
          <a:stretch>
            <a:fillRect/>
          </a:stretch>
        </p:blipFill>
        <p:spPr>
          <a:xfrm>
            <a:off x="2673617" y="1459389"/>
            <a:ext cx="2794310" cy="1893412"/>
          </a:xfrm>
          <a:prstGeom prst="rect">
            <a:avLst/>
          </a:prstGeom>
        </p:spPr>
      </p:pic>
      <p:sp>
        <p:nvSpPr>
          <p:cNvPr id="9" name="TextBox 8">
            <a:extLst>
              <a:ext uri="{FF2B5EF4-FFF2-40B4-BE49-F238E27FC236}">
                <a16:creationId xmlns:a16="http://schemas.microsoft.com/office/drawing/2014/main" id="{08655F57-020C-49FC-A4EC-22B7C439356C}"/>
              </a:ext>
            </a:extLst>
          </p:cNvPr>
          <p:cNvSpPr txBox="1"/>
          <p:nvPr/>
        </p:nvSpPr>
        <p:spPr>
          <a:xfrm>
            <a:off x="0" y="3710131"/>
            <a:ext cx="1697901" cy="584775"/>
          </a:xfrm>
          <a:prstGeom prst="rect">
            <a:avLst/>
          </a:prstGeom>
          <a:noFill/>
        </p:spPr>
        <p:txBody>
          <a:bodyPr wrap="none" rtlCol="0">
            <a:spAutoFit/>
          </a:bodyPr>
          <a:lstStyle/>
          <a:p>
            <a:r>
              <a:rPr lang="en-US" sz="800" dirty="0"/>
              <a:t>Saad F et al, </a:t>
            </a:r>
            <a:r>
              <a:rPr lang="en-US" sz="800" i="1" dirty="0"/>
              <a:t>Lancet Oncol</a:t>
            </a:r>
            <a:r>
              <a:rPr lang="en-US" sz="800" dirty="0"/>
              <a:t>, 2023</a:t>
            </a:r>
          </a:p>
          <a:p>
            <a:r>
              <a:rPr lang="en-US" sz="800" dirty="0"/>
              <a:t>Chi KN et al, GU ASCO 2022</a:t>
            </a:r>
          </a:p>
          <a:p>
            <a:r>
              <a:rPr lang="en-US" sz="800" dirty="0"/>
              <a:t>Chi KN et al, </a:t>
            </a:r>
            <a:r>
              <a:rPr lang="en-US" sz="800" i="1" dirty="0"/>
              <a:t>JCO</a:t>
            </a:r>
            <a:r>
              <a:rPr lang="en-US" sz="800" dirty="0"/>
              <a:t>, 2023</a:t>
            </a:r>
          </a:p>
          <a:p>
            <a:r>
              <a:rPr lang="en-US" sz="800" dirty="0" err="1"/>
              <a:t>Fizazi</a:t>
            </a:r>
            <a:r>
              <a:rPr lang="en-US" sz="800" dirty="0"/>
              <a:t> K et al, </a:t>
            </a:r>
            <a:r>
              <a:rPr lang="en-US" sz="800" i="1" dirty="0"/>
              <a:t>Nat Med</a:t>
            </a:r>
            <a:r>
              <a:rPr lang="en-US" sz="800" dirty="0"/>
              <a:t>, 2023</a:t>
            </a:r>
          </a:p>
        </p:txBody>
      </p:sp>
      <p:sp>
        <p:nvSpPr>
          <p:cNvPr id="10" name="TextBox 9">
            <a:extLst>
              <a:ext uri="{FF2B5EF4-FFF2-40B4-BE49-F238E27FC236}">
                <a16:creationId xmlns:a16="http://schemas.microsoft.com/office/drawing/2014/main" id="{235564B9-519A-ADA1-C0F8-3B3408719D15}"/>
              </a:ext>
            </a:extLst>
          </p:cNvPr>
          <p:cNvSpPr txBox="1"/>
          <p:nvPr/>
        </p:nvSpPr>
        <p:spPr>
          <a:xfrm>
            <a:off x="-83668" y="805979"/>
            <a:ext cx="2900758" cy="276999"/>
          </a:xfrm>
          <a:prstGeom prst="rect">
            <a:avLst/>
          </a:prstGeom>
          <a:noFill/>
        </p:spPr>
        <p:txBody>
          <a:bodyPr wrap="square" rtlCol="0">
            <a:spAutoFit/>
          </a:bodyPr>
          <a:lstStyle/>
          <a:p>
            <a:pPr algn="ctr"/>
            <a:r>
              <a:rPr lang="en-US" sz="1200" dirty="0"/>
              <a:t>PROPEL: Olaparib/abiraterone OS</a:t>
            </a:r>
          </a:p>
        </p:txBody>
      </p:sp>
      <p:sp>
        <p:nvSpPr>
          <p:cNvPr id="11" name="TextBox 10">
            <a:extLst>
              <a:ext uri="{FF2B5EF4-FFF2-40B4-BE49-F238E27FC236}">
                <a16:creationId xmlns:a16="http://schemas.microsoft.com/office/drawing/2014/main" id="{031E9E8F-D147-EE1B-5084-866FF48A5162}"/>
              </a:ext>
            </a:extLst>
          </p:cNvPr>
          <p:cNvSpPr txBox="1"/>
          <p:nvPr/>
        </p:nvSpPr>
        <p:spPr>
          <a:xfrm>
            <a:off x="5301672" y="2308227"/>
            <a:ext cx="3666837" cy="276999"/>
          </a:xfrm>
          <a:prstGeom prst="rect">
            <a:avLst/>
          </a:prstGeom>
          <a:noFill/>
        </p:spPr>
        <p:txBody>
          <a:bodyPr wrap="square" rtlCol="0">
            <a:spAutoFit/>
          </a:bodyPr>
          <a:lstStyle/>
          <a:p>
            <a:pPr algn="ctr"/>
            <a:r>
              <a:rPr lang="en-US" sz="1200" dirty="0"/>
              <a:t>TALAPRO-2: </a:t>
            </a:r>
            <a:r>
              <a:rPr lang="en-US" sz="1200" dirty="0" err="1"/>
              <a:t>Talazoparib</a:t>
            </a:r>
            <a:r>
              <a:rPr lang="en-US" sz="1200" dirty="0"/>
              <a:t>/enzalutamide OS</a:t>
            </a:r>
          </a:p>
        </p:txBody>
      </p:sp>
      <p:sp>
        <p:nvSpPr>
          <p:cNvPr id="12" name="TextBox 11">
            <a:extLst>
              <a:ext uri="{FF2B5EF4-FFF2-40B4-BE49-F238E27FC236}">
                <a16:creationId xmlns:a16="http://schemas.microsoft.com/office/drawing/2014/main" id="{DBFD367F-1F90-725A-68C5-B204F7967534}"/>
              </a:ext>
            </a:extLst>
          </p:cNvPr>
          <p:cNvSpPr txBox="1"/>
          <p:nvPr/>
        </p:nvSpPr>
        <p:spPr>
          <a:xfrm>
            <a:off x="2835562" y="1191526"/>
            <a:ext cx="3472875" cy="276999"/>
          </a:xfrm>
          <a:prstGeom prst="rect">
            <a:avLst/>
          </a:prstGeom>
          <a:noFill/>
        </p:spPr>
        <p:txBody>
          <a:bodyPr wrap="square" rtlCol="0">
            <a:spAutoFit/>
          </a:bodyPr>
          <a:lstStyle/>
          <a:p>
            <a:pPr algn="ctr"/>
            <a:r>
              <a:rPr lang="en-US" sz="1200" dirty="0"/>
              <a:t>MAGNITUDE: Niraparib/abiraterone OS</a:t>
            </a:r>
          </a:p>
        </p:txBody>
      </p:sp>
      <p:sp>
        <p:nvSpPr>
          <p:cNvPr id="13" name="TextBox 12">
            <a:extLst>
              <a:ext uri="{FF2B5EF4-FFF2-40B4-BE49-F238E27FC236}">
                <a16:creationId xmlns:a16="http://schemas.microsoft.com/office/drawing/2014/main" id="{0084B592-8EAA-3334-3CA4-EEA898E37A83}"/>
              </a:ext>
            </a:extLst>
          </p:cNvPr>
          <p:cNvSpPr txBox="1"/>
          <p:nvPr/>
        </p:nvSpPr>
        <p:spPr>
          <a:xfrm>
            <a:off x="1888229" y="3710131"/>
            <a:ext cx="3214341" cy="646331"/>
          </a:xfrm>
          <a:prstGeom prst="rect">
            <a:avLst/>
          </a:prstGeom>
          <a:noFill/>
        </p:spPr>
        <p:txBody>
          <a:bodyPr wrap="none" rtlCol="0">
            <a:spAutoFit/>
          </a:bodyPr>
          <a:lstStyle/>
          <a:p>
            <a:r>
              <a:rPr lang="en-US" sz="1200" i="1" dirty="0">
                <a:solidFill>
                  <a:srgbClr val="0070C0"/>
                </a:solidFill>
              </a:rPr>
              <a:t>Overall survival as endpoint may not be met </a:t>
            </a:r>
          </a:p>
          <a:p>
            <a:r>
              <a:rPr lang="en-US" sz="1200" i="1" dirty="0">
                <a:solidFill>
                  <a:srgbClr val="0070C0"/>
                </a:solidFill>
              </a:rPr>
              <a:t>if patients in control cohort have access to </a:t>
            </a:r>
          </a:p>
          <a:p>
            <a:r>
              <a:rPr lang="en-US" sz="1200" i="1" dirty="0">
                <a:solidFill>
                  <a:srgbClr val="0070C0"/>
                </a:solidFill>
              </a:rPr>
              <a:t>PARP inhibitors and cross over after study</a:t>
            </a:r>
          </a:p>
        </p:txBody>
      </p:sp>
      <p:pic>
        <p:nvPicPr>
          <p:cNvPr id="14" name="Picture 13">
            <a:extLst>
              <a:ext uri="{FF2B5EF4-FFF2-40B4-BE49-F238E27FC236}">
                <a16:creationId xmlns:a16="http://schemas.microsoft.com/office/drawing/2014/main" id="{DE348D0E-5C39-6966-0A07-3D472E4E2C67}"/>
              </a:ext>
            </a:extLst>
          </p:cNvPr>
          <p:cNvPicPr>
            <a:picLocks noChangeAspect="1"/>
          </p:cNvPicPr>
          <p:nvPr/>
        </p:nvPicPr>
        <p:blipFill>
          <a:blip r:embed="rId5"/>
          <a:stretch>
            <a:fillRect/>
          </a:stretch>
        </p:blipFill>
        <p:spPr>
          <a:xfrm>
            <a:off x="-83669" y="1077501"/>
            <a:ext cx="2900759" cy="1689177"/>
          </a:xfrm>
          <a:prstGeom prst="rect">
            <a:avLst/>
          </a:prstGeom>
        </p:spPr>
      </p:pic>
    </p:spTree>
    <p:extLst>
      <p:ext uri="{BB962C8B-B14F-4D97-AF65-F5344CB8AC3E}">
        <p14:creationId xmlns:p14="http://schemas.microsoft.com/office/powerpoint/2010/main" val="1765111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6E3FF-D900-52B9-C459-CAF2056628A9}"/>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4F40B46D-0C01-2CF0-B917-F5F444FB34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1387" y="754292"/>
            <a:ext cx="3516746" cy="2223912"/>
          </a:xfrm>
          <a:prstGeom prst="rect">
            <a:avLst/>
          </a:prstGeom>
        </p:spPr>
      </p:pic>
      <p:sp>
        <p:nvSpPr>
          <p:cNvPr id="5" name="Title 1">
            <a:extLst>
              <a:ext uri="{FF2B5EF4-FFF2-40B4-BE49-F238E27FC236}">
                <a16:creationId xmlns:a16="http://schemas.microsoft.com/office/drawing/2014/main" id="{61CBC8A4-7FA4-AE8A-D986-02DAF77B8BE5}"/>
              </a:ext>
            </a:extLst>
          </p:cNvPr>
          <p:cNvSpPr txBox="1">
            <a:spLocks/>
          </p:cNvSpPr>
          <p:nvPr/>
        </p:nvSpPr>
        <p:spPr>
          <a:xfrm>
            <a:off x="196710" y="154495"/>
            <a:ext cx="9144000" cy="655319"/>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dirty="0"/>
              <a:t>Adverse events across combination trials</a:t>
            </a:r>
          </a:p>
        </p:txBody>
      </p:sp>
      <p:pic>
        <p:nvPicPr>
          <p:cNvPr id="7" name="Picture 6" descr="A graph of numbers and a number of patients&#10;&#10;Description automatically generated with medium confidence">
            <a:extLst>
              <a:ext uri="{FF2B5EF4-FFF2-40B4-BE49-F238E27FC236}">
                <a16:creationId xmlns:a16="http://schemas.microsoft.com/office/drawing/2014/main" id="{3C634052-7E32-C53A-EE23-CB581F59FF6D}"/>
              </a:ext>
            </a:extLst>
          </p:cNvPr>
          <p:cNvPicPr>
            <a:picLocks noChangeAspect="1"/>
          </p:cNvPicPr>
          <p:nvPr/>
        </p:nvPicPr>
        <p:blipFill>
          <a:blip r:embed="rId3"/>
          <a:stretch>
            <a:fillRect/>
          </a:stretch>
        </p:blipFill>
        <p:spPr>
          <a:xfrm>
            <a:off x="-26248" y="1020432"/>
            <a:ext cx="4741549" cy="1886843"/>
          </a:xfrm>
          <a:prstGeom prst="rect">
            <a:avLst/>
          </a:prstGeom>
        </p:spPr>
      </p:pic>
      <p:pic>
        <p:nvPicPr>
          <p:cNvPr id="9" name="Picture 8" descr="A table of information with black text&#10;&#10;Description automatically generated with medium confidence">
            <a:extLst>
              <a:ext uri="{FF2B5EF4-FFF2-40B4-BE49-F238E27FC236}">
                <a16:creationId xmlns:a16="http://schemas.microsoft.com/office/drawing/2014/main" id="{9D429F97-D84F-2E32-D7B0-EB0469E1ADBC}"/>
              </a:ext>
            </a:extLst>
          </p:cNvPr>
          <p:cNvPicPr>
            <a:picLocks noChangeAspect="1"/>
          </p:cNvPicPr>
          <p:nvPr/>
        </p:nvPicPr>
        <p:blipFill>
          <a:blip r:embed="rId4"/>
          <a:stretch>
            <a:fillRect/>
          </a:stretch>
        </p:blipFill>
        <p:spPr>
          <a:xfrm>
            <a:off x="3443399" y="2834560"/>
            <a:ext cx="2849891" cy="2387746"/>
          </a:xfrm>
          <a:prstGeom prst="rect">
            <a:avLst/>
          </a:prstGeom>
        </p:spPr>
      </p:pic>
      <p:sp>
        <p:nvSpPr>
          <p:cNvPr id="11" name="TextBox 10">
            <a:extLst>
              <a:ext uri="{FF2B5EF4-FFF2-40B4-BE49-F238E27FC236}">
                <a16:creationId xmlns:a16="http://schemas.microsoft.com/office/drawing/2014/main" id="{E5C8D46F-B205-89B1-2B2D-567FE78F65A0}"/>
              </a:ext>
            </a:extLst>
          </p:cNvPr>
          <p:cNvSpPr txBox="1"/>
          <p:nvPr/>
        </p:nvSpPr>
        <p:spPr>
          <a:xfrm>
            <a:off x="196710" y="712655"/>
            <a:ext cx="4375289" cy="307777"/>
          </a:xfrm>
          <a:prstGeom prst="rect">
            <a:avLst/>
          </a:prstGeom>
          <a:noFill/>
        </p:spPr>
        <p:txBody>
          <a:bodyPr wrap="square" rtlCol="0">
            <a:spAutoFit/>
          </a:bodyPr>
          <a:lstStyle/>
          <a:p>
            <a:pPr algn="ctr"/>
            <a:r>
              <a:rPr lang="en-US" dirty="0"/>
              <a:t>PROPEL: Olaparib/abiraterone AEs</a:t>
            </a:r>
          </a:p>
        </p:txBody>
      </p:sp>
      <p:sp>
        <p:nvSpPr>
          <p:cNvPr id="12" name="TextBox 11">
            <a:extLst>
              <a:ext uri="{FF2B5EF4-FFF2-40B4-BE49-F238E27FC236}">
                <a16:creationId xmlns:a16="http://schemas.microsoft.com/office/drawing/2014/main" id="{E2F65B4D-DF97-4F7D-137B-A5101E5627A4}"/>
              </a:ext>
            </a:extLst>
          </p:cNvPr>
          <p:cNvSpPr txBox="1"/>
          <p:nvPr/>
        </p:nvSpPr>
        <p:spPr>
          <a:xfrm>
            <a:off x="4868344" y="446515"/>
            <a:ext cx="3854758" cy="307777"/>
          </a:xfrm>
          <a:prstGeom prst="rect">
            <a:avLst/>
          </a:prstGeom>
          <a:noFill/>
        </p:spPr>
        <p:txBody>
          <a:bodyPr wrap="square" rtlCol="0">
            <a:spAutoFit/>
          </a:bodyPr>
          <a:lstStyle/>
          <a:p>
            <a:pPr algn="ctr"/>
            <a:r>
              <a:rPr lang="en-US" dirty="0"/>
              <a:t>TALAPRO-2: </a:t>
            </a:r>
            <a:r>
              <a:rPr lang="en-US" dirty="0" err="1"/>
              <a:t>Talazoparib</a:t>
            </a:r>
            <a:r>
              <a:rPr lang="en-US" dirty="0"/>
              <a:t>/enzalutamide AEs</a:t>
            </a:r>
          </a:p>
        </p:txBody>
      </p:sp>
      <p:sp>
        <p:nvSpPr>
          <p:cNvPr id="13" name="TextBox 12">
            <a:extLst>
              <a:ext uri="{FF2B5EF4-FFF2-40B4-BE49-F238E27FC236}">
                <a16:creationId xmlns:a16="http://schemas.microsoft.com/office/drawing/2014/main" id="{57EC00BF-24F7-76B0-D7A4-A4522D7CCF88}"/>
              </a:ext>
            </a:extLst>
          </p:cNvPr>
          <p:cNvSpPr txBox="1"/>
          <p:nvPr/>
        </p:nvSpPr>
        <p:spPr>
          <a:xfrm>
            <a:off x="-29476" y="3039374"/>
            <a:ext cx="3472875" cy="523220"/>
          </a:xfrm>
          <a:prstGeom prst="rect">
            <a:avLst/>
          </a:prstGeom>
          <a:noFill/>
        </p:spPr>
        <p:txBody>
          <a:bodyPr wrap="square" rtlCol="0">
            <a:spAutoFit/>
          </a:bodyPr>
          <a:lstStyle/>
          <a:p>
            <a:pPr algn="r"/>
            <a:r>
              <a:rPr lang="en-US" dirty="0"/>
              <a:t>MAGNITUDE: </a:t>
            </a:r>
            <a:br>
              <a:rPr lang="en-US" dirty="0"/>
            </a:br>
            <a:r>
              <a:rPr lang="en-US" dirty="0"/>
              <a:t>Niraparib/abiraterone AEs</a:t>
            </a:r>
          </a:p>
        </p:txBody>
      </p:sp>
      <p:sp>
        <p:nvSpPr>
          <p:cNvPr id="14" name="TextBox 13">
            <a:extLst>
              <a:ext uri="{FF2B5EF4-FFF2-40B4-BE49-F238E27FC236}">
                <a16:creationId xmlns:a16="http://schemas.microsoft.com/office/drawing/2014/main" id="{64790C4B-77DE-4CEB-403D-E0EEDF929EC3}"/>
              </a:ext>
            </a:extLst>
          </p:cNvPr>
          <p:cNvSpPr txBox="1"/>
          <p:nvPr/>
        </p:nvSpPr>
        <p:spPr>
          <a:xfrm>
            <a:off x="115359" y="3782813"/>
            <a:ext cx="2089033" cy="553998"/>
          </a:xfrm>
          <a:prstGeom prst="rect">
            <a:avLst/>
          </a:prstGeom>
          <a:noFill/>
        </p:spPr>
        <p:txBody>
          <a:bodyPr wrap="none" rtlCol="0">
            <a:spAutoFit/>
          </a:bodyPr>
          <a:lstStyle/>
          <a:p>
            <a:r>
              <a:rPr lang="en-US" sz="1000" dirty="0"/>
              <a:t>De bono J et al, ESMO 2022</a:t>
            </a:r>
          </a:p>
          <a:p>
            <a:r>
              <a:rPr lang="en-US" sz="1000" dirty="0"/>
              <a:t>Agarwal N et al, GU ASCO 2023</a:t>
            </a:r>
          </a:p>
          <a:p>
            <a:r>
              <a:rPr lang="en-US" sz="1000" dirty="0"/>
              <a:t>Chi KN et al, </a:t>
            </a:r>
            <a:r>
              <a:rPr lang="en-US" sz="1000" i="1" dirty="0"/>
              <a:t>Ann of </a:t>
            </a:r>
            <a:r>
              <a:rPr lang="en-US" sz="1000" i="1" dirty="0" err="1"/>
              <a:t>Onc</a:t>
            </a:r>
            <a:r>
              <a:rPr lang="en-US" sz="1000" dirty="0"/>
              <a:t>, 2023</a:t>
            </a:r>
          </a:p>
        </p:txBody>
      </p:sp>
    </p:spTree>
    <p:extLst>
      <p:ext uri="{BB962C8B-B14F-4D97-AF65-F5344CB8AC3E}">
        <p14:creationId xmlns:p14="http://schemas.microsoft.com/office/powerpoint/2010/main" val="2882777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472B0-C7EE-D412-F91D-3533E30F8533}"/>
              </a:ext>
            </a:extLst>
          </p:cNvPr>
          <p:cNvSpPr>
            <a:spLocks noGrp="1"/>
          </p:cNvSpPr>
          <p:nvPr>
            <p:ph type="title"/>
          </p:nvPr>
        </p:nvSpPr>
        <p:spPr/>
        <p:txBody>
          <a:bodyPr/>
          <a:lstStyle/>
          <a:p>
            <a:endParaRPr lang="en-US"/>
          </a:p>
        </p:txBody>
      </p:sp>
      <p:pic>
        <p:nvPicPr>
          <p:cNvPr id="5" name="Content Placeholder 4" descr="A diagram of a medical procedure&#10;&#10;Description automatically generated">
            <a:extLst>
              <a:ext uri="{FF2B5EF4-FFF2-40B4-BE49-F238E27FC236}">
                <a16:creationId xmlns:a16="http://schemas.microsoft.com/office/drawing/2014/main" id="{91B55DED-5C01-E68F-69F0-0547BF56215C}"/>
              </a:ext>
            </a:extLst>
          </p:cNvPr>
          <p:cNvPicPr>
            <a:picLocks noGrp="1" noChangeAspect="1"/>
          </p:cNvPicPr>
          <p:nvPr>
            <p:ph idx="1"/>
          </p:nvPr>
        </p:nvPicPr>
        <p:blipFill>
          <a:blip r:embed="rId2"/>
          <a:stretch>
            <a:fillRect/>
          </a:stretch>
        </p:blipFill>
        <p:spPr>
          <a:xfrm>
            <a:off x="0" y="1020432"/>
            <a:ext cx="4674664" cy="2664877"/>
          </a:xfrm>
        </p:spPr>
      </p:pic>
      <p:sp>
        <p:nvSpPr>
          <p:cNvPr id="6" name="Title 1">
            <a:extLst>
              <a:ext uri="{FF2B5EF4-FFF2-40B4-BE49-F238E27FC236}">
                <a16:creationId xmlns:a16="http://schemas.microsoft.com/office/drawing/2014/main" id="{8CDDA6B9-0EE1-CD51-49B7-7D0FA16D1DA1}"/>
              </a:ext>
            </a:extLst>
          </p:cNvPr>
          <p:cNvSpPr txBox="1">
            <a:spLocks/>
          </p:cNvSpPr>
          <p:nvPr/>
        </p:nvSpPr>
        <p:spPr>
          <a:xfrm>
            <a:off x="97719" y="396332"/>
            <a:ext cx="9376950" cy="655319"/>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dirty="0" err="1"/>
              <a:t>BRCAAway</a:t>
            </a:r>
            <a:r>
              <a:rPr lang="en-US" sz="1800" b="1" dirty="0"/>
              <a:t> trial – investigator-led trial asking the contribution of each treatment</a:t>
            </a:r>
          </a:p>
        </p:txBody>
      </p:sp>
      <p:pic>
        <p:nvPicPr>
          <p:cNvPr id="8" name="Picture 7" descr="A graph of a graph&#10;&#10;Description automatically generated">
            <a:extLst>
              <a:ext uri="{FF2B5EF4-FFF2-40B4-BE49-F238E27FC236}">
                <a16:creationId xmlns:a16="http://schemas.microsoft.com/office/drawing/2014/main" id="{D5E16E88-F455-AF4C-E6C4-852251092717}"/>
              </a:ext>
            </a:extLst>
          </p:cNvPr>
          <p:cNvPicPr>
            <a:picLocks noChangeAspect="1"/>
          </p:cNvPicPr>
          <p:nvPr/>
        </p:nvPicPr>
        <p:blipFill>
          <a:blip r:embed="rId3"/>
          <a:stretch>
            <a:fillRect/>
          </a:stretch>
        </p:blipFill>
        <p:spPr>
          <a:xfrm>
            <a:off x="4708535" y="1143542"/>
            <a:ext cx="3863297" cy="2829224"/>
          </a:xfrm>
          <a:prstGeom prst="rect">
            <a:avLst/>
          </a:prstGeom>
        </p:spPr>
      </p:pic>
      <p:sp>
        <p:nvSpPr>
          <p:cNvPr id="9" name="TextBox 8">
            <a:extLst>
              <a:ext uri="{FF2B5EF4-FFF2-40B4-BE49-F238E27FC236}">
                <a16:creationId xmlns:a16="http://schemas.microsoft.com/office/drawing/2014/main" id="{025B79C7-641F-592C-2B77-601E90CFEF66}"/>
              </a:ext>
            </a:extLst>
          </p:cNvPr>
          <p:cNvSpPr txBox="1"/>
          <p:nvPr/>
        </p:nvSpPr>
        <p:spPr>
          <a:xfrm>
            <a:off x="3075708" y="1020432"/>
            <a:ext cx="564578" cy="246221"/>
          </a:xfrm>
          <a:prstGeom prst="rect">
            <a:avLst/>
          </a:prstGeom>
          <a:noFill/>
        </p:spPr>
        <p:txBody>
          <a:bodyPr wrap="none" rtlCol="0">
            <a:spAutoFit/>
          </a:bodyPr>
          <a:lstStyle/>
          <a:p>
            <a:r>
              <a:rPr lang="en-US" sz="1000" dirty="0"/>
              <a:t>N=161</a:t>
            </a:r>
          </a:p>
        </p:txBody>
      </p:sp>
      <p:sp>
        <p:nvSpPr>
          <p:cNvPr id="10" name="TextBox 9">
            <a:extLst>
              <a:ext uri="{FF2B5EF4-FFF2-40B4-BE49-F238E27FC236}">
                <a16:creationId xmlns:a16="http://schemas.microsoft.com/office/drawing/2014/main" id="{9003BC46-1412-83B4-1FF8-98677CEE7A22}"/>
              </a:ext>
            </a:extLst>
          </p:cNvPr>
          <p:cNvSpPr txBox="1"/>
          <p:nvPr/>
        </p:nvSpPr>
        <p:spPr>
          <a:xfrm>
            <a:off x="1138781" y="1429530"/>
            <a:ext cx="494046" cy="246221"/>
          </a:xfrm>
          <a:prstGeom prst="rect">
            <a:avLst/>
          </a:prstGeom>
          <a:noFill/>
        </p:spPr>
        <p:txBody>
          <a:bodyPr wrap="none" rtlCol="0">
            <a:spAutoFit/>
          </a:bodyPr>
          <a:lstStyle/>
          <a:p>
            <a:r>
              <a:rPr lang="en-US" sz="1000" dirty="0"/>
              <a:t>N=61</a:t>
            </a:r>
          </a:p>
        </p:txBody>
      </p:sp>
      <p:sp>
        <p:nvSpPr>
          <p:cNvPr id="12" name="Rectangle 11">
            <a:extLst>
              <a:ext uri="{FF2B5EF4-FFF2-40B4-BE49-F238E27FC236}">
                <a16:creationId xmlns:a16="http://schemas.microsoft.com/office/drawing/2014/main" id="{39D951A1-21D1-F486-9DFA-9248A8FD48FF}"/>
              </a:ext>
            </a:extLst>
          </p:cNvPr>
          <p:cNvSpPr/>
          <p:nvPr/>
        </p:nvSpPr>
        <p:spPr>
          <a:xfrm>
            <a:off x="101600" y="886691"/>
            <a:ext cx="1145309" cy="2568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75FA212-1241-16DE-8FF7-785F87203F25}"/>
              </a:ext>
            </a:extLst>
          </p:cNvPr>
          <p:cNvSpPr txBox="1"/>
          <p:nvPr/>
        </p:nvSpPr>
        <p:spPr>
          <a:xfrm>
            <a:off x="4897724" y="867720"/>
            <a:ext cx="3636539" cy="307777"/>
          </a:xfrm>
          <a:prstGeom prst="rect">
            <a:avLst/>
          </a:prstGeom>
          <a:noFill/>
        </p:spPr>
        <p:txBody>
          <a:bodyPr wrap="square" rtlCol="0">
            <a:spAutoFit/>
          </a:bodyPr>
          <a:lstStyle/>
          <a:p>
            <a:pPr algn="ctr"/>
            <a:r>
              <a:rPr lang="en-US" dirty="0"/>
              <a:t>Progression free survival</a:t>
            </a:r>
          </a:p>
        </p:txBody>
      </p:sp>
      <p:sp>
        <p:nvSpPr>
          <p:cNvPr id="14" name="TextBox 13">
            <a:extLst>
              <a:ext uri="{FF2B5EF4-FFF2-40B4-BE49-F238E27FC236}">
                <a16:creationId xmlns:a16="http://schemas.microsoft.com/office/drawing/2014/main" id="{951B21E1-E95A-3D2B-ECF5-7E786370B839}"/>
              </a:ext>
            </a:extLst>
          </p:cNvPr>
          <p:cNvSpPr txBox="1"/>
          <p:nvPr/>
        </p:nvSpPr>
        <p:spPr>
          <a:xfrm>
            <a:off x="6640183" y="1552640"/>
            <a:ext cx="1869423" cy="307777"/>
          </a:xfrm>
          <a:prstGeom prst="rect">
            <a:avLst/>
          </a:prstGeom>
          <a:noFill/>
        </p:spPr>
        <p:txBody>
          <a:bodyPr wrap="none" rtlCol="0">
            <a:spAutoFit/>
          </a:bodyPr>
          <a:lstStyle/>
          <a:p>
            <a:r>
              <a:rPr lang="en-US" dirty="0" err="1"/>
              <a:t>Olaparib+abiraterone</a:t>
            </a:r>
            <a:endParaRPr lang="en-US" dirty="0"/>
          </a:p>
        </p:txBody>
      </p:sp>
      <p:sp>
        <p:nvSpPr>
          <p:cNvPr id="15" name="TextBox 14">
            <a:extLst>
              <a:ext uri="{FF2B5EF4-FFF2-40B4-BE49-F238E27FC236}">
                <a16:creationId xmlns:a16="http://schemas.microsoft.com/office/drawing/2014/main" id="{BCFD4130-640F-9DF0-81F9-3C144ECEB678}"/>
              </a:ext>
            </a:extLst>
          </p:cNvPr>
          <p:cNvSpPr txBox="1"/>
          <p:nvPr/>
        </p:nvSpPr>
        <p:spPr>
          <a:xfrm>
            <a:off x="5854860" y="2198981"/>
            <a:ext cx="861133" cy="307777"/>
          </a:xfrm>
          <a:prstGeom prst="rect">
            <a:avLst/>
          </a:prstGeom>
          <a:noFill/>
        </p:spPr>
        <p:txBody>
          <a:bodyPr wrap="none" rtlCol="0">
            <a:spAutoFit/>
          </a:bodyPr>
          <a:lstStyle/>
          <a:p>
            <a:r>
              <a:rPr lang="en-US" dirty="0"/>
              <a:t>Olaparib</a:t>
            </a:r>
          </a:p>
        </p:txBody>
      </p:sp>
      <p:sp>
        <p:nvSpPr>
          <p:cNvPr id="16" name="TextBox 15">
            <a:extLst>
              <a:ext uri="{FF2B5EF4-FFF2-40B4-BE49-F238E27FC236}">
                <a16:creationId xmlns:a16="http://schemas.microsoft.com/office/drawing/2014/main" id="{18AA48BE-2454-F379-A9AF-2EA333AC2FF4}"/>
              </a:ext>
            </a:extLst>
          </p:cNvPr>
          <p:cNvSpPr txBox="1"/>
          <p:nvPr/>
        </p:nvSpPr>
        <p:spPr>
          <a:xfrm>
            <a:off x="7355769" y="2762703"/>
            <a:ext cx="1109599" cy="307777"/>
          </a:xfrm>
          <a:prstGeom prst="rect">
            <a:avLst/>
          </a:prstGeom>
          <a:noFill/>
        </p:spPr>
        <p:txBody>
          <a:bodyPr wrap="none" rtlCol="0">
            <a:spAutoFit/>
          </a:bodyPr>
          <a:lstStyle/>
          <a:p>
            <a:r>
              <a:rPr lang="en-US" dirty="0"/>
              <a:t>Abiraterone</a:t>
            </a:r>
          </a:p>
        </p:txBody>
      </p:sp>
      <p:sp>
        <p:nvSpPr>
          <p:cNvPr id="17" name="TextBox 16">
            <a:extLst>
              <a:ext uri="{FF2B5EF4-FFF2-40B4-BE49-F238E27FC236}">
                <a16:creationId xmlns:a16="http://schemas.microsoft.com/office/drawing/2014/main" id="{0770CFB1-D84E-C695-4198-16535F879475}"/>
              </a:ext>
            </a:extLst>
          </p:cNvPr>
          <p:cNvSpPr txBox="1"/>
          <p:nvPr/>
        </p:nvSpPr>
        <p:spPr>
          <a:xfrm>
            <a:off x="-83127" y="3972766"/>
            <a:ext cx="9227127" cy="307777"/>
          </a:xfrm>
          <a:prstGeom prst="rect">
            <a:avLst/>
          </a:prstGeom>
          <a:noFill/>
        </p:spPr>
        <p:txBody>
          <a:bodyPr wrap="square" rtlCol="0">
            <a:spAutoFit/>
          </a:bodyPr>
          <a:lstStyle/>
          <a:p>
            <a:pPr algn="ctr"/>
            <a:r>
              <a:rPr lang="en-US" i="1" dirty="0">
                <a:solidFill>
                  <a:srgbClr val="0070C0"/>
                </a:solidFill>
              </a:rPr>
              <a:t>Awaiting overall survival data</a:t>
            </a:r>
          </a:p>
        </p:txBody>
      </p:sp>
      <p:sp>
        <p:nvSpPr>
          <p:cNvPr id="19" name="TextBox 18">
            <a:extLst>
              <a:ext uri="{FF2B5EF4-FFF2-40B4-BE49-F238E27FC236}">
                <a16:creationId xmlns:a16="http://schemas.microsoft.com/office/drawing/2014/main" id="{AD5CA9F3-2D44-03A1-BA36-48456E4AB37E}"/>
              </a:ext>
            </a:extLst>
          </p:cNvPr>
          <p:cNvSpPr txBox="1"/>
          <p:nvPr/>
        </p:nvSpPr>
        <p:spPr>
          <a:xfrm>
            <a:off x="-83127" y="4125184"/>
            <a:ext cx="1686680" cy="215444"/>
          </a:xfrm>
          <a:prstGeom prst="rect">
            <a:avLst/>
          </a:prstGeom>
          <a:noFill/>
        </p:spPr>
        <p:txBody>
          <a:bodyPr wrap="none" rtlCol="0">
            <a:spAutoFit/>
          </a:bodyPr>
          <a:lstStyle/>
          <a:p>
            <a:r>
              <a:rPr lang="en-US" sz="800" dirty="0"/>
              <a:t>Hussain M et al, GU ASCO 2022</a:t>
            </a:r>
          </a:p>
        </p:txBody>
      </p:sp>
    </p:spTree>
    <p:extLst>
      <p:ext uri="{BB962C8B-B14F-4D97-AF65-F5344CB8AC3E}">
        <p14:creationId xmlns:p14="http://schemas.microsoft.com/office/powerpoint/2010/main" val="4084213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7CB9B-74AD-AF88-CDD1-99EBE46E5600}"/>
              </a:ext>
            </a:extLst>
          </p:cNvPr>
          <p:cNvSpPr>
            <a:spLocks noGrp="1"/>
          </p:cNvSpPr>
          <p:nvPr>
            <p:ph type="title"/>
          </p:nvPr>
        </p:nvSpPr>
        <p:spPr/>
        <p:txBody>
          <a:bodyPr/>
          <a:lstStyle/>
          <a:p>
            <a:endParaRPr lang="en-US"/>
          </a:p>
        </p:txBody>
      </p:sp>
      <p:pic>
        <p:nvPicPr>
          <p:cNvPr id="4" name="Picture 3" descr="A table of numbers and a number of people&#10;&#10;Description automatically generated with medium confidence">
            <a:extLst>
              <a:ext uri="{FF2B5EF4-FFF2-40B4-BE49-F238E27FC236}">
                <a16:creationId xmlns:a16="http://schemas.microsoft.com/office/drawing/2014/main" id="{E8F98806-F643-9C39-74E2-FA59D6C8CE7A}"/>
              </a:ext>
            </a:extLst>
          </p:cNvPr>
          <p:cNvPicPr>
            <a:picLocks noChangeAspect="1"/>
          </p:cNvPicPr>
          <p:nvPr/>
        </p:nvPicPr>
        <p:blipFill>
          <a:blip r:embed="rId2"/>
          <a:stretch>
            <a:fillRect/>
          </a:stretch>
        </p:blipFill>
        <p:spPr>
          <a:xfrm>
            <a:off x="3812898" y="1082265"/>
            <a:ext cx="3411677" cy="1491866"/>
          </a:xfrm>
          <a:prstGeom prst="rect">
            <a:avLst/>
          </a:prstGeom>
        </p:spPr>
      </p:pic>
      <p:sp>
        <p:nvSpPr>
          <p:cNvPr id="5" name="Title 1">
            <a:extLst>
              <a:ext uri="{FF2B5EF4-FFF2-40B4-BE49-F238E27FC236}">
                <a16:creationId xmlns:a16="http://schemas.microsoft.com/office/drawing/2014/main" id="{73939E63-1807-C0FD-31EA-1BF151F63C1D}"/>
              </a:ext>
            </a:extLst>
          </p:cNvPr>
          <p:cNvSpPr txBox="1">
            <a:spLocks/>
          </p:cNvSpPr>
          <p:nvPr/>
        </p:nvSpPr>
        <p:spPr>
          <a:xfrm>
            <a:off x="-139919" y="324962"/>
            <a:ext cx="9423838" cy="655319"/>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dirty="0"/>
              <a:t>How are we doing on generalizability of treatment to underrepresented populations? </a:t>
            </a:r>
          </a:p>
        </p:txBody>
      </p:sp>
      <p:sp>
        <p:nvSpPr>
          <p:cNvPr id="8" name="TextBox 7">
            <a:extLst>
              <a:ext uri="{FF2B5EF4-FFF2-40B4-BE49-F238E27FC236}">
                <a16:creationId xmlns:a16="http://schemas.microsoft.com/office/drawing/2014/main" id="{DF3E57F2-D436-DC16-44DC-6BFEB6ECC023}"/>
              </a:ext>
            </a:extLst>
          </p:cNvPr>
          <p:cNvSpPr txBox="1"/>
          <p:nvPr/>
        </p:nvSpPr>
        <p:spPr>
          <a:xfrm>
            <a:off x="0" y="3967927"/>
            <a:ext cx="3369833" cy="400110"/>
          </a:xfrm>
          <a:prstGeom prst="rect">
            <a:avLst/>
          </a:prstGeom>
          <a:noFill/>
        </p:spPr>
        <p:txBody>
          <a:bodyPr wrap="none" rtlCol="0">
            <a:spAutoFit/>
          </a:bodyPr>
          <a:lstStyle/>
          <a:p>
            <a:r>
              <a:rPr lang="en-US" sz="1000" dirty="0"/>
              <a:t>Chi KN et al, </a:t>
            </a:r>
            <a:r>
              <a:rPr lang="en-US" sz="1000" i="1" dirty="0"/>
              <a:t>JCO</a:t>
            </a:r>
            <a:r>
              <a:rPr lang="en-US" sz="1000" dirty="0"/>
              <a:t> 2023</a:t>
            </a:r>
          </a:p>
          <a:p>
            <a:r>
              <a:rPr lang="en-US" sz="1000" dirty="0" err="1"/>
              <a:t>Rencsok</a:t>
            </a:r>
            <a:r>
              <a:rPr lang="en-US" sz="1000" dirty="0"/>
              <a:t> et al, </a:t>
            </a:r>
            <a:r>
              <a:rPr lang="en-US" sz="1000" i="1" dirty="0"/>
              <a:t>Cancer Epidemiol Biomarkers </a:t>
            </a:r>
            <a:r>
              <a:rPr lang="en-US" sz="1000" i="1" dirty="0" err="1"/>
              <a:t>Prev</a:t>
            </a:r>
            <a:r>
              <a:rPr lang="en-US" sz="1000" dirty="0"/>
              <a:t>, 2020</a:t>
            </a:r>
          </a:p>
        </p:txBody>
      </p:sp>
      <p:pic>
        <p:nvPicPr>
          <p:cNvPr id="12" name="Picture 11" descr="A picture containing diagram&#10;&#10;Description automatically generated">
            <a:extLst>
              <a:ext uri="{FF2B5EF4-FFF2-40B4-BE49-F238E27FC236}">
                <a16:creationId xmlns:a16="http://schemas.microsoft.com/office/drawing/2014/main" id="{174E0D7F-7E18-3300-BB84-3B820EA8B7C1}"/>
              </a:ext>
            </a:extLst>
          </p:cNvPr>
          <p:cNvPicPr>
            <a:picLocks noChangeAspect="1"/>
          </p:cNvPicPr>
          <p:nvPr/>
        </p:nvPicPr>
        <p:blipFill rotWithShape="1">
          <a:blip r:embed="rId3"/>
          <a:srcRect t="8436" r="25860" b="6944"/>
          <a:stretch/>
        </p:blipFill>
        <p:spPr>
          <a:xfrm>
            <a:off x="127380" y="1142015"/>
            <a:ext cx="3313032" cy="2888618"/>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57DDAB73-F343-7B2C-52E8-B642E593695E}"/>
              </a:ext>
            </a:extLst>
          </p:cNvPr>
          <p:cNvPicPr>
            <a:picLocks noChangeAspect="1"/>
          </p:cNvPicPr>
          <p:nvPr/>
        </p:nvPicPr>
        <p:blipFill rotWithShape="1">
          <a:blip r:embed="rId3"/>
          <a:srcRect l="70669" t="33384" r="304" b="38293"/>
          <a:stretch/>
        </p:blipFill>
        <p:spPr>
          <a:xfrm>
            <a:off x="3523507" y="2676534"/>
            <a:ext cx="1578251" cy="1116048"/>
          </a:xfrm>
          <a:prstGeom prst="rect">
            <a:avLst/>
          </a:prstGeom>
        </p:spPr>
      </p:pic>
      <p:sp>
        <p:nvSpPr>
          <p:cNvPr id="14" name="Rectangle 13">
            <a:extLst>
              <a:ext uri="{FF2B5EF4-FFF2-40B4-BE49-F238E27FC236}">
                <a16:creationId xmlns:a16="http://schemas.microsoft.com/office/drawing/2014/main" id="{04D65CBC-C3BD-B6E7-90A3-1DB5E94956C6}"/>
              </a:ext>
            </a:extLst>
          </p:cNvPr>
          <p:cNvSpPr/>
          <p:nvPr/>
        </p:nvSpPr>
        <p:spPr>
          <a:xfrm>
            <a:off x="3268236" y="1948872"/>
            <a:ext cx="344352" cy="10252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EEE0EA5-B6A4-30BC-147E-EF21EAB05066}"/>
              </a:ext>
            </a:extLst>
          </p:cNvPr>
          <p:cNvSpPr txBox="1"/>
          <p:nvPr/>
        </p:nvSpPr>
        <p:spPr>
          <a:xfrm>
            <a:off x="-101597" y="822680"/>
            <a:ext cx="4224233" cy="307777"/>
          </a:xfrm>
          <a:prstGeom prst="rect">
            <a:avLst/>
          </a:prstGeom>
          <a:noFill/>
        </p:spPr>
        <p:txBody>
          <a:bodyPr wrap="none" rtlCol="0">
            <a:spAutoFit/>
          </a:bodyPr>
          <a:lstStyle/>
          <a:p>
            <a:r>
              <a:rPr lang="en-US" dirty="0"/>
              <a:t>Races/ethnicities in prostate cancer trials over time</a:t>
            </a:r>
          </a:p>
        </p:txBody>
      </p:sp>
      <p:sp>
        <p:nvSpPr>
          <p:cNvPr id="16" name="Rectangle 15">
            <a:extLst>
              <a:ext uri="{FF2B5EF4-FFF2-40B4-BE49-F238E27FC236}">
                <a16:creationId xmlns:a16="http://schemas.microsoft.com/office/drawing/2014/main" id="{CDF97140-A471-094A-38B6-9968997262E3}"/>
              </a:ext>
            </a:extLst>
          </p:cNvPr>
          <p:cNvSpPr/>
          <p:nvPr/>
        </p:nvSpPr>
        <p:spPr>
          <a:xfrm>
            <a:off x="102842" y="3841760"/>
            <a:ext cx="2778906" cy="2000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F83DA97-6AC1-2C9F-BA61-D2BD3B13CAE9}"/>
              </a:ext>
            </a:extLst>
          </p:cNvPr>
          <p:cNvSpPr/>
          <p:nvPr/>
        </p:nvSpPr>
        <p:spPr>
          <a:xfrm>
            <a:off x="468262" y="3552034"/>
            <a:ext cx="2778906" cy="2000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Year of trial start</a:t>
            </a:r>
          </a:p>
        </p:txBody>
      </p:sp>
      <p:sp>
        <p:nvSpPr>
          <p:cNvPr id="18" name="TextBox 17">
            <a:extLst>
              <a:ext uri="{FF2B5EF4-FFF2-40B4-BE49-F238E27FC236}">
                <a16:creationId xmlns:a16="http://schemas.microsoft.com/office/drawing/2014/main" id="{7DA36484-8896-B138-077B-AC08C60ACFCA}"/>
              </a:ext>
            </a:extLst>
          </p:cNvPr>
          <p:cNvSpPr txBox="1"/>
          <p:nvPr/>
        </p:nvSpPr>
        <p:spPr>
          <a:xfrm>
            <a:off x="3879274" y="760348"/>
            <a:ext cx="3345301" cy="307777"/>
          </a:xfrm>
          <a:prstGeom prst="rect">
            <a:avLst/>
          </a:prstGeom>
          <a:noFill/>
        </p:spPr>
        <p:txBody>
          <a:bodyPr wrap="square" rtlCol="0">
            <a:spAutoFit/>
          </a:bodyPr>
          <a:lstStyle/>
          <a:p>
            <a:pPr algn="ctr"/>
            <a:r>
              <a:rPr lang="en-US" dirty="0"/>
              <a:t>MAGNITUDE baseline characteristics </a:t>
            </a:r>
          </a:p>
        </p:txBody>
      </p:sp>
      <p:sp>
        <p:nvSpPr>
          <p:cNvPr id="19" name="TextBox 18">
            <a:extLst>
              <a:ext uri="{FF2B5EF4-FFF2-40B4-BE49-F238E27FC236}">
                <a16:creationId xmlns:a16="http://schemas.microsoft.com/office/drawing/2014/main" id="{2AABCC47-061A-DB83-E3C4-404DE18F1046}"/>
              </a:ext>
            </a:extLst>
          </p:cNvPr>
          <p:cNvSpPr txBox="1"/>
          <p:nvPr/>
        </p:nvSpPr>
        <p:spPr>
          <a:xfrm>
            <a:off x="6190947" y="3785943"/>
            <a:ext cx="2953053" cy="523220"/>
          </a:xfrm>
          <a:prstGeom prst="rect">
            <a:avLst/>
          </a:prstGeom>
          <a:noFill/>
        </p:spPr>
        <p:txBody>
          <a:bodyPr wrap="none" rtlCol="0">
            <a:spAutoFit/>
          </a:bodyPr>
          <a:lstStyle/>
          <a:p>
            <a:r>
              <a:rPr lang="en-US" i="1" dirty="0"/>
              <a:t>So as any clinical trialist would do, </a:t>
            </a:r>
          </a:p>
          <a:p>
            <a:r>
              <a:rPr lang="en-US" i="1" dirty="0"/>
              <a:t>we designed a trial…</a:t>
            </a:r>
          </a:p>
        </p:txBody>
      </p:sp>
      <p:pic>
        <p:nvPicPr>
          <p:cNvPr id="20" name="Picture 19">
            <a:extLst>
              <a:ext uri="{FF2B5EF4-FFF2-40B4-BE49-F238E27FC236}">
                <a16:creationId xmlns:a16="http://schemas.microsoft.com/office/drawing/2014/main" id="{EB54BE29-B6BE-8A5D-CF40-F6703D618A1D}"/>
              </a:ext>
            </a:extLst>
          </p:cNvPr>
          <p:cNvPicPr>
            <a:picLocks noChangeAspect="1"/>
          </p:cNvPicPr>
          <p:nvPr/>
        </p:nvPicPr>
        <p:blipFill>
          <a:blip r:embed="rId4"/>
          <a:stretch>
            <a:fillRect/>
          </a:stretch>
        </p:blipFill>
        <p:spPr>
          <a:xfrm>
            <a:off x="6935282" y="2009973"/>
            <a:ext cx="2154794" cy="1668228"/>
          </a:xfrm>
          <a:prstGeom prst="rect">
            <a:avLst/>
          </a:prstGeom>
        </p:spPr>
      </p:pic>
      <p:sp>
        <p:nvSpPr>
          <p:cNvPr id="21" name="TextBox 20">
            <a:extLst>
              <a:ext uri="{FF2B5EF4-FFF2-40B4-BE49-F238E27FC236}">
                <a16:creationId xmlns:a16="http://schemas.microsoft.com/office/drawing/2014/main" id="{7EDE992E-74F5-2E41-2914-77AE2B1B146F}"/>
              </a:ext>
            </a:extLst>
          </p:cNvPr>
          <p:cNvSpPr txBox="1"/>
          <p:nvPr/>
        </p:nvSpPr>
        <p:spPr>
          <a:xfrm>
            <a:off x="6935282" y="1674309"/>
            <a:ext cx="2081338" cy="307777"/>
          </a:xfrm>
          <a:prstGeom prst="rect">
            <a:avLst/>
          </a:prstGeom>
          <a:noFill/>
        </p:spPr>
        <p:txBody>
          <a:bodyPr wrap="square" rtlCol="0">
            <a:spAutoFit/>
          </a:bodyPr>
          <a:lstStyle/>
          <a:p>
            <a:pPr algn="ctr"/>
            <a:r>
              <a:rPr lang="en-US" dirty="0"/>
              <a:t>PROPEL baseline</a:t>
            </a:r>
          </a:p>
        </p:txBody>
      </p:sp>
      <p:sp>
        <p:nvSpPr>
          <p:cNvPr id="22" name="Oval 21">
            <a:extLst>
              <a:ext uri="{FF2B5EF4-FFF2-40B4-BE49-F238E27FC236}">
                <a16:creationId xmlns:a16="http://schemas.microsoft.com/office/drawing/2014/main" id="{D05A9C61-9F81-1D35-0301-74F4493E3009}"/>
              </a:ext>
            </a:extLst>
          </p:cNvPr>
          <p:cNvSpPr/>
          <p:nvPr/>
        </p:nvSpPr>
        <p:spPr>
          <a:xfrm>
            <a:off x="3879274" y="1674309"/>
            <a:ext cx="3140362" cy="27456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0836C9B-B303-1CF5-DFA7-1E6170A538E0}"/>
              </a:ext>
            </a:extLst>
          </p:cNvPr>
          <p:cNvSpPr/>
          <p:nvPr/>
        </p:nvSpPr>
        <p:spPr>
          <a:xfrm>
            <a:off x="3879274" y="2130975"/>
            <a:ext cx="3140362" cy="27456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067D46E-FC1D-E208-517E-7E848CA5F4E7}"/>
              </a:ext>
            </a:extLst>
          </p:cNvPr>
          <p:cNvSpPr/>
          <p:nvPr/>
        </p:nvSpPr>
        <p:spPr>
          <a:xfrm>
            <a:off x="6753444" y="2204866"/>
            <a:ext cx="2390556" cy="22855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8A1A53B-2108-41F0-1D64-F898FFA114D1}"/>
              </a:ext>
            </a:extLst>
          </p:cNvPr>
          <p:cNvSpPr/>
          <p:nvPr/>
        </p:nvSpPr>
        <p:spPr>
          <a:xfrm>
            <a:off x="6817401" y="3234558"/>
            <a:ext cx="2390556" cy="22855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899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2" grpId="0" animBg="1"/>
      <p:bldP spid="23" grpId="0" animBg="1"/>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F9B515AB-85B5-1A47-87DC-14A6495AF9EB}"/>
              </a:ext>
            </a:extLst>
          </p:cNvPr>
          <p:cNvSpPr/>
          <p:nvPr/>
        </p:nvSpPr>
        <p:spPr>
          <a:xfrm>
            <a:off x="111448" y="49761"/>
            <a:ext cx="65036" cy="31312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p>
        </p:txBody>
      </p:sp>
      <p:cxnSp>
        <p:nvCxnSpPr>
          <p:cNvPr id="41" name="Straight Connector 40">
            <a:extLst>
              <a:ext uri="{FF2B5EF4-FFF2-40B4-BE49-F238E27FC236}">
                <a16:creationId xmlns:a16="http://schemas.microsoft.com/office/drawing/2014/main" id="{48246645-4ED0-784D-8CE3-9F00A6704756}"/>
              </a:ext>
            </a:extLst>
          </p:cNvPr>
          <p:cNvCxnSpPr>
            <a:cxnSpLocks/>
          </p:cNvCxnSpPr>
          <p:nvPr/>
        </p:nvCxnSpPr>
        <p:spPr>
          <a:xfrm>
            <a:off x="111448" y="365268"/>
            <a:ext cx="1683212" cy="27881"/>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2" name="TextBox 5">
            <a:extLst>
              <a:ext uri="{FF2B5EF4-FFF2-40B4-BE49-F238E27FC236}">
                <a16:creationId xmlns:a16="http://schemas.microsoft.com/office/drawing/2014/main" id="{07E03617-12F0-3D4B-BF0E-CDCC319D31BA}"/>
              </a:ext>
            </a:extLst>
          </p:cNvPr>
          <p:cNvSpPr txBox="1">
            <a:spLocks noChangeArrowheads="1"/>
          </p:cNvSpPr>
          <p:nvPr/>
        </p:nvSpPr>
        <p:spPr bwMode="auto">
          <a:xfrm>
            <a:off x="176483" y="22979"/>
            <a:ext cx="8619385" cy="37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6" rIns="68572" bIns="34286">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nSpc>
                <a:spcPct val="110000"/>
              </a:lnSpc>
              <a:spcAft>
                <a:spcPts val="450"/>
              </a:spcAft>
            </a:pPr>
            <a:r>
              <a:rPr lang="en-US" altLang="en-US" sz="1875" b="1" dirty="0">
                <a:solidFill>
                  <a:schemeClr val="accent1">
                    <a:lumMod val="50000"/>
                  </a:schemeClr>
                </a:solidFill>
                <a:latin typeface="Helvetica" pitchFamily="2" charset="0"/>
                <a:ea typeface="Helvetica" pitchFamily="2" charset="0"/>
                <a:cs typeface="Helvetica" pitchFamily="2" charset="0"/>
              </a:rPr>
              <a:t>Schema – new investigator initiated trial through UTSW/Hoosiers network</a:t>
            </a:r>
          </a:p>
        </p:txBody>
      </p:sp>
      <p:cxnSp>
        <p:nvCxnSpPr>
          <p:cNvPr id="13" name="Straight Connector 12">
            <a:extLst>
              <a:ext uri="{FF2B5EF4-FFF2-40B4-BE49-F238E27FC236}">
                <a16:creationId xmlns:a16="http://schemas.microsoft.com/office/drawing/2014/main" id="{D90BCEE2-DE0F-7F4A-8E78-62C897AEC237}"/>
              </a:ext>
            </a:extLst>
          </p:cNvPr>
          <p:cNvCxnSpPr>
            <a:cxnSpLocks/>
          </p:cNvCxnSpPr>
          <p:nvPr/>
        </p:nvCxnSpPr>
        <p:spPr>
          <a:xfrm flipH="1">
            <a:off x="6387725" y="1808932"/>
            <a:ext cx="752206"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4" name="Straight Connector 13">
            <a:extLst>
              <a:ext uri="{FF2B5EF4-FFF2-40B4-BE49-F238E27FC236}">
                <a16:creationId xmlns:a16="http://schemas.microsoft.com/office/drawing/2014/main" id="{14898C3E-8C67-7D45-AECE-8D9A95E1783E}"/>
              </a:ext>
            </a:extLst>
          </p:cNvPr>
          <p:cNvCxnSpPr>
            <a:cxnSpLocks/>
          </p:cNvCxnSpPr>
          <p:nvPr/>
        </p:nvCxnSpPr>
        <p:spPr>
          <a:xfrm flipH="1">
            <a:off x="4081006" y="2437503"/>
            <a:ext cx="35144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a16="http://schemas.microsoft.com/office/drawing/2014/main" id="{883F2DE2-26C4-944C-A290-2AE78E465FA3}"/>
              </a:ext>
            </a:extLst>
          </p:cNvPr>
          <p:cNvCxnSpPr>
            <a:cxnSpLocks/>
          </p:cNvCxnSpPr>
          <p:nvPr/>
        </p:nvCxnSpPr>
        <p:spPr>
          <a:xfrm flipH="1">
            <a:off x="6377910" y="3108373"/>
            <a:ext cx="235957" cy="0"/>
          </a:xfrm>
          <a:prstGeom prst="line">
            <a:avLst/>
          </a:prstGeom>
        </p:spPr>
        <p:style>
          <a:lnRef idx="3">
            <a:schemeClr val="accent1"/>
          </a:lnRef>
          <a:fillRef idx="0">
            <a:schemeClr val="accent1"/>
          </a:fillRef>
          <a:effectRef idx="2">
            <a:schemeClr val="accent1"/>
          </a:effectRef>
          <a:fontRef idx="minor">
            <a:schemeClr val="tx1"/>
          </a:fontRef>
        </p:style>
      </p:cxnSp>
      <p:sp>
        <p:nvSpPr>
          <p:cNvPr id="16" name="Rounded Rectangle 15">
            <a:extLst>
              <a:ext uri="{FF2B5EF4-FFF2-40B4-BE49-F238E27FC236}">
                <a16:creationId xmlns:a16="http://schemas.microsoft.com/office/drawing/2014/main" id="{469A54EA-B48C-D843-8163-3E28AD28E634}"/>
              </a:ext>
            </a:extLst>
          </p:cNvPr>
          <p:cNvSpPr/>
          <p:nvPr/>
        </p:nvSpPr>
        <p:spPr>
          <a:xfrm>
            <a:off x="3127595" y="1507009"/>
            <a:ext cx="1024045" cy="1773285"/>
          </a:xfrm>
          <a:prstGeom prst="roundRect">
            <a:avLst>
              <a:gd name="adj" fmla="val 0"/>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ADT </a:t>
            </a:r>
          </a:p>
          <a:p>
            <a:pPr algn="ctr"/>
            <a:r>
              <a:rPr lang="en-US" sz="1200" b="1" dirty="0">
                <a:solidFill>
                  <a:schemeClr val="bg1"/>
                </a:solidFill>
              </a:rPr>
              <a:t>+ </a:t>
            </a:r>
          </a:p>
          <a:p>
            <a:pPr algn="ctr"/>
            <a:r>
              <a:rPr lang="en-US" sz="1200" b="1" dirty="0">
                <a:solidFill>
                  <a:schemeClr val="bg1"/>
                </a:solidFill>
              </a:rPr>
              <a:t>Niraparib </a:t>
            </a:r>
          </a:p>
          <a:p>
            <a:pPr algn="ctr"/>
            <a:r>
              <a:rPr lang="en-US" sz="1200" b="1" dirty="0">
                <a:solidFill>
                  <a:schemeClr val="bg1"/>
                </a:solidFill>
              </a:rPr>
              <a:t>+ </a:t>
            </a:r>
          </a:p>
          <a:p>
            <a:pPr algn="ctr"/>
            <a:r>
              <a:rPr lang="en-US" sz="1200" b="1" dirty="0">
                <a:solidFill>
                  <a:schemeClr val="bg1"/>
                </a:solidFill>
              </a:rPr>
              <a:t>AAP</a:t>
            </a:r>
          </a:p>
          <a:p>
            <a:pPr algn="ctr"/>
            <a:endParaRPr lang="en-US" sz="1200" b="1" dirty="0">
              <a:solidFill>
                <a:schemeClr val="bg1"/>
              </a:solidFill>
            </a:endParaRPr>
          </a:p>
          <a:p>
            <a:pPr algn="ctr"/>
            <a:r>
              <a:rPr lang="en-US" sz="1200" b="1" dirty="0">
                <a:solidFill>
                  <a:schemeClr val="bg1"/>
                </a:solidFill>
              </a:rPr>
              <a:t>x 24 weeks</a:t>
            </a:r>
          </a:p>
        </p:txBody>
      </p:sp>
      <p:sp>
        <p:nvSpPr>
          <p:cNvPr id="20" name="Rounded Rectangle 19">
            <a:extLst>
              <a:ext uri="{FF2B5EF4-FFF2-40B4-BE49-F238E27FC236}">
                <a16:creationId xmlns:a16="http://schemas.microsoft.com/office/drawing/2014/main" id="{1F7AEED8-A498-454C-B37A-FBB8D54B850E}"/>
              </a:ext>
            </a:extLst>
          </p:cNvPr>
          <p:cNvSpPr/>
          <p:nvPr/>
        </p:nvSpPr>
        <p:spPr>
          <a:xfrm>
            <a:off x="5201992" y="1371833"/>
            <a:ext cx="1606403" cy="835240"/>
          </a:xfrm>
          <a:prstGeom prst="roundRect">
            <a:avLst>
              <a:gd name="adj" fmla="val 0"/>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5" b="1" u="sng" dirty="0">
                <a:solidFill>
                  <a:schemeClr val="tx1"/>
                </a:solidFill>
              </a:rPr>
              <a:t>Cohort A</a:t>
            </a:r>
          </a:p>
          <a:p>
            <a:pPr algn="ctr"/>
            <a:r>
              <a:rPr lang="en-US" sz="1125" b="1" dirty="0">
                <a:solidFill>
                  <a:schemeClr val="tx1"/>
                </a:solidFill>
              </a:rPr>
              <a:t>ADT + AAP + 6 doses of docetaxel</a:t>
            </a:r>
            <a:r>
              <a:rPr lang="en-US" sz="1125" b="1" baseline="30000" dirty="0">
                <a:solidFill>
                  <a:schemeClr val="tx1"/>
                </a:solidFill>
              </a:rPr>
              <a:t>+</a:t>
            </a:r>
          </a:p>
        </p:txBody>
      </p:sp>
      <p:sp>
        <p:nvSpPr>
          <p:cNvPr id="21" name="TextBox 20">
            <a:extLst>
              <a:ext uri="{FF2B5EF4-FFF2-40B4-BE49-F238E27FC236}">
                <a16:creationId xmlns:a16="http://schemas.microsoft.com/office/drawing/2014/main" id="{E8112AB4-0323-6E46-8943-98AD45CF85C0}"/>
              </a:ext>
            </a:extLst>
          </p:cNvPr>
          <p:cNvSpPr txBox="1"/>
          <p:nvPr/>
        </p:nvSpPr>
        <p:spPr>
          <a:xfrm>
            <a:off x="5210282" y="2724681"/>
            <a:ext cx="1220165" cy="957955"/>
          </a:xfrm>
          <a:prstGeom prst="rect">
            <a:avLst/>
          </a:prstGeom>
          <a:solidFill>
            <a:schemeClr val="accent1">
              <a:lumMod val="40000"/>
              <a:lumOff val="60000"/>
            </a:schemeClr>
          </a:solidFill>
          <a:ln>
            <a:solidFill>
              <a:schemeClr val="accent1">
                <a:lumMod val="40000"/>
                <a:lumOff val="60000"/>
              </a:schemeClr>
            </a:solidFill>
          </a:ln>
        </p:spPr>
        <p:txBody>
          <a:bodyPr wrap="square" rtlCol="0">
            <a:spAutoFit/>
          </a:bodyPr>
          <a:lstStyle/>
          <a:p>
            <a:pPr algn="ctr"/>
            <a:r>
              <a:rPr lang="en-US" sz="1125" b="1" u="sng" dirty="0"/>
              <a:t>Cohort B </a:t>
            </a:r>
          </a:p>
          <a:p>
            <a:pPr algn="ctr"/>
            <a:r>
              <a:rPr lang="en-US" sz="1125" b="1" dirty="0">
                <a:solidFill>
                  <a:schemeClr val="tx1"/>
                </a:solidFill>
              </a:rPr>
              <a:t>ADT + niraparib + AAP</a:t>
            </a:r>
          </a:p>
          <a:p>
            <a:pPr algn="ctr"/>
            <a:r>
              <a:rPr lang="en-US" sz="1125" b="1" dirty="0"/>
              <a:t>x 28 weeks</a:t>
            </a:r>
          </a:p>
        </p:txBody>
      </p:sp>
      <p:sp>
        <p:nvSpPr>
          <p:cNvPr id="22" name="Left Bracket 21">
            <a:extLst>
              <a:ext uri="{FF2B5EF4-FFF2-40B4-BE49-F238E27FC236}">
                <a16:creationId xmlns:a16="http://schemas.microsoft.com/office/drawing/2014/main" id="{160EA256-3536-7C4E-BC47-067BA46E3A83}"/>
              </a:ext>
            </a:extLst>
          </p:cNvPr>
          <p:cNvSpPr/>
          <p:nvPr/>
        </p:nvSpPr>
        <p:spPr>
          <a:xfrm>
            <a:off x="4434104" y="1823162"/>
            <a:ext cx="768672" cy="1259478"/>
          </a:xfrm>
          <a:prstGeom prst="leftBracket">
            <a:avLst>
              <a:gd name="adj" fmla="val 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sz="1013"/>
          </a:p>
        </p:txBody>
      </p:sp>
      <p:sp>
        <p:nvSpPr>
          <p:cNvPr id="23" name="Right Arrow 22">
            <a:extLst>
              <a:ext uri="{FF2B5EF4-FFF2-40B4-BE49-F238E27FC236}">
                <a16:creationId xmlns:a16="http://schemas.microsoft.com/office/drawing/2014/main" id="{699444C7-8790-9B4E-ACC6-C255427F26D2}"/>
              </a:ext>
            </a:extLst>
          </p:cNvPr>
          <p:cNvSpPr/>
          <p:nvPr/>
        </p:nvSpPr>
        <p:spPr>
          <a:xfrm>
            <a:off x="2367254" y="2393652"/>
            <a:ext cx="342548" cy="380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TextBox 23">
            <a:extLst>
              <a:ext uri="{FF2B5EF4-FFF2-40B4-BE49-F238E27FC236}">
                <a16:creationId xmlns:a16="http://schemas.microsoft.com/office/drawing/2014/main" id="{6D05D2D8-49AD-9B41-B961-68789BD809AD}"/>
              </a:ext>
            </a:extLst>
          </p:cNvPr>
          <p:cNvSpPr txBox="1"/>
          <p:nvPr/>
        </p:nvSpPr>
        <p:spPr>
          <a:xfrm rot="16200000">
            <a:off x="2332950" y="2304707"/>
            <a:ext cx="906017" cy="253916"/>
          </a:xfrm>
          <a:prstGeom prst="rect">
            <a:avLst/>
          </a:prstGeom>
          <a:noFill/>
        </p:spPr>
        <p:txBody>
          <a:bodyPr wrap="none" rtlCol="0">
            <a:spAutoFit/>
          </a:bodyPr>
          <a:lstStyle/>
          <a:p>
            <a:r>
              <a:rPr lang="en-US" sz="1050" dirty="0"/>
              <a:t>Registration</a:t>
            </a:r>
          </a:p>
        </p:txBody>
      </p:sp>
      <p:sp>
        <p:nvSpPr>
          <p:cNvPr id="25" name="Right Arrow 24">
            <a:extLst>
              <a:ext uri="{FF2B5EF4-FFF2-40B4-BE49-F238E27FC236}">
                <a16:creationId xmlns:a16="http://schemas.microsoft.com/office/drawing/2014/main" id="{BF013855-E4E9-394F-B958-321619AC73D3}"/>
              </a:ext>
            </a:extLst>
          </p:cNvPr>
          <p:cNvSpPr/>
          <p:nvPr/>
        </p:nvSpPr>
        <p:spPr>
          <a:xfrm>
            <a:off x="2887907" y="2391010"/>
            <a:ext cx="249984" cy="342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Left Bracket 25">
            <a:extLst>
              <a:ext uri="{FF2B5EF4-FFF2-40B4-BE49-F238E27FC236}">
                <a16:creationId xmlns:a16="http://schemas.microsoft.com/office/drawing/2014/main" id="{808C76DD-0C87-9A48-A37D-9A9D7814E621}"/>
              </a:ext>
            </a:extLst>
          </p:cNvPr>
          <p:cNvSpPr/>
          <p:nvPr/>
        </p:nvSpPr>
        <p:spPr>
          <a:xfrm>
            <a:off x="6601337" y="2772938"/>
            <a:ext cx="538593" cy="600070"/>
          </a:xfrm>
          <a:prstGeom prst="leftBracket">
            <a:avLst>
              <a:gd name="adj" fmla="val 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sz="1013"/>
          </a:p>
        </p:txBody>
      </p:sp>
      <p:sp>
        <p:nvSpPr>
          <p:cNvPr id="27" name="TextBox 26">
            <a:extLst>
              <a:ext uri="{FF2B5EF4-FFF2-40B4-BE49-F238E27FC236}">
                <a16:creationId xmlns:a16="http://schemas.microsoft.com/office/drawing/2014/main" id="{4D482487-A9B7-FA42-BC1E-67BB5EC0B23D}"/>
              </a:ext>
            </a:extLst>
          </p:cNvPr>
          <p:cNvSpPr txBox="1"/>
          <p:nvPr/>
        </p:nvSpPr>
        <p:spPr>
          <a:xfrm>
            <a:off x="4510106" y="1588860"/>
            <a:ext cx="681597" cy="253916"/>
          </a:xfrm>
          <a:prstGeom prst="rect">
            <a:avLst/>
          </a:prstGeom>
          <a:noFill/>
        </p:spPr>
        <p:txBody>
          <a:bodyPr wrap="none" rtlCol="0">
            <a:spAutoFit/>
          </a:bodyPr>
          <a:lstStyle/>
          <a:p>
            <a:r>
              <a:rPr lang="en-US" sz="1050" dirty="0"/>
              <a:t>PSA &gt; 4</a:t>
            </a:r>
          </a:p>
        </p:txBody>
      </p:sp>
      <p:sp>
        <p:nvSpPr>
          <p:cNvPr id="28" name="TextBox 27">
            <a:extLst>
              <a:ext uri="{FF2B5EF4-FFF2-40B4-BE49-F238E27FC236}">
                <a16:creationId xmlns:a16="http://schemas.microsoft.com/office/drawing/2014/main" id="{F1963154-8C8D-B74B-9F8C-D395D50A91A8}"/>
              </a:ext>
            </a:extLst>
          </p:cNvPr>
          <p:cNvSpPr txBox="1"/>
          <p:nvPr/>
        </p:nvSpPr>
        <p:spPr>
          <a:xfrm>
            <a:off x="4547211" y="2842948"/>
            <a:ext cx="681597" cy="253916"/>
          </a:xfrm>
          <a:prstGeom prst="rect">
            <a:avLst/>
          </a:prstGeom>
          <a:noFill/>
        </p:spPr>
        <p:txBody>
          <a:bodyPr wrap="none" rtlCol="0">
            <a:spAutoFit/>
          </a:bodyPr>
          <a:lstStyle/>
          <a:p>
            <a:r>
              <a:rPr lang="en-US" sz="1050" dirty="0"/>
              <a:t>PSA </a:t>
            </a:r>
            <a:r>
              <a:rPr lang="en-US" sz="1050" u="sng" dirty="0"/>
              <a:t>&lt;</a:t>
            </a:r>
            <a:r>
              <a:rPr lang="en-US" sz="1050" dirty="0"/>
              <a:t> 4</a:t>
            </a:r>
          </a:p>
        </p:txBody>
      </p:sp>
      <p:sp>
        <p:nvSpPr>
          <p:cNvPr id="29" name="TextBox 28">
            <a:extLst>
              <a:ext uri="{FF2B5EF4-FFF2-40B4-BE49-F238E27FC236}">
                <a16:creationId xmlns:a16="http://schemas.microsoft.com/office/drawing/2014/main" id="{07C6C81E-52BE-3541-97BC-C103F08AD8ED}"/>
              </a:ext>
            </a:extLst>
          </p:cNvPr>
          <p:cNvSpPr txBox="1"/>
          <p:nvPr/>
        </p:nvSpPr>
        <p:spPr>
          <a:xfrm>
            <a:off x="6533186" y="3398462"/>
            <a:ext cx="793807" cy="253916"/>
          </a:xfrm>
          <a:prstGeom prst="rect">
            <a:avLst/>
          </a:prstGeom>
          <a:noFill/>
        </p:spPr>
        <p:txBody>
          <a:bodyPr wrap="none" rtlCol="0">
            <a:spAutoFit/>
          </a:bodyPr>
          <a:lstStyle/>
          <a:p>
            <a:r>
              <a:rPr lang="en-US" sz="1050" dirty="0"/>
              <a:t>PSA &lt; 0.2</a:t>
            </a:r>
          </a:p>
        </p:txBody>
      </p:sp>
      <p:sp>
        <p:nvSpPr>
          <p:cNvPr id="30" name="TextBox 29">
            <a:extLst>
              <a:ext uri="{FF2B5EF4-FFF2-40B4-BE49-F238E27FC236}">
                <a16:creationId xmlns:a16="http://schemas.microsoft.com/office/drawing/2014/main" id="{BD283BB9-4AE0-D64B-9856-E9C360829E5D}"/>
              </a:ext>
            </a:extLst>
          </p:cNvPr>
          <p:cNvSpPr txBox="1"/>
          <p:nvPr/>
        </p:nvSpPr>
        <p:spPr>
          <a:xfrm>
            <a:off x="7260277" y="3229519"/>
            <a:ext cx="1081423" cy="438582"/>
          </a:xfrm>
          <a:prstGeom prst="rect">
            <a:avLst/>
          </a:prstGeom>
          <a:solidFill>
            <a:schemeClr val="accent6">
              <a:lumMod val="40000"/>
              <a:lumOff val="60000"/>
            </a:schemeClr>
          </a:solidFill>
          <a:ln>
            <a:solidFill>
              <a:schemeClr val="accent6">
                <a:lumMod val="40000"/>
                <a:lumOff val="60000"/>
              </a:schemeClr>
            </a:solidFill>
          </a:ln>
        </p:spPr>
        <p:txBody>
          <a:bodyPr wrap="square" rtlCol="0">
            <a:spAutoFit/>
          </a:bodyPr>
          <a:lstStyle/>
          <a:p>
            <a:pPr algn="ctr"/>
            <a:r>
              <a:rPr lang="en-US" sz="1125" b="1" dirty="0"/>
              <a:t>Stop at 1 year*</a:t>
            </a:r>
          </a:p>
        </p:txBody>
      </p:sp>
      <p:sp>
        <p:nvSpPr>
          <p:cNvPr id="31" name="TextBox 30">
            <a:extLst>
              <a:ext uri="{FF2B5EF4-FFF2-40B4-BE49-F238E27FC236}">
                <a16:creationId xmlns:a16="http://schemas.microsoft.com/office/drawing/2014/main" id="{BFE50A7F-B26E-9B4C-9C4E-AD923B50EB4C}"/>
              </a:ext>
            </a:extLst>
          </p:cNvPr>
          <p:cNvSpPr txBox="1"/>
          <p:nvPr/>
        </p:nvSpPr>
        <p:spPr>
          <a:xfrm>
            <a:off x="6533186" y="2516651"/>
            <a:ext cx="793807" cy="253916"/>
          </a:xfrm>
          <a:prstGeom prst="rect">
            <a:avLst/>
          </a:prstGeom>
          <a:noFill/>
        </p:spPr>
        <p:txBody>
          <a:bodyPr wrap="none" rtlCol="0">
            <a:spAutoFit/>
          </a:bodyPr>
          <a:lstStyle/>
          <a:p>
            <a:r>
              <a:rPr lang="en-US" sz="1050" dirty="0"/>
              <a:t>PSA </a:t>
            </a:r>
            <a:r>
              <a:rPr lang="en-US" sz="1050" u="sng" dirty="0"/>
              <a:t>&gt;</a:t>
            </a:r>
            <a:r>
              <a:rPr lang="en-US" sz="1050" dirty="0"/>
              <a:t> 0.2</a:t>
            </a:r>
          </a:p>
        </p:txBody>
      </p:sp>
      <p:sp>
        <p:nvSpPr>
          <p:cNvPr id="32" name="Rounded Rectangle 31">
            <a:extLst>
              <a:ext uri="{FF2B5EF4-FFF2-40B4-BE49-F238E27FC236}">
                <a16:creationId xmlns:a16="http://schemas.microsoft.com/office/drawing/2014/main" id="{81684D60-CF9B-1B4A-9600-F1E6F7EA217C}"/>
              </a:ext>
            </a:extLst>
          </p:cNvPr>
          <p:cNvSpPr/>
          <p:nvPr/>
        </p:nvSpPr>
        <p:spPr>
          <a:xfrm>
            <a:off x="7048054" y="1592631"/>
            <a:ext cx="1277610" cy="447137"/>
          </a:xfrm>
          <a:prstGeom prst="roundRect">
            <a:avLst>
              <a:gd name="adj" fmla="val 0"/>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5" b="1" dirty="0">
                <a:solidFill>
                  <a:schemeClr val="tx1"/>
                </a:solidFill>
              </a:rPr>
              <a:t>ADT + niraparib + AAP</a:t>
            </a:r>
          </a:p>
        </p:txBody>
      </p:sp>
      <p:sp>
        <p:nvSpPr>
          <p:cNvPr id="33" name="TextBox 32">
            <a:extLst>
              <a:ext uri="{FF2B5EF4-FFF2-40B4-BE49-F238E27FC236}">
                <a16:creationId xmlns:a16="http://schemas.microsoft.com/office/drawing/2014/main" id="{0FFEF7A8-B0EC-4642-924C-5BAE8B30684C}"/>
              </a:ext>
            </a:extLst>
          </p:cNvPr>
          <p:cNvSpPr txBox="1"/>
          <p:nvPr/>
        </p:nvSpPr>
        <p:spPr>
          <a:xfrm>
            <a:off x="7240725" y="2561691"/>
            <a:ext cx="1100975" cy="611706"/>
          </a:xfrm>
          <a:prstGeom prst="rect">
            <a:avLst/>
          </a:prstGeom>
          <a:solidFill>
            <a:schemeClr val="accent1">
              <a:lumMod val="40000"/>
              <a:lumOff val="60000"/>
            </a:schemeClr>
          </a:solidFill>
          <a:ln>
            <a:solidFill>
              <a:schemeClr val="accent1">
                <a:lumMod val="40000"/>
                <a:lumOff val="60000"/>
              </a:schemeClr>
            </a:solidFill>
          </a:ln>
        </p:spPr>
        <p:txBody>
          <a:bodyPr wrap="square" rtlCol="0">
            <a:spAutoFit/>
          </a:bodyPr>
          <a:lstStyle/>
          <a:p>
            <a:pPr algn="ctr"/>
            <a:r>
              <a:rPr lang="en-US" sz="1125" b="1" dirty="0">
                <a:solidFill>
                  <a:schemeClr val="tx1"/>
                </a:solidFill>
              </a:rPr>
              <a:t>ADT + niraparib + AAP</a:t>
            </a:r>
          </a:p>
        </p:txBody>
      </p:sp>
      <p:sp>
        <p:nvSpPr>
          <p:cNvPr id="35" name="Right Bracket 34">
            <a:extLst>
              <a:ext uri="{FF2B5EF4-FFF2-40B4-BE49-F238E27FC236}">
                <a16:creationId xmlns:a16="http://schemas.microsoft.com/office/drawing/2014/main" id="{DE1B92C6-BF6F-074F-81A6-2A42340ECF9B}"/>
              </a:ext>
            </a:extLst>
          </p:cNvPr>
          <p:cNvSpPr/>
          <p:nvPr/>
        </p:nvSpPr>
        <p:spPr>
          <a:xfrm>
            <a:off x="8348535" y="1808932"/>
            <a:ext cx="171511" cy="1575212"/>
          </a:xfrm>
          <a:prstGeom prst="rightBracket">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sz="1050"/>
          </a:p>
        </p:txBody>
      </p:sp>
      <p:sp>
        <p:nvSpPr>
          <p:cNvPr id="36" name="Right Arrow 35">
            <a:extLst>
              <a:ext uri="{FF2B5EF4-FFF2-40B4-BE49-F238E27FC236}">
                <a16:creationId xmlns:a16="http://schemas.microsoft.com/office/drawing/2014/main" id="{C2B578F4-99D8-554D-B617-D967E1A7DC1D}"/>
              </a:ext>
            </a:extLst>
          </p:cNvPr>
          <p:cNvSpPr/>
          <p:nvPr/>
        </p:nvSpPr>
        <p:spPr>
          <a:xfrm flipV="1">
            <a:off x="8520045" y="2561691"/>
            <a:ext cx="230444" cy="342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 name="TextBox 36">
            <a:extLst>
              <a:ext uri="{FF2B5EF4-FFF2-40B4-BE49-F238E27FC236}">
                <a16:creationId xmlns:a16="http://schemas.microsoft.com/office/drawing/2014/main" id="{8C35F5EF-C19B-0D46-B8C7-48CDCDE19F52}"/>
              </a:ext>
            </a:extLst>
          </p:cNvPr>
          <p:cNvSpPr txBox="1"/>
          <p:nvPr/>
        </p:nvSpPr>
        <p:spPr>
          <a:xfrm rot="5400000">
            <a:off x="7326877" y="2281614"/>
            <a:ext cx="3191899" cy="253916"/>
          </a:xfrm>
          <a:prstGeom prst="rect">
            <a:avLst/>
          </a:prstGeom>
          <a:solidFill>
            <a:schemeClr val="accent4">
              <a:lumMod val="20000"/>
              <a:lumOff val="80000"/>
            </a:schemeClr>
          </a:solidFill>
          <a:ln>
            <a:solidFill>
              <a:schemeClr val="accent4">
                <a:lumMod val="20000"/>
                <a:lumOff val="80000"/>
              </a:schemeClr>
            </a:solidFill>
          </a:ln>
        </p:spPr>
        <p:txBody>
          <a:bodyPr wrap="none" rtlCol="0">
            <a:spAutoFit/>
          </a:bodyPr>
          <a:lstStyle/>
          <a:p>
            <a:r>
              <a:rPr lang="en-US" sz="1050" dirty="0"/>
              <a:t>2 years total (or progression/unacceptable toxicity]</a:t>
            </a:r>
          </a:p>
        </p:txBody>
      </p:sp>
      <p:sp>
        <p:nvSpPr>
          <p:cNvPr id="38" name="TextBox 37">
            <a:extLst>
              <a:ext uri="{FF2B5EF4-FFF2-40B4-BE49-F238E27FC236}">
                <a16:creationId xmlns:a16="http://schemas.microsoft.com/office/drawing/2014/main" id="{0B7C087F-8222-6548-BCF5-95276D54215E}"/>
              </a:ext>
            </a:extLst>
          </p:cNvPr>
          <p:cNvSpPr txBox="1"/>
          <p:nvPr/>
        </p:nvSpPr>
        <p:spPr>
          <a:xfrm>
            <a:off x="-39173" y="3704877"/>
            <a:ext cx="5904180" cy="646331"/>
          </a:xfrm>
          <a:prstGeom prst="rect">
            <a:avLst/>
          </a:prstGeom>
          <a:noFill/>
        </p:spPr>
        <p:txBody>
          <a:bodyPr wrap="none" rtlCol="0">
            <a:spAutoFit/>
          </a:bodyPr>
          <a:lstStyle/>
          <a:p>
            <a:r>
              <a:rPr lang="en-US" sz="900" dirty="0"/>
              <a:t>AAP: abiraterone/prednisone; ADT: androgen deprivation therapy; HRR: Homologous Recombination Repair </a:t>
            </a:r>
          </a:p>
          <a:p>
            <a:r>
              <a:rPr lang="en-US" sz="900" dirty="0"/>
              <a:t>+optional</a:t>
            </a:r>
          </a:p>
          <a:p>
            <a:r>
              <a:rPr lang="en-US" sz="900" dirty="0"/>
              <a:t>*Optional. </a:t>
            </a:r>
          </a:p>
          <a:p>
            <a:r>
              <a:rPr lang="en-US" sz="900" dirty="0"/>
              <a:t>For patients who stop at 1 year, option restart ADT +/- AAP +/- niraparib at PSA and/or radiographic progression</a:t>
            </a:r>
          </a:p>
        </p:txBody>
      </p:sp>
      <p:sp>
        <p:nvSpPr>
          <p:cNvPr id="39" name="Rounded Rectangle 38">
            <a:extLst>
              <a:ext uri="{FF2B5EF4-FFF2-40B4-BE49-F238E27FC236}">
                <a16:creationId xmlns:a16="http://schemas.microsoft.com/office/drawing/2014/main" id="{B956D80C-F251-054A-9A0E-C9E2F36EB4BC}"/>
              </a:ext>
            </a:extLst>
          </p:cNvPr>
          <p:cNvSpPr/>
          <p:nvPr/>
        </p:nvSpPr>
        <p:spPr>
          <a:xfrm>
            <a:off x="3413046" y="847407"/>
            <a:ext cx="1757992" cy="447137"/>
          </a:xfrm>
          <a:prstGeom prst="roundRect">
            <a:avLst>
              <a:gd name="adj" fmla="val 0"/>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25" b="1" dirty="0">
                <a:solidFill>
                  <a:schemeClr val="tx1"/>
                </a:solidFill>
              </a:rPr>
              <a:t>Primary endpoint: </a:t>
            </a:r>
          </a:p>
          <a:p>
            <a:pPr algn="ctr"/>
            <a:r>
              <a:rPr lang="en-US" sz="1125" b="1" dirty="0">
                <a:solidFill>
                  <a:schemeClr val="tx1"/>
                </a:solidFill>
              </a:rPr>
              <a:t>PSA &lt; 0.2 decline rate</a:t>
            </a:r>
          </a:p>
        </p:txBody>
      </p:sp>
      <p:sp>
        <p:nvSpPr>
          <p:cNvPr id="43" name="Down Arrow 42">
            <a:extLst>
              <a:ext uri="{FF2B5EF4-FFF2-40B4-BE49-F238E27FC236}">
                <a16:creationId xmlns:a16="http://schemas.microsoft.com/office/drawing/2014/main" id="{98350AB8-886D-0344-A2A0-417A6EEBB8CD}"/>
              </a:ext>
            </a:extLst>
          </p:cNvPr>
          <p:cNvSpPr/>
          <p:nvPr/>
        </p:nvSpPr>
        <p:spPr>
          <a:xfrm>
            <a:off x="4180209" y="1433316"/>
            <a:ext cx="223667" cy="290457"/>
          </a:xfrm>
          <a:prstGeom prst="down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Rectangle 4">
            <a:extLst>
              <a:ext uri="{FF2B5EF4-FFF2-40B4-BE49-F238E27FC236}">
                <a16:creationId xmlns:a16="http://schemas.microsoft.com/office/drawing/2014/main" id="{8F000646-6632-0049-8532-97BEBAA8B1DA}"/>
              </a:ext>
            </a:extLst>
          </p:cNvPr>
          <p:cNvSpPr/>
          <p:nvPr/>
        </p:nvSpPr>
        <p:spPr>
          <a:xfrm>
            <a:off x="14561" y="1303238"/>
            <a:ext cx="2483659" cy="200622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r>
              <a:rPr lang="en-US" sz="1125" b="1" u="sng" dirty="0">
                <a:solidFill>
                  <a:prstClr val="black"/>
                </a:solidFill>
              </a:rPr>
              <a:t>Key Eligibility Criteria</a:t>
            </a:r>
            <a:endParaRPr lang="en-US" sz="1125" b="1" dirty="0">
              <a:solidFill>
                <a:prstClr val="black"/>
              </a:solidFill>
            </a:endParaRPr>
          </a:p>
          <a:p>
            <a:pPr marL="160735" indent="-160735">
              <a:buFont typeface="Arial" panose="020B0604020202020204" pitchFamily="34" charset="0"/>
              <a:buChar char="•"/>
            </a:pPr>
            <a:r>
              <a:rPr lang="en-US" sz="1125" dirty="0">
                <a:solidFill>
                  <a:prstClr val="black"/>
                </a:solidFill>
              </a:rPr>
              <a:t>Adenocarcinoma of the prostate</a:t>
            </a:r>
          </a:p>
          <a:p>
            <a:pPr marL="160735" indent="-160735">
              <a:buFont typeface="Arial" panose="020B0604020202020204" pitchFamily="34" charset="0"/>
              <a:buChar char="•"/>
            </a:pPr>
            <a:r>
              <a:rPr lang="en-US" sz="1125" dirty="0">
                <a:solidFill>
                  <a:prstClr val="black"/>
                </a:solidFill>
              </a:rPr>
              <a:t>Metastatic, hormone sensitive, treatment naïve</a:t>
            </a:r>
          </a:p>
          <a:p>
            <a:pPr marL="160735" indent="-160735">
              <a:buFont typeface="Arial" panose="020B0604020202020204" pitchFamily="34" charset="0"/>
              <a:buChar char="•"/>
            </a:pPr>
            <a:r>
              <a:rPr lang="en-US" sz="1125" dirty="0">
                <a:solidFill>
                  <a:prstClr val="black"/>
                </a:solidFill>
              </a:rPr>
              <a:t>Any deleterious HRR alteration(s) </a:t>
            </a:r>
          </a:p>
          <a:p>
            <a:pPr marL="160735" indent="-160735">
              <a:buFont typeface="Arial" panose="020B0604020202020204" pitchFamily="34" charset="0"/>
              <a:buChar char="•"/>
            </a:pPr>
            <a:r>
              <a:rPr lang="en-US" sz="1125" dirty="0">
                <a:solidFill>
                  <a:prstClr val="black"/>
                </a:solidFill>
              </a:rPr>
              <a:t>ECOG =&lt; 2</a:t>
            </a:r>
          </a:p>
          <a:p>
            <a:pPr marL="160735" indent="-160735">
              <a:buFont typeface="Arial" panose="020B0604020202020204" pitchFamily="34" charset="0"/>
              <a:buChar char="•"/>
            </a:pPr>
            <a:r>
              <a:rPr lang="en-US" sz="1125" dirty="0">
                <a:solidFill>
                  <a:prstClr val="black"/>
                </a:solidFill>
              </a:rPr>
              <a:t>No co-morbidities that preclude ADT, niraparib, AAP, and docetaxel</a:t>
            </a:r>
          </a:p>
          <a:p>
            <a:pPr marL="160735" indent="-160735">
              <a:buFont typeface="Arial" panose="020B0604020202020204" pitchFamily="34" charset="0"/>
              <a:buChar char="•"/>
            </a:pPr>
            <a:r>
              <a:rPr lang="en-US" sz="1125" b="1" dirty="0">
                <a:solidFill>
                  <a:prstClr val="black"/>
                </a:solidFill>
              </a:rPr>
              <a:t>N= 30 per ethnic/racial background:</a:t>
            </a:r>
          </a:p>
          <a:p>
            <a:pPr marL="557213" lvl="1" indent="-214313">
              <a:buFont typeface="System Font Regular"/>
              <a:buChar char="-"/>
            </a:pPr>
            <a:r>
              <a:rPr lang="en-US" sz="1125" dirty="0">
                <a:solidFill>
                  <a:prstClr val="black"/>
                </a:solidFill>
              </a:rPr>
              <a:t>Hispanic/Latino</a:t>
            </a:r>
          </a:p>
          <a:p>
            <a:pPr marL="557213" lvl="1" indent="-214313">
              <a:buFont typeface="System Font Regular"/>
              <a:buChar char="-"/>
            </a:pPr>
            <a:r>
              <a:rPr lang="en-US" sz="1125" dirty="0">
                <a:solidFill>
                  <a:prstClr val="black"/>
                </a:solidFill>
              </a:rPr>
              <a:t>Non-Hispanic Black</a:t>
            </a:r>
          </a:p>
        </p:txBody>
      </p:sp>
      <p:sp>
        <p:nvSpPr>
          <p:cNvPr id="6" name="TextBox 5">
            <a:extLst>
              <a:ext uri="{FF2B5EF4-FFF2-40B4-BE49-F238E27FC236}">
                <a16:creationId xmlns:a16="http://schemas.microsoft.com/office/drawing/2014/main" id="{0540FD08-7180-9575-F4F2-C09FEF386E90}"/>
              </a:ext>
            </a:extLst>
          </p:cNvPr>
          <p:cNvSpPr txBox="1"/>
          <p:nvPr/>
        </p:nvSpPr>
        <p:spPr>
          <a:xfrm>
            <a:off x="4488331" y="2326414"/>
            <a:ext cx="1805302" cy="246221"/>
          </a:xfrm>
          <a:prstGeom prst="rect">
            <a:avLst/>
          </a:prstGeom>
          <a:noFill/>
        </p:spPr>
        <p:txBody>
          <a:bodyPr wrap="none" rtlCol="0">
            <a:spAutoFit/>
          </a:bodyPr>
          <a:lstStyle/>
          <a:p>
            <a:r>
              <a:rPr lang="en-US" sz="1000" b="1" i="1" dirty="0">
                <a:solidFill>
                  <a:srgbClr val="0070C0"/>
                </a:solidFill>
              </a:rPr>
              <a:t>Adapted for PSA response</a:t>
            </a:r>
          </a:p>
        </p:txBody>
      </p:sp>
      <p:sp>
        <p:nvSpPr>
          <p:cNvPr id="7" name="TextBox 6">
            <a:extLst>
              <a:ext uri="{FF2B5EF4-FFF2-40B4-BE49-F238E27FC236}">
                <a16:creationId xmlns:a16="http://schemas.microsoft.com/office/drawing/2014/main" id="{3EB74A3C-1274-C5E9-3418-83C5B39484BB}"/>
              </a:ext>
            </a:extLst>
          </p:cNvPr>
          <p:cNvSpPr txBox="1"/>
          <p:nvPr/>
        </p:nvSpPr>
        <p:spPr>
          <a:xfrm>
            <a:off x="6585069" y="3708443"/>
            <a:ext cx="1558440" cy="400110"/>
          </a:xfrm>
          <a:prstGeom prst="rect">
            <a:avLst/>
          </a:prstGeom>
          <a:noFill/>
        </p:spPr>
        <p:txBody>
          <a:bodyPr wrap="none" rtlCol="0">
            <a:spAutoFit/>
          </a:bodyPr>
          <a:lstStyle/>
          <a:p>
            <a:r>
              <a:rPr lang="en-US" sz="1000" b="1" i="1" dirty="0">
                <a:solidFill>
                  <a:srgbClr val="0070C0"/>
                </a:solidFill>
              </a:rPr>
              <a:t>Adapted for treatment </a:t>
            </a:r>
          </a:p>
          <a:p>
            <a:r>
              <a:rPr lang="en-US" sz="1000" b="1" i="1" dirty="0">
                <a:solidFill>
                  <a:srgbClr val="0070C0"/>
                </a:solidFill>
              </a:rPr>
              <a:t>discontinuation</a:t>
            </a:r>
          </a:p>
        </p:txBody>
      </p:sp>
      <p:sp>
        <p:nvSpPr>
          <p:cNvPr id="8" name="TextBox 5">
            <a:extLst>
              <a:ext uri="{FF2B5EF4-FFF2-40B4-BE49-F238E27FC236}">
                <a16:creationId xmlns:a16="http://schemas.microsoft.com/office/drawing/2014/main" id="{F78BFEA3-3A12-D628-1400-AF07A9C929EE}"/>
              </a:ext>
            </a:extLst>
          </p:cNvPr>
          <p:cNvSpPr txBox="1">
            <a:spLocks noChangeArrowheads="1"/>
          </p:cNvSpPr>
          <p:nvPr/>
        </p:nvSpPr>
        <p:spPr bwMode="auto">
          <a:xfrm>
            <a:off x="200413" y="370524"/>
            <a:ext cx="8619385" cy="37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6" rIns="68572" bIns="34286">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nSpc>
                <a:spcPct val="110000"/>
              </a:lnSpc>
              <a:spcAft>
                <a:spcPts val="450"/>
              </a:spcAft>
            </a:pPr>
            <a:r>
              <a:rPr lang="en-US" altLang="en-US" sz="1875" b="1" dirty="0">
                <a:solidFill>
                  <a:schemeClr val="accent1">
                    <a:lumMod val="50000"/>
                  </a:schemeClr>
                </a:solidFill>
                <a:latin typeface="Helvetica" pitchFamily="2" charset="0"/>
                <a:ea typeface="Helvetica" pitchFamily="2" charset="0"/>
                <a:cs typeface="Helvetica" pitchFamily="2" charset="0"/>
              </a:rPr>
              <a:t>HARMONY </a:t>
            </a:r>
          </a:p>
        </p:txBody>
      </p:sp>
      <p:sp>
        <p:nvSpPr>
          <p:cNvPr id="9" name="TextBox 8">
            <a:extLst>
              <a:ext uri="{FF2B5EF4-FFF2-40B4-BE49-F238E27FC236}">
                <a16:creationId xmlns:a16="http://schemas.microsoft.com/office/drawing/2014/main" id="{D76BD3FC-59B8-32B9-D062-7A27EF4222B9}"/>
              </a:ext>
            </a:extLst>
          </p:cNvPr>
          <p:cNvSpPr txBox="1"/>
          <p:nvPr/>
        </p:nvSpPr>
        <p:spPr>
          <a:xfrm>
            <a:off x="2453187" y="401780"/>
            <a:ext cx="6297302" cy="369332"/>
          </a:xfrm>
          <a:prstGeom prst="rect">
            <a:avLst/>
          </a:prstGeom>
          <a:noFill/>
        </p:spPr>
        <p:txBody>
          <a:bodyPr wrap="square" rtlCol="0">
            <a:spAutoFit/>
          </a:bodyPr>
          <a:lstStyle/>
          <a:p>
            <a:r>
              <a:rPr lang="en-US" sz="900" b="0" i="0" dirty="0">
                <a:solidFill>
                  <a:srgbClr val="000000"/>
                </a:solidFill>
                <a:effectLst/>
                <a:latin typeface="Aptos" panose="020B0004020202020204" pitchFamily="34" charset="0"/>
              </a:rPr>
              <a:t>HARMONY: Hispanic/Latino and non-</a:t>
            </a:r>
            <a:r>
              <a:rPr lang="en-US" sz="900" b="0" i="0" dirty="0" err="1">
                <a:solidFill>
                  <a:srgbClr val="000000"/>
                </a:solidFill>
                <a:effectLst/>
                <a:latin typeface="Aptos" panose="020B0004020202020204" pitchFamily="34" charset="0"/>
              </a:rPr>
              <a:t>hispanic</a:t>
            </a:r>
            <a:r>
              <a:rPr lang="en-US" sz="900" b="0" i="0" dirty="0">
                <a:solidFill>
                  <a:srgbClr val="000000"/>
                </a:solidFill>
                <a:effectLst/>
                <a:latin typeface="Aptos" panose="020B0004020202020204" pitchFamily="34" charset="0"/>
              </a:rPr>
              <a:t> </a:t>
            </a:r>
            <a:r>
              <a:rPr lang="en-US" sz="900" b="0" i="0" dirty="0" err="1">
                <a:solidFill>
                  <a:srgbClr val="000000"/>
                </a:solidFill>
                <a:effectLst/>
                <a:latin typeface="Aptos" panose="020B0004020202020204" pitchFamily="34" charset="0"/>
              </a:rPr>
              <a:t>blAck</a:t>
            </a:r>
            <a:r>
              <a:rPr lang="en-US" sz="900" b="0" i="0" dirty="0">
                <a:solidFill>
                  <a:srgbClr val="000000"/>
                </a:solidFill>
                <a:effectLst/>
                <a:latin typeface="Aptos" panose="020B0004020202020204" pitchFamily="34" charset="0"/>
              </a:rPr>
              <a:t> patients treated with </a:t>
            </a:r>
            <a:r>
              <a:rPr lang="en-US" sz="900" b="0" i="0" dirty="0" err="1">
                <a:solidFill>
                  <a:srgbClr val="000000"/>
                </a:solidFill>
                <a:effectLst/>
                <a:latin typeface="Aptos" panose="020B0004020202020204" pitchFamily="34" charset="0"/>
              </a:rPr>
              <a:t>niRaparib</a:t>
            </a:r>
            <a:r>
              <a:rPr lang="en-US" sz="900" b="0" i="0" dirty="0">
                <a:solidFill>
                  <a:srgbClr val="000000"/>
                </a:solidFill>
                <a:effectLst/>
                <a:latin typeface="Aptos" panose="020B0004020202020204" pitchFamily="34" charset="0"/>
              </a:rPr>
              <a:t> plus abiraterone/prednisone for Metastatic </a:t>
            </a:r>
            <a:r>
              <a:rPr lang="en-US" sz="900" b="0" i="0" dirty="0" err="1">
                <a:solidFill>
                  <a:srgbClr val="000000"/>
                </a:solidFill>
                <a:effectLst/>
                <a:latin typeface="Aptos" panose="020B0004020202020204" pitchFamily="34" charset="0"/>
              </a:rPr>
              <a:t>hOrmone</a:t>
            </a:r>
            <a:r>
              <a:rPr lang="en-US" sz="900" b="0" i="0" dirty="0">
                <a:solidFill>
                  <a:srgbClr val="000000"/>
                </a:solidFill>
                <a:effectLst/>
                <a:latin typeface="Aptos" panose="020B0004020202020204" pitchFamily="34" charset="0"/>
              </a:rPr>
              <a:t> sensitive prostate cancer with deleterious homologous </a:t>
            </a:r>
            <a:r>
              <a:rPr lang="en-US" sz="900" b="0" i="0" dirty="0" err="1">
                <a:solidFill>
                  <a:srgbClr val="000000"/>
                </a:solidFill>
                <a:effectLst/>
                <a:latin typeface="Aptos" panose="020B0004020202020204" pitchFamily="34" charset="0"/>
              </a:rPr>
              <a:t>recombinatioN</a:t>
            </a:r>
            <a:r>
              <a:rPr lang="en-US" sz="900" b="0" i="0" dirty="0">
                <a:solidFill>
                  <a:srgbClr val="000000"/>
                </a:solidFill>
                <a:effectLst/>
                <a:latin typeface="Aptos" panose="020B0004020202020204" pitchFamily="34" charset="0"/>
              </a:rPr>
              <a:t> repair alterations </a:t>
            </a:r>
            <a:r>
              <a:rPr lang="en-US" sz="900" b="0" i="0" dirty="0" err="1">
                <a:solidFill>
                  <a:srgbClr val="000000"/>
                </a:solidFill>
                <a:effectLst/>
                <a:latin typeface="Aptos" panose="020B0004020202020204" pitchFamily="34" charset="0"/>
              </a:rPr>
              <a:t>studY</a:t>
            </a:r>
            <a:endParaRPr lang="en-US" sz="900" dirty="0"/>
          </a:p>
        </p:txBody>
      </p:sp>
      <p:pic>
        <p:nvPicPr>
          <p:cNvPr id="17" name="Picture 16" descr="A person with long hair wearing a white coat&#10;&#10;Description automatically generated">
            <a:extLst>
              <a:ext uri="{FF2B5EF4-FFF2-40B4-BE49-F238E27FC236}">
                <a16:creationId xmlns:a16="http://schemas.microsoft.com/office/drawing/2014/main" id="{8D6D6342-1DA8-C969-0394-D8ECA1A09C04}"/>
              </a:ext>
            </a:extLst>
          </p:cNvPr>
          <p:cNvPicPr>
            <a:picLocks noChangeAspect="1"/>
          </p:cNvPicPr>
          <p:nvPr/>
        </p:nvPicPr>
        <p:blipFill>
          <a:blip r:embed="rId3"/>
          <a:stretch>
            <a:fillRect/>
          </a:stretch>
        </p:blipFill>
        <p:spPr>
          <a:xfrm>
            <a:off x="7898489" y="4128529"/>
            <a:ext cx="709815" cy="724526"/>
          </a:xfrm>
          <a:prstGeom prst="rect">
            <a:avLst/>
          </a:prstGeom>
        </p:spPr>
      </p:pic>
      <p:sp>
        <p:nvSpPr>
          <p:cNvPr id="19" name="TextBox 18">
            <a:extLst>
              <a:ext uri="{FF2B5EF4-FFF2-40B4-BE49-F238E27FC236}">
                <a16:creationId xmlns:a16="http://schemas.microsoft.com/office/drawing/2014/main" id="{47828E4F-A7FA-2937-7AC0-6C0599D14BC2}"/>
              </a:ext>
            </a:extLst>
          </p:cNvPr>
          <p:cNvSpPr txBox="1"/>
          <p:nvPr/>
        </p:nvSpPr>
        <p:spPr>
          <a:xfrm>
            <a:off x="7756306" y="4853055"/>
            <a:ext cx="994183" cy="246221"/>
          </a:xfrm>
          <a:prstGeom prst="rect">
            <a:avLst/>
          </a:prstGeom>
          <a:noFill/>
        </p:spPr>
        <p:txBody>
          <a:bodyPr wrap="none" rtlCol="0">
            <a:spAutoFit/>
          </a:bodyPr>
          <a:lstStyle/>
          <a:p>
            <a:r>
              <a:rPr lang="en-US" sz="1000" dirty="0"/>
              <a:t>Janie Qin, MD</a:t>
            </a:r>
          </a:p>
        </p:txBody>
      </p:sp>
    </p:spTree>
    <p:extLst>
      <p:ext uri="{BB962C8B-B14F-4D97-AF65-F5344CB8AC3E}">
        <p14:creationId xmlns:p14="http://schemas.microsoft.com/office/powerpoint/2010/main" val="416091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286D4-C4CF-9FC8-D143-E4C9A997BB7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7C18983-AA84-7802-7B61-2164E76D1D1B}"/>
              </a:ext>
            </a:extLst>
          </p:cNvPr>
          <p:cNvSpPr>
            <a:spLocks noGrp="1"/>
          </p:cNvSpPr>
          <p:nvPr>
            <p:ph idx="1"/>
          </p:nvPr>
        </p:nvSpPr>
        <p:spPr>
          <a:xfrm>
            <a:off x="297873" y="781743"/>
            <a:ext cx="8291946" cy="2742388"/>
          </a:xfrm>
        </p:spPr>
        <p:txBody>
          <a:bodyPr/>
          <a:lstStyle/>
          <a:p>
            <a:r>
              <a:rPr lang="en-US" sz="1800" dirty="0"/>
              <a:t>PARP inhibitors are established treatment for </a:t>
            </a:r>
            <a:r>
              <a:rPr lang="en-US" sz="1800" dirty="0" err="1"/>
              <a:t>mCRPC</a:t>
            </a:r>
            <a:r>
              <a:rPr lang="en-US" sz="1800" dirty="0"/>
              <a:t> with HRR alterations</a:t>
            </a:r>
          </a:p>
          <a:p>
            <a:r>
              <a:rPr lang="en-US" sz="1800" i="1" dirty="0"/>
              <a:t>Genomic testing is important to find HRR alterations when we can for early patient selection</a:t>
            </a:r>
          </a:p>
          <a:p>
            <a:r>
              <a:rPr lang="en-US" sz="1800" dirty="0"/>
              <a:t>Disease effect is highest in patients with </a:t>
            </a:r>
            <a:r>
              <a:rPr lang="en-US" sz="1800" i="1" dirty="0"/>
              <a:t>BRCA1/2 </a:t>
            </a:r>
            <a:r>
              <a:rPr lang="en-US" sz="1800" dirty="0"/>
              <a:t>alterations, some disease stability with ATM alterations </a:t>
            </a:r>
          </a:p>
          <a:p>
            <a:pPr lvl="1"/>
            <a:r>
              <a:rPr lang="en-US" sz="1400" dirty="0"/>
              <a:t>BRCA2 reversion mutations can occur as resistance mechanisms</a:t>
            </a:r>
            <a:endParaRPr lang="en-US" sz="1800" dirty="0"/>
          </a:p>
          <a:p>
            <a:r>
              <a:rPr lang="en-US" sz="1800" dirty="0"/>
              <a:t>Jury may be out on when to use combination vs monotherapy </a:t>
            </a:r>
          </a:p>
          <a:p>
            <a:r>
              <a:rPr lang="en-US" sz="1800" dirty="0"/>
              <a:t>More data on horizon for </a:t>
            </a:r>
            <a:r>
              <a:rPr lang="en-US" sz="1800" dirty="0" err="1"/>
              <a:t>mHSPC</a:t>
            </a:r>
            <a:r>
              <a:rPr lang="en-US" sz="1800" dirty="0"/>
              <a:t> (TALAPRO-3 and AMPLITUDE)</a:t>
            </a:r>
          </a:p>
          <a:p>
            <a:r>
              <a:rPr lang="en-US" sz="1800" dirty="0"/>
              <a:t>HARMONY trial launching in 2024 – evaluate treatment benefit in underrepresented populations in </a:t>
            </a:r>
            <a:r>
              <a:rPr lang="en-US" sz="1800" dirty="0" err="1"/>
              <a:t>mHSPC</a:t>
            </a:r>
            <a:endParaRPr lang="en-US" sz="1800" dirty="0"/>
          </a:p>
        </p:txBody>
      </p:sp>
      <p:sp>
        <p:nvSpPr>
          <p:cNvPr id="7" name="Title 1">
            <a:extLst>
              <a:ext uri="{FF2B5EF4-FFF2-40B4-BE49-F238E27FC236}">
                <a16:creationId xmlns:a16="http://schemas.microsoft.com/office/drawing/2014/main" id="{C4D094EC-6B9F-060B-0884-191A1E0AFA88}"/>
              </a:ext>
            </a:extLst>
          </p:cNvPr>
          <p:cNvSpPr txBox="1">
            <a:spLocks/>
          </p:cNvSpPr>
          <p:nvPr/>
        </p:nvSpPr>
        <p:spPr>
          <a:xfrm>
            <a:off x="196711" y="365113"/>
            <a:ext cx="9144000" cy="655319"/>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dirty="0"/>
              <a:t>Takeaways</a:t>
            </a:r>
          </a:p>
        </p:txBody>
      </p:sp>
    </p:spTree>
    <p:extLst>
      <p:ext uri="{BB962C8B-B14F-4D97-AF65-F5344CB8AC3E}">
        <p14:creationId xmlns:p14="http://schemas.microsoft.com/office/powerpoint/2010/main" val="3817550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BA445-1144-254A-B9FB-12F749346B2E}"/>
              </a:ext>
            </a:extLst>
          </p:cNvPr>
          <p:cNvSpPr>
            <a:spLocks noGrp="1"/>
          </p:cNvSpPr>
          <p:nvPr>
            <p:ph type="title"/>
          </p:nvPr>
        </p:nvSpPr>
        <p:spPr>
          <a:xfrm>
            <a:off x="129962" y="0"/>
            <a:ext cx="6568018" cy="1090538"/>
          </a:xfrm>
        </p:spPr>
        <p:txBody>
          <a:bodyPr anchor="b">
            <a:normAutofit/>
          </a:bodyPr>
          <a:lstStyle/>
          <a:p>
            <a:r>
              <a:rPr lang="en-US" sz="2400" b="1" dirty="0">
                <a:solidFill>
                  <a:srgbClr val="0070C0"/>
                </a:solidFill>
              </a:rPr>
              <a:t>Thank you for your attention!</a:t>
            </a:r>
            <a:br>
              <a:rPr lang="en-US" sz="2400" b="1" dirty="0">
                <a:solidFill>
                  <a:srgbClr val="0070C0"/>
                </a:solidFill>
              </a:rPr>
            </a:br>
            <a:r>
              <a:rPr lang="en-US" sz="2400" b="1" dirty="0">
                <a:solidFill>
                  <a:srgbClr val="0070C0"/>
                </a:solidFill>
              </a:rPr>
              <a:t>Thanks to our patients who teach us.</a:t>
            </a:r>
          </a:p>
        </p:txBody>
      </p:sp>
      <p:pic>
        <p:nvPicPr>
          <p:cNvPr id="7" name="Picture 6" descr="A person in a blue shirt&#10;&#10;Description automatically generated">
            <a:extLst>
              <a:ext uri="{FF2B5EF4-FFF2-40B4-BE49-F238E27FC236}">
                <a16:creationId xmlns:a16="http://schemas.microsoft.com/office/drawing/2014/main" id="{0FF9A5E9-EFD3-6F44-A551-66164619510B}"/>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6176069" y="2426956"/>
            <a:ext cx="1230524" cy="1216515"/>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3" name="Content Placeholder 2">
            <a:extLst>
              <a:ext uri="{FF2B5EF4-FFF2-40B4-BE49-F238E27FC236}">
                <a16:creationId xmlns:a16="http://schemas.microsoft.com/office/drawing/2014/main" id="{DBA73271-5BFE-A64E-8143-2B2C68ECF2CB}"/>
              </a:ext>
            </a:extLst>
          </p:cNvPr>
          <p:cNvSpPr>
            <a:spLocks noGrp="1"/>
          </p:cNvSpPr>
          <p:nvPr>
            <p:ph idx="1"/>
          </p:nvPr>
        </p:nvSpPr>
        <p:spPr>
          <a:xfrm>
            <a:off x="6107183" y="2566675"/>
            <a:ext cx="3250101" cy="2729467"/>
          </a:xfrm>
        </p:spPr>
        <p:txBody>
          <a:bodyPr anchor="ctr">
            <a:normAutofit/>
          </a:bodyPr>
          <a:lstStyle/>
          <a:p>
            <a:pPr marL="0" indent="0">
              <a:buNone/>
            </a:pPr>
            <a:r>
              <a:rPr lang="en-US" sz="1500" dirty="0">
                <a:solidFill>
                  <a:schemeClr val="tx1"/>
                </a:solidFill>
              </a:rPr>
              <a:t>@</a:t>
            </a:r>
            <a:r>
              <a:rPr lang="en-US" sz="1500" dirty="0" err="1">
                <a:solidFill>
                  <a:schemeClr val="tx1"/>
                </a:solidFill>
              </a:rPr>
              <a:t>tiansterzhang</a:t>
            </a:r>
            <a:endParaRPr lang="en-US" sz="1500" dirty="0">
              <a:solidFill>
                <a:schemeClr val="tx1"/>
              </a:solidFill>
            </a:endParaRPr>
          </a:p>
          <a:p>
            <a:pPr marL="0" indent="0">
              <a:buNone/>
            </a:pPr>
            <a:r>
              <a:rPr lang="en-US" sz="1500" dirty="0" err="1">
                <a:solidFill>
                  <a:schemeClr val="tx1"/>
                </a:solidFill>
              </a:rPr>
              <a:t>tian.zhang@utsouthwestern.edu</a:t>
            </a:r>
            <a:endParaRPr lang="en-US" sz="1500" dirty="0">
              <a:solidFill>
                <a:schemeClr val="tx1"/>
              </a:solidFill>
            </a:endParaRPr>
          </a:p>
        </p:txBody>
      </p:sp>
      <p:pic>
        <p:nvPicPr>
          <p:cNvPr id="8" name="Picture 7" descr="Text, shape&#10;&#10;Description automatically generated">
            <a:extLst>
              <a:ext uri="{FF2B5EF4-FFF2-40B4-BE49-F238E27FC236}">
                <a16:creationId xmlns:a16="http://schemas.microsoft.com/office/drawing/2014/main" id="{0DFE04B2-D7A5-9137-E903-E4E0E520784C}"/>
              </a:ext>
            </a:extLst>
          </p:cNvPr>
          <p:cNvPicPr>
            <a:picLocks noChangeAspect="1"/>
          </p:cNvPicPr>
          <p:nvPr/>
        </p:nvPicPr>
        <p:blipFill>
          <a:blip r:embed="rId3"/>
          <a:stretch>
            <a:fillRect/>
          </a:stretch>
        </p:blipFill>
        <p:spPr>
          <a:xfrm>
            <a:off x="129962" y="2653930"/>
            <a:ext cx="2839769" cy="1581145"/>
          </a:xfrm>
          <a:prstGeom prst="rect">
            <a:avLst/>
          </a:prstGeom>
        </p:spPr>
      </p:pic>
      <p:sp>
        <p:nvSpPr>
          <p:cNvPr id="9" name="TextBox 8">
            <a:extLst>
              <a:ext uri="{FF2B5EF4-FFF2-40B4-BE49-F238E27FC236}">
                <a16:creationId xmlns:a16="http://schemas.microsoft.com/office/drawing/2014/main" id="{88F25CB7-E442-9E2D-EF49-9BBCC8BAE80E}"/>
              </a:ext>
            </a:extLst>
          </p:cNvPr>
          <p:cNvSpPr txBox="1"/>
          <p:nvPr/>
        </p:nvSpPr>
        <p:spPr>
          <a:xfrm>
            <a:off x="114232" y="1202483"/>
            <a:ext cx="4855816" cy="1538883"/>
          </a:xfrm>
          <a:prstGeom prst="rect">
            <a:avLst/>
          </a:prstGeom>
          <a:noFill/>
        </p:spPr>
        <p:txBody>
          <a:bodyPr wrap="none" rtlCol="0">
            <a:spAutoFit/>
          </a:bodyPr>
          <a:lstStyle/>
          <a:p>
            <a:r>
              <a:rPr lang="en-US" dirty="0"/>
              <a:t>UT Southwestern GU</a:t>
            </a:r>
          </a:p>
          <a:p>
            <a:endParaRPr lang="en-US" sz="1000" dirty="0"/>
          </a:p>
          <a:p>
            <a:r>
              <a:rPr lang="en-US" sz="1000" dirty="0"/>
              <a:t>James </a:t>
            </a:r>
            <a:r>
              <a:rPr lang="en-US" sz="1000" dirty="0" err="1"/>
              <a:t>Brugarolas</a:t>
            </a:r>
            <a:r>
              <a:rPr lang="en-US" sz="1000" dirty="0"/>
              <a:t>	Neil Desai		Yair Lotan</a:t>
            </a:r>
          </a:p>
          <a:p>
            <a:r>
              <a:rPr lang="en-US" sz="1000" dirty="0"/>
              <a:t>Hans Hammers		Aurelie </a:t>
            </a:r>
            <a:r>
              <a:rPr lang="en-US" sz="1000" dirty="0" err="1"/>
              <a:t>Garant</a:t>
            </a:r>
            <a:r>
              <a:rPr lang="en-US" sz="1000" dirty="0"/>
              <a:t>		Vitaly Margulis</a:t>
            </a:r>
          </a:p>
          <a:p>
            <a:r>
              <a:rPr lang="en-US" sz="1000" dirty="0"/>
              <a:t>Kevin Courtney		</a:t>
            </a:r>
            <a:r>
              <a:rPr lang="en-US" sz="1000" dirty="0" err="1"/>
              <a:t>Raquibul</a:t>
            </a:r>
            <a:r>
              <a:rPr lang="en-US" sz="1000" dirty="0"/>
              <a:t> Hannan	Sol </a:t>
            </a:r>
            <a:r>
              <a:rPr lang="en-US" sz="1000" dirty="0" err="1"/>
              <a:t>Woldu</a:t>
            </a:r>
            <a:endParaRPr lang="en-US" sz="1000" dirty="0"/>
          </a:p>
          <a:p>
            <a:r>
              <a:rPr lang="en-US" sz="1000" dirty="0"/>
              <a:t>Janie Qin		Andrew Wang		Jeff </a:t>
            </a:r>
            <a:r>
              <a:rPr lang="en-US" sz="1000" dirty="0" err="1"/>
              <a:t>Cadeddu</a:t>
            </a:r>
            <a:endParaRPr lang="en-US" sz="1000" dirty="0"/>
          </a:p>
          <a:p>
            <a:r>
              <a:rPr lang="en-US" sz="1000" dirty="0" err="1"/>
              <a:t>Waddah</a:t>
            </a:r>
            <a:r>
              <a:rPr lang="en-US" sz="1000" dirty="0"/>
              <a:t> Arafat		Daniel Yang		Claus </a:t>
            </a:r>
            <a:r>
              <a:rPr lang="en-US" sz="1000" dirty="0" err="1"/>
              <a:t>Roehrborn</a:t>
            </a:r>
            <a:endParaRPr lang="en-US" sz="1000" dirty="0"/>
          </a:p>
          <a:p>
            <a:r>
              <a:rPr lang="en-US" sz="1000" dirty="0" err="1"/>
              <a:t>Jue</a:t>
            </a:r>
            <a:r>
              <a:rPr lang="en-US" sz="1000" dirty="0"/>
              <a:t> Wang				Kris Gaston</a:t>
            </a:r>
          </a:p>
          <a:p>
            <a:r>
              <a:rPr lang="en-US" sz="1000" dirty="0"/>
              <a:t>				Isamu Tachibana</a:t>
            </a:r>
          </a:p>
        </p:txBody>
      </p:sp>
      <p:pic>
        <p:nvPicPr>
          <p:cNvPr id="10" name="Picture 9" descr="A black and white background with a blue bird and x&#10;&#10;Description automatically generated">
            <a:extLst>
              <a:ext uri="{FF2B5EF4-FFF2-40B4-BE49-F238E27FC236}">
                <a16:creationId xmlns:a16="http://schemas.microsoft.com/office/drawing/2014/main" id="{3327F941-6922-2048-E3C6-4B190729BDB3}"/>
              </a:ext>
            </a:extLst>
          </p:cNvPr>
          <p:cNvPicPr>
            <a:picLocks noChangeAspect="1"/>
          </p:cNvPicPr>
          <p:nvPr/>
        </p:nvPicPr>
        <p:blipFill>
          <a:blip r:embed="rId4"/>
          <a:stretch>
            <a:fillRect/>
          </a:stretch>
        </p:blipFill>
        <p:spPr>
          <a:xfrm>
            <a:off x="5640400" y="3643471"/>
            <a:ext cx="466783" cy="307778"/>
          </a:xfrm>
          <a:prstGeom prst="rect">
            <a:avLst/>
          </a:prstGeom>
        </p:spPr>
      </p:pic>
      <p:pic>
        <p:nvPicPr>
          <p:cNvPr id="14" name="Picture 13" descr="A person wearing glasses and a white coat&#10;&#10;Description automatically generated">
            <a:extLst>
              <a:ext uri="{FF2B5EF4-FFF2-40B4-BE49-F238E27FC236}">
                <a16:creationId xmlns:a16="http://schemas.microsoft.com/office/drawing/2014/main" id="{4D30C30F-9A6A-8B9F-7CAE-C1A542C60135}"/>
              </a:ext>
            </a:extLst>
          </p:cNvPr>
          <p:cNvPicPr>
            <a:picLocks noChangeAspect="1"/>
          </p:cNvPicPr>
          <p:nvPr/>
        </p:nvPicPr>
        <p:blipFill>
          <a:blip r:embed="rId5"/>
          <a:stretch>
            <a:fillRect/>
          </a:stretch>
        </p:blipFill>
        <p:spPr>
          <a:xfrm>
            <a:off x="5893010" y="214271"/>
            <a:ext cx="1202194" cy="1382232"/>
          </a:xfrm>
          <a:prstGeom prst="rect">
            <a:avLst/>
          </a:prstGeom>
        </p:spPr>
      </p:pic>
      <p:pic>
        <p:nvPicPr>
          <p:cNvPr id="18" name="Picture 17" descr="A person in a suit and tie&#10;&#10;Description automatically generated">
            <a:extLst>
              <a:ext uri="{FF2B5EF4-FFF2-40B4-BE49-F238E27FC236}">
                <a16:creationId xmlns:a16="http://schemas.microsoft.com/office/drawing/2014/main" id="{A16E64CA-E858-BC2E-8A69-2B00B241F7F1}"/>
              </a:ext>
            </a:extLst>
          </p:cNvPr>
          <p:cNvPicPr>
            <a:picLocks noChangeAspect="1"/>
          </p:cNvPicPr>
          <p:nvPr/>
        </p:nvPicPr>
        <p:blipFill>
          <a:blip r:embed="rId6"/>
          <a:stretch>
            <a:fillRect/>
          </a:stretch>
        </p:blipFill>
        <p:spPr>
          <a:xfrm>
            <a:off x="7278727" y="214271"/>
            <a:ext cx="1120994" cy="1373767"/>
          </a:xfrm>
          <a:prstGeom prst="rect">
            <a:avLst/>
          </a:prstGeom>
        </p:spPr>
      </p:pic>
      <p:sp>
        <p:nvSpPr>
          <p:cNvPr id="19" name="TextBox 18">
            <a:extLst>
              <a:ext uri="{FF2B5EF4-FFF2-40B4-BE49-F238E27FC236}">
                <a16:creationId xmlns:a16="http://schemas.microsoft.com/office/drawing/2014/main" id="{542403B6-B7AF-14A9-3799-9DB1CEC1F682}"/>
              </a:ext>
            </a:extLst>
          </p:cNvPr>
          <p:cNvSpPr txBox="1"/>
          <p:nvPr/>
        </p:nvSpPr>
        <p:spPr>
          <a:xfrm>
            <a:off x="5569611" y="1653452"/>
            <a:ext cx="3448380" cy="307777"/>
          </a:xfrm>
          <a:prstGeom prst="rect">
            <a:avLst/>
          </a:prstGeom>
          <a:noFill/>
        </p:spPr>
        <p:txBody>
          <a:bodyPr wrap="none" rtlCol="0">
            <a:spAutoFit/>
          </a:bodyPr>
          <a:lstStyle/>
          <a:p>
            <a:r>
              <a:rPr lang="en-US" i="1" dirty="0"/>
              <a:t>Petros, Evan, and Fred Hutch colleagues</a:t>
            </a:r>
          </a:p>
        </p:txBody>
      </p:sp>
    </p:spTree>
    <p:extLst>
      <p:ext uri="{BB962C8B-B14F-4D97-AF65-F5344CB8AC3E}">
        <p14:creationId xmlns:p14="http://schemas.microsoft.com/office/powerpoint/2010/main" val="595307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1" descr="Calendar&#10;&#10;Description automatically generated"/>
          <p:cNvPicPr preferRelativeResize="0"/>
          <p:nvPr/>
        </p:nvPicPr>
        <p:blipFill rotWithShape="1">
          <a:blip r:embed="rId3">
            <a:alphaModFix/>
          </a:blip>
          <a:srcRect/>
          <a:stretch/>
        </p:blipFill>
        <p:spPr>
          <a:xfrm>
            <a:off x="7037" y="0"/>
            <a:ext cx="9129925" cy="5148263"/>
          </a:xfrm>
          <a:prstGeom prst="rect">
            <a:avLst/>
          </a:prstGeom>
          <a:noFill/>
          <a:ln>
            <a:noFill/>
          </a:ln>
        </p:spPr>
      </p:pic>
      <p:pic>
        <p:nvPicPr>
          <p:cNvPr id="348" name="Google Shape;348;p1" descr="Graphical user interface&#10;&#10;Description automatically generated"/>
          <p:cNvPicPr preferRelativeResize="0"/>
          <p:nvPr/>
        </p:nvPicPr>
        <p:blipFill rotWithShape="1">
          <a:blip r:embed="rId4">
            <a:alphaModFix/>
          </a:blip>
          <a:srcRect/>
          <a:stretch/>
        </p:blipFill>
        <p:spPr>
          <a:xfrm>
            <a:off x="7037" y="0"/>
            <a:ext cx="9129925" cy="5148263"/>
          </a:xfrm>
          <a:prstGeom prst="rect">
            <a:avLst/>
          </a:prstGeom>
          <a:noFill/>
          <a:ln>
            <a:noFill/>
          </a:ln>
        </p:spPr>
      </p:pic>
      <p:pic>
        <p:nvPicPr>
          <p:cNvPr id="349" name="Google Shape;349;p1" descr="A picture containing text&#10;&#10;Description automatically generated"/>
          <p:cNvPicPr preferRelativeResize="0"/>
          <p:nvPr/>
        </p:nvPicPr>
        <p:blipFill rotWithShape="1">
          <a:blip r:embed="rId5">
            <a:alphaModFix/>
          </a:blip>
          <a:srcRect/>
          <a:stretch/>
        </p:blipFill>
        <p:spPr>
          <a:xfrm>
            <a:off x="-1" y="-12701"/>
            <a:ext cx="9129925" cy="5148263"/>
          </a:xfrm>
          <a:prstGeom prst="rect">
            <a:avLst/>
          </a:prstGeom>
          <a:noFill/>
          <a:ln>
            <a:noFill/>
          </a:ln>
        </p:spPr>
      </p:pic>
      <p:pic>
        <p:nvPicPr>
          <p:cNvPr id="350" name="Google Shape;350;p1" descr="A picture containing graphical user interface&#10;&#10;Description automatically generated"/>
          <p:cNvPicPr preferRelativeResize="0"/>
          <p:nvPr/>
        </p:nvPicPr>
        <p:blipFill rotWithShape="1">
          <a:blip r:embed="rId6">
            <a:alphaModFix/>
          </a:blip>
          <a:srcRect/>
          <a:stretch/>
        </p:blipFill>
        <p:spPr>
          <a:xfrm>
            <a:off x="-1" y="0"/>
            <a:ext cx="9144001" cy="5148263"/>
          </a:xfrm>
          <a:prstGeom prst="rect">
            <a:avLst/>
          </a:prstGeom>
          <a:noFill/>
          <a:ln>
            <a:noFill/>
          </a:ln>
        </p:spPr>
      </p:pic>
      <p:pic>
        <p:nvPicPr>
          <p:cNvPr id="351" name="Google Shape;351;p1" descr="Graphical user interface&#10;&#10;Description automatically generated with medium confidence"/>
          <p:cNvPicPr preferRelativeResize="0"/>
          <p:nvPr/>
        </p:nvPicPr>
        <p:blipFill rotWithShape="1">
          <a:blip r:embed="rId7">
            <a:alphaModFix/>
          </a:blip>
          <a:srcRect/>
          <a:stretch/>
        </p:blipFill>
        <p:spPr>
          <a:xfrm>
            <a:off x="-1276" y="0"/>
            <a:ext cx="9129925" cy="5148263"/>
          </a:xfrm>
          <a:prstGeom prst="rect">
            <a:avLst/>
          </a:prstGeom>
          <a:noFill/>
          <a:ln>
            <a:noFill/>
          </a:ln>
        </p:spPr>
      </p:pic>
      <p:pic>
        <p:nvPicPr>
          <p:cNvPr id="352" name="Google Shape;352;p1" descr="Graphical user interface&#10;&#10;Description automatically generated"/>
          <p:cNvPicPr preferRelativeResize="0"/>
          <p:nvPr/>
        </p:nvPicPr>
        <p:blipFill rotWithShape="1">
          <a:blip r:embed="rId8">
            <a:alphaModFix/>
          </a:blip>
          <a:srcRect/>
          <a:stretch/>
        </p:blipFill>
        <p:spPr>
          <a:xfrm>
            <a:off x="7037" y="0"/>
            <a:ext cx="9129925" cy="5148263"/>
          </a:xfrm>
          <a:prstGeom prst="rect">
            <a:avLst/>
          </a:prstGeom>
          <a:noFill/>
          <a:ln>
            <a:noFill/>
          </a:ln>
        </p:spPr>
      </p:pic>
      <p:pic>
        <p:nvPicPr>
          <p:cNvPr id="353" name="Google Shape;353;p1" descr="Graphical user interface&#10;&#10;Description automatically generated with medium confidence"/>
          <p:cNvPicPr preferRelativeResize="0"/>
          <p:nvPr/>
        </p:nvPicPr>
        <p:blipFill rotWithShape="1">
          <a:blip r:embed="rId9">
            <a:alphaModFix/>
          </a:blip>
          <a:srcRect/>
          <a:stretch/>
        </p:blipFill>
        <p:spPr>
          <a:xfrm>
            <a:off x="7037" y="91440"/>
            <a:ext cx="9129925" cy="5148263"/>
          </a:xfrm>
          <a:prstGeom prst="rect">
            <a:avLst/>
          </a:prstGeom>
          <a:noFill/>
          <a:ln>
            <a:noFill/>
          </a:ln>
        </p:spPr>
      </p:pic>
      <p:pic>
        <p:nvPicPr>
          <p:cNvPr id="354" name="Google Shape;354;p1" descr="Graphical user interface&#10;&#10;Description automatically generated"/>
          <p:cNvPicPr preferRelativeResize="0"/>
          <p:nvPr/>
        </p:nvPicPr>
        <p:blipFill rotWithShape="1">
          <a:blip r:embed="rId10">
            <a:alphaModFix/>
          </a:blip>
          <a:srcRect/>
          <a:stretch/>
        </p:blipFill>
        <p:spPr>
          <a:xfrm>
            <a:off x="14075" y="12699"/>
            <a:ext cx="9129925" cy="5148263"/>
          </a:xfrm>
          <a:prstGeom prst="rect">
            <a:avLst/>
          </a:prstGeom>
          <a:noFill/>
          <a:ln>
            <a:noFill/>
          </a:ln>
        </p:spPr>
      </p:pic>
      <p:pic>
        <p:nvPicPr>
          <p:cNvPr id="355" name="Google Shape;355;p1" descr="Graphical user interface, website&#10;&#10;Description automatically generated"/>
          <p:cNvPicPr preferRelativeResize="0"/>
          <p:nvPr/>
        </p:nvPicPr>
        <p:blipFill rotWithShape="1">
          <a:blip r:embed="rId11">
            <a:alphaModFix/>
          </a:blip>
          <a:srcRect/>
          <a:stretch/>
        </p:blipFill>
        <p:spPr>
          <a:xfrm>
            <a:off x="-69273" y="0"/>
            <a:ext cx="9206235" cy="5214303"/>
          </a:xfrm>
          <a:prstGeom prst="rect">
            <a:avLst/>
          </a:prstGeom>
          <a:noFill/>
          <a:ln>
            <a:noFill/>
          </a:ln>
        </p:spPr>
      </p:pic>
      <p:sp>
        <p:nvSpPr>
          <p:cNvPr id="356" name="Google Shape;356;p1"/>
          <p:cNvSpPr/>
          <p:nvPr/>
        </p:nvSpPr>
        <p:spPr>
          <a:xfrm>
            <a:off x="0" y="2586831"/>
            <a:ext cx="912992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rgbClr val="FFC82C"/>
                </a:solidFill>
                <a:latin typeface="Arial"/>
                <a:ea typeface="Arial"/>
                <a:cs typeface="Arial"/>
                <a:sym typeface="Arial"/>
              </a:rPr>
              <a:t>PROSTATE/RCC/BLADDER</a:t>
            </a:r>
            <a:endParaRPr dirty="0"/>
          </a:p>
        </p:txBody>
      </p:sp>
      <p:sp>
        <p:nvSpPr>
          <p:cNvPr id="357" name="Google Shape;357;p1"/>
          <p:cNvSpPr/>
          <p:nvPr/>
        </p:nvSpPr>
        <p:spPr>
          <a:xfrm>
            <a:off x="14075" y="3073896"/>
            <a:ext cx="912992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latin typeface="Arial"/>
                <a:ea typeface="Arial"/>
                <a:cs typeface="Arial"/>
                <a:sym typeface="Arial"/>
              </a:rPr>
              <a:t>Tuesday, December 12, 2023</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B3F9B9A-A664-0D53-BAE3-B5F3D6BBEA05}"/>
              </a:ext>
            </a:extLst>
          </p:cNvPr>
          <p:cNvSpPr>
            <a:spLocks noGrp="1"/>
          </p:cNvSpPr>
          <p:nvPr>
            <p:ph type="subTitle" idx="1"/>
          </p:nvPr>
        </p:nvSpPr>
        <p:spPr>
          <a:xfrm>
            <a:off x="938894" y="1690553"/>
            <a:ext cx="7258050" cy="2651759"/>
          </a:xfrm>
        </p:spPr>
        <p:txBody>
          <a:bodyPr/>
          <a:lstStyle/>
          <a:p>
            <a:r>
              <a:rPr lang="en-US" sz="2200" b="1" dirty="0">
                <a:solidFill>
                  <a:srgbClr val="002E51"/>
                </a:solidFill>
              </a:rPr>
              <a:t>Michael Schweizer, MD</a:t>
            </a:r>
          </a:p>
          <a:p>
            <a:r>
              <a:rPr lang="en-US" sz="2200" dirty="0">
                <a:solidFill>
                  <a:srgbClr val="002E51"/>
                </a:solidFill>
              </a:rPr>
              <a:t>Associate Professor</a:t>
            </a:r>
          </a:p>
          <a:p>
            <a:r>
              <a:rPr lang="en-US" sz="2200" dirty="0">
                <a:solidFill>
                  <a:srgbClr val="002E51"/>
                </a:solidFill>
              </a:rPr>
              <a:t>University of Washington/Fred Hutch Cancer Center</a:t>
            </a:r>
          </a:p>
          <a:p>
            <a:r>
              <a:rPr lang="en-US" sz="2200" dirty="0">
                <a:solidFill>
                  <a:srgbClr val="002E51"/>
                </a:solidFill>
              </a:rPr>
              <a:t>Seattle, WA</a:t>
            </a:r>
            <a:endParaRPr lang="en-US" sz="2200" dirty="0"/>
          </a:p>
        </p:txBody>
      </p:sp>
      <p:sp>
        <p:nvSpPr>
          <p:cNvPr id="3" name="Title 2">
            <a:extLst>
              <a:ext uri="{FF2B5EF4-FFF2-40B4-BE49-F238E27FC236}">
                <a16:creationId xmlns:a16="http://schemas.microsoft.com/office/drawing/2014/main" id="{E91C988E-C670-A4DE-009F-55F274E8248C}"/>
              </a:ext>
            </a:extLst>
          </p:cNvPr>
          <p:cNvSpPr>
            <a:spLocks noGrp="1"/>
          </p:cNvSpPr>
          <p:nvPr>
            <p:ph type="title"/>
          </p:nvPr>
        </p:nvSpPr>
        <p:spPr>
          <a:xfrm>
            <a:off x="0" y="572952"/>
            <a:ext cx="9144000" cy="1006507"/>
          </a:xfrm>
        </p:spPr>
        <p:txBody>
          <a:bodyPr/>
          <a:lstStyle/>
          <a:p>
            <a:r>
              <a:rPr lang="en-US" sz="3000" kern="0" dirty="0">
                <a:effectLst/>
                <a:latin typeface="Arial" panose="020B0604020202020204" pitchFamily="34" charset="0"/>
                <a:ea typeface="Calibri" panose="020F0502020204030204" pitchFamily="34" charset="0"/>
                <a:cs typeface="Arial" panose="020B0604020202020204" pitchFamily="34" charset="0"/>
              </a:rPr>
              <a:t>‘Treatment Crossroads’: How to Choose the Best PARP inhibitor and Why in Prostate Cancer </a:t>
            </a:r>
            <a:endParaRPr 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174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p:txBody>
          <a:bodyPr>
            <a:normAutofit/>
          </a:bodyPr>
          <a:lstStyle/>
          <a:p>
            <a:pPr marL="400050" indent="-373063"/>
            <a:r>
              <a:rPr lang="en-US" sz="1800" dirty="0">
                <a:solidFill>
                  <a:srgbClr val="323130"/>
                </a:solidFill>
                <a:latin typeface="Calibri" panose="020F0502020204030204" pitchFamily="34" charset="0"/>
                <a:ea typeface="Times New Roman" panose="02020603050405020304" pitchFamily="18" charset="0"/>
                <a:cs typeface="Calibri" panose="020F0502020204030204" pitchFamily="34" charset="0"/>
              </a:rPr>
              <a:t>Paid consultant and/or received Honoria from Sanofi, AstraZeneca, Janssen and Pfizer. </a:t>
            </a:r>
          </a:p>
          <a:p>
            <a:pPr marL="400050" indent="-373063"/>
            <a:endParaRPr lang="en-US" sz="1800" dirty="0">
              <a:solidFill>
                <a:srgbClr val="323130"/>
              </a:solidFill>
              <a:latin typeface="Calibri" panose="020F0502020204030204" pitchFamily="34" charset="0"/>
              <a:ea typeface="Times New Roman" panose="02020603050405020304" pitchFamily="18" charset="0"/>
              <a:cs typeface="Calibri" panose="020F0502020204030204" pitchFamily="34" charset="0"/>
            </a:endParaRPr>
          </a:p>
          <a:p>
            <a:pPr marL="400050" indent="-373063"/>
            <a:r>
              <a:rPr lang="en-US" sz="1800" dirty="0">
                <a:solidFill>
                  <a:srgbClr val="323130"/>
                </a:solidFill>
                <a:latin typeface="Calibri" panose="020F0502020204030204" pitchFamily="34" charset="0"/>
                <a:ea typeface="Times New Roman" panose="02020603050405020304" pitchFamily="18" charset="0"/>
                <a:cs typeface="Calibri" panose="020F0502020204030204" pitchFamily="34" charset="0"/>
              </a:rPr>
              <a:t>Received research funding to his institution from Novartis, Zenith Epigenetics, Bristol Myers Squibb, Merck, </a:t>
            </a:r>
            <a:r>
              <a:rPr lang="en-US" sz="1800" dirty="0" err="1">
                <a:solidFill>
                  <a:srgbClr val="323130"/>
                </a:solidFill>
                <a:latin typeface="Calibri" panose="020F0502020204030204" pitchFamily="34" charset="0"/>
                <a:ea typeface="Times New Roman" panose="02020603050405020304" pitchFamily="18" charset="0"/>
                <a:cs typeface="Calibri" panose="020F0502020204030204" pitchFamily="34" charset="0"/>
              </a:rPr>
              <a:t>Immunomedics</a:t>
            </a:r>
            <a:r>
              <a:rPr lang="en-US" sz="1800" dirty="0">
                <a:solidFill>
                  <a:srgbClr val="323130"/>
                </a:solidFill>
                <a:latin typeface="Calibri" panose="020F0502020204030204" pitchFamily="34" charset="0"/>
                <a:ea typeface="Times New Roman" panose="02020603050405020304" pitchFamily="18" charset="0"/>
                <a:cs typeface="Calibri" panose="020F0502020204030204" pitchFamily="34" charset="0"/>
              </a:rPr>
              <a:t>, Janssen, AstraZeneca, Pfizer, Hoffman-La Roche, </a:t>
            </a:r>
            <a:r>
              <a:rPr lang="en-US" sz="1800" dirty="0" err="1">
                <a:solidFill>
                  <a:srgbClr val="323130"/>
                </a:solidFill>
                <a:latin typeface="Calibri" panose="020F0502020204030204" pitchFamily="34" charset="0"/>
                <a:ea typeface="Times New Roman" panose="02020603050405020304" pitchFamily="18" charset="0"/>
                <a:cs typeface="Calibri" panose="020F0502020204030204" pitchFamily="34" charset="0"/>
              </a:rPr>
              <a:t>Tmunity</a:t>
            </a:r>
            <a:r>
              <a:rPr lang="en-US" sz="1800" dirty="0">
                <a:solidFill>
                  <a:srgbClr val="323130"/>
                </a:solidFill>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323130"/>
                </a:solidFill>
                <a:latin typeface="Calibri" panose="020F0502020204030204" pitchFamily="34" charset="0"/>
                <a:ea typeface="Times New Roman" panose="02020603050405020304" pitchFamily="18" charset="0"/>
                <a:cs typeface="Calibri" panose="020F0502020204030204" pitchFamily="34" charset="0"/>
              </a:rPr>
              <a:t>SignalOne</a:t>
            </a:r>
            <a:r>
              <a:rPr lang="en-US" sz="1800" dirty="0">
                <a:solidFill>
                  <a:srgbClr val="323130"/>
                </a:solidFill>
                <a:latin typeface="Calibri" panose="020F0502020204030204" pitchFamily="34" charset="0"/>
                <a:ea typeface="Times New Roman" panose="02020603050405020304" pitchFamily="18" charset="0"/>
                <a:cs typeface="Calibri" panose="020F0502020204030204" pitchFamily="34" charset="0"/>
              </a:rPr>
              <a:t> Bio, </a:t>
            </a:r>
            <a:r>
              <a:rPr lang="en-US" sz="1800" dirty="0" err="1">
                <a:solidFill>
                  <a:srgbClr val="323130"/>
                </a:solidFill>
                <a:latin typeface="Calibri" panose="020F0502020204030204" pitchFamily="34" charset="0"/>
                <a:ea typeface="Times New Roman" panose="02020603050405020304" pitchFamily="18" charset="0"/>
                <a:cs typeface="Calibri" panose="020F0502020204030204" pitchFamily="34" charset="0"/>
              </a:rPr>
              <a:t>Epigenetix</a:t>
            </a:r>
            <a:r>
              <a:rPr lang="en-US" sz="1800" dirty="0">
                <a:solidFill>
                  <a:srgbClr val="323130"/>
                </a:solidFill>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323130"/>
                </a:solidFill>
                <a:latin typeface="Calibri" panose="020F0502020204030204" pitchFamily="34" charset="0"/>
                <a:ea typeface="Times New Roman" panose="02020603050405020304" pitchFamily="18" charset="0"/>
                <a:cs typeface="Calibri" panose="020F0502020204030204" pitchFamily="34" charset="0"/>
              </a:rPr>
              <a:t>Xencor</a:t>
            </a:r>
            <a:r>
              <a:rPr lang="en-US" sz="1800" dirty="0">
                <a:solidFill>
                  <a:srgbClr val="323130"/>
                </a:solidFill>
                <a:latin typeface="Calibri" panose="020F0502020204030204" pitchFamily="34" charset="0"/>
                <a:ea typeface="Times New Roman" panose="02020603050405020304" pitchFamily="18" charset="0"/>
                <a:cs typeface="Calibri" panose="020F0502020204030204" pitchFamily="34" charset="0"/>
              </a:rPr>
              <a:t>, Incyte and </a:t>
            </a:r>
            <a:r>
              <a:rPr lang="en-US" sz="1800" dirty="0" err="1">
                <a:solidFill>
                  <a:srgbClr val="323130"/>
                </a:solidFill>
                <a:latin typeface="Calibri" panose="020F0502020204030204" pitchFamily="34" charset="0"/>
                <a:ea typeface="Times New Roman" panose="02020603050405020304" pitchFamily="18" charset="0"/>
                <a:cs typeface="Calibri" panose="020F0502020204030204" pitchFamily="34" charset="0"/>
              </a:rPr>
              <a:t>Ambrx</a:t>
            </a:r>
            <a:r>
              <a:rPr lang="en-US" sz="1800" dirty="0">
                <a:solidFill>
                  <a:srgbClr val="323130"/>
                </a:solidFill>
                <a:latin typeface="Calibri" panose="020F0502020204030204" pitchFamily="34" charset="0"/>
                <a:ea typeface="Times New Roman" panose="02020603050405020304" pitchFamily="18" charset="0"/>
                <a:cs typeface="Calibri" panose="020F0502020204030204" pitchFamily="34" charset="0"/>
              </a:rPr>
              <a:t>, Inc</a:t>
            </a:r>
            <a:r>
              <a:rPr lang="en-US" sz="1800" b="1" dirty="0">
                <a:solidFill>
                  <a:srgbClr val="323130"/>
                </a:solidFill>
                <a:latin typeface="Calibri" panose="020F0502020204030204" pitchFamily="34" charset="0"/>
                <a:ea typeface="Times New Roman" panose="02020603050405020304" pitchFamily="18" charset="0"/>
                <a:cs typeface="Calibri" panose="020F0502020204030204" pitchFamily="34" charset="0"/>
              </a:rPr>
              <a:t>.</a:t>
            </a:r>
            <a:r>
              <a:rPr lang="en-US" sz="1800" dirty="0">
                <a:latin typeface="Calibri" panose="020F0502020204030204" pitchFamily="34" charset="0"/>
                <a:cs typeface="Calibri" panose="020F0502020204030204" pitchFamily="34" charset="0"/>
              </a:rPr>
              <a:t> </a:t>
            </a:r>
          </a:p>
        </p:txBody>
      </p:sp>
      <p:sp>
        <p:nvSpPr>
          <p:cNvPr id="5" name="Title 1">
            <a:extLst>
              <a:ext uri="{FF2B5EF4-FFF2-40B4-BE49-F238E27FC236}">
                <a16:creationId xmlns:a16="http://schemas.microsoft.com/office/drawing/2014/main" id="{D0E52AF5-6A26-434A-8789-0896DBD194B0}"/>
              </a:ext>
            </a:extLst>
          </p:cNvPr>
          <p:cNvSpPr txBox="1">
            <a:spLocks noChangeArrowheads="1"/>
          </p:cNvSpPr>
          <p:nvPr/>
        </p:nvSpPr>
        <p:spPr>
          <a:xfrm>
            <a:off x="458391" y="249589"/>
            <a:ext cx="6172200" cy="857250"/>
          </a:xfrm>
        </p:spPr>
        <p:txBody>
          <a:bodyPr/>
          <a:lstStyle>
            <a:lvl1pPr algn="l" defTabSz="914400" rtl="0" eaLnBrk="1" latinLnBrk="0" hangingPunct="1">
              <a:spcBef>
                <a:spcPct val="0"/>
              </a:spcBef>
              <a:buNone/>
              <a:defRPr sz="4400" b="1" kern="1200">
                <a:solidFill>
                  <a:schemeClr val="tx1"/>
                </a:solidFill>
                <a:latin typeface="+mj-lt"/>
                <a:ea typeface="+mj-ea"/>
                <a:cs typeface="+mj-cs"/>
              </a:defRPr>
            </a:lvl1pPr>
          </a:lstStyle>
          <a:p>
            <a:r>
              <a:rPr lang="en-US" altLang="en-US" sz="3300" dirty="0">
                <a:ea typeface="ヒラギノ角ゴ Pro W3" panose="020B0300000000000000" pitchFamily="34" charset="-128"/>
              </a:rPr>
              <a:t>Disclosures</a:t>
            </a:r>
          </a:p>
        </p:txBody>
      </p:sp>
    </p:spTree>
    <p:extLst>
      <p:ext uri="{BB962C8B-B14F-4D97-AF65-F5344CB8AC3E}">
        <p14:creationId xmlns:p14="http://schemas.microsoft.com/office/powerpoint/2010/main" val="3317805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E81351-B1C7-12EB-D121-0FC61D706197}"/>
              </a:ext>
            </a:extLst>
          </p:cNvPr>
          <p:cNvSpPr/>
          <p:nvPr/>
        </p:nvSpPr>
        <p:spPr>
          <a:xfrm>
            <a:off x="628649" y="1456679"/>
            <a:ext cx="7886700" cy="1892826"/>
          </a:xfrm>
          <a:prstGeom prst="rect">
            <a:avLst/>
          </a:prstGeom>
        </p:spPr>
        <p:txBody>
          <a:bodyPr wrap="square">
            <a:spAutoFit/>
          </a:bodyPr>
          <a:lstStyle/>
          <a:p>
            <a:endParaRPr lang="en-US" sz="135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PI/research funding - Pfizer, Eli Lilly, Tempus, ALX Oncology, </a:t>
            </a:r>
            <a:r>
              <a:rPr lang="en-US" sz="1500" dirty="0" err="1">
                <a:latin typeface="Arial" panose="020B0604020202020204" pitchFamily="34" charset="0"/>
                <a:cs typeface="Arial" panose="020B0604020202020204" pitchFamily="34" charset="0"/>
              </a:rPr>
              <a:t>Exelixis</a:t>
            </a:r>
            <a:r>
              <a:rPr lang="en-US" sz="1500" dirty="0">
                <a:latin typeface="Arial" panose="020B0604020202020204" pitchFamily="34" charset="0"/>
                <a:cs typeface="Arial" panose="020B0604020202020204" pitchFamily="34" charset="0"/>
              </a:rPr>
              <a:t>, Merck</a:t>
            </a:r>
          </a:p>
          <a:p>
            <a:pPr marL="192881" indent="-192881">
              <a:buFont typeface="Arial" panose="020B0604020202020204" pitchFamily="34" charset="0"/>
              <a:buChar char="•"/>
            </a:pPr>
            <a:endParaRPr lang="en-US" sz="150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Advisory Board – Merck, </a:t>
            </a:r>
            <a:r>
              <a:rPr lang="en-US" sz="1500" dirty="0" err="1">
                <a:latin typeface="Arial" panose="020B0604020202020204" pitchFamily="34" charset="0"/>
                <a:cs typeface="Arial" panose="020B0604020202020204" pitchFamily="34" charset="0"/>
              </a:rPr>
              <a:t>Exelixis</a:t>
            </a:r>
            <a:r>
              <a:rPr lang="en-US" sz="1500" dirty="0">
                <a:latin typeface="Arial" panose="020B0604020202020204" pitchFamily="34" charset="0"/>
                <a:cs typeface="Arial" panose="020B0604020202020204" pitchFamily="34" charset="0"/>
              </a:rPr>
              <a:t>, </a:t>
            </a:r>
            <a:r>
              <a:rPr lang="en-US" sz="1500" dirty="0">
                <a:solidFill>
                  <a:srgbClr val="0070C0"/>
                </a:solidFill>
                <a:latin typeface="Arial" panose="020B0604020202020204" pitchFamily="34" charset="0"/>
                <a:cs typeface="Arial" panose="020B0604020202020204" pitchFamily="34" charset="0"/>
              </a:rPr>
              <a:t>Sanofi-Aventis</a:t>
            </a:r>
            <a:r>
              <a:rPr lang="en-US" sz="1500" dirty="0">
                <a:latin typeface="Arial" panose="020B0604020202020204" pitchFamily="34" charset="0"/>
                <a:cs typeface="Arial" panose="020B0604020202020204" pitchFamily="34" charset="0"/>
              </a:rPr>
              <a:t>, </a:t>
            </a:r>
            <a:r>
              <a:rPr lang="en-US" sz="1500" dirty="0">
                <a:solidFill>
                  <a:srgbClr val="0070C0"/>
                </a:solidFill>
                <a:latin typeface="Arial" panose="020B0604020202020204" pitchFamily="34" charset="0"/>
                <a:cs typeface="Arial" panose="020B0604020202020204" pitchFamily="34" charset="0"/>
              </a:rPr>
              <a:t>Janssen</a:t>
            </a:r>
            <a:r>
              <a:rPr lang="en-US" sz="1500" dirty="0">
                <a:latin typeface="Arial" panose="020B0604020202020204" pitchFamily="34" charset="0"/>
                <a:cs typeface="Arial" panose="020B0604020202020204" pitchFamily="34" charset="0"/>
              </a:rPr>
              <a:t>, Astra Zeneca, </a:t>
            </a:r>
            <a:r>
              <a:rPr lang="en-US" sz="1500" dirty="0">
                <a:solidFill>
                  <a:srgbClr val="0070C0"/>
                </a:solidFill>
                <a:latin typeface="Arial" panose="020B0604020202020204" pitchFamily="34" charset="0"/>
                <a:cs typeface="Arial" panose="020B0604020202020204" pitchFamily="34" charset="0"/>
              </a:rPr>
              <a:t>Pfizer</a:t>
            </a:r>
            <a:r>
              <a:rPr lang="en-US" sz="1500" dirty="0">
                <a:latin typeface="Arial" panose="020B0604020202020204" pitchFamily="34" charset="0"/>
                <a:cs typeface="Arial" panose="020B0604020202020204" pitchFamily="34" charset="0"/>
              </a:rPr>
              <a:t>, BMS, </a:t>
            </a:r>
            <a:r>
              <a:rPr lang="en-US" sz="1500" dirty="0" err="1">
                <a:latin typeface="Arial" panose="020B0604020202020204" pitchFamily="34" charset="0"/>
                <a:cs typeface="Arial" panose="020B0604020202020204" pitchFamily="34" charset="0"/>
              </a:rPr>
              <a:t>SeaGen</a:t>
            </a:r>
            <a:r>
              <a:rPr lang="en-US" sz="1500" dirty="0">
                <a:latin typeface="Arial" panose="020B0604020202020204" pitchFamily="34" charset="0"/>
                <a:cs typeface="Arial" panose="020B0604020202020204" pitchFamily="34" charset="0"/>
              </a:rPr>
              <a:t>, Eisai, Aveo, Eli Lilly, </a:t>
            </a:r>
            <a:r>
              <a:rPr lang="en-US" sz="1500" dirty="0">
                <a:solidFill>
                  <a:srgbClr val="0070C0"/>
                </a:solidFill>
                <a:latin typeface="Arial" panose="020B0604020202020204" pitchFamily="34" charset="0"/>
                <a:cs typeface="Arial" panose="020B0604020202020204" pitchFamily="34" charset="0"/>
              </a:rPr>
              <a:t>Bayer</a:t>
            </a:r>
            <a:r>
              <a:rPr lang="en-US" sz="1500" dirty="0">
                <a:latin typeface="Arial" panose="020B0604020202020204" pitchFamily="34" charset="0"/>
                <a:cs typeface="Arial" panose="020B0604020202020204" pitchFamily="34" charset="0"/>
              </a:rPr>
              <a:t>, </a:t>
            </a:r>
            <a:r>
              <a:rPr lang="en-US" sz="1500" dirty="0">
                <a:solidFill>
                  <a:srgbClr val="0070C0"/>
                </a:solidFill>
                <a:latin typeface="Arial" panose="020B0604020202020204" pitchFamily="34" charset="0"/>
                <a:cs typeface="Arial" panose="020B0604020202020204" pitchFamily="34" charset="0"/>
              </a:rPr>
              <a:t>Novartis</a:t>
            </a:r>
            <a:r>
              <a:rPr lang="en-US" sz="1500" dirty="0">
                <a:latin typeface="Arial" panose="020B0604020202020204" pitchFamily="34" charset="0"/>
                <a:cs typeface="Arial" panose="020B0604020202020204" pitchFamily="34" charset="0"/>
              </a:rPr>
              <a:t>, Gilead, EMD Serono</a:t>
            </a:r>
          </a:p>
          <a:p>
            <a:pPr marL="192881" indent="-192881">
              <a:buFont typeface="Arial" panose="020B0604020202020204" pitchFamily="34" charset="0"/>
              <a:buChar char="•"/>
            </a:pPr>
            <a:endParaRPr lang="en-US" sz="1500" dirty="0">
              <a:solidFill>
                <a:srgbClr val="0070C0"/>
              </a:solidFill>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Consultant – Pfizer, MJH Associates, </a:t>
            </a:r>
            <a:r>
              <a:rPr lang="en-US" sz="1500" dirty="0" err="1">
                <a:latin typeface="Arial" panose="020B0604020202020204" pitchFamily="34" charset="0"/>
                <a:cs typeface="Arial" panose="020B0604020202020204" pitchFamily="34" charset="0"/>
              </a:rPr>
              <a:t>Vaniam</a:t>
            </a:r>
            <a:r>
              <a:rPr lang="en-US" sz="1500" dirty="0">
                <a:latin typeface="Arial" panose="020B0604020202020204" pitchFamily="34" charset="0"/>
                <a:cs typeface="Arial" panose="020B0604020202020204" pitchFamily="34" charset="0"/>
              </a:rPr>
              <a:t>, Aptitude Health, </a:t>
            </a:r>
            <a:r>
              <a:rPr lang="en-US" sz="1500" dirty="0" err="1">
                <a:latin typeface="Arial" panose="020B0604020202020204" pitchFamily="34" charset="0"/>
                <a:cs typeface="Arial" panose="020B0604020202020204" pitchFamily="34" charset="0"/>
              </a:rPr>
              <a:t>PeerView</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Aravive</a:t>
            </a:r>
            <a:r>
              <a:rPr lang="en-US" sz="1500" dirty="0">
                <a:latin typeface="Arial" panose="020B0604020202020204" pitchFamily="34" charset="0"/>
                <a:cs typeface="Arial" panose="020B0604020202020204" pitchFamily="34" charset="0"/>
              </a:rPr>
              <a:t>, Caris</a:t>
            </a:r>
          </a:p>
          <a:p>
            <a:endParaRPr lang="en-US" sz="1350" u="sng"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AA7A2BEE-D1E8-FBCB-E9E9-CD442C3DD166}"/>
              </a:ext>
            </a:extLst>
          </p:cNvPr>
          <p:cNvSpPr txBox="1">
            <a:spLocks/>
          </p:cNvSpPr>
          <p:nvPr/>
        </p:nvSpPr>
        <p:spPr>
          <a:xfrm>
            <a:off x="296140" y="462507"/>
            <a:ext cx="7886700"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t>Disclosures/confluences of interest</a:t>
            </a:r>
          </a:p>
        </p:txBody>
      </p:sp>
    </p:spTree>
    <p:extLst>
      <p:ext uri="{BB962C8B-B14F-4D97-AF65-F5344CB8AC3E}">
        <p14:creationId xmlns:p14="http://schemas.microsoft.com/office/powerpoint/2010/main" val="1742053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6DDBA-5FC0-D647-2035-7FA54C05B146}"/>
              </a:ext>
            </a:extLst>
          </p:cNvPr>
          <p:cNvSpPr>
            <a:spLocks noGrp="1"/>
          </p:cNvSpPr>
          <p:nvPr>
            <p:ph type="title"/>
          </p:nvPr>
        </p:nvSpPr>
        <p:spPr/>
        <p:txBody>
          <a:bodyPr/>
          <a:lstStyle/>
          <a:p>
            <a:r>
              <a:rPr lang="en-US" sz="3300" dirty="0">
                <a:latin typeface="+mj-lt"/>
              </a:rPr>
              <a:t>Consideration when choosing a PAPR inhibitor</a:t>
            </a:r>
          </a:p>
        </p:txBody>
      </p:sp>
      <p:sp>
        <p:nvSpPr>
          <p:cNvPr id="3" name="Content Placeholder 2">
            <a:extLst>
              <a:ext uri="{FF2B5EF4-FFF2-40B4-BE49-F238E27FC236}">
                <a16:creationId xmlns:a16="http://schemas.microsoft.com/office/drawing/2014/main" id="{1CBD6885-1042-3D51-C4D1-6B08E74E5504}"/>
              </a:ext>
            </a:extLst>
          </p:cNvPr>
          <p:cNvSpPr>
            <a:spLocks noGrp="1"/>
          </p:cNvSpPr>
          <p:nvPr>
            <p:ph idx="1"/>
          </p:nvPr>
        </p:nvSpPr>
        <p:spPr/>
        <p:txBody>
          <a:bodyPr/>
          <a:lstStyle/>
          <a:p>
            <a:pPr algn="l"/>
            <a:r>
              <a:rPr lang="en-US" b="0" i="0" u="none" strike="noStrike" dirty="0">
                <a:solidFill>
                  <a:srgbClr val="000000"/>
                </a:solidFill>
                <a:effectLst/>
                <a:latin typeface="Arial" panose="020B0604020202020204" pitchFamily="34" charset="0"/>
                <a:cs typeface="Arial" panose="020B0604020202020204" pitchFamily="34" charset="0"/>
              </a:rPr>
              <a:t>Current FDA label for each agent</a:t>
            </a:r>
          </a:p>
          <a:p>
            <a:r>
              <a:rPr lang="en-US" b="0" i="0" u="none" strike="noStrike" dirty="0">
                <a:solidFill>
                  <a:srgbClr val="000000"/>
                </a:solidFill>
                <a:effectLst/>
                <a:latin typeface="Arial" panose="020B0604020202020204" pitchFamily="34" charset="0"/>
                <a:cs typeface="Arial" panose="020B0604020202020204" pitchFamily="34" charset="0"/>
              </a:rPr>
              <a:t>Toxicity profile</a:t>
            </a:r>
            <a:endParaRPr lang="en-US" dirty="0">
              <a:latin typeface="Arial" panose="020B0604020202020204" pitchFamily="34" charset="0"/>
              <a:cs typeface="Arial" panose="020B0604020202020204" pitchFamily="34" charset="0"/>
            </a:endParaRPr>
          </a:p>
          <a:p>
            <a:pPr algn="l"/>
            <a:r>
              <a:rPr lang="en-US" dirty="0">
                <a:solidFill>
                  <a:srgbClr val="000000"/>
                </a:solidFill>
                <a:latin typeface="Arial" panose="020B0604020202020204" pitchFamily="34" charset="0"/>
                <a:cs typeface="Arial" panose="020B0604020202020204" pitchFamily="34" charset="0"/>
              </a:rPr>
              <a:t>Next-generation sequencing results</a:t>
            </a:r>
          </a:p>
        </p:txBody>
      </p:sp>
    </p:spTree>
    <p:extLst>
      <p:ext uri="{BB962C8B-B14F-4D97-AF65-F5344CB8AC3E}">
        <p14:creationId xmlns:p14="http://schemas.microsoft.com/office/powerpoint/2010/main" val="835126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D23E1-2FAD-7C29-CF59-C02F22C30936}"/>
              </a:ext>
            </a:extLst>
          </p:cNvPr>
          <p:cNvSpPr>
            <a:spLocks noGrp="1"/>
          </p:cNvSpPr>
          <p:nvPr>
            <p:ph type="title"/>
          </p:nvPr>
        </p:nvSpPr>
        <p:spPr/>
        <p:txBody>
          <a:bodyPr/>
          <a:lstStyle/>
          <a:p>
            <a:r>
              <a:rPr lang="en-US" sz="3000" dirty="0">
                <a:latin typeface="Arial" panose="020B0604020202020204" pitchFamily="34" charset="0"/>
                <a:cs typeface="Arial" panose="020B0604020202020204" pitchFamily="34" charset="0"/>
              </a:rPr>
              <a:t>PARP inhibitors in mCRPC: monotherapy</a:t>
            </a:r>
          </a:p>
        </p:txBody>
      </p:sp>
      <p:sp>
        <p:nvSpPr>
          <p:cNvPr id="3" name="Content Placeholder 2">
            <a:extLst>
              <a:ext uri="{FF2B5EF4-FFF2-40B4-BE49-F238E27FC236}">
                <a16:creationId xmlns:a16="http://schemas.microsoft.com/office/drawing/2014/main" id="{7616EB7D-FFB0-5041-4CD1-D891B7D8B3CB}"/>
              </a:ext>
            </a:extLst>
          </p:cNvPr>
          <p:cNvSpPr>
            <a:spLocks noGrp="1"/>
          </p:cNvSpPr>
          <p:nvPr>
            <p:ph idx="1"/>
          </p:nvPr>
        </p:nvSpPr>
        <p:spPr>
          <a:xfrm>
            <a:off x="0" y="798116"/>
            <a:ext cx="8229600" cy="3550443"/>
          </a:xfrm>
        </p:spPr>
        <p:txBody>
          <a:bodyPr>
            <a:normAutofit/>
          </a:bodyPr>
          <a:lstStyle/>
          <a:p>
            <a:r>
              <a:rPr lang="en-US" dirty="0">
                <a:latin typeface="Calibri" panose="020F0502020204030204" pitchFamily="34" charset="0"/>
                <a:cs typeface="Calibri" panose="020F0502020204030204" pitchFamily="34" charset="0"/>
              </a:rPr>
              <a:t>Olaparib monotherapy</a:t>
            </a:r>
            <a:r>
              <a:rPr lang="en-US" baseline="30000" dirty="0">
                <a:latin typeface="Calibri" panose="020F0502020204030204" pitchFamily="34" charset="0"/>
                <a:cs typeface="Calibri" panose="020F0502020204030204" pitchFamily="34" charset="0"/>
              </a:rPr>
              <a:t>1,2</a:t>
            </a:r>
          </a:p>
          <a:p>
            <a:pPr lvl="1"/>
            <a:r>
              <a:rPr lang="en-US" dirty="0">
                <a:latin typeface="Calibri" panose="020F0502020204030204" pitchFamily="34" charset="0"/>
                <a:cs typeface="Calibri" panose="020F0502020204030204" pitchFamily="34" charset="0"/>
              </a:rPr>
              <a:t>Approved Pre- or post-taxane chemotherapy</a:t>
            </a:r>
          </a:p>
          <a:p>
            <a:pPr lvl="1"/>
            <a:r>
              <a:rPr lang="en-US" dirty="0">
                <a:latin typeface="Calibri" panose="020F0502020204030204" pitchFamily="34" charset="0"/>
                <a:cs typeface="Calibri" panose="020F0502020204030204" pitchFamily="34" charset="0"/>
              </a:rPr>
              <a:t>Qualifying mutations: </a:t>
            </a:r>
            <a:r>
              <a:rPr lang="en-US" i="1" dirty="0">
                <a:latin typeface="Calibri" panose="020F0502020204030204" pitchFamily="34" charset="0"/>
                <a:cs typeface="Calibri" panose="020F0502020204030204" pitchFamily="34" charset="0"/>
              </a:rPr>
              <a:t>BRCA1/2, ATM, BARD1, BRIP1, CDK12, CHEK1, CHEK2, FANCL, PALB2, RAD51B, RAD51C, RAD51D, or RAD54L</a:t>
            </a:r>
          </a:p>
          <a:p>
            <a:r>
              <a:rPr lang="en-US" dirty="0">
                <a:latin typeface="Calibri" panose="020F0502020204030204" pitchFamily="34" charset="0"/>
                <a:cs typeface="Calibri" panose="020F0502020204030204" pitchFamily="34" charset="0"/>
              </a:rPr>
              <a:t>Rucaparib monotherapy</a:t>
            </a:r>
            <a:r>
              <a:rPr lang="en-US" baseline="30000" dirty="0">
                <a:latin typeface="Calibri" panose="020F0502020204030204" pitchFamily="34" charset="0"/>
                <a:cs typeface="Calibri" panose="020F0502020204030204" pitchFamily="34" charset="0"/>
              </a:rPr>
              <a:t>3</a:t>
            </a:r>
          </a:p>
          <a:p>
            <a:pPr lvl="1"/>
            <a:r>
              <a:rPr lang="en-US" dirty="0">
                <a:latin typeface="Calibri" panose="020F0502020204030204" pitchFamily="34" charset="0"/>
                <a:cs typeface="Calibri" panose="020F0502020204030204" pitchFamily="34" charset="0"/>
              </a:rPr>
              <a:t>Post-taxane</a:t>
            </a:r>
          </a:p>
          <a:p>
            <a:pPr lvl="1"/>
            <a:r>
              <a:rPr lang="en-US" dirty="0">
                <a:latin typeface="Calibri" panose="020F0502020204030204" pitchFamily="34" charset="0"/>
                <a:cs typeface="Calibri" panose="020F0502020204030204" pitchFamily="34" charset="0"/>
              </a:rPr>
              <a:t>Qualifying mutations: </a:t>
            </a:r>
            <a:r>
              <a:rPr lang="en-US" i="1" dirty="0">
                <a:latin typeface="Calibri" panose="020F0502020204030204" pitchFamily="34" charset="0"/>
                <a:cs typeface="Calibri" panose="020F0502020204030204" pitchFamily="34" charset="0"/>
              </a:rPr>
              <a:t>BRCA1/2</a:t>
            </a:r>
          </a:p>
        </p:txBody>
      </p:sp>
      <p:sp>
        <p:nvSpPr>
          <p:cNvPr id="4" name="TextBox 3">
            <a:extLst>
              <a:ext uri="{FF2B5EF4-FFF2-40B4-BE49-F238E27FC236}">
                <a16:creationId xmlns:a16="http://schemas.microsoft.com/office/drawing/2014/main" id="{70ED276F-09DA-185C-D401-C0D23A5DD9C4}"/>
              </a:ext>
            </a:extLst>
          </p:cNvPr>
          <p:cNvSpPr txBox="1"/>
          <p:nvPr/>
        </p:nvSpPr>
        <p:spPr>
          <a:xfrm>
            <a:off x="6220270" y="4482286"/>
            <a:ext cx="3687368" cy="530915"/>
          </a:xfrm>
          <a:prstGeom prst="rect">
            <a:avLst/>
          </a:prstGeom>
          <a:noFill/>
        </p:spPr>
        <p:txBody>
          <a:bodyPr wrap="square" rtlCol="0">
            <a:spAutoFit/>
          </a:bodyPr>
          <a:lstStyle/>
          <a:p>
            <a:pPr marL="257175" indent="-257175">
              <a:buFont typeface="+mj-lt"/>
              <a:buAutoNum type="arabicPeriod"/>
            </a:pPr>
            <a:r>
              <a:rPr lang="en-US" sz="950" dirty="0">
                <a:latin typeface="Calibri" panose="020F0502020204030204" pitchFamily="34" charset="0"/>
                <a:cs typeface="Calibri" panose="020F0502020204030204" pitchFamily="34" charset="0"/>
              </a:rPr>
              <a:t>de Bono, et al. N </a:t>
            </a:r>
            <a:r>
              <a:rPr lang="en-US" sz="950" dirty="0" err="1">
                <a:latin typeface="Calibri" panose="020F0502020204030204" pitchFamily="34" charset="0"/>
                <a:cs typeface="Calibri" panose="020F0502020204030204" pitchFamily="34" charset="0"/>
              </a:rPr>
              <a:t>Engl</a:t>
            </a:r>
            <a:r>
              <a:rPr lang="en-US" sz="950" dirty="0">
                <a:latin typeface="Calibri" panose="020F0502020204030204" pitchFamily="34" charset="0"/>
                <a:cs typeface="Calibri" panose="020F0502020204030204" pitchFamily="34" charset="0"/>
              </a:rPr>
              <a:t> J Med 2020;382:2091-102.</a:t>
            </a:r>
          </a:p>
          <a:p>
            <a:pPr marL="257175" indent="-257175">
              <a:buFont typeface="+mj-lt"/>
              <a:buAutoNum type="arabicPeriod"/>
            </a:pPr>
            <a:r>
              <a:rPr lang="en-US" sz="950" dirty="0">
                <a:latin typeface="Calibri" panose="020F0502020204030204" pitchFamily="34" charset="0"/>
                <a:cs typeface="Calibri" panose="020F0502020204030204" pitchFamily="34" charset="0"/>
              </a:rPr>
              <a:t>Hussain, et al. N </a:t>
            </a:r>
            <a:r>
              <a:rPr lang="en-US" sz="950" dirty="0" err="1">
                <a:latin typeface="Calibri" panose="020F0502020204030204" pitchFamily="34" charset="0"/>
                <a:cs typeface="Calibri" panose="020F0502020204030204" pitchFamily="34" charset="0"/>
              </a:rPr>
              <a:t>Engl</a:t>
            </a:r>
            <a:r>
              <a:rPr lang="en-US" sz="950" dirty="0">
                <a:latin typeface="Calibri" panose="020F0502020204030204" pitchFamily="34" charset="0"/>
                <a:cs typeface="Calibri" panose="020F0502020204030204" pitchFamily="34" charset="0"/>
              </a:rPr>
              <a:t> J Med 2020;383:2345-57.</a:t>
            </a:r>
          </a:p>
          <a:p>
            <a:pPr marL="257175" indent="-257175">
              <a:buFont typeface="+mj-lt"/>
              <a:buAutoNum type="arabicPeriod"/>
            </a:pPr>
            <a:r>
              <a:rPr lang="en-US" sz="950" dirty="0" err="1">
                <a:latin typeface="Calibri" panose="020F0502020204030204" pitchFamily="34" charset="0"/>
                <a:cs typeface="Calibri" panose="020F0502020204030204" pitchFamily="34" charset="0"/>
              </a:rPr>
              <a:t>Fizazi</a:t>
            </a:r>
            <a:r>
              <a:rPr lang="en-US" sz="950" dirty="0">
                <a:latin typeface="Calibri" panose="020F0502020204030204" pitchFamily="34" charset="0"/>
                <a:cs typeface="Calibri" panose="020F0502020204030204" pitchFamily="34" charset="0"/>
              </a:rPr>
              <a:t>, et al. N </a:t>
            </a:r>
            <a:r>
              <a:rPr lang="en-US" sz="950" dirty="0" err="1">
                <a:latin typeface="Calibri" panose="020F0502020204030204" pitchFamily="34" charset="0"/>
                <a:cs typeface="Calibri" panose="020F0502020204030204" pitchFamily="34" charset="0"/>
              </a:rPr>
              <a:t>Engl</a:t>
            </a:r>
            <a:r>
              <a:rPr lang="en-US" sz="950" dirty="0">
                <a:latin typeface="Calibri" panose="020F0502020204030204" pitchFamily="34" charset="0"/>
                <a:cs typeface="Calibri" panose="020F0502020204030204" pitchFamily="34" charset="0"/>
              </a:rPr>
              <a:t> J Med 2023; 388:719-732</a:t>
            </a:r>
          </a:p>
        </p:txBody>
      </p:sp>
    </p:spTree>
    <p:extLst>
      <p:ext uri="{BB962C8B-B14F-4D97-AF65-F5344CB8AC3E}">
        <p14:creationId xmlns:p14="http://schemas.microsoft.com/office/powerpoint/2010/main" val="42343909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D23E1-2FAD-7C29-CF59-C02F22C30936}"/>
              </a:ext>
            </a:extLst>
          </p:cNvPr>
          <p:cNvSpPr>
            <a:spLocks noGrp="1"/>
          </p:cNvSpPr>
          <p:nvPr>
            <p:ph type="title"/>
          </p:nvPr>
        </p:nvSpPr>
        <p:spPr/>
        <p:txBody>
          <a:bodyPr/>
          <a:lstStyle/>
          <a:p>
            <a:r>
              <a:rPr lang="en-US" sz="3000" dirty="0">
                <a:latin typeface="Arial" panose="020B0604020202020204" pitchFamily="34" charset="0"/>
                <a:cs typeface="Arial" panose="020B0604020202020204" pitchFamily="34" charset="0"/>
              </a:rPr>
              <a:t>PARP inhibitors in mCRPC: combination therapy</a:t>
            </a:r>
          </a:p>
        </p:txBody>
      </p:sp>
      <p:sp>
        <p:nvSpPr>
          <p:cNvPr id="3" name="Content Placeholder 2">
            <a:extLst>
              <a:ext uri="{FF2B5EF4-FFF2-40B4-BE49-F238E27FC236}">
                <a16:creationId xmlns:a16="http://schemas.microsoft.com/office/drawing/2014/main" id="{7616EB7D-FFB0-5041-4CD1-D891B7D8B3CB}"/>
              </a:ext>
            </a:extLst>
          </p:cNvPr>
          <p:cNvSpPr>
            <a:spLocks noGrp="1"/>
          </p:cNvSpPr>
          <p:nvPr>
            <p:ph idx="1"/>
          </p:nvPr>
        </p:nvSpPr>
        <p:spPr>
          <a:xfrm>
            <a:off x="0" y="798116"/>
            <a:ext cx="8229600" cy="3550443"/>
          </a:xfrm>
        </p:spPr>
        <p:txBody>
          <a:bodyPr>
            <a:normAutofit/>
          </a:bodyPr>
          <a:lstStyle/>
          <a:p>
            <a:r>
              <a:rPr lang="en-US" dirty="0">
                <a:latin typeface="Calibri" panose="020F0502020204030204" pitchFamily="34" charset="0"/>
                <a:cs typeface="Calibri" panose="020F0502020204030204" pitchFamily="34" charset="0"/>
              </a:rPr>
              <a:t>Talazoparib plus enzalutamide</a:t>
            </a:r>
            <a:r>
              <a:rPr lang="en-US" baseline="30000" dirty="0">
                <a:latin typeface="Calibri" panose="020F0502020204030204" pitchFamily="34" charset="0"/>
                <a:cs typeface="Calibri" panose="020F0502020204030204" pitchFamily="34" charset="0"/>
              </a:rPr>
              <a:t>1</a:t>
            </a:r>
          </a:p>
          <a:p>
            <a:pPr lvl="1"/>
            <a:r>
              <a:rPr lang="en-US" dirty="0">
                <a:latin typeface="Calibri" panose="020F0502020204030204" pitchFamily="34" charset="0"/>
                <a:cs typeface="Calibri" panose="020F0502020204030204" pitchFamily="34" charset="0"/>
              </a:rPr>
              <a:t>Approved Pre- or post-taxane chemotherapy</a:t>
            </a:r>
          </a:p>
          <a:p>
            <a:pPr lvl="1"/>
            <a:r>
              <a:rPr lang="en-US" dirty="0">
                <a:latin typeface="Calibri" panose="020F0502020204030204" pitchFamily="34" charset="0"/>
                <a:cs typeface="Calibri" panose="020F0502020204030204" pitchFamily="34" charset="0"/>
              </a:rPr>
              <a:t>Qualifying mutations: </a:t>
            </a:r>
            <a:r>
              <a:rPr lang="en-US" i="1" dirty="0">
                <a:latin typeface="Calibri" panose="020F0502020204030204" pitchFamily="34" charset="0"/>
                <a:cs typeface="Calibri" panose="020F0502020204030204" pitchFamily="34" charset="0"/>
              </a:rPr>
              <a:t>BRCA1/2, ATM, ATR, CDK12, CHEK2, FANCA, MLH1, MRE11A, NBN, PALB2, or RAD51C</a:t>
            </a:r>
          </a:p>
          <a:p>
            <a:r>
              <a:rPr lang="en-US" dirty="0">
                <a:latin typeface="Calibri" panose="020F0502020204030204" pitchFamily="34" charset="0"/>
                <a:cs typeface="Calibri" panose="020F0502020204030204" pitchFamily="34" charset="0"/>
              </a:rPr>
              <a:t>Niraparib plus abiraterone</a:t>
            </a:r>
            <a:r>
              <a:rPr lang="en-US" baseline="30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Olaparib plus abiraterone</a:t>
            </a:r>
            <a:r>
              <a:rPr lang="en-US" baseline="30000" dirty="0">
                <a:latin typeface="Calibri" panose="020F0502020204030204" pitchFamily="34" charset="0"/>
                <a:cs typeface="Calibri" panose="020F0502020204030204" pitchFamily="34" charset="0"/>
              </a:rPr>
              <a:t>3</a:t>
            </a:r>
          </a:p>
          <a:p>
            <a:pPr lvl="1"/>
            <a:r>
              <a:rPr lang="en-US" dirty="0">
                <a:latin typeface="Calibri" panose="020F0502020204030204" pitchFamily="34" charset="0"/>
                <a:cs typeface="Calibri" panose="020F0502020204030204" pitchFamily="34" charset="0"/>
              </a:rPr>
              <a:t>Approved Pre- or post-taxane chemotherapy</a:t>
            </a:r>
          </a:p>
          <a:p>
            <a:pPr lvl="1"/>
            <a:r>
              <a:rPr lang="en-US" dirty="0">
                <a:latin typeface="Calibri" panose="020F0502020204030204" pitchFamily="34" charset="0"/>
                <a:cs typeface="Calibri" panose="020F0502020204030204" pitchFamily="34" charset="0"/>
              </a:rPr>
              <a:t>Qualifying mutations: </a:t>
            </a:r>
            <a:r>
              <a:rPr lang="en-US" i="1" dirty="0">
                <a:latin typeface="Calibri" panose="020F0502020204030204" pitchFamily="34" charset="0"/>
                <a:cs typeface="Calibri" panose="020F0502020204030204" pitchFamily="34" charset="0"/>
              </a:rPr>
              <a:t>BRCA1/2</a:t>
            </a:r>
          </a:p>
        </p:txBody>
      </p:sp>
      <p:sp>
        <p:nvSpPr>
          <p:cNvPr id="4" name="TextBox 3">
            <a:extLst>
              <a:ext uri="{FF2B5EF4-FFF2-40B4-BE49-F238E27FC236}">
                <a16:creationId xmlns:a16="http://schemas.microsoft.com/office/drawing/2014/main" id="{70ED276F-09DA-185C-D401-C0D23A5DD9C4}"/>
              </a:ext>
            </a:extLst>
          </p:cNvPr>
          <p:cNvSpPr txBox="1"/>
          <p:nvPr/>
        </p:nvSpPr>
        <p:spPr>
          <a:xfrm>
            <a:off x="5975173" y="4528453"/>
            <a:ext cx="3687368" cy="969496"/>
          </a:xfrm>
          <a:prstGeom prst="rect">
            <a:avLst/>
          </a:prstGeom>
          <a:noFill/>
        </p:spPr>
        <p:txBody>
          <a:bodyPr wrap="square" rtlCol="0">
            <a:spAutoFit/>
          </a:bodyPr>
          <a:lstStyle/>
          <a:p>
            <a:pPr marL="257175" indent="-257175">
              <a:buFont typeface="+mj-lt"/>
              <a:buAutoNum type="arabicPeriod"/>
            </a:pPr>
            <a:r>
              <a:rPr lang="en-US" sz="950" dirty="0">
                <a:latin typeface="Calibri" panose="020F0502020204030204" pitchFamily="34" charset="0"/>
                <a:cs typeface="Calibri" panose="020F0502020204030204" pitchFamily="34" charset="0"/>
              </a:rPr>
              <a:t>Agarwal, et al. Lancet. 2023 Jul 22;402(10398):291-303. </a:t>
            </a:r>
          </a:p>
          <a:p>
            <a:pPr marL="257175" indent="-257175">
              <a:buFont typeface="+mj-lt"/>
              <a:buAutoNum type="arabicPeriod"/>
            </a:pPr>
            <a:r>
              <a:rPr lang="en-US" sz="950" dirty="0">
                <a:latin typeface="Calibri" panose="020F0502020204030204" pitchFamily="34" charset="0"/>
                <a:cs typeface="Calibri" panose="020F0502020204030204" pitchFamily="34" charset="0"/>
              </a:rPr>
              <a:t>Chi, et al. J Clin Oncol. 2023 Jun 20;41(18):3339-3351</a:t>
            </a:r>
          </a:p>
          <a:p>
            <a:pPr marL="257175" indent="-257175">
              <a:buFont typeface="+mj-lt"/>
              <a:buAutoNum type="arabicPeriod"/>
            </a:pPr>
            <a:r>
              <a:rPr lang="en-US" sz="950" dirty="0">
                <a:latin typeface="Calibri" panose="020F0502020204030204" pitchFamily="34" charset="0"/>
                <a:cs typeface="Calibri" panose="020F0502020204030204" pitchFamily="34" charset="0"/>
              </a:rPr>
              <a:t>Clarke, et al. NEJM Evid 2022;1(9)</a:t>
            </a:r>
          </a:p>
          <a:p>
            <a:endParaRPr lang="en-US" sz="950" dirty="0">
              <a:latin typeface="Calibri" panose="020F0502020204030204" pitchFamily="34" charset="0"/>
              <a:cs typeface="Calibri" panose="020F0502020204030204" pitchFamily="34" charset="0"/>
            </a:endParaRPr>
          </a:p>
          <a:p>
            <a:br>
              <a:rPr lang="en-US" sz="950" dirty="0">
                <a:latin typeface="Calibri" panose="020F0502020204030204" pitchFamily="34" charset="0"/>
                <a:cs typeface="Calibri" panose="020F0502020204030204" pitchFamily="34" charset="0"/>
              </a:rPr>
            </a:br>
            <a:endParaRPr lang="en-US" sz="95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5812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75675-6035-FCC8-6565-B6210921CC87}"/>
              </a:ext>
            </a:extLst>
          </p:cNvPr>
          <p:cNvSpPr>
            <a:spLocks noGrp="1"/>
          </p:cNvSpPr>
          <p:nvPr>
            <p:ph type="title"/>
          </p:nvPr>
        </p:nvSpPr>
        <p:spPr>
          <a:xfrm>
            <a:off x="0" y="2381"/>
            <a:ext cx="9144000" cy="895350"/>
          </a:xfrm>
        </p:spPr>
        <p:txBody>
          <a:bodyPr/>
          <a:lstStyle/>
          <a:p>
            <a:r>
              <a:rPr lang="en-US" sz="2200" b="1" dirty="0"/>
              <a:t>PARP Inhibitor Monotherapy: Grade 1/2 AEs</a:t>
            </a:r>
          </a:p>
        </p:txBody>
      </p:sp>
      <p:graphicFrame>
        <p:nvGraphicFramePr>
          <p:cNvPr id="4" name="Table 3">
            <a:extLst>
              <a:ext uri="{FF2B5EF4-FFF2-40B4-BE49-F238E27FC236}">
                <a16:creationId xmlns:a16="http://schemas.microsoft.com/office/drawing/2014/main" id="{C8BAF864-D31E-3C3F-9281-A98BCBDD77B7}"/>
              </a:ext>
            </a:extLst>
          </p:cNvPr>
          <p:cNvGraphicFramePr>
            <a:graphicFrameLocks noGrp="1"/>
          </p:cNvGraphicFramePr>
          <p:nvPr/>
        </p:nvGraphicFramePr>
        <p:xfrm>
          <a:off x="1472294" y="561377"/>
          <a:ext cx="6019801" cy="3574854"/>
        </p:xfrm>
        <a:graphic>
          <a:graphicData uri="http://schemas.openxmlformats.org/drawingml/2006/table">
            <a:tbl>
              <a:tblPr firstRow="1" firstCol="1" bandRow="1">
                <a:tableStyleId>{5C22544A-7EE6-4342-B048-85BDC9FD1C3A}</a:tableStyleId>
              </a:tblPr>
              <a:tblGrid>
                <a:gridCol w="1487078">
                  <a:extLst>
                    <a:ext uri="{9D8B030D-6E8A-4147-A177-3AD203B41FA5}">
                      <a16:colId xmlns:a16="http://schemas.microsoft.com/office/drawing/2014/main" val="3299699320"/>
                    </a:ext>
                  </a:extLst>
                </a:gridCol>
                <a:gridCol w="1129606">
                  <a:extLst>
                    <a:ext uri="{9D8B030D-6E8A-4147-A177-3AD203B41FA5}">
                      <a16:colId xmlns:a16="http://schemas.microsoft.com/office/drawing/2014/main" val="3627547323"/>
                    </a:ext>
                  </a:extLst>
                </a:gridCol>
                <a:gridCol w="1129606">
                  <a:extLst>
                    <a:ext uri="{9D8B030D-6E8A-4147-A177-3AD203B41FA5}">
                      <a16:colId xmlns:a16="http://schemas.microsoft.com/office/drawing/2014/main" val="4007657156"/>
                    </a:ext>
                  </a:extLst>
                </a:gridCol>
                <a:gridCol w="1201100">
                  <a:extLst>
                    <a:ext uri="{9D8B030D-6E8A-4147-A177-3AD203B41FA5}">
                      <a16:colId xmlns:a16="http://schemas.microsoft.com/office/drawing/2014/main" val="3172620744"/>
                    </a:ext>
                  </a:extLst>
                </a:gridCol>
                <a:gridCol w="1072411">
                  <a:extLst>
                    <a:ext uri="{9D8B030D-6E8A-4147-A177-3AD203B41FA5}">
                      <a16:colId xmlns:a16="http://schemas.microsoft.com/office/drawing/2014/main" val="3376825488"/>
                    </a:ext>
                  </a:extLst>
                </a:gridCol>
              </a:tblGrid>
              <a:tr h="547986">
                <a:tc>
                  <a:txBody>
                    <a:bodyPr/>
                    <a:lstStyle/>
                    <a:p>
                      <a:pPr algn="ctr" fontAlgn="ctr"/>
                      <a:r>
                        <a:rPr lang="en-US" sz="1400" b="1" u="none" strike="noStrike" dirty="0">
                          <a:solidFill>
                            <a:schemeClr val="accent6">
                              <a:lumMod val="75000"/>
                            </a:schemeClr>
                          </a:solidFill>
                          <a:effectLst/>
                        </a:rPr>
                        <a:t>Clinical Trial</a:t>
                      </a:r>
                      <a:endParaRPr lang="en-US" sz="1400" b="1" i="0" u="none" strike="noStrike" dirty="0">
                        <a:solidFill>
                          <a:schemeClr val="accent6">
                            <a:lumMod val="75000"/>
                          </a:schemeClr>
                        </a:solidFill>
                        <a:effectLst/>
                        <a:latin typeface="Calibri" panose="020F0502020204030204" pitchFamily="34" charset="0"/>
                      </a:endParaRPr>
                    </a:p>
                  </a:txBody>
                  <a:tcPr marL="5708" marR="5708" marT="5708" marB="0" anchor="ctr"/>
                </a:tc>
                <a:tc>
                  <a:txBody>
                    <a:bodyPr/>
                    <a:lstStyle/>
                    <a:p>
                      <a:pPr algn="ctr" fontAlgn="ctr"/>
                      <a:r>
                        <a:rPr lang="en-US" sz="1000" b="1" u="none" strike="noStrike" dirty="0" err="1">
                          <a:solidFill>
                            <a:schemeClr val="accent5">
                              <a:lumMod val="25000"/>
                            </a:schemeClr>
                          </a:solidFill>
                          <a:effectLst/>
                        </a:rPr>
                        <a:t>PROfound</a:t>
                      </a:r>
                      <a:r>
                        <a:rPr lang="en-US" sz="1000" b="1" u="none" strike="noStrike" dirty="0">
                          <a:solidFill>
                            <a:schemeClr val="accent5">
                              <a:lumMod val="25000"/>
                            </a:schemeClr>
                          </a:solidFill>
                          <a:effectLst/>
                        </a:rPr>
                        <a:t>    phase 3</a:t>
                      </a:r>
                      <a:endParaRPr lang="en-US" sz="1000" b="1" i="0" u="none" strike="noStrike" dirty="0">
                        <a:solidFill>
                          <a:schemeClr val="accent5">
                            <a:lumMod val="25000"/>
                          </a:schemeClr>
                        </a:solidFill>
                        <a:effectLst/>
                        <a:latin typeface="Calibri" panose="020F0502020204030204" pitchFamily="34" charset="0"/>
                      </a:endParaRPr>
                    </a:p>
                  </a:txBody>
                  <a:tcPr marL="5708" marR="5708" marT="5708" marB="0" anchor="ctr"/>
                </a:tc>
                <a:tc>
                  <a:txBody>
                    <a:bodyPr/>
                    <a:lstStyle/>
                    <a:p>
                      <a:pPr algn="ctr" fontAlgn="ctr"/>
                      <a:r>
                        <a:rPr lang="en-US" sz="1000" b="1" u="none" strike="noStrike" dirty="0">
                          <a:solidFill>
                            <a:schemeClr val="accent5">
                              <a:lumMod val="25000"/>
                            </a:schemeClr>
                          </a:solidFill>
                          <a:effectLst/>
                        </a:rPr>
                        <a:t>GALAHAD         phase 2</a:t>
                      </a:r>
                      <a:endParaRPr lang="en-US" sz="1000" b="1" i="0" u="none" strike="noStrike" dirty="0">
                        <a:solidFill>
                          <a:schemeClr val="accent5">
                            <a:lumMod val="25000"/>
                          </a:schemeClr>
                        </a:solidFill>
                        <a:effectLst/>
                        <a:latin typeface="Calibri" panose="020F0502020204030204" pitchFamily="34" charset="0"/>
                      </a:endParaRPr>
                    </a:p>
                  </a:txBody>
                  <a:tcPr marL="5708" marR="5708" marT="5708" marB="0" anchor="ctr"/>
                </a:tc>
                <a:tc>
                  <a:txBody>
                    <a:bodyPr/>
                    <a:lstStyle/>
                    <a:p>
                      <a:pPr algn="ctr" fontAlgn="ctr"/>
                      <a:r>
                        <a:rPr lang="en-US" sz="1000" b="1" u="none" strike="noStrike" dirty="0">
                          <a:solidFill>
                            <a:schemeClr val="accent5">
                              <a:lumMod val="25000"/>
                            </a:schemeClr>
                          </a:solidFill>
                          <a:effectLst/>
                        </a:rPr>
                        <a:t>TALAPRO-1    phase 2</a:t>
                      </a:r>
                      <a:endParaRPr lang="en-US" sz="1000" b="1" i="0" u="none" strike="noStrike" dirty="0">
                        <a:solidFill>
                          <a:schemeClr val="accent5">
                            <a:lumMod val="25000"/>
                          </a:schemeClr>
                        </a:solidFill>
                        <a:effectLst/>
                        <a:latin typeface="Calibri" panose="020F0502020204030204" pitchFamily="34" charset="0"/>
                      </a:endParaRPr>
                    </a:p>
                  </a:txBody>
                  <a:tcPr marL="5708" marR="5708" marT="5708" marB="0" anchor="ctr"/>
                </a:tc>
                <a:tc>
                  <a:txBody>
                    <a:bodyPr/>
                    <a:lstStyle/>
                    <a:p>
                      <a:pPr algn="ctr" fontAlgn="ctr"/>
                      <a:r>
                        <a:rPr lang="en-US" sz="1000" b="1" u="none" strike="noStrike" dirty="0">
                          <a:solidFill>
                            <a:schemeClr val="accent5">
                              <a:lumMod val="25000"/>
                            </a:schemeClr>
                          </a:solidFill>
                          <a:effectLst/>
                        </a:rPr>
                        <a:t>TRITON3           phase 3</a:t>
                      </a:r>
                      <a:endParaRPr lang="en-US" sz="1000" b="1" i="0" u="none" strike="noStrike" dirty="0">
                        <a:solidFill>
                          <a:schemeClr val="accent5">
                            <a:lumMod val="25000"/>
                          </a:schemeClr>
                        </a:solidFill>
                        <a:effectLst/>
                        <a:latin typeface="Calibri" panose="020F0502020204030204" pitchFamily="34" charset="0"/>
                      </a:endParaRPr>
                    </a:p>
                  </a:txBody>
                  <a:tcPr marL="5708" marR="5708" marT="5708" marB="0" anchor="ctr"/>
                </a:tc>
                <a:extLst>
                  <a:ext uri="{0D108BD9-81ED-4DB2-BD59-A6C34878D82A}">
                    <a16:rowId xmlns:a16="http://schemas.microsoft.com/office/drawing/2014/main" val="1717945978"/>
                  </a:ext>
                </a:extLst>
              </a:tr>
              <a:tr h="442614">
                <a:tc>
                  <a:txBody>
                    <a:bodyPr/>
                    <a:lstStyle/>
                    <a:p>
                      <a:pPr algn="ctr" fontAlgn="b"/>
                      <a:r>
                        <a:rPr lang="en-US" sz="1200" u="none" strike="noStrike" dirty="0">
                          <a:solidFill>
                            <a:schemeClr val="accent6">
                              <a:lumMod val="75000"/>
                            </a:schemeClr>
                          </a:solidFill>
                          <a:effectLst/>
                        </a:rPr>
                        <a:t>Agent</a:t>
                      </a:r>
                      <a:endParaRPr lang="en-US" sz="1200" b="0" i="0" u="none" strike="noStrike" dirty="0">
                        <a:solidFill>
                          <a:schemeClr val="accent6">
                            <a:lumMod val="75000"/>
                          </a:schemeClr>
                        </a:solidFill>
                        <a:effectLst/>
                        <a:latin typeface="Calibri" panose="020F0502020204030204" pitchFamily="34" charset="0"/>
                      </a:endParaRPr>
                    </a:p>
                  </a:txBody>
                  <a:tcPr marL="5708" marR="5708" marT="5708" marB="0" anchor="ctr"/>
                </a:tc>
                <a:tc>
                  <a:txBody>
                    <a:bodyPr/>
                    <a:lstStyle/>
                    <a:p>
                      <a:pPr algn="ctr" fontAlgn="ctr"/>
                      <a:r>
                        <a:rPr lang="en-US" sz="1200" b="1" u="none" strike="noStrike" dirty="0">
                          <a:solidFill>
                            <a:schemeClr val="accent6">
                              <a:lumMod val="75000"/>
                            </a:schemeClr>
                          </a:solidFill>
                          <a:effectLst/>
                        </a:rPr>
                        <a:t>Olaparib </a:t>
                      </a:r>
                      <a:endParaRPr lang="en-US" sz="1200" b="1" i="0" u="none" strike="noStrike" dirty="0">
                        <a:solidFill>
                          <a:schemeClr val="accent6">
                            <a:lumMod val="75000"/>
                          </a:schemeClr>
                        </a:solidFill>
                        <a:effectLst/>
                        <a:latin typeface="Calibri" panose="020F0502020204030204" pitchFamily="34" charset="0"/>
                      </a:endParaRPr>
                    </a:p>
                  </a:txBody>
                  <a:tcPr marL="5708" marR="5708" marT="5708" marB="0" anchor="ctr"/>
                </a:tc>
                <a:tc>
                  <a:txBody>
                    <a:bodyPr/>
                    <a:lstStyle/>
                    <a:p>
                      <a:pPr algn="ctr" fontAlgn="ctr"/>
                      <a:r>
                        <a:rPr lang="en-US" sz="1200" b="1" u="none" strike="noStrike" dirty="0">
                          <a:solidFill>
                            <a:schemeClr val="accent6">
                              <a:lumMod val="75000"/>
                            </a:schemeClr>
                          </a:solidFill>
                          <a:effectLst/>
                        </a:rPr>
                        <a:t>Niraparib</a:t>
                      </a:r>
                      <a:endParaRPr lang="en-US" sz="1200" b="1" i="0" u="none" strike="noStrike" dirty="0">
                        <a:solidFill>
                          <a:schemeClr val="accent6">
                            <a:lumMod val="75000"/>
                          </a:schemeClr>
                        </a:solidFill>
                        <a:effectLst/>
                        <a:latin typeface="Calibri" panose="020F0502020204030204" pitchFamily="34" charset="0"/>
                      </a:endParaRPr>
                    </a:p>
                  </a:txBody>
                  <a:tcPr marL="5708" marR="5708" marT="5708" marB="0" anchor="ctr"/>
                </a:tc>
                <a:tc>
                  <a:txBody>
                    <a:bodyPr/>
                    <a:lstStyle/>
                    <a:p>
                      <a:pPr algn="ctr" fontAlgn="ctr"/>
                      <a:r>
                        <a:rPr lang="en-US" sz="1200" b="1" u="none" strike="noStrike" dirty="0" err="1">
                          <a:solidFill>
                            <a:schemeClr val="accent6">
                              <a:lumMod val="75000"/>
                            </a:schemeClr>
                          </a:solidFill>
                          <a:effectLst/>
                        </a:rPr>
                        <a:t>Talazoparib</a:t>
                      </a:r>
                      <a:endParaRPr lang="en-US" sz="1200" b="1" i="0" u="none" strike="noStrike" dirty="0">
                        <a:solidFill>
                          <a:schemeClr val="accent6">
                            <a:lumMod val="75000"/>
                          </a:schemeClr>
                        </a:solidFill>
                        <a:effectLst/>
                        <a:latin typeface="Calibri" panose="020F0502020204030204" pitchFamily="34" charset="0"/>
                      </a:endParaRPr>
                    </a:p>
                  </a:txBody>
                  <a:tcPr marL="5708" marR="5708" marT="5708" marB="0" anchor="ctr"/>
                </a:tc>
                <a:tc>
                  <a:txBody>
                    <a:bodyPr/>
                    <a:lstStyle/>
                    <a:p>
                      <a:pPr algn="ctr" fontAlgn="ctr"/>
                      <a:r>
                        <a:rPr lang="en-US" sz="1200" b="1" u="none" strike="noStrike" dirty="0">
                          <a:solidFill>
                            <a:schemeClr val="accent6">
                              <a:lumMod val="75000"/>
                            </a:schemeClr>
                          </a:solidFill>
                          <a:effectLst/>
                        </a:rPr>
                        <a:t>Rucaparib </a:t>
                      </a:r>
                      <a:endParaRPr lang="en-US" sz="1200" b="1" i="0" u="none" strike="noStrike" dirty="0">
                        <a:solidFill>
                          <a:schemeClr val="accent6">
                            <a:lumMod val="75000"/>
                          </a:schemeClr>
                        </a:solidFill>
                        <a:effectLst/>
                        <a:latin typeface="Calibri" panose="020F0502020204030204" pitchFamily="34" charset="0"/>
                      </a:endParaRPr>
                    </a:p>
                  </a:txBody>
                  <a:tcPr marL="5708" marR="5708" marT="5708" marB="0" anchor="ctr"/>
                </a:tc>
                <a:extLst>
                  <a:ext uri="{0D108BD9-81ED-4DB2-BD59-A6C34878D82A}">
                    <a16:rowId xmlns:a16="http://schemas.microsoft.com/office/drawing/2014/main" val="3179749969"/>
                  </a:ext>
                </a:extLst>
              </a:tr>
              <a:tr h="288510">
                <a:tc gridSpan="5">
                  <a:txBody>
                    <a:bodyPr/>
                    <a:lstStyle/>
                    <a:p>
                      <a:pPr algn="ctr" fontAlgn="b"/>
                      <a:r>
                        <a:rPr lang="en-US" sz="1100" u="none" strike="noStrike" dirty="0">
                          <a:solidFill>
                            <a:schemeClr val="accent1">
                              <a:lumMod val="25000"/>
                            </a:schemeClr>
                          </a:solidFill>
                          <a:effectLst/>
                        </a:rPr>
                        <a:t>   Most common AEs grade 1 / 2</a:t>
                      </a:r>
                      <a:endParaRPr lang="en-US" sz="1100" b="0" i="0" u="none" strike="noStrike" dirty="0">
                        <a:solidFill>
                          <a:schemeClr val="accent1">
                            <a:lumMod val="25000"/>
                          </a:schemeClr>
                        </a:solidFill>
                        <a:effectLst/>
                        <a:latin typeface="Calibri" panose="020F0502020204030204" pitchFamily="34" charset="0"/>
                      </a:endParaRPr>
                    </a:p>
                  </a:txBody>
                  <a:tcPr marL="5708" marR="5708" marT="5708" marB="0" anchor="ctr">
                    <a:solidFill>
                      <a:schemeClr val="bg2">
                        <a:lumMod val="20000"/>
                        <a:lumOff val="80000"/>
                      </a:schemeClr>
                    </a:solidFill>
                  </a:tcPr>
                </a:tc>
                <a:tc h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5708" marR="5708" marT="5708" marB="0" anchor="ctr"/>
                </a:tc>
                <a:tc h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5708" marR="5708" marT="5708" marB="0" anchor="ctr"/>
                </a:tc>
                <a:tc hMerge="1">
                  <a:txBody>
                    <a:bodyPr/>
                    <a:lstStyle/>
                    <a:p>
                      <a:pPr algn="ctr" fontAlgn="ctr"/>
                      <a:endParaRPr lang="en-US" sz="1000" b="0" i="0" u="none" strike="noStrike">
                        <a:solidFill>
                          <a:srgbClr val="000000"/>
                        </a:solidFill>
                        <a:effectLst/>
                        <a:latin typeface="Calibri" panose="020F0502020204030204" pitchFamily="34" charset="0"/>
                      </a:endParaRPr>
                    </a:p>
                  </a:txBody>
                  <a:tcPr marL="5708" marR="5708" marT="5708" marB="0" anchor="ctr"/>
                </a:tc>
                <a:tc h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5708" marR="5708" marT="5708" marB="0" anchor="ctr"/>
                </a:tc>
                <a:extLst>
                  <a:ext uri="{0D108BD9-81ED-4DB2-BD59-A6C34878D82A}">
                    <a16:rowId xmlns:a16="http://schemas.microsoft.com/office/drawing/2014/main" val="2042084762"/>
                  </a:ext>
                </a:extLst>
              </a:tr>
              <a:tr h="208704">
                <a:tc>
                  <a:txBody>
                    <a:bodyPr/>
                    <a:lstStyle/>
                    <a:p>
                      <a:pPr algn="ctr" fontAlgn="b"/>
                      <a:r>
                        <a:rPr lang="en-US" sz="1050" u="none" strike="noStrike" dirty="0">
                          <a:solidFill>
                            <a:schemeClr val="accent1">
                              <a:lumMod val="25000"/>
                            </a:schemeClr>
                          </a:solidFill>
                          <a:effectLst/>
                          <a:latin typeface="+mn-lt"/>
                          <a:cs typeface="Calibri" panose="020F0502020204030204" pitchFamily="34" charset="0"/>
                        </a:rPr>
                        <a:t>Anemia </a:t>
                      </a:r>
                      <a:endParaRPr lang="en-US" sz="1050" b="0" i="0" u="none" strike="noStrike" dirty="0">
                        <a:solidFill>
                          <a:schemeClr val="accent1">
                            <a:lumMod val="25000"/>
                          </a:schemeClr>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dirty="0">
                          <a:effectLst/>
                          <a:latin typeface="+mn-lt"/>
                          <a:cs typeface="Calibri" panose="020F0502020204030204" pitchFamily="34" charset="0"/>
                        </a:rPr>
                        <a:t>25%</a:t>
                      </a:r>
                      <a:endParaRPr lang="en-US" sz="1050" b="0" i="0" u="none" strike="noStrike" dirty="0">
                        <a:solidFill>
                          <a:srgbClr val="000000"/>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dirty="0">
                          <a:solidFill>
                            <a:schemeClr val="tx1"/>
                          </a:solidFill>
                          <a:effectLst/>
                          <a:latin typeface="+mn-lt"/>
                          <a:cs typeface="Calibri" panose="020F0502020204030204" pitchFamily="34" charset="0"/>
                        </a:rPr>
                        <a:t>21.1%</a:t>
                      </a:r>
                      <a:endParaRPr lang="en-US" sz="1050" b="0" i="0" u="none" strike="noStrike" dirty="0">
                        <a:solidFill>
                          <a:schemeClr val="tx1"/>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a:effectLst/>
                          <a:latin typeface="+mn-lt"/>
                          <a:cs typeface="Calibri" panose="020F0502020204030204" pitchFamily="34" charset="0"/>
                        </a:rPr>
                        <a:t>~ 19%</a:t>
                      </a:r>
                      <a:endParaRPr lang="en-US" sz="1050" b="0" i="0" u="none" strike="noStrike">
                        <a:solidFill>
                          <a:srgbClr val="000000"/>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a:effectLst/>
                          <a:latin typeface="+mn-lt"/>
                          <a:cs typeface="Calibri" panose="020F0502020204030204" pitchFamily="34" charset="0"/>
                        </a:rPr>
                        <a:t>23%</a:t>
                      </a:r>
                      <a:endParaRPr lang="en-US" sz="1050" b="0" i="0" u="none" strike="noStrike">
                        <a:solidFill>
                          <a:srgbClr val="000000"/>
                        </a:solidFill>
                        <a:effectLst/>
                        <a:latin typeface="+mn-lt"/>
                        <a:cs typeface="Calibri" panose="020F0502020204030204" pitchFamily="34" charset="0"/>
                      </a:endParaRPr>
                    </a:p>
                  </a:txBody>
                  <a:tcPr marL="5708" marR="5708" marT="5708" marB="0" anchor="ctr"/>
                </a:tc>
                <a:extLst>
                  <a:ext uri="{0D108BD9-81ED-4DB2-BD59-A6C34878D82A}">
                    <a16:rowId xmlns:a16="http://schemas.microsoft.com/office/drawing/2014/main" val="2617105643"/>
                  </a:ext>
                </a:extLst>
              </a:tr>
              <a:tr h="208704">
                <a:tc>
                  <a:txBody>
                    <a:bodyPr/>
                    <a:lstStyle/>
                    <a:p>
                      <a:pPr algn="ctr" fontAlgn="b"/>
                      <a:r>
                        <a:rPr lang="en-US" sz="1050" u="none" strike="noStrike" dirty="0">
                          <a:solidFill>
                            <a:schemeClr val="accent1">
                              <a:lumMod val="25000"/>
                            </a:schemeClr>
                          </a:solidFill>
                          <a:effectLst/>
                          <a:latin typeface="+mn-lt"/>
                          <a:cs typeface="Calibri" panose="020F0502020204030204" pitchFamily="34" charset="0"/>
                        </a:rPr>
                        <a:t>Fatigue</a:t>
                      </a:r>
                      <a:endParaRPr lang="en-US" sz="1050" b="0" i="0" u="none" strike="noStrike" dirty="0">
                        <a:solidFill>
                          <a:schemeClr val="accent1">
                            <a:lumMod val="25000"/>
                          </a:schemeClr>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dirty="0">
                          <a:effectLst/>
                          <a:latin typeface="+mn-lt"/>
                          <a:cs typeface="Calibri" panose="020F0502020204030204" pitchFamily="34" charset="0"/>
                        </a:rPr>
                        <a:t>38%</a:t>
                      </a:r>
                      <a:endParaRPr lang="en-US" sz="1050" b="0" i="0" u="none" strike="noStrike" dirty="0">
                        <a:solidFill>
                          <a:srgbClr val="000000"/>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dirty="0">
                          <a:solidFill>
                            <a:schemeClr val="tx1"/>
                          </a:solidFill>
                          <a:effectLst/>
                          <a:latin typeface="+mn-lt"/>
                          <a:cs typeface="Calibri" panose="020F0502020204030204" pitchFamily="34" charset="0"/>
                        </a:rPr>
                        <a:t>30.1%</a:t>
                      </a:r>
                      <a:endParaRPr lang="en-US" sz="1050" b="0" i="0" u="none" strike="noStrike" dirty="0">
                        <a:solidFill>
                          <a:schemeClr val="tx1"/>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a:effectLst/>
                          <a:latin typeface="+mn-lt"/>
                          <a:cs typeface="Calibri" panose="020F0502020204030204" pitchFamily="34" charset="0"/>
                        </a:rPr>
                        <a:t>~ 19%</a:t>
                      </a:r>
                      <a:endParaRPr lang="en-US" sz="1050" b="0" i="0" u="none" strike="noStrike">
                        <a:solidFill>
                          <a:srgbClr val="000000"/>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a:effectLst/>
                          <a:latin typeface="+mn-lt"/>
                          <a:cs typeface="Calibri" panose="020F0502020204030204" pitchFamily="34" charset="0"/>
                        </a:rPr>
                        <a:t>54%</a:t>
                      </a:r>
                      <a:endParaRPr lang="en-US" sz="1050" b="0" i="0" u="none" strike="noStrike">
                        <a:solidFill>
                          <a:srgbClr val="000000"/>
                        </a:solidFill>
                        <a:effectLst/>
                        <a:latin typeface="+mn-lt"/>
                        <a:cs typeface="Calibri" panose="020F0502020204030204" pitchFamily="34" charset="0"/>
                      </a:endParaRPr>
                    </a:p>
                  </a:txBody>
                  <a:tcPr marL="5708" marR="5708" marT="5708" marB="0" anchor="ctr"/>
                </a:tc>
                <a:extLst>
                  <a:ext uri="{0D108BD9-81ED-4DB2-BD59-A6C34878D82A}">
                    <a16:rowId xmlns:a16="http://schemas.microsoft.com/office/drawing/2014/main" val="2899767760"/>
                  </a:ext>
                </a:extLst>
              </a:tr>
              <a:tr h="208704">
                <a:tc>
                  <a:txBody>
                    <a:bodyPr/>
                    <a:lstStyle/>
                    <a:p>
                      <a:pPr algn="ctr" fontAlgn="b"/>
                      <a:r>
                        <a:rPr lang="en-US" sz="1050" u="none" strike="noStrike" dirty="0">
                          <a:solidFill>
                            <a:schemeClr val="accent1">
                              <a:lumMod val="25000"/>
                            </a:schemeClr>
                          </a:solidFill>
                          <a:effectLst/>
                          <a:latin typeface="+mn-lt"/>
                          <a:cs typeface="Calibri" panose="020F0502020204030204" pitchFamily="34" charset="0"/>
                        </a:rPr>
                        <a:t>Constipation</a:t>
                      </a:r>
                      <a:endParaRPr lang="en-US" sz="1050" b="0" i="0" u="none" strike="noStrike" dirty="0">
                        <a:solidFill>
                          <a:schemeClr val="accent1">
                            <a:lumMod val="25000"/>
                          </a:schemeClr>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dirty="0">
                          <a:effectLst/>
                          <a:latin typeface="+mn-lt"/>
                          <a:cs typeface="Calibri" panose="020F0502020204030204" pitchFamily="34" charset="0"/>
                        </a:rPr>
                        <a:t>18%</a:t>
                      </a:r>
                      <a:endParaRPr lang="en-US" sz="1050" b="0" i="0" u="none" strike="noStrike" dirty="0">
                        <a:solidFill>
                          <a:srgbClr val="000000"/>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dirty="0">
                          <a:solidFill>
                            <a:schemeClr val="tx1"/>
                          </a:solidFill>
                          <a:effectLst/>
                          <a:latin typeface="+mn-lt"/>
                          <a:cs typeface="Calibri" panose="020F0502020204030204" pitchFamily="34" charset="0"/>
                        </a:rPr>
                        <a:t>32.9%</a:t>
                      </a:r>
                      <a:endParaRPr lang="en-US" sz="1050" b="0" i="0" u="none" strike="noStrike" dirty="0">
                        <a:solidFill>
                          <a:schemeClr val="tx1"/>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dirty="0">
                          <a:effectLst/>
                          <a:latin typeface="+mn-lt"/>
                          <a:cs typeface="Calibri" panose="020F0502020204030204" pitchFamily="34" charset="0"/>
                        </a:rPr>
                        <a:t>18%</a:t>
                      </a:r>
                      <a:endParaRPr lang="en-US" sz="1050" b="0" i="0" u="none" strike="noStrike" dirty="0">
                        <a:solidFill>
                          <a:srgbClr val="000000"/>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a:effectLst/>
                          <a:latin typeface="+mn-lt"/>
                          <a:cs typeface="Calibri" panose="020F0502020204030204" pitchFamily="34" charset="0"/>
                        </a:rPr>
                        <a:t>26%</a:t>
                      </a:r>
                      <a:endParaRPr lang="en-US" sz="1050" b="0" i="0" u="none" strike="noStrike">
                        <a:solidFill>
                          <a:srgbClr val="000000"/>
                        </a:solidFill>
                        <a:effectLst/>
                        <a:latin typeface="+mn-lt"/>
                        <a:cs typeface="Calibri" panose="020F0502020204030204" pitchFamily="34" charset="0"/>
                      </a:endParaRPr>
                    </a:p>
                  </a:txBody>
                  <a:tcPr marL="5708" marR="5708" marT="5708" marB="0" anchor="ctr"/>
                </a:tc>
                <a:extLst>
                  <a:ext uri="{0D108BD9-81ED-4DB2-BD59-A6C34878D82A}">
                    <a16:rowId xmlns:a16="http://schemas.microsoft.com/office/drawing/2014/main" val="1419323658"/>
                  </a:ext>
                </a:extLst>
              </a:tr>
              <a:tr h="208704">
                <a:tc>
                  <a:txBody>
                    <a:bodyPr/>
                    <a:lstStyle/>
                    <a:p>
                      <a:pPr algn="ctr" fontAlgn="b"/>
                      <a:r>
                        <a:rPr lang="en-US" sz="1050" u="none" strike="noStrike" dirty="0">
                          <a:solidFill>
                            <a:schemeClr val="accent1">
                              <a:lumMod val="25000"/>
                            </a:schemeClr>
                          </a:solidFill>
                          <a:effectLst/>
                          <a:latin typeface="+mn-lt"/>
                          <a:cs typeface="Calibri" panose="020F0502020204030204" pitchFamily="34" charset="0"/>
                        </a:rPr>
                        <a:t>Thrombocytopenia</a:t>
                      </a:r>
                      <a:endParaRPr lang="en-US" sz="1050" b="0" i="0" u="none" strike="noStrike" dirty="0">
                        <a:solidFill>
                          <a:schemeClr val="accent1">
                            <a:lumMod val="25000"/>
                          </a:schemeClr>
                        </a:solidFill>
                        <a:effectLst/>
                        <a:latin typeface="+mn-lt"/>
                        <a:cs typeface="Calibri" panose="020F0502020204030204" pitchFamily="34" charset="0"/>
                      </a:endParaRPr>
                    </a:p>
                  </a:txBody>
                  <a:tcPr marL="5708" marR="5708" marT="5708" marB="0" anchor="ctr"/>
                </a:tc>
                <a:tc>
                  <a:txBody>
                    <a:bodyPr/>
                    <a:lstStyle/>
                    <a:p>
                      <a:pPr algn="ctr" fontAlgn="ctr"/>
                      <a:r>
                        <a:rPr lang="en-US" sz="1050" b="0" i="0" u="none" strike="noStrike" dirty="0">
                          <a:solidFill>
                            <a:srgbClr val="000000"/>
                          </a:solidFill>
                          <a:effectLst/>
                          <a:latin typeface="+mn-lt"/>
                          <a:cs typeface="Calibri" panose="020F0502020204030204" pitchFamily="34" charset="0"/>
                        </a:rPr>
                        <a:t>NF</a:t>
                      </a:r>
                    </a:p>
                  </a:txBody>
                  <a:tcPr marL="5708" marR="5708" marT="5708" marB="0" anchor="ctr"/>
                </a:tc>
                <a:tc>
                  <a:txBody>
                    <a:bodyPr/>
                    <a:lstStyle/>
                    <a:p>
                      <a:pPr algn="ctr" fontAlgn="ctr"/>
                      <a:r>
                        <a:rPr lang="en-US" sz="1050" u="none" strike="noStrike" dirty="0">
                          <a:solidFill>
                            <a:schemeClr val="tx1"/>
                          </a:solidFill>
                          <a:effectLst/>
                          <a:latin typeface="+mn-lt"/>
                          <a:cs typeface="Calibri" panose="020F0502020204030204" pitchFamily="34" charset="0"/>
                        </a:rPr>
                        <a:t>18.0%</a:t>
                      </a:r>
                      <a:endParaRPr lang="en-US" sz="1050" b="0" i="0" u="none" strike="noStrike" dirty="0">
                        <a:solidFill>
                          <a:schemeClr val="tx1"/>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a:effectLst/>
                          <a:latin typeface="+mn-lt"/>
                          <a:cs typeface="Calibri" panose="020F0502020204030204" pitchFamily="34" charset="0"/>
                        </a:rPr>
                        <a:t>~ 11%</a:t>
                      </a:r>
                      <a:endParaRPr lang="en-US" sz="1050" b="0" i="0" u="none" strike="noStrike">
                        <a:solidFill>
                          <a:srgbClr val="000000"/>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a:effectLst/>
                          <a:latin typeface="+mn-lt"/>
                          <a:cs typeface="Calibri" panose="020F0502020204030204" pitchFamily="34" charset="0"/>
                        </a:rPr>
                        <a:t>13%</a:t>
                      </a:r>
                      <a:endParaRPr lang="en-US" sz="1050" b="0" i="0" u="none" strike="noStrike">
                        <a:solidFill>
                          <a:srgbClr val="000000"/>
                        </a:solidFill>
                        <a:effectLst/>
                        <a:latin typeface="+mn-lt"/>
                        <a:cs typeface="Calibri" panose="020F0502020204030204" pitchFamily="34" charset="0"/>
                      </a:endParaRPr>
                    </a:p>
                  </a:txBody>
                  <a:tcPr marL="5708" marR="5708" marT="5708" marB="0" anchor="ctr"/>
                </a:tc>
                <a:extLst>
                  <a:ext uri="{0D108BD9-81ED-4DB2-BD59-A6C34878D82A}">
                    <a16:rowId xmlns:a16="http://schemas.microsoft.com/office/drawing/2014/main" val="3654583688"/>
                  </a:ext>
                </a:extLst>
              </a:tr>
              <a:tr h="208704">
                <a:tc>
                  <a:txBody>
                    <a:bodyPr/>
                    <a:lstStyle/>
                    <a:p>
                      <a:pPr algn="ctr" fontAlgn="b"/>
                      <a:r>
                        <a:rPr lang="en-US" sz="1050" u="none" strike="noStrike" dirty="0">
                          <a:solidFill>
                            <a:schemeClr val="accent1">
                              <a:lumMod val="25000"/>
                            </a:schemeClr>
                          </a:solidFill>
                          <a:effectLst/>
                          <a:latin typeface="+mn-lt"/>
                          <a:cs typeface="Calibri" panose="020F0502020204030204" pitchFamily="34" charset="0"/>
                        </a:rPr>
                        <a:t>Nausea</a:t>
                      </a:r>
                      <a:endParaRPr lang="en-US" sz="1050" b="0" i="0" u="none" strike="noStrike" dirty="0">
                        <a:solidFill>
                          <a:schemeClr val="accent1">
                            <a:lumMod val="25000"/>
                          </a:schemeClr>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a:effectLst/>
                          <a:latin typeface="+mn-lt"/>
                          <a:cs typeface="Calibri" panose="020F0502020204030204" pitchFamily="34" charset="0"/>
                        </a:rPr>
                        <a:t>40%</a:t>
                      </a:r>
                      <a:endParaRPr lang="en-US" sz="1050" b="0" i="0" u="none" strike="noStrike">
                        <a:solidFill>
                          <a:srgbClr val="000000"/>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dirty="0">
                          <a:solidFill>
                            <a:schemeClr val="tx1"/>
                          </a:solidFill>
                          <a:effectLst/>
                          <a:latin typeface="+mn-lt"/>
                          <a:cs typeface="Calibri" panose="020F0502020204030204" pitchFamily="34" charset="0"/>
                        </a:rPr>
                        <a:t>53.3%</a:t>
                      </a:r>
                      <a:endParaRPr lang="en-US" sz="1050" b="0" i="0" u="none" strike="noStrike" dirty="0">
                        <a:solidFill>
                          <a:schemeClr val="tx1"/>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dirty="0">
                          <a:effectLst/>
                          <a:latin typeface="+mn-lt"/>
                          <a:cs typeface="Calibri" panose="020F0502020204030204" pitchFamily="34" charset="0"/>
                        </a:rPr>
                        <a:t>~ 32%</a:t>
                      </a:r>
                      <a:endParaRPr lang="en-US" sz="1050" b="0" i="0" u="none" strike="noStrike" dirty="0">
                        <a:solidFill>
                          <a:srgbClr val="000000"/>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a:effectLst/>
                          <a:latin typeface="+mn-lt"/>
                          <a:cs typeface="Calibri" panose="020F0502020204030204" pitchFamily="34" charset="0"/>
                        </a:rPr>
                        <a:t>47%</a:t>
                      </a:r>
                      <a:endParaRPr lang="en-US" sz="1050" b="0" i="0" u="none" strike="noStrike">
                        <a:solidFill>
                          <a:srgbClr val="000000"/>
                        </a:solidFill>
                        <a:effectLst/>
                        <a:latin typeface="+mn-lt"/>
                        <a:cs typeface="Calibri" panose="020F0502020204030204" pitchFamily="34" charset="0"/>
                      </a:endParaRPr>
                    </a:p>
                  </a:txBody>
                  <a:tcPr marL="5708" marR="5708" marT="5708" marB="0" anchor="ctr"/>
                </a:tc>
                <a:extLst>
                  <a:ext uri="{0D108BD9-81ED-4DB2-BD59-A6C34878D82A}">
                    <a16:rowId xmlns:a16="http://schemas.microsoft.com/office/drawing/2014/main" val="3389313495"/>
                  </a:ext>
                </a:extLst>
              </a:tr>
              <a:tr h="208704">
                <a:tc>
                  <a:txBody>
                    <a:bodyPr/>
                    <a:lstStyle/>
                    <a:p>
                      <a:pPr algn="ctr" fontAlgn="b"/>
                      <a:r>
                        <a:rPr lang="en-US" sz="1050" u="none" strike="noStrike" dirty="0">
                          <a:solidFill>
                            <a:schemeClr val="accent1">
                              <a:lumMod val="25000"/>
                            </a:schemeClr>
                          </a:solidFill>
                          <a:effectLst/>
                          <a:latin typeface="+mn-lt"/>
                          <a:cs typeface="Calibri" panose="020F0502020204030204" pitchFamily="34" charset="0"/>
                        </a:rPr>
                        <a:t>Vomiting</a:t>
                      </a:r>
                      <a:endParaRPr lang="en-US" sz="1050" b="0" i="0" u="none" strike="noStrike" dirty="0">
                        <a:solidFill>
                          <a:schemeClr val="accent1">
                            <a:lumMod val="25000"/>
                          </a:schemeClr>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a:effectLst/>
                          <a:latin typeface="+mn-lt"/>
                          <a:cs typeface="Calibri" panose="020F0502020204030204" pitchFamily="34" charset="0"/>
                        </a:rPr>
                        <a:t>16%</a:t>
                      </a:r>
                      <a:endParaRPr lang="en-US" sz="1050" b="0" i="0" u="none" strike="noStrike">
                        <a:solidFill>
                          <a:srgbClr val="000000"/>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dirty="0">
                          <a:solidFill>
                            <a:schemeClr val="tx1"/>
                          </a:solidFill>
                          <a:effectLst/>
                          <a:latin typeface="+mn-lt"/>
                          <a:cs typeface="Calibri" panose="020F0502020204030204" pitchFamily="34" charset="0"/>
                        </a:rPr>
                        <a:t>34.9%</a:t>
                      </a:r>
                      <a:endParaRPr lang="en-US" sz="1050" b="0" i="0" u="none" strike="noStrike" dirty="0">
                        <a:solidFill>
                          <a:schemeClr val="tx1"/>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dirty="0">
                          <a:effectLst/>
                          <a:latin typeface="+mn-lt"/>
                          <a:cs typeface="Calibri" panose="020F0502020204030204" pitchFamily="34" charset="0"/>
                        </a:rPr>
                        <a:t>~ 15%</a:t>
                      </a:r>
                      <a:endParaRPr lang="en-US" sz="1050" b="0" i="0" u="none" strike="noStrike" dirty="0">
                        <a:solidFill>
                          <a:srgbClr val="000000"/>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a:effectLst/>
                          <a:latin typeface="+mn-lt"/>
                          <a:cs typeface="Calibri" panose="020F0502020204030204" pitchFamily="34" charset="0"/>
                        </a:rPr>
                        <a:t>23%</a:t>
                      </a:r>
                      <a:endParaRPr lang="en-US" sz="1050" b="0" i="0" u="none" strike="noStrike">
                        <a:solidFill>
                          <a:srgbClr val="000000"/>
                        </a:solidFill>
                        <a:effectLst/>
                        <a:latin typeface="+mn-lt"/>
                        <a:cs typeface="Calibri" panose="020F0502020204030204" pitchFamily="34" charset="0"/>
                      </a:endParaRPr>
                    </a:p>
                  </a:txBody>
                  <a:tcPr marL="5708" marR="5708" marT="5708" marB="0" anchor="ctr"/>
                </a:tc>
                <a:extLst>
                  <a:ext uri="{0D108BD9-81ED-4DB2-BD59-A6C34878D82A}">
                    <a16:rowId xmlns:a16="http://schemas.microsoft.com/office/drawing/2014/main" val="2186971777"/>
                  </a:ext>
                </a:extLst>
              </a:tr>
              <a:tr h="208704">
                <a:tc>
                  <a:txBody>
                    <a:bodyPr/>
                    <a:lstStyle/>
                    <a:p>
                      <a:pPr algn="ctr" fontAlgn="b"/>
                      <a:r>
                        <a:rPr lang="en-US" sz="1050" u="none" strike="noStrike" dirty="0">
                          <a:solidFill>
                            <a:schemeClr val="accent1">
                              <a:lumMod val="25000"/>
                            </a:schemeClr>
                          </a:solidFill>
                          <a:effectLst/>
                          <a:latin typeface="+mn-lt"/>
                          <a:cs typeface="Calibri" panose="020F0502020204030204" pitchFamily="34" charset="0"/>
                        </a:rPr>
                        <a:t>Decreased appetite</a:t>
                      </a:r>
                      <a:endParaRPr lang="en-US" sz="1050" b="0" i="0" u="none" strike="noStrike" dirty="0">
                        <a:solidFill>
                          <a:schemeClr val="accent1">
                            <a:lumMod val="25000"/>
                          </a:schemeClr>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a:effectLst/>
                          <a:latin typeface="+mn-lt"/>
                          <a:cs typeface="Calibri" panose="020F0502020204030204" pitchFamily="34" charset="0"/>
                        </a:rPr>
                        <a:t>29%</a:t>
                      </a:r>
                      <a:endParaRPr lang="en-US" sz="1050" b="0" i="0" u="none" strike="noStrike">
                        <a:solidFill>
                          <a:srgbClr val="000000"/>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dirty="0">
                          <a:solidFill>
                            <a:schemeClr val="tx1"/>
                          </a:solidFill>
                          <a:effectLst/>
                          <a:latin typeface="+mn-lt"/>
                          <a:cs typeface="Calibri" panose="020F0502020204030204" pitchFamily="34" charset="0"/>
                        </a:rPr>
                        <a:t>29.4%</a:t>
                      </a:r>
                      <a:endParaRPr lang="en-US" sz="1050" b="0" i="0" u="none" strike="noStrike" dirty="0">
                        <a:solidFill>
                          <a:schemeClr val="tx1"/>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dirty="0">
                          <a:effectLst/>
                          <a:latin typeface="+mn-lt"/>
                          <a:cs typeface="Calibri" panose="020F0502020204030204" pitchFamily="34" charset="0"/>
                        </a:rPr>
                        <a:t>~ 26%</a:t>
                      </a:r>
                      <a:endParaRPr lang="en-US" sz="1050" b="0" i="0" u="none" strike="noStrike" dirty="0">
                        <a:solidFill>
                          <a:srgbClr val="000000"/>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a:effectLst/>
                          <a:latin typeface="+mn-lt"/>
                          <a:cs typeface="Calibri" panose="020F0502020204030204" pitchFamily="34" charset="0"/>
                        </a:rPr>
                        <a:t>16%</a:t>
                      </a:r>
                      <a:endParaRPr lang="en-US" sz="1050" b="0" i="0" u="none" strike="noStrike">
                        <a:solidFill>
                          <a:srgbClr val="000000"/>
                        </a:solidFill>
                        <a:effectLst/>
                        <a:latin typeface="+mn-lt"/>
                        <a:cs typeface="Calibri" panose="020F0502020204030204" pitchFamily="34" charset="0"/>
                      </a:endParaRPr>
                    </a:p>
                  </a:txBody>
                  <a:tcPr marL="5708" marR="5708" marT="5708" marB="0" anchor="ctr"/>
                </a:tc>
                <a:extLst>
                  <a:ext uri="{0D108BD9-81ED-4DB2-BD59-A6C34878D82A}">
                    <a16:rowId xmlns:a16="http://schemas.microsoft.com/office/drawing/2014/main" val="1392669999"/>
                  </a:ext>
                </a:extLst>
              </a:tr>
              <a:tr h="208704">
                <a:tc>
                  <a:txBody>
                    <a:bodyPr/>
                    <a:lstStyle/>
                    <a:p>
                      <a:pPr algn="ctr" fontAlgn="b"/>
                      <a:r>
                        <a:rPr lang="en-US" sz="1050" u="none" strike="noStrike" dirty="0">
                          <a:solidFill>
                            <a:schemeClr val="accent1">
                              <a:lumMod val="25000"/>
                            </a:schemeClr>
                          </a:solidFill>
                          <a:effectLst/>
                          <a:latin typeface="+mn-lt"/>
                          <a:cs typeface="Calibri" panose="020F0502020204030204" pitchFamily="34" charset="0"/>
                        </a:rPr>
                        <a:t>Neutropenia</a:t>
                      </a:r>
                      <a:endParaRPr lang="en-US" sz="1050" b="0" i="0" u="none" strike="noStrike" dirty="0">
                        <a:solidFill>
                          <a:schemeClr val="accent1">
                            <a:lumMod val="25000"/>
                          </a:schemeClr>
                        </a:solidFill>
                        <a:effectLst/>
                        <a:latin typeface="+mn-lt"/>
                        <a:cs typeface="Calibri" panose="020F0502020204030204" pitchFamily="34" charset="0"/>
                      </a:endParaRPr>
                    </a:p>
                  </a:txBody>
                  <a:tcPr marL="5708" marR="5708" marT="5708" marB="0" anchor="ctr"/>
                </a:tc>
                <a:tc>
                  <a:txBody>
                    <a:bodyPr/>
                    <a:lstStyle/>
                    <a:p>
                      <a:pPr algn="ctr" fontAlgn="ctr"/>
                      <a:r>
                        <a:rPr lang="en-US" sz="1050" b="0" i="0" u="none" strike="noStrike" dirty="0">
                          <a:solidFill>
                            <a:srgbClr val="000000"/>
                          </a:solidFill>
                          <a:effectLst/>
                          <a:latin typeface="+mn-lt"/>
                          <a:cs typeface="Calibri" panose="020F0502020204030204" pitchFamily="34" charset="0"/>
                        </a:rPr>
                        <a:t>NF</a:t>
                      </a:r>
                    </a:p>
                  </a:txBody>
                  <a:tcPr marL="5708" marR="5708" marT="5708" marB="0" anchor="ctr"/>
                </a:tc>
                <a:tc>
                  <a:txBody>
                    <a:bodyPr/>
                    <a:lstStyle/>
                    <a:p>
                      <a:pPr algn="ctr" fontAlgn="ctr"/>
                      <a:r>
                        <a:rPr lang="en-US" sz="1050" u="none" strike="noStrike" dirty="0">
                          <a:solidFill>
                            <a:schemeClr val="tx1"/>
                          </a:solidFill>
                          <a:effectLst/>
                          <a:latin typeface="+mn-lt"/>
                          <a:cs typeface="Calibri" panose="020F0502020204030204" pitchFamily="34" charset="0"/>
                        </a:rPr>
                        <a:t>9.3%</a:t>
                      </a:r>
                      <a:endParaRPr lang="en-US" sz="1050" b="0" i="0" u="none" strike="noStrike" dirty="0">
                        <a:solidFill>
                          <a:schemeClr val="tx1"/>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dirty="0">
                          <a:effectLst/>
                          <a:latin typeface="+mn-lt"/>
                          <a:cs typeface="Calibri" panose="020F0502020204030204" pitchFamily="34" charset="0"/>
                        </a:rPr>
                        <a:t>~ 8%</a:t>
                      </a:r>
                      <a:endParaRPr lang="en-US" sz="1050" b="0" i="0" u="none" strike="noStrike" dirty="0">
                        <a:solidFill>
                          <a:srgbClr val="000000"/>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dirty="0">
                          <a:effectLst/>
                          <a:latin typeface="+mn-lt"/>
                          <a:cs typeface="Calibri" panose="020F0502020204030204" pitchFamily="34" charset="0"/>
                        </a:rPr>
                        <a:t>7%</a:t>
                      </a:r>
                      <a:endParaRPr lang="en-US" sz="1050" b="0" i="0" u="none" strike="noStrike" dirty="0">
                        <a:solidFill>
                          <a:srgbClr val="000000"/>
                        </a:solidFill>
                        <a:effectLst/>
                        <a:latin typeface="+mn-lt"/>
                        <a:cs typeface="Calibri" panose="020F0502020204030204" pitchFamily="34" charset="0"/>
                      </a:endParaRPr>
                    </a:p>
                  </a:txBody>
                  <a:tcPr marL="5708" marR="5708" marT="5708" marB="0" anchor="ctr"/>
                </a:tc>
                <a:extLst>
                  <a:ext uri="{0D108BD9-81ED-4DB2-BD59-A6C34878D82A}">
                    <a16:rowId xmlns:a16="http://schemas.microsoft.com/office/drawing/2014/main" val="1170389605"/>
                  </a:ext>
                </a:extLst>
              </a:tr>
              <a:tr h="208704">
                <a:tc>
                  <a:txBody>
                    <a:bodyPr/>
                    <a:lstStyle/>
                    <a:p>
                      <a:pPr algn="ctr" fontAlgn="b"/>
                      <a:r>
                        <a:rPr lang="en-US" sz="1050" u="none" strike="noStrike" dirty="0">
                          <a:solidFill>
                            <a:schemeClr val="accent1">
                              <a:lumMod val="25000"/>
                            </a:schemeClr>
                          </a:solidFill>
                          <a:effectLst/>
                          <a:latin typeface="+mn-lt"/>
                          <a:cs typeface="Calibri" panose="020F0502020204030204" pitchFamily="34" charset="0"/>
                        </a:rPr>
                        <a:t>Back pain</a:t>
                      </a:r>
                      <a:endParaRPr lang="en-US" sz="1050" b="0" i="0" u="none" strike="noStrike" dirty="0">
                        <a:solidFill>
                          <a:schemeClr val="accent1">
                            <a:lumMod val="25000"/>
                          </a:schemeClr>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a:effectLst/>
                          <a:latin typeface="+mn-lt"/>
                          <a:cs typeface="Calibri" panose="020F0502020204030204" pitchFamily="34" charset="0"/>
                        </a:rPr>
                        <a:t>13%</a:t>
                      </a:r>
                      <a:endParaRPr lang="en-US" sz="1050" b="0" i="0" u="none" strike="noStrike">
                        <a:solidFill>
                          <a:srgbClr val="000000"/>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dirty="0">
                          <a:effectLst/>
                          <a:latin typeface="+mn-lt"/>
                          <a:cs typeface="Calibri" panose="020F0502020204030204" pitchFamily="34" charset="0"/>
                        </a:rPr>
                        <a:t>NR</a:t>
                      </a:r>
                      <a:endParaRPr lang="en-US" sz="1050" b="0" i="0" u="none" strike="noStrike" dirty="0">
                        <a:solidFill>
                          <a:srgbClr val="000000"/>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dirty="0">
                          <a:effectLst/>
                          <a:latin typeface="+mn-lt"/>
                          <a:cs typeface="Calibri" panose="020F0502020204030204" pitchFamily="34" charset="0"/>
                        </a:rPr>
                        <a:t>~ 16%</a:t>
                      </a:r>
                      <a:endParaRPr lang="en-US" sz="1050" b="0" i="0" u="none" strike="noStrike" dirty="0">
                        <a:solidFill>
                          <a:srgbClr val="000000"/>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dirty="0">
                          <a:effectLst/>
                          <a:latin typeface="+mn-lt"/>
                          <a:cs typeface="Calibri" panose="020F0502020204030204" pitchFamily="34" charset="0"/>
                        </a:rPr>
                        <a:t>19%</a:t>
                      </a:r>
                      <a:endParaRPr lang="en-US" sz="1050" b="0" i="0" u="none" strike="noStrike" dirty="0">
                        <a:solidFill>
                          <a:srgbClr val="000000"/>
                        </a:solidFill>
                        <a:effectLst/>
                        <a:latin typeface="+mn-lt"/>
                        <a:cs typeface="Calibri" panose="020F0502020204030204" pitchFamily="34" charset="0"/>
                      </a:endParaRPr>
                    </a:p>
                  </a:txBody>
                  <a:tcPr marL="5708" marR="5708" marT="5708" marB="0" anchor="ctr"/>
                </a:tc>
                <a:extLst>
                  <a:ext uri="{0D108BD9-81ED-4DB2-BD59-A6C34878D82A}">
                    <a16:rowId xmlns:a16="http://schemas.microsoft.com/office/drawing/2014/main" val="2327599338"/>
                  </a:ext>
                </a:extLst>
              </a:tr>
              <a:tr h="208704">
                <a:tc>
                  <a:txBody>
                    <a:bodyPr/>
                    <a:lstStyle/>
                    <a:p>
                      <a:pPr algn="ctr" fontAlgn="b"/>
                      <a:r>
                        <a:rPr lang="en-US" sz="1050" u="none" strike="noStrike" dirty="0">
                          <a:solidFill>
                            <a:schemeClr val="accent1">
                              <a:lumMod val="25000"/>
                            </a:schemeClr>
                          </a:solidFill>
                          <a:effectLst/>
                          <a:latin typeface="+mn-lt"/>
                          <a:cs typeface="Calibri" panose="020F0502020204030204" pitchFamily="34" charset="0"/>
                        </a:rPr>
                        <a:t>Dyspnea</a:t>
                      </a:r>
                      <a:endParaRPr lang="en-US" sz="1050" b="0" i="0" u="none" strike="noStrike" dirty="0">
                        <a:solidFill>
                          <a:schemeClr val="accent1">
                            <a:lumMod val="25000"/>
                          </a:schemeClr>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a:effectLst/>
                          <a:latin typeface="+mn-lt"/>
                          <a:cs typeface="Calibri" panose="020F0502020204030204" pitchFamily="34" charset="0"/>
                        </a:rPr>
                        <a:t>8%</a:t>
                      </a:r>
                      <a:endParaRPr lang="en-US" sz="1050" b="0" i="0" u="none" strike="noStrike">
                        <a:solidFill>
                          <a:srgbClr val="000000"/>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dirty="0">
                          <a:effectLst/>
                          <a:latin typeface="+mn-lt"/>
                          <a:cs typeface="Calibri" panose="020F0502020204030204" pitchFamily="34" charset="0"/>
                        </a:rPr>
                        <a:t>NR</a:t>
                      </a:r>
                      <a:endParaRPr lang="en-US" sz="1050" b="0" i="0" u="none" strike="noStrike" dirty="0">
                        <a:solidFill>
                          <a:srgbClr val="000000"/>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a:effectLst/>
                          <a:latin typeface="+mn-lt"/>
                          <a:cs typeface="Calibri" panose="020F0502020204030204" pitchFamily="34" charset="0"/>
                        </a:rPr>
                        <a:t>~ 15%</a:t>
                      </a:r>
                      <a:endParaRPr lang="en-US" sz="1050" b="0" i="0" u="none" strike="noStrike">
                        <a:solidFill>
                          <a:srgbClr val="000000"/>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dirty="0">
                          <a:effectLst/>
                          <a:latin typeface="+mn-lt"/>
                          <a:cs typeface="Calibri" panose="020F0502020204030204" pitchFamily="34" charset="0"/>
                        </a:rPr>
                        <a:t>15%</a:t>
                      </a:r>
                      <a:endParaRPr lang="en-US" sz="1050" b="0" i="0" u="none" strike="noStrike" dirty="0">
                        <a:solidFill>
                          <a:srgbClr val="000000"/>
                        </a:solidFill>
                        <a:effectLst/>
                        <a:latin typeface="+mn-lt"/>
                        <a:cs typeface="Calibri" panose="020F0502020204030204" pitchFamily="34" charset="0"/>
                      </a:endParaRPr>
                    </a:p>
                  </a:txBody>
                  <a:tcPr marL="5708" marR="5708" marT="5708" marB="0" anchor="ctr"/>
                </a:tc>
                <a:extLst>
                  <a:ext uri="{0D108BD9-81ED-4DB2-BD59-A6C34878D82A}">
                    <a16:rowId xmlns:a16="http://schemas.microsoft.com/office/drawing/2014/main" val="844873029"/>
                  </a:ext>
                </a:extLst>
              </a:tr>
              <a:tr h="208704">
                <a:tc>
                  <a:txBody>
                    <a:bodyPr/>
                    <a:lstStyle/>
                    <a:p>
                      <a:pPr algn="ctr" fontAlgn="b"/>
                      <a:r>
                        <a:rPr lang="en-US" sz="1050" u="none" strike="noStrike" dirty="0">
                          <a:solidFill>
                            <a:schemeClr val="accent1">
                              <a:lumMod val="25000"/>
                            </a:schemeClr>
                          </a:solidFill>
                          <a:effectLst/>
                          <a:latin typeface="+mn-lt"/>
                          <a:cs typeface="Calibri" panose="020F0502020204030204" pitchFamily="34" charset="0"/>
                        </a:rPr>
                        <a:t>Dizziness</a:t>
                      </a:r>
                      <a:endParaRPr lang="en-US" sz="1050" b="0" i="0" u="none" strike="noStrike" dirty="0">
                        <a:solidFill>
                          <a:schemeClr val="accent1">
                            <a:lumMod val="25000"/>
                          </a:schemeClr>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a:effectLst/>
                          <a:latin typeface="+mn-lt"/>
                          <a:cs typeface="Calibri" panose="020F0502020204030204" pitchFamily="34" charset="0"/>
                        </a:rPr>
                        <a:t>NR</a:t>
                      </a:r>
                      <a:endParaRPr lang="en-US" sz="1050" b="0" i="0" u="none" strike="noStrike">
                        <a:solidFill>
                          <a:srgbClr val="000000"/>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dirty="0">
                          <a:effectLst/>
                          <a:latin typeface="+mn-lt"/>
                          <a:cs typeface="Calibri" panose="020F0502020204030204" pitchFamily="34" charset="0"/>
                        </a:rPr>
                        <a:t>NR</a:t>
                      </a:r>
                      <a:endParaRPr lang="en-US" sz="1050" b="0" i="0" u="none" strike="noStrike" dirty="0">
                        <a:solidFill>
                          <a:srgbClr val="000000"/>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dirty="0">
                          <a:effectLst/>
                          <a:latin typeface="+mn-lt"/>
                          <a:cs typeface="Calibri" panose="020F0502020204030204" pitchFamily="34" charset="0"/>
                        </a:rPr>
                        <a:t>~ 14%</a:t>
                      </a:r>
                      <a:endParaRPr lang="en-US" sz="1050" b="0" i="0" u="none" strike="noStrike" dirty="0">
                        <a:solidFill>
                          <a:srgbClr val="000000"/>
                        </a:solidFill>
                        <a:effectLst/>
                        <a:latin typeface="+mn-lt"/>
                        <a:cs typeface="Calibri" panose="020F0502020204030204" pitchFamily="34" charset="0"/>
                      </a:endParaRPr>
                    </a:p>
                  </a:txBody>
                  <a:tcPr marL="5708" marR="5708" marT="5708" marB="0" anchor="ctr"/>
                </a:tc>
                <a:tc>
                  <a:txBody>
                    <a:bodyPr/>
                    <a:lstStyle/>
                    <a:p>
                      <a:pPr algn="ctr" fontAlgn="ctr"/>
                      <a:r>
                        <a:rPr lang="en-US" sz="1050" u="none" strike="noStrike" dirty="0">
                          <a:effectLst/>
                          <a:latin typeface="+mn-lt"/>
                          <a:cs typeface="Calibri" panose="020F0502020204030204" pitchFamily="34" charset="0"/>
                        </a:rPr>
                        <a:t>12%</a:t>
                      </a:r>
                      <a:endParaRPr lang="en-US" sz="1050" b="0" i="0" u="none" strike="noStrike" dirty="0">
                        <a:solidFill>
                          <a:srgbClr val="000000"/>
                        </a:solidFill>
                        <a:effectLst/>
                        <a:latin typeface="+mn-lt"/>
                        <a:cs typeface="Calibri" panose="020F0502020204030204" pitchFamily="34" charset="0"/>
                      </a:endParaRPr>
                    </a:p>
                  </a:txBody>
                  <a:tcPr marL="5708" marR="5708" marT="5708" marB="0" anchor="ctr"/>
                </a:tc>
                <a:extLst>
                  <a:ext uri="{0D108BD9-81ED-4DB2-BD59-A6C34878D82A}">
                    <a16:rowId xmlns:a16="http://schemas.microsoft.com/office/drawing/2014/main" val="1803744411"/>
                  </a:ext>
                </a:extLst>
              </a:tr>
            </a:tbl>
          </a:graphicData>
        </a:graphic>
      </p:graphicFrame>
      <p:sp>
        <p:nvSpPr>
          <p:cNvPr id="3" name="TextBox 2">
            <a:extLst>
              <a:ext uri="{FF2B5EF4-FFF2-40B4-BE49-F238E27FC236}">
                <a16:creationId xmlns:a16="http://schemas.microsoft.com/office/drawing/2014/main" id="{BCC0F643-9840-4241-2DC2-352EDBF48D0C}"/>
              </a:ext>
            </a:extLst>
          </p:cNvPr>
          <p:cNvSpPr txBox="1"/>
          <p:nvPr/>
        </p:nvSpPr>
        <p:spPr>
          <a:xfrm>
            <a:off x="3505200" y="4564767"/>
            <a:ext cx="5638800" cy="600164"/>
          </a:xfrm>
          <a:prstGeom prst="rect">
            <a:avLst/>
          </a:prstGeom>
          <a:noFill/>
        </p:spPr>
        <p:txBody>
          <a:bodyPr wrap="square" rtlCol="0">
            <a:spAutoFit/>
          </a:bodyPr>
          <a:lstStyle/>
          <a:p>
            <a:pPr algn="r"/>
            <a:r>
              <a:rPr lang="it-IT" sz="1100" dirty="0">
                <a:latin typeface="Arial" panose="020B0604020202020204" pitchFamily="34" charset="0"/>
                <a:cs typeface="Arial" panose="020B0604020202020204" pitchFamily="34" charset="0"/>
              </a:rPr>
              <a:t>de Bono J et al. </a:t>
            </a:r>
            <a:r>
              <a:rPr lang="it-IT" sz="1100" i="1" dirty="0">
                <a:latin typeface="Arial" panose="020B0604020202020204" pitchFamily="34" charset="0"/>
                <a:cs typeface="Arial" panose="020B0604020202020204" pitchFamily="34" charset="0"/>
              </a:rPr>
              <a:t>N Engl J Med</a:t>
            </a:r>
            <a:r>
              <a:rPr lang="it-IT" sz="1100" dirty="0">
                <a:latin typeface="Arial" panose="020B0604020202020204" pitchFamily="34" charset="0"/>
                <a:cs typeface="Arial" panose="020B0604020202020204" pitchFamily="34" charset="0"/>
              </a:rPr>
              <a:t>. 2020;382:2091-2102; </a:t>
            </a:r>
            <a:r>
              <a:rPr lang="en-US" sz="1100" dirty="0">
                <a:latin typeface="Arial" panose="020B0604020202020204" pitchFamily="34" charset="0"/>
                <a:cs typeface="Arial" panose="020B0604020202020204" pitchFamily="34" charset="0"/>
              </a:rPr>
              <a:t>Smith MR et al. </a:t>
            </a:r>
            <a:r>
              <a:rPr lang="en-US" sz="1100" i="1" dirty="0">
                <a:latin typeface="Arial" panose="020B0604020202020204" pitchFamily="34" charset="0"/>
                <a:cs typeface="Arial" panose="020B0604020202020204" pitchFamily="34" charset="0"/>
              </a:rPr>
              <a:t>Lancet Oncol</a:t>
            </a:r>
            <a:r>
              <a:rPr lang="en-US" sz="1100" dirty="0">
                <a:latin typeface="Arial" panose="020B0604020202020204" pitchFamily="34" charset="0"/>
                <a:cs typeface="Arial" panose="020B0604020202020204" pitchFamily="34" charset="0"/>
              </a:rPr>
              <a:t>. 2022; 23(3):362</a:t>
            </a:r>
            <a:r>
              <a:rPr lang="it-IT" sz="1100" dirty="0">
                <a:latin typeface="Arial" panose="020B0604020202020204" pitchFamily="34" charset="0"/>
                <a:cs typeface="Arial" panose="020B0604020202020204" pitchFamily="34" charset="0"/>
              </a:rPr>
              <a:t>-</a:t>
            </a:r>
            <a:r>
              <a:rPr lang="en-US" sz="1100" dirty="0">
                <a:latin typeface="Arial" panose="020B0604020202020204" pitchFamily="34" charset="0"/>
                <a:cs typeface="Arial" panose="020B0604020202020204" pitchFamily="34" charset="0"/>
              </a:rPr>
              <a:t>373; </a:t>
            </a:r>
            <a:r>
              <a:rPr lang="it-IT" sz="1100" dirty="0">
                <a:latin typeface="Arial" panose="020B0604020202020204" pitchFamily="34" charset="0"/>
                <a:cs typeface="Arial" panose="020B0604020202020204" pitchFamily="34" charset="0"/>
              </a:rPr>
              <a:t>Fizazi K et al. </a:t>
            </a:r>
            <a:r>
              <a:rPr lang="it-IT" sz="1100" i="1" dirty="0">
                <a:latin typeface="Arial" panose="020B0604020202020204" pitchFamily="34" charset="0"/>
                <a:cs typeface="Arial" panose="020B0604020202020204" pitchFamily="34" charset="0"/>
              </a:rPr>
              <a:t>N Engl J Med.</a:t>
            </a:r>
            <a:r>
              <a:rPr lang="it-IT" sz="1100" dirty="0">
                <a:latin typeface="Arial" panose="020B0604020202020204" pitchFamily="34" charset="0"/>
                <a:cs typeface="Arial" panose="020B0604020202020204" pitchFamily="34" charset="0"/>
              </a:rPr>
              <a:t> 2023;388:719-32; de Bono J et al. </a:t>
            </a:r>
            <a:r>
              <a:rPr lang="en-US" sz="1100" i="1" dirty="0">
                <a:latin typeface="Arial" panose="020B0604020202020204" pitchFamily="34" charset="0"/>
                <a:cs typeface="Arial" panose="020B0604020202020204" pitchFamily="34" charset="0"/>
              </a:rPr>
              <a:t>Lancet Oncol</a:t>
            </a:r>
            <a:r>
              <a:rPr lang="en-US" sz="1100" dirty="0">
                <a:latin typeface="Arial" panose="020B0604020202020204" pitchFamily="34" charset="0"/>
                <a:cs typeface="Arial" panose="020B0604020202020204" pitchFamily="34" charset="0"/>
              </a:rPr>
              <a:t>. 2021; 22:1250-64 </a:t>
            </a:r>
          </a:p>
        </p:txBody>
      </p:sp>
      <p:sp>
        <p:nvSpPr>
          <p:cNvPr id="5" name="TextBox 4">
            <a:extLst>
              <a:ext uri="{FF2B5EF4-FFF2-40B4-BE49-F238E27FC236}">
                <a16:creationId xmlns:a16="http://schemas.microsoft.com/office/drawing/2014/main" id="{17B36E39-9520-81A0-38D7-76AB3F14500F}"/>
              </a:ext>
            </a:extLst>
          </p:cNvPr>
          <p:cNvSpPr txBox="1"/>
          <p:nvPr/>
        </p:nvSpPr>
        <p:spPr>
          <a:xfrm>
            <a:off x="1396093" y="4106451"/>
            <a:ext cx="1040670" cy="230832"/>
          </a:xfrm>
          <a:prstGeom prst="rect">
            <a:avLst/>
          </a:prstGeom>
          <a:noFill/>
        </p:spPr>
        <p:txBody>
          <a:bodyPr wrap="none" rtlCol="0">
            <a:spAutoFit/>
          </a:bodyPr>
          <a:lstStyle/>
          <a:p>
            <a:r>
              <a:rPr lang="en-US" sz="900" dirty="0"/>
              <a:t>NR=not reported</a:t>
            </a:r>
          </a:p>
        </p:txBody>
      </p:sp>
    </p:spTree>
    <p:extLst>
      <p:ext uri="{BB962C8B-B14F-4D97-AF65-F5344CB8AC3E}">
        <p14:creationId xmlns:p14="http://schemas.microsoft.com/office/powerpoint/2010/main" val="1763021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75675-6035-FCC8-6565-B6210921CC87}"/>
              </a:ext>
            </a:extLst>
          </p:cNvPr>
          <p:cNvSpPr>
            <a:spLocks noGrp="1"/>
          </p:cNvSpPr>
          <p:nvPr>
            <p:ph type="title"/>
          </p:nvPr>
        </p:nvSpPr>
        <p:spPr>
          <a:xfrm>
            <a:off x="0" y="35718"/>
            <a:ext cx="9144000" cy="854224"/>
          </a:xfrm>
        </p:spPr>
        <p:txBody>
          <a:bodyPr/>
          <a:lstStyle/>
          <a:p>
            <a:r>
              <a:rPr lang="en-US" sz="2200" b="1" dirty="0"/>
              <a:t>PARP Inhibitor Monotherapy: Grade 3/4 AEs</a:t>
            </a:r>
          </a:p>
        </p:txBody>
      </p:sp>
      <p:graphicFrame>
        <p:nvGraphicFramePr>
          <p:cNvPr id="4" name="Table 3">
            <a:extLst>
              <a:ext uri="{FF2B5EF4-FFF2-40B4-BE49-F238E27FC236}">
                <a16:creationId xmlns:a16="http://schemas.microsoft.com/office/drawing/2014/main" id="{8EB30E44-9A04-59B7-8D24-B80F5DCD319E}"/>
              </a:ext>
            </a:extLst>
          </p:cNvPr>
          <p:cNvGraphicFramePr>
            <a:graphicFrameLocks noGrp="1"/>
          </p:cNvGraphicFramePr>
          <p:nvPr/>
        </p:nvGraphicFramePr>
        <p:xfrm>
          <a:off x="1423309" y="520556"/>
          <a:ext cx="6019801" cy="3574854"/>
        </p:xfrm>
        <a:graphic>
          <a:graphicData uri="http://schemas.openxmlformats.org/drawingml/2006/table">
            <a:tbl>
              <a:tblPr firstRow="1" firstCol="1" bandRow="1">
                <a:tableStyleId>{5C22544A-7EE6-4342-B048-85BDC9FD1C3A}</a:tableStyleId>
              </a:tblPr>
              <a:tblGrid>
                <a:gridCol w="1487078">
                  <a:extLst>
                    <a:ext uri="{9D8B030D-6E8A-4147-A177-3AD203B41FA5}">
                      <a16:colId xmlns:a16="http://schemas.microsoft.com/office/drawing/2014/main" val="3299699320"/>
                    </a:ext>
                  </a:extLst>
                </a:gridCol>
                <a:gridCol w="1129606">
                  <a:extLst>
                    <a:ext uri="{9D8B030D-6E8A-4147-A177-3AD203B41FA5}">
                      <a16:colId xmlns:a16="http://schemas.microsoft.com/office/drawing/2014/main" val="3627547323"/>
                    </a:ext>
                  </a:extLst>
                </a:gridCol>
                <a:gridCol w="1129606">
                  <a:extLst>
                    <a:ext uri="{9D8B030D-6E8A-4147-A177-3AD203B41FA5}">
                      <a16:colId xmlns:a16="http://schemas.microsoft.com/office/drawing/2014/main" val="4007657156"/>
                    </a:ext>
                  </a:extLst>
                </a:gridCol>
                <a:gridCol w="1201100">
                  <a:extLst>
                    <a:ext uri="{9D8B030D-6E8A-4147-A177-3AD203B41FA5}">
                      <a16:colId xmlns:a16="http://schemas.microsoft.com/office/drawing/2014/main" val="3172620744"/>
                    </a:ext>
                  </a:extLst>
                </a:gridCol>
                <a:gridCol w="1072411">
                  <a:extLst>
                    <a:ext uri="{9D8B030D-6E8A-4147-A177-3AD203B41FA5}">
                      <a16:colId xmlns:a16="http://schemas.microsoft.com/office/drawing/2014/main" val="3376825488"/>
                    </a:ext>
                  </a:extLst>
                </a:gridCol>
              </a:tblGrid>
              <a:tr h="547986">
                <a:tc>
                  <a:txBody>
                    <a:bodyPr/>
                    <a:lstStyle/>
                    <a:p>
                      <a:pPr algn="ctr" fontAlgn="ctr"/>
                      <a:r>
                        <a:rPr lang="en-US" sz="1400" b="1" u="none" strike="noStrike" dirty="0">
                          <a:solidFill>
                            <a:schemeClr val="accent6">
                              <a:lumMod val="75000"/>
                            </a:schemeClr>
                          </a:solidFill>
                          <a:effectLst/>
                        </a:rPr>
                        <a:t>Clinical Trial</a:t>
                      </a:r>
                      <a:endParaRPr lang="en-US" sz="1400" b="1" i="0" u="none" strike="noStrike" dirty="0">
                        <a:solidFill>
                          <a:schemeClr val="accent6">
                            <a:lumMod val="75000"/>
                          </a:schemeClr>
                        </a:solidFill>
                        <a:effectLst/>
                        <a:latin typeface="Calibri" panose="020F0502020204030204" pitchFamily="34" charset="0"/>
                      </a:endParaRPr>
                    </a:p>
                  </a:txBody>
                  <a:tcPr marL="5708" marR="5708" marT="5708" marB="0" anchor="ctr"/>
                </a:tc>
                <a:tc>
                  <a:txBody>
                    <a:bodyPr/>
                    <a:lstStyle/>
                    <a:p>
                      <a:pPr algn="ctr" fontAlgn="ctr"/>
                      <a:r>
                        <a:rPr lang="en-US" sz="1100" b="1" u="none" strike="noStrike" dirty="0" err="1">
                          <a:solidFill>
                            <a:schemeClr val="accent5">
                              <a:lumMod val="25000"/>
                            </a:schemeClr>
                          </a:solidFill>
                          <a:effectLst/>
                        </a:rPr>
                        <a:t>PROfound</a:t>
                      </a:r>
                      <a:r>
                        <a:rPr lang="en-US" sz="1100" b="1" u="none" strike="noStrike" dirty="0">
                          <a:solidFill>
                            <a:schemeClr val="accent5">
                              <a:lumMod val="25000"/>
                            </a:schemeClr>
                          </a:solidFill>
                          <a:effectLst/>
                        </a:rPr>
                        <a:t>    phase 3</a:t>
                      </a:r>
                      <a:endParaRPr lang="en-US" sz="1100" b="1" i="0" u="none" strike="noStrike" dirty="0">
                        <a:solidFill>
                          <a:schemeClr val="accent5">
                            <a:lumMod val="25000"/>
                          </a:schemeClr>
                        </a:solidFill>
                        <a:effectLst/>
                        <a:latin typeface="Calibri" panose="020F0502020204030204" pitchFamily="34" charset="0"/>
                      </a:endParaRPr>
                    </a:p>
                  </a:txBody>
                  <a:tcPr marL="5708" marR="5708" marT="5708" marB="0" anchor="ctr"/>
                </a:tc>
                <a:tc>
                  <a:txBody>
                    <a:bodyPr/>
                    <a:lstStyle/>
                    <a:p>
                      <a:pPr algn="ctr" fontAlgn="ctr"/>
                      <a:r>
                        <a:rPr lang="en-US" sz="1100" b="1" u="none" strike="noStrike" dirty="0">
                          <a:solidFill>
                            <a:schemeClr val="accent5">
                              <a:lumMod val="25000"/>
                            </a:schemeClr>
                          </a:solidFill>
                          <a:effectLst/>
                        </a:rPr>
                        <a:t>GALAHAD          phase 2</a:t>
                      </a:r>
                      <a:endParaRPr lang="en-US" sz="1100" b="1" i="0" u="none" strike="noStrike" dirty="0">
                        <a:solidFill>
                          <a:schemeClr val="accent5">
                            <a:lumMod val="25000"/>
                          </a:schemeClr>
                        </a:solidFill>
                        <a:effectLst/>
                        <a:latin typeface="Calibri" panose="020F0502020204030204" pitchFamily="34" charset="0"/>
                      </a:endParaRPr>
                    </a:p>
                  </a:txBody>
                  <a:tcPr marL="5708" marR="5708" marT="5708" marB="0" anchor="ctr"/>
                </a:tc>
                <a:tc>
                  <a:txBody>
                    <a:bodyPr/>
                    <a:lstStyle/>
                    <a:p>
                      <a:pPr algn="ctr" fontAlgn="ctr"/>
                      <a:r>
                        <a:rPr lang="en-US" sz="1100" b="1" u="none" strike="noStrike" dirty="0">
                          <a:solidFill>
                            <a:schemeClr val="accent5">
                              <a:lumMod val="25000"/>
                            </a:schemeClr>
                          </a:solidFill>
                          <a:effectLst/>
                        </a:rPr>
                        <a:t>TALAPRO-1    phase 2</a:t>
                      </a:r>
                      <a:endParaRPr lang="en-US" sz="1100" b="1" i="0" u="none" strike="noStrike" dirty="0">
                        <a:solidFill>
                          <a:schemeClr val="accent5">
                            <a:lumMod val="25000"/>
                          </a:schemeClr>
                        </a:solidFill>
                        <a:effectLst/>
                        <a:latin typeface="Calibri" panose="020F0502020204030204" pitchFamily="34" charset="0"/>
                      </a:endParaRPr>
                    </a:p>
                  </a:txBody>
                  <a:tcPr marL="5708" marR="5708" marT="5708" marB="0" anchor="ctr"/>
                </a:tc>
                <a:tc>
                  <a:txBody>
                    <a:bodyPr/>
                    <a:lstStyle/>
                    <a:p>
                      <a:pPr algn="ctr" fontAlgn="ctr"/>
                      <a:r>
                        <a:rPr lang="en-US" sz="1100" b="1" u="none" strike="noStrike" dirty="0">
                          <a:solidFill>
                            <a:schemeClr val="accent5">
                              <a:lumMod val="25000"/>
                            </a:schemeClr>
                          </a:solidFill>
                          <a:effectLst/>
                        </a:rPr>
                        <a:t>TRITON3           phase 3</a:t>
                      </a:r>
                      <a:endParaRPr lang="en-US" sz="1100" b="1" i="0" u="none" strike="noStrike" dirty="0">
                        <a:solidFill>
                          <a:schemeClr val="accent5">
                            <a:lumMod val="25000"/>
                          </a:schemeClr>
                        </a:solidFill>
                        <a:effectLst/>
                        <a:latin typeface="Calibri" panose="020F0502020204030204" pitchFamily="34" charset="0"/>
                      </a:endParaRPr>
                    </a:p>
                  </a:txBody>
                  <a:tcPr marL="5708" marR="5708" marT="5708" marB="0" anchor="ctr"/>
                </a:tc>
                <a:extLst>
                  <a:ext uri="{0D108BD9-81ED-4DB2-BD59-A6C34878D82A}">
                    <a16:rowId xmlns:a16="http://schemas.microsoft.com/office/drawing/2014/main" val="1717945978"/>
                  </a:ext>
                </a:extLst>
              </a:tr>
              <a:tr h="442614">
                <a:tc>
                  <a:txBody>
                    <a:bodyPr/>
                    <a:lstStyle/>
                    <a:p>
                      <a:pPr algn="ctr" fontAlgn="b"/>
                      <a:r>
                        <a:rPr lang="en-US" sz="1200" u="none" strike="noStrike" dirty="0">
                          <a:solidFill>
                            <a:schemeClr val="accent6">
                              <a:lumMod val="75000"/>
                            </a:schemeClr>
                          </a:solidFill>
                          <a:effectLst/>
                        </a:rPr>
                        <a:t>Agent</a:t>
                      </a:r>
                      <a:endParaRPr lang="en-US" sz="1200" b="0" i="0" u="none" strike="noStrike" dirty="0">
                        <a:solidFill>
                          <a:schemeClr val="accent6">
                            <a:lumMod val="75000"/>
                          </a:schemeClr>
                        </a:solidFill>
                        <a:effectLst/>
                        <a:latin typeface="Calibri" panose="020F0502020204030204" pitchFamily="34" charset="0"/>
                      </a:endParaRPr>
                    </a:p>
                  </a:txBody>
                  <a:tcPr marL="5708" marR="5708" marT="5708" marB="0" anchor="ctr"/>
                </a:tc>
                <a:tc>
                  <a:txBody>
                    <a:bodyPr/>
                    <a:lstStyle/>
                    <a:p>
                      <a:pPr algn="ctr" fontAlgn="ctr"/>
                      <a:r>
                        <a:rPr lang="en-US" sz="1200" b="1" u="none" strike="noStrike" dirty="0">
                          <a:solidFill>
                            <a:schemeClr val="accent6">
                              <a:lumMod val="75000"/>
                            </a:schemeClr>
                          </a:solidFill>
                          <a:effectLst/>
                        </a:rPr>
                        <a:t>Olaparib </a:t>
                      </a:r>
                      <a:endParaRPr lang="en-US" sz="1200" b="1" i="0" u="none" strike="noStrike" dirty="0">
                        <a:solidFill>
                          <a:schemeClr val="accent6">
                            <a:lumMod val="75000"/>
                          </a:schemeClr>
                        </a:solidFill>
                        <a:effectLst/>
                        <a:latin typeface="Calibri" panose="020F0502020204030204" pitchFamily="34" charset="0"/>
                      </a:endParaRPr>
                    </a:p>
                  </a:txBody>
                  <a:tcPr marL="5708" marR="5708" marT="5708" marB="0" anchor="ctr"/>
                </a:tc>
                <a:tc>
                  <a:txBody>
                    <a:bodyPr/>
                    <a:lstStyle/>
                    <a:p>
                      <a:pPr algn="ctr" fontAlgn="ctr"/>
                      <a:r>
                        <a:rPr lang="en-US" sz="1200" b="1" u="none" strike="noStrike" dirty="0">
                          <a:solidFill>
                            <a:schemeClr val="accent6">
                              <a:lumMod val="75000"/>
                            </a:schemeClr>
                          </a:solidFill>
                          <a:effectLst/>
                        </a:rPr>
                        <a:t>Niraparib</a:t>
                      </a:r>
                      <a:endParaRPr lang="en-US" sz="1200" b="1" i="0" u="none" strike="noStrike" dirty="0">
                        <a:solidFill>
                          <a:schemeClr val="accent6">
                            <a:lumMod val="75000"/>
                          </a:schemeClr>
                        </a:solidFill>
                        <a:effectLst/>
                        <a:latin typeface="Calibri" panose="020F0502020204030204" pitchFamily="34" charset="0"/>
                      </a:endParaRPr>
                    </a:p>
                  </a:txBody>
                  <a:tcPr marL="5708" marR="5708" marT="5708" marB="0" anchor="ctr"/>
                </a:tc>
                <a:tc>
                  <a:txBody>
                    <a:bodyPr/>
                    <a:lstStyle/>
                    <a:p>
                      <a:pPr algn="ctr" fontAlgn="ctr"/>
                      <a:r>
                        <a:rPr lang="en-US" sz="1200" b="1" u="none" strike="noStrike" dirty="0" err="1">
                          <a:solidFill>
                            <a:schemeClr val="accent6">
                              <a:lumMod val="75000"/>
                            </a:schemeClr>
                          </a:solidFill>
                          <a:effectLst/>
                        </a:rPr>
                        <a:t>Talazoparib</a:t>
                      </a:r>
                      <a:endParaRPr lang="en-US" sz="1200" b="1" i="0" u="none" strike="noStrike" dirty="0">
                        <a:solidFill>
                          <a:schemeClr val="accent6">
                            <a:lumMod val="75000"/>
                          </a:schemeClr>
                        </a:solidFill>
                        <a:effectLst/>
                        <a:latin typeface="Calibri" panose="020F0502020204030204" pitchFamily="34" charset="0"/>
                      </a:endParaRPr>
                    </a:p>
                  </a:txBody>
                  <a:tcPr marL="5708" marR="5708" marT="5708" marB="0" anchor="ctr"/>
                </a:tc>
                <a:tc>
                  <a:txBody>
                    <a:bodyPr/>
                    <a:lstStyle/>
                    <a:p>
                      <a:pPr algn="ctr" fontAlgn="ctr"/>
                      <a:r>
                        <a:rPr lang="en-US" sz="1200" b="1" u="none" strike="noStrike" dirty="0">
                          <a:solidFill>
                            <a:schemeClr val="accent6">
                              <a:lumMod val="75000"/>
                            </a:schemeClr>
                          </a:solidFill>
                          <a:effectLst/>
                        </a:rPr>
                        <a:t>Rucaparib </a:t>
                      </a:r>
                      <a:endParaRPr lang="en-US" sz="1200" b="1" i="0" u="none" strike="noStrike" dirty="0">
                        <a:solidFill>
                          <a:schemeClr val="accent6">
                            <a:lumMod val="75000"/>
                          </a:schemeClr>
                        </a:solidFill>
                        <a:effectLst/>
                        <a:latin typeface="Calibri" panose="020F0502020204030204" pitchFamily="34" charset="0"/>
                      </a:endParaRPr>
                    </a:p>
                  </a:txBody>
                  <a:tcPr marL="5708" marR="5708" marT="5708" marB="0" anchor="ctr"/>
                </a:tc>
                <a:extLst>
                  <a:ext uri="{0D108BD9-81ED-4DB2-BD59-A6C34878D82A}">
                    <a16:rowId xmlns:a16="http://schemas.microsoft.com/office/drawing/2014/main" val="3179749969"/>
                  </a:ext>
                </a:extLst>
              </a:tr>
              <a:tr h="288510">
                <a:tc gridSpan="5">
                  <a:txBody>
                    <a:bodyPr/>
                    <a:lstStyle/>
                    <a:p>
                      <a:pPr algn="ctr" fontAlgn="b"/>
                      <a:r>
                        <a:rPr lang="en-US" sz="1100" u="none" strike="noStrike" dirty="0">
                          <a:solidFill>
                            <a:schemeClr val="accent1">
                              <a:lumMod val="25000"/>
                            </a:schemeClr>
                          </a:solidFill>
                          <a:effectLst/>
                        </a:rPr>
                        <a:t>   Most common AEs grade 3 / 4</a:t>
                      </a:r>
                      <a:endParaRPr lang="en-US" sz="1100" b="0" i="0" u="none" strike="noStrike" dirty="0">
                        <a:solidFill>
                          <a:schemeClr val="accent1">
                            <a:lumMod val="25000"/>
                          </a:schemeClr>
                        </a:solidFill>
                        <a:effectLst/>
                        <a:latin typeface="Calibri" panose="020F0502020204030204" pitchFamily="34" charset="0"/>
                      </a:endParaRPr>
                    </a:p>
                  </a:txBody>
                  <a:tcPr marL="5708" marR="5708" marT="5708" marB="0" anchor="ctr">
                    <a:solidFill>
                      <a:schemeClr val="bg2">
                        <a:lumMod val="20000"/>
                        <a:lumOff val="80000"/>
                      </a:schemeClr>
                    </a:solidFill>
                  </a:tcPr>
                </a:tc>
                <a:tc h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5708" marR="5708" marT="5708" marB="0" anchor="ctr"/>
                </a:tc>
                <a:tc h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5708" marR="5708" marT="5708" marB="0" anchor="ctr"/>
                </a:tc>
                <a:tc hMerge="1">
                  <a:txBody>
                    <a:bodyPr/>
                    <a:lstStyle/>
                    <a:p>
                      <a:pPr algn="ctr" fontAlgn="ctr"/>
                      <a:endParaRPr lang="en-US" sz="1000" b="0" i="0" u="none" strike="noStrike">
                        <a:solidFill>
                          <a:srgbClr val="000000"/>
                        </a:solidFill>
                        <a:effectLst/>
                        <a:latin typeface="Calibri" panose="020F0502020204030204" pitchFamily="34" charset="0"/>
                      </a:endParaRPr>
                    </a:p>
                  </a:txBody>
                  <a:tcPr marL="5708" marR="5708" marT="5708" marB="0" anchor="ctr"/>
                </a:tc>
                <a:tc h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5708" marR="5708" marT="5708" marB="0" anchor="ctr"/>
                </a:tc>
                <a:extLst>
                  <a:ext uri="{0D108BD9-81ED-4DB2-BD59-A6C34878D82A}">
                    <a16:rowId xmlns:a16="http://schemas.microsoft.com/office/drawing/2014/main" val="2042084762"/>
                  </a:ext>
                </a:extLst>
              </a:tr>
              <a:tr h="208704">
                <a:tc>
                  <a:txBody>
                    <a:bodyPr/>
                    <a:lstStyle/>
                    <a:p>
                      <a:pPr algn="ctr" fontAlgn="b"/>
                      <a:r>
                        <a:rPr lang="en-US" sz="1050" u="none" strike="noStrike" dirty="0">
                          <a:solidFill>
                            <a:schemeClr val="accent1">
                              <a:lumMod val="25000"/>
                            </a:schemeClr>
                          </a:solidFill>
                          <a:effectLst/>
                          <a:latin typeface="+mn-lt"/>
                          <a:cs typeface="Calibri" panose="020F0502020204030204" pitchFamily="34" charset="0"/>
                        </a:rPr>
                        <a:t>Anemia </a:t>
                      </a:r>
                      <a:endParaRPr lang="en-US" sz="1050" b="0" i="0" u="none" strike="noStrike" dirty="0">
                        <a:solidFill>
                          <a:schemeClr val="accent1">
                            <a:lumMod val="25000"/>
                          </a:schemeClr>
                        </a:solidFill>
                        <a:effectLst/>
                        <a:latin typeface="+mn-lt"/>
                        <a:cs typeface="Calibri" panose="020F0502020204030204" pitchFamily="34" charset="0"/>
                      </a:endParaRPr>
                    </a:p>
                  </a:txBody>
                  <a:tcPr marL="5708" marR="5708" marT="5708" marB="0" anchor="ctr"/>
                </a:tc>
                <a:tc>
                  <a:txBody>
                    <a:bodyPr/>
                    <a:lstStyle/>
                    <a:p>
                      <a:pPr algn="ctr" fontAlgn="ctr"/>
                      <a:r>
                        <a:rPr lang="en-US" sz="1050" b="0" i="0" u="none" strike="noStrike" dirty="0">
                          <a:solidFill>
                            <a:srgbClr val="000000"/>
                          </a:solidFill>
                          <a:effectLst/>
                          <a:latin typeface="+mn-lt"/>
                          <a:cs typeface="Calibri" panose="020F0502020204030204" pitchFamily="34" charset="0"/>
                        </a:rPr>
                        <a:t>21%</a:t>
                      </a:r>
                    </a:p>
                  </a:txBody>
                  <a:tcPr marL="6350" marR="6350" marT="6350" marB="0" anchor="ctr"/>
                </a:tc>
                <a:tc>
                  <a:txBody>
                    <a:bodyPr/>
                    <a:lstStyle/>
                    <a:p>
                      <a:pPr algn="ctr" fontAlgn="ctr"/>
                      <a:r>
                        <a:rPr lang="en-US" sz="1050" b="0" i="0" u="none" strike="noStrike" dirty="0">
                          <a:solidFill>
                            <a:schemeClr val="tx1"/>
                          </a:solidFill>
                          <a:effectLst/>
                          <a:latin typeface="+mn-lt"/>
                          <a:cs typeface="Calibri" panose="020F0502020204030204" pitchFamily="34" charset="0"/>
                        </a:rPr>
                        <a:t>32.5%</a:t>
                      </a:r>
                    </a:p>
                  </a:txBody>
                  <a:tcPr marL="6350" marR="6350" marT="6350" marB="0" anchor="ctr"/>
                </a:tc>
                <a:tc>
                  <a:txBody>
                    <a:bodyPr/>
                    <a:lstStyle/>
                    <a:p>
                      <a:pPr algn="ctr" fontAlgn="b"/>
                      <a:r>
                        <a:rPr lang="en-US" sz="1050" b="0" i="0" u="none" strike="noStrike" dirty="0">
                          <a:solidFill>
                            <a:srgbClr val="000000"/>
                          </a:solidFill>
                          <a:effectLst/>
                          <a:latin typeface="+mn-lt"/>
                          <a:cs typeface="Calibri" panose="020F0502020204030204" pitchFamily="34" charset="0"/>
                        </a:rPr>
                        <a:t>30%</a:t>
                      </a:r>
                    </a:p>
                  </a:txBody>
                  <a:tcPr marL="6350" marR="6350" marT="6350" marB="0" anchor="ctr"/>
                </a:tc>
                <a:tc>
                  <a:txBody>
                    <a:bodyPr/>
                    <a:lstStyle/>
                    <a:p>
                      <a:pPr algn="ctr" fontAlgn="ctr"/>
                      <a:r>
                        <a:rPr lang="en-US" sz="1050" b="0" i="0" u="none" strike="noStrike" dirty="0">
                          <a:solidFill>
                            <a:srgbClr val="000000"/>
                          </a:solidFill>
                          <a:effectLst/>
                          <a:latin typeface="+mn-lt"/>
                          <a:cs typeface="Calibri" panose="020F0502020204030204" pitchFamily="34" charset="0"/>
                        </a:rPr>
                        <a:t>24%</a:t>
                      </a:r>
                    </a:p>
                  </a:txBody>
                  <a:tcPr marL="6350" marR="6350" marT="6350" marB="0" anchor="ctr"/>
                </a:tc>
                <a:extLst>
                  <a:ext uri="{0D108BD9-81ED-4DB2-BD59-A6C34878D82A}">
                    <a16:rowId xmlns:a16="http://schemas.microsoft.com/office/drawing/2014/main" val="2617105643"/>
                  </a:ext>
                </a:extLst>
              </a:tr>
              <a:tr h="208704">
                <a:tc>
                  <a:txBody>
                    <a:bodyPr/>
                    <a:lstStyle/>
                    <a:p>
                      <a:pPr algn="ctr" fontAlgn="b"/>
                      <a:r>
                        <a:rPr lang="en-US" sz="1050" u="none" strike="noStrike" dirty="0">
                          <a:solidFill>
                            <a:schemeClr val="accent1">
                              <a:lumMod val="25000"/>
                            </a:schemeClr>
                          </a:solidFill>
                          <a:effectLst/>
                          <a:latin typeface="+mn-lt"/>
                          <a:cs typeface="Calibri" panose="020F0502020204030204" pitchFamily="34" charset="0"/>
                        </a:rPr>
                        <a:t>Fatigue</a:t>
                      </a:r>
                      <a:endParaRPr lang="en-US" sz="1050" b="0" i="0" u="none" strike="noStrike" dirty="0">
                        <a:solidFill>
                          <a:schemeClr val="accent1">
                            <a:lumMod val="25000"/>
                          </a:schemeClr>
                        </a:solidFill>
                        <a:effectLst/>
                        <a:latin typeface="+mn-lt"/>
                        <a:cs typeface="Calibri" panose="020F0502020204030204" pitchFamily="34" charset="0"/>
                      </a:endParaRPr>
                    </a:p>
                  </a:txBody>
                  <a:tcPr marL="5708" marR="5708" marT="5708" marB="0" anchor="ctr"/>
                </a:tc>
                <a:tc>
                  <a:txBody>
                    <a:bodyPr/>
                    <a:lstStyle/>
                    <a:p>
                      <a:pPr algn="ctr" fontAlgn="ctr"/>
                      <a:r>
                        <a:rPr lang="en-US" sz="1050" b="0" i="0" u="none" strike="noStrike" dirty="0">
                          <a:solidFill>
                            <a:srgbClr val="000000"/>
                          </a:solidFill>
                          <a:effectLst/>
                          <a:latin typeface="+mn-lt"/>
                          <a:cs typeface="Calibri" panose="020F0502020204030204" pitchFamily="34" charset="0"/>
                        </a:rPr>
                        <a:t>3%</a:t>
                      </a:r>
                    </a:p>
                  </a:txBody>
                  <a:tcPr marL="6350" marR="6350" marT="6350" marB="0" anchor="ctr"/>
                </a:tc>
                <a:tc>
                  <a:txBody>
                    <a:bodyPr/>
                    <a:lstStyle/>
                    <a:p>
                      <a:pPr algn="ctr" fontAlgn="ctr"/>
                      <a:r>
                        <a:rPr lang="en-US" sz="1050" b="0" i="0" u="none" strike="noStrike" dirty="0">
                          <a:solidFill>
                            <a:schemeClr val="tx1"/>
                          </a:solidFill>
                          <a:effectLst/>
                          <a:latin typeface="+mn-lt"/>
                          <a:cs typeface="Calibri" panose="020F0502020204030204" pitchFamily="34" charset="0"/>
                        </a:rPr>
                        <a:t>6.6%</a:t>
                      </a:r>
                    </a:p>
                  </a:txBody>
                  <a:tcPr marL="6350" marR="6350" marT="6350" marB="0" anchor="ctr"/>
                </a:tc>
                <a:tc>
                  <a:txBody>
                    <a:bodyPr/>
                    <a:lstStyle/>
                    <a:p>
                      <a:pPr algn="ctr" fontAlgn="b"/>
                      <a:r>
                        <a:rPr lang="en-US" sz="1050" b="0" i="0" u="none" strike="noStrike">
                          <a:solidFill>
                            <a:srgbClr val="000000"/>
                          </a:solidFill>
                          <a:effectLst/>
                          <a:latin typeface="+mn-lt"/>
                          <a:cs typeface="Calibri" panose="020F0502020204030204" pitchFamily="34" charset="0"/>
                        </a:rPr>
                        <a:t>~2%</a:t>
                      </a:r>
                    </a:p>
                  </a:txBody>
                  <a:tcPr marL="6350" marR="6350" marT="6350" marB="0" anchor="ctr"/>
                </a:tc>
                <a:tc>
                  <a:txBody>
                    <a:bodyPr/>
                    <a:lstStyle/>
                    <a:p>
                      <a:pPr algn="ctr" fontAlgn="ctr"/>
                      <a:r>
                        <a:rPr lang="en-US" sz="1050" b="0" i="0" u="none" strike="noStrike">
                          <a:solidFill>
                            <a:srgbClr val="000000"/>
                          </a:solidFill>
                          <a:effectLst/>
                          <a:latin typeface="+mn-lt"/>
                          <a:cs typeface="Calibri" panose="020F0502020204030204" pitchFamily="34" charset="0"/>
                        </a:rPr>
                        <a:t>7%</a:t>
                      </a:r>
                    </a:p>
                  </a:txBody>
                  <a:tcPr marL="6350" marR="6350" marT="6350" marB="0" anchor="ctr"/>
                </a:tc>
                <a:extLst>
                  <a:ext uri="{0D108BD9-81ED-4DB2-BD59-A6C34878D82A}">
                    <a16:rowId xmlns:a16="http://schemas.microsoft.com/office/drawing/2014/main" val="2899767760"/>
                  </a:ext>
                </a:extLst>
              </a:tr>
              <a:tr h="208704">
                <a:tc>
                  <a:txBody>
                    <a:bodyPr/>
                    <a:lstStyle/>
                    <a:p>
                      <a:pPr algn="ctr" fontAlgn="b"/>
                      <a:r>
                        <a:rPr lang="en-US" sz="1050" u="none" strike="noStrike" dirty="0">
                          <a:solidFill>
                            <a:schemeClr val="accent1">
                              <a:lumMod val="25000"/>
                            </a:schemeClr>
                          </a:solidFill>
                          <a:effectLst/>
                          <a:latin typeface="+mn-lt"/>
                          <a:cs typeface="Calibri" panose="020F0502020204030204" pitchFamily="34" charset="0"/>
                        </a:rPr>
                        <a:t>Constipation</a:t>
                      </a:r>
                      <a:endParaRPr lang="en-US" sz="1050" b="0" i="0" u="none" strike="noStrike" dirty="0">
                        <a:solidFill>
                          <a:schemeClr val="accent1">
                            <a:lumMod val="25000"/>
                          </a:schemeClr>
                        </a:solidFill>
                        <a:effectLst/>
                        <a:latin typeface="+mn-lt"/>
                        <a:cs typeface="Calibri" panose="020F0502020204030204" pitchFamily="34" charset="0"/>
                      </a:endParaRPr>
                    </a:p>
                  </a:txBody>
                  <a:tcPr marL="5708" marR="5708" marT="5708" marB="0" anchor="ctr"/>
                </a:tc>
                <a:tc>
                  <a:txBody>
                    <a:bodyPr/>
                    <a:lstStyle/>
                    <a:p>
                      <a:pPr algn="ctr" fontAlgn="ctr"/>
                      <a:r>
                        <a:rPr lang="en-US" sz="1050" b="0" i="0" u="none" strike="noStrike" dirty="0">
                          <a:solidFill>
                            <a:srgbClr val="000000"/>
                          </a:solidFill>
                          <a:effectLst/>
                          <a:latin typeface="+mn-lt"/>
                          <a:cs typeface="Calibri" panose="020F0502020204030204" pitchFamily="34" charset="0"/>
                        </a:rPr>
                        <a:t>0%</a:t>
                      </a:r>
                    </a:p>
                  </a:txBody>
                  <a:tcPr marL="6350" marR="6350" marT="6350" marB="0" anchor="ctr"/>
                </a:tc>
                <a:tc>
                  <a:txBody>
                    <a:bodyPr/>
                    <a:lstStyle/>
                    <a:p>
                      <a:pPr algn="ctr" fontAlgn="ctr"/>
                      <a:r>
                        <a:rPr lang="en-US" sz="1050" b="0" i="0" u="none" strike="noStrike" dirty="0">
                          <a:solidFill>
                            <a:schemeClr val="tx1"/>
                          </a:solidFill>
                          <a:effectLst/>
                          <a:latin typeface="+mn-lt"/>
                          <a:cs typeface="Calibri" panose="020F0502020204030204" pitchFamily="34" charset="0"/>
                        </a:rPr>
                        <a:t>2%</a:t>
                      </a:r>
                    </a:p>
                  </a:txBody>
                  <a:tcPr marL="6350" marR="6350" marT="6350" marB="0" anchor="ctr"/>
                </a:tc>
                <a:tc>
                  <a:txBody>
                    <a:bodyPr/>
                    <a:lstStyle/>
                    <a:p>
                      <a:pPr algn="ctr" fontAlgn="b"/>
                      <a:r>
                        <a:rPr lang="en-US" sz="1050" b="0" i="0" u="none" strike="noStrike">
                          <a:solidFill>
                            <a:srgbClr val="000000"/>
                          </a:solidFill>
                          <a:effectLst/>
                          <a:latin typeface="+mn-lt"/>
                          <a:cs typeface="Calibri" panose="020F0502020204030204" pitchFamily="34" charset="0"/>
                        </a:rPr>
                        <a:t>~1%</a:t>
                      </a:r>
                    </a:p>
                  </a:txBody>
                  <a:tcPr marL="6350" marR="6350" marT="6350" marB="0" anchor="ctr"/>
                </a:tc>
                <a:tc>
                  <a:txBody>
                    <a:bodyPr/>
                    <a:lstStyle/>
                    <a:p>
                      <a:pPr algn="ctr" fontAlgn="ctr"/>
                      <a:r>
                        <a:rPr lang="en-US" sz="1050" b="0" i="0" u="none" strike="noStrike">
                          <a:solidFill>
                            <a:srgbClr val="000000"/>
                          </a:solidFill>
                          <a:effectLst/>
                          <a:latin typeface="+mn-lt"/>
                          <a:cs typeface="Calibri" panose="020F0502020204030204" pitchFamily="34" charset="0"/>
                        </a:rPr>
                        <a:t>1%</a:t>
                      </a:r>
                    </a:p>
                  </a:txBody>
                  <a:tcPr marL="6350" marR="6350" marT="6350" marB="0" anchor="ctr"/>
                </a:tc>
                <a:extLst>
                  <a:ext uri="{0D108BD9-81ED-4DB2-BD59-A6C34878D82A}">
                    <a16:rowId xmlns:a16="http://schemas.microsoft.com/office/drawing/2014/main" val="1419323658"/>
                  </a:ext>
                </a:extLst>
              </a:tr>
              <a:tr h="208704">
                <a:tc>
                  <a:txBody>
                    <a:bodyPr/>
                    <a:lstStyle/>
                    <a:p>
                      <a:pPr algn="ctr" fontAlgn="b"/>
                      <a:r>
                        <a:rPr lang="en-US" sz="1050" u="none" strike="noStrike" dirty="0">
                          <a:solidFill>
                            <a:schemeClr val="accent1">
                              <a:lumMod val="25000"/>
                            </a:schemeClr>
                          </a:solidFill>
                          <a:effectLst/>
                          <a:latin typeface="+mn-lt"/>
                          <a:cs typeface="Calibri" panose="020F0502020204030204" pitchFamily="34" charset="0"/>
                        </a:rPr>
                        <a:t>Thrombocytopenia</a:t>
                      </a:r>
                      <a:endParaRPr lang="en-US" sz="1050" b="0" i="0" u="none" strike="noStrike" dirty="0">
                        <a:solidFill>
                          <a:schemeClr val="accent1">
                            <a:lumMod val="25000"/>
                          </a:schemeClr>
                        </a:solidFill>
                        <a:effectLst/>
                        <a:latin typeface="+mn-lt"/>
                        <a:cs typeface="Calibri" panose="020F0502020204030204" pitchFamily="34" charset="0"/>
                      </a:endParaRPr>
                    </a:p>
                  </a:txBody>
                  <a:tcPr marL="5708" marR="5708" marT="5708" marB="0" anchor="ctr"/>
                </a:tc>
                <a:tc>
                  <a:txBody>
                    <a:bodyPr/>
                    <a:lstStyle/>
                    <a:p>
                      <a:pPr algn="ctr" fontAlgn="ctr"/>
                      <a:r>
                        <a:rPr lang="en-US" sz="1050" b="0" i="0" u="none" strike="noStrike">
                          <a:solidFill>
                            <a:srgbClr val="000000"/>
                          </a:solidFill>
                          <a:effectLst/>
                          <a:latin typeface="+mn-lt"/>
                          <a:cs typeface="Calibri" panose="020F0502020204030204" pitchFamily="34" charset="0"/>
                        </a:rPr>
                        <a:t>3.5%</a:t>
                      </a:r>
                    </a:p>
                  </a:txBody>
                  <a:tcPr marL="6350" marR="6350" marT="6350" marB="0" anchor="ctr"/>
                </a:tc>
                <a:tc>
                  <a:txBody>
                    <a:bodyPr/>
                    <a:lstStyle/>
                    <a:p>
                      <a:pPr algn="ctr" fontAlgn="ctr"/>
                      <a:r>
                        <a:rPr lang="en-US" sz="1050" b="0" i="0" u="none" strike="noStrike" dirty="0">
                          <a:solidFill>
                            <a:schemeClr val="tx1"/>
                          </a:solidFill>
                          <a:effectLst/>
                          <a:latin typeface="+mn-lt"/>
                          <a:cs typeface="Calibri" panose="020F0502020204030204" pitchFamily="34" charset="0"/>
                        </a:rPr>
                        <a:t>16.3%</a:t>
                      </a:r>
                    </a:p>
                  </a:txBody>
                  <a:tcPr marL="6350" marR="6350" marT="6350" marB="0" anchor="ctr"/>
                </a:tc>
                <a:tc>
                  <a:txBody>
                    <a:bodyPr/>
                    <a:lstStyle/>
                    <a:p>
                      <a:pPr algn="ctr" fontAlgn="b"/>
                      <a:r>
                        <a:rPr lang="en-US" sz="1050" b="0" i="0" u="none" strike="noStrike">
                          <a:solidFill>
                            <a:srgbClr val="000000"/>
                          </a:solidFill>
                          <a:effectLst/>
                          <a:latin typeface="+mn-lt"/>
                          <a:cs typeface="Calibri" panose="020F0502020204030204" pitchFamily="34" charset="0"/>
                        </a:rPr>
                        <a:t>8%</a:t>
                      </a:r>
                    </a:p>
                  </a:txBody>
                  <a:tcPr marL="6350" marR="6350" marT="6350" marB="0" anchor="ctr"/>
                </a:tc>
                <a:tc>
                  <a:txBody>
                    <a:bodyPr/>
                    <a:lstStyle/>
                    <a:p>
                      <a:pPr algn="ctr" fontAlgn="ctr"/>
                      <a:r>
                        <a:rPr lang="en-US" sz="1050" b="0" i="0" u="none" strike="noStrike">
                          <a:solidFill>
                            <a:srgbClr val="000000"/>
                          </a:solidFill>
                          <a:effectLst/>
                          <a:latin typeface="+mn-lt"/>
                          <a:cs typeface="Calibri" panose="020F0502020204030204" pitchFamily="34" charset="0"/>
                        </a:rPr>
                        <a:t>6%</a:t>
                      </a:r>
                    </a:p>
                  </a:txBody>
                  <a:tcPr marL="6350" marR="6350" marT="6350" marB="0" anchor="ctr"/>
                </a:tc>
                <a:extLst>
                  <a:ext uri="{0D108BD9-81ED-4DB2-BD59-A6C34878D82A}">
                    <a16:rowId xmlns:a16="http://schemas.microsoft.com/office/drawing/2014/main" val="3654583688"/>
                  </a:ext>
                </a:extLst>
              </a:tr>
              <a:tr h="208704">
                <a:tc>
                  <a:txBody>
                    <a:bodyPr/>
                    <a:lstStyle/>
                    <a:p>
                      <a:pPr algn="ctr" fontAlgn="b"/>
                      <a:r>
                        <a:rPr lang="en-US" sz="1050" u="none" strike="noStrike" dirty="0">
                          <a:solidFill>
                            <a:schemeClr val="accent1">
                              <a:lumMod val="25000"/>
                            </a:schemeClr>
                          </a:solidFill>
                          <a:effectLst/>
                          <a:latin typeface="+mn-lt"/>
                          <a:cs typeface="Calibri" panose="020F0502020204030204" pitchFamily="34" charset="0"/>
                        </a:rPr>
                        <a:t>Nausea</a:t>
                      </a:r>
                      <a:endParaRPr lang="en-US" sz="1050" b="0" i="0" u="none" strike="noStrike" dirty="0">
                        <a:solidFill>
                          <a:schemeClr val="accent1">
                            <a:lumMod val="25000"/>
                          </a:schemeClr>
                        </a:solidFill>
                        <a:effectLst/>
                        <a:latin typeface="+mn-lt"/>
                        <a:cs typeface="Calibri" panose="020F0502020204030204" pitchFamily="34" charset="0"/>
                      </a:endParaRPr>
                    </a:p>
                  </a:txBody>
                  <a:tcPr marL="5708" marR="5708" marT="5708" marB="0" anchor="ctr"/>
                </a:tc>
                <a:tc>
                  <a:txBody>
                    <a:bodyPr/>
                    <a:lstStyle/>
                    <a:p>
                      <a:pPr algn="ctr" fontAlgn="ctr"/>
                      <a:r>
                        <a:rPr lang="en-US" sz="1050" b="0" i="0" u="none" strike="noStrike">
                          <a:solidFill>
                            <a:srgbClr val="000000"/>
                          </a:solidFill>
                          <a:effectLst/>
                          <a:latin typeface="+mn-lt"/>
                          <a:cs typeface="Calibri" panose="020F0502020204030204" pitchFamily="34" charset="0"/>
                        </a:rPr>
                        <a:t>1%</a:t>
                      </a:r>
                    </a:p>
                  </a:txBody>
                  <a:tcPr marL="6350" marR="6350" marT="6350" marB="0" anchor="ctr"/>
                </a:tc>
                <a:tc>
                  <a:txBody>
                    <a:bodyPr/>
                    <a:lstStyle/>
                    <a:p>
                      <a:pPr algn="ctr" fontAlgn="ctr"/>
                      <a:r>
                        <a:rPr lang="en-US" sz="1050" b="0" i="0" u="none" strike="noStrike" dirty="0">
                          <a:solidFill>
                            <a:schemeClr val="tx1"/>
                          </a:solidFill>
                          <a:effectLst/>
                          <a:latin typeface="+mn-lt"/>
                          <a:cs typeface="Calibri" panose="020F0502020204030204" pitchFamily="34" charset="0"/>
                        </a:rPr>
                        <a:t>5.2%</a:t>
                      </a:r>
                    </a:p>
                  </a:txBody>
                  <a:tcPr marL="6350" marR="6350" marT="6350" marB="0" anchor="ctr"/>
                </a:tc>
                <a:tc>
                  <a:txBody>
                    <a:bodyPr/>
                    <a:lstStyle/>
                    <a:p>
                      <a:pPr algn="ctr" fontAlgn="b"/>
                      <a:r>
                        <a:rPr lang="en-US" sz="1050" b="0" i="0" u="none" strike="noStrike" dirty="0">
                          <a:solidFill>
                            <a:srgbClr val="000000"/>
                          </a:solidFill>
                          <a:effectLst/>
                          <a:latin typeface="+mn-lt"/>
                          <a:cs typeface="Calibri" panose="020F0502020204030204" pitchFamily="34" charset="0"/>
                        </a:rPr>
                        <a:t>~3%</a:t>
                      </a:r>
                    </a:p>
                  </a:txBody>
                  <a:tcPr marL="6350" marR="6350" marT="6350" marB="0" anchor="ctr"/>
                </a:tc>
                <a:tc>
                  <a:txBody>
                    <a:bodyPr/>
                    <a:lstStyle/>
                    <a:p>
                      <a:pPr algn="ctr" fontAlgn="ctr"/>
                      <a:r>
                        <a:rPr lang="en-US" sz="1050" b="0" i="0" u="none" strike="noStrike">
                          <a:solidFill>
                            <a:srgbClr val="000000"/>
                          </a:solidFill>
                          <a:effectLst/>
                          <a:latin typeface="+mn-lt"/>
                          <a:cs typeface="Calibri" panose="020F0502020204030204" pitchFamily="34" charset="0"/>
                        </a:rPr>
                        <a:t>3%</a:t>
                      </a:r>
                    </a:p>
                  </a:txBody>
                  <a:tcPr marL="6350" marR="6350" marT="6350" marB="0" anchor="ctr"/>
                </a:tc>
                <a:extLst>
                  <a:ext uri="{0D108BD9-81ED-4DB2-BD59-A6C34878D82A}">
                    <a16:rowId xmlns:a16="http://schemas.microsoft.com/office/drawing/2014/main" val="3389313495"/>
                  </a:ext>
                </a:extLst>
              </a:tr>
              <a:tr h="208704">
                <a:tc>
                  <a:txBody>
                    <a:bodyPr/>
                    <a:lstStyle/>
                    <a:p>
                      <a:pPr algn="ctr" fontAlgn="b"/>
                      <a:r>
                        <a:rPr lang="en-US" sz="1050" u="none" strike="noStrike" dirty="0">
                          <a:solidFill>
                            <a:schemeClr val="accent1">
                              <a:lumMod val="25000"/>
                            </a:schemeClr>
                          </a:solidFill>
                          <a:effectLst/>
                          <a:latin typeface="+mn-lt"/>
                          <a:cs typeface="Calibri" panose="020F0502020204030204" pitchFamily="34" charset="0"/>
                        </a:rPr>
                        <a:t>Vomiting</a:t>
                      </a:r>
                      <a:endParaRPr lang="en-US" sz="1050" b="0" i="0" u="none" strike="noStrike" dirty="0">
                        <a:solidFill>
                          <a:schemeClr val="accent1">
                            <a:lumMod val="25000"/>
                          </a:schemeClr>
                        </a:solidFill>
                        <a:effectLst/>
                        <a:latin typeface="+mn-lt"/>
                        <a:cs typeface="Calibri" panose="020F0502020204030204" pitchFamily="34" charset="0"/>
                      </a:endParaRPr>
                    </a:p>
                  </a:txBody>
                  <a:tcPr marL="5708" marR="5708" marT="5708" marB="0" anchor="ctr"/>
                </a:tc>
                <a:tc>
                  <a:txBody>
                    <a:bodyPr/>
                    <a:lstStyle/>
                    <a:p>
                      <a:pPr algn="ctr" fontAlgn="ctr"/>
                      <a:r>
                        <a:rPr lang="en-US" sz="1050" b="0" i="0" u="none" strike="noStrike">
                          <a:solidFill>
                            <a:srgbClr val="000000"/>
                          </a:solidFill>
                          <a:effectLst/>
                          <a:latin typeface="+mn-lt"/>
                          <a:cs typeface="Calibri" panose="020F0502020204030204" pitchFamily="34" charset="0"/>
                        </a:rPr>
                        <a:t>2%</a:t>
                      </a:r>
                    </a:p>
                  </a:txBody>
                  <a:tcPr marL="6350" marR="6350" marT="6350" marB="0" anchor="ctr"/>
                </a:tc>
                <a:tc>
                  <a:txBody>
                    <a:bodyPr/>
                    <a:lstStyle/>
                    <a:p>
                      <a:pPr algn="ctr" fontAlgn="ctr"/>
                      <a:r>
                        <a:rPr lang="en-US" sz="1050" b="0" i="0" u="none" strike="noStrike" dirty="0">
                          <a:solidFill>
                            <a:schemeClr val="tx1"/>
                          </a:solidFill>
                          <a:effectLst/>
                          <a:latin typeface="+mn-lt"/>
                          <a:cs typeface="Calibri" panose="020F0502020204030204" pitchFamily="34" charset="0"/>
                        </a:rPr>
                        <a:t>3.5%</a:t>
                      </a:r>
                    </a:p>
                  </a:txBody>
                  <a:tcPr marL="6350" marR="6350" marT="6350" marB="0" anchor="ctr"/>
                </a:tc>
                <a:tc>
                  <a:txBody>
                    <a:bodyPr/>
                    <a:lstStyle/>
                    <a:p>
                      <a:pPr algn="ctr" fontAlgn="b"/>
                      <a:r>
                        <a:rPr lang="en-US" sz="1050" b="0" i="0" u="none" strike="noStrike" dirty="0">
                          <a:solidFill>
                            <a:srgbClr val="000000"/>
                          </a:solidFill>
                          <a:effectLst/>
                          <a:latin typeface="+mn-lt"/>
                          <a:cs typeface="Calibri" panose="020F0502020204030204" pitchFamily="34" charset="0"/>
                        </a:rPr>
                        <a:t>~2%</a:t>
                      </a:r>
                    </a:p>
                  </a:txBody>
                  <a:tcPr marL="6350" marR="6350" marT="6350" marB="0" anchor="ctr"/>
                </a:tc>
                <a:tc>
                  <a:txBody>
                    <a:bodyPr/>
                    <a:lstStyle/>
                    <a:p>
                      <a:pPr algn="ctr" fontAlgn="ctr"/>
                      <a:r>
                        <a:rPr lang="en-US" sz="1050" b="0" i="0" u="none" strike="noStrike">
                          <a:solidFill>
                            <a:srgbClr val="000000"/>
                          </a:solidFill>
                          <a:effectLst/>
                          <a:latin typeface="+mn-lt"/>
                          <a:cs typeface="Calibri" panose="020F0502020204030204" pitchFamily="34" charset="0"/>
                        </a:rPr>
                        <a:t>1%</a:t>
                      </a:r>
                    </a:p>
                  </a:txBody>
                  <a:tcPr marL="6350" marR="6350" marT="6350" marB="0" anchor="ctr"/>
                </a:tc>
                <a:extLst>
                  <a:ext uri="{0D108BD9-81ED-4DB2-BD59-A6C34878D82A}">
                    <a16:rowId xmlns:a16="http://schemas.microsoft.com/office/drawing/2014/main" val="2186971777"/>
                  </a:ext>
                </a:extLst>
              </a:tr>
              <a:tr h="208704">
                <a:tc>
                  <a:txBody>
                    <a:bodyPr/>
                    <a:lstStyle/>
                    <a:p>
                      <a:pPr algn="ctr" fontAlgn="b"/>
                      <a:r>
                        <a:rPr lang="en-US" sz="1050" u="none" strike="noStrike" dirty="0">
                          <a:solidFill>
                            <a:schemeClr val="accent1">
                              <a:lumMod val="25000"/>
                            </a:schemeClr>
                          </a:solidFill>
                          <a:effectLst/>
                          <a:latin typeface="+mn-lt"/>
                          <a:cs typeface="Calibri" panose="020F0502020204030204" pitchFamily="34" charset="0"/>
                        </a:rPr>
                        <a:t>Decreased appetite</a:t>
                      </a:r>
                      <a:endParaRPr lang="en-US" sz="1050" b="0" i="0" u="none" strike="noStrike" dirty="0">
                        <a:solidFill>
                          <a:schemeClr val="accent1">
                            <a:lumMod val="25000"/>
                          </a:schemeClr>
                        </a:solidFill>
                        <a:effectLst/>
                        <a:latin typeface="+mn-lt"/>
                        <a:cs typeface="Calibri" panose="020F0502020204030204" pitchFamily="34" charset="0"/>
                      </a:endParaRPr>
                    </a:p>
                  </a:txBody>
                  <a:tcPr marL="5708" marR="5708" marT="5708" marB="0" anchor="ctr"/>
                </a:tc>
                <a:tc>
                  <a:txBody>
                    <a:bodyPr/>
                    <a:lstStyle/>
                    <a:p>
                      <a:pPr algn="ctr" fontAlgn="ctr"/>
                      <a:r>
                        <a:rPr lang="en-US" sz="1050" b="0" i="0" u="none" strike="noStrike">
                          <a:solidFill>
                            <a:srgbClr val="000000"/>
                          </a:solidFill>
                          <a:effectLst/>
                          <a:latin typeface="+mn-lt"/>
                          <a:cs typeface="Calibri" panose="020F0502020204030204" pitchFamily="34" charset="0"/>
                        </a:rPr>
                        <a:t>1%</a:t>
                      </a:r>
                    </a:p>
                  </a:txBody>
                  <a:tcPr marL="6350" marR="6350" marT="6350" marB="0" anchor="ctr"/>
                </a:tc>
                <a:tc>
                  <a:txBody>
                    <a:bodyPr/>
                    <a:lstStyle/>
                    <a:p>
                      <a:pPr algn="ctr" fontAlgn="ctr"/>
                      <a:r>
                        <a:rPr lang="en-US" sz="1050" b="0" i="0" u="none" strike="noStrike" dirty="0">
                          <a:solidFill>
                            <a:schemeClr val="tx1"/>
                          </a:solidFill>
                          <a:effectLst/>
                          <a:latin typeface="+mn-lt"/>
                          <a:cs typeface="Calibri" panose="020F0502020204030204" pitchFamily="34" charset="0"/>
                        </a:rPr>
                        <a:t>2.8%</a:t>
                      </a:r>
                    </a:p>
                  </a:txBody>
                  <a:tcPr marL="6350" marR="6350" marT="6350" marB="0" anchor="ctr"/>
                </a:tc>
                <a:tc>
                  <a:txBody>
                    <a:bodyPr/>
                    <a:lstStyle/>
                    <a:p>
                      <a:pPr algn="ctr" fontAlgn="b"/>
                      <a:r>
                        <a:rPr lang="en-US" sz="1050" b="0" i="0" u="none" strike="noStrike" dirty="0">
                          <a:solidFill>
                            <a:srgbClr val="000000"/>
                          </a:solidFill>
                          <a:effectLst/>
                          <a:latin typeface="+mn-lt"/>
                          <a:cs typeface="Calibri" panose="020F0502020204030204" pitchFamily="34" charset="0"/>
                        </a:rPr>
                        <a:t>2%</a:t>
                      </a:r>
                    </a:p>
                  </a:txBody>
                  <a:tcPr marL="6350" marR="6350" marT="6350" marB="0" anchor="ctr"/>
                </a:tc>
                <a:tc>
                  <a:txBody>
                    <a:bodyPr/>
                    <a:lstStyle/>
                    <a:p>
                      <a:pPr algn="ctr" fontAlgn="ctr"/>
                      <a:r>
                        <a:rPr lang="en-US" sz="1050" b="0" i="0" u="none" strike="noStrike">
                          <a:solidFill>
                            <a:srgbClr val="000000"/>
                          </a:solidFill>
                          <a:effectLst/>
                          <a:latin typeface="+mn-lt"/>
                          <a:cs typeface="Calibri" panose="020F0502020204030204" pitchFamily="34" charset="0"/>
                        </a:rPr>
                        <a:t>&lt;1%</a:t>
                      </a:r>
                    </a:p>
                  </a:txBody>
                  <a:tcPr marL="6350" marR="6350" marT="6350" marB="0" anchor="ctr"/>
                </a:tc>
                <a:extLst>
                  <a:ext uri="{0D108BD9-81ED-4DB2-BD59-A6C34878D82A}">
                    <a16:rowId xmlns:a16="http://schemas.microsoft.com/office/drawing/2014/main" val="1392669999"/>
                  </a:ext>
                </a:extLst>
              </a:tr>
              <a:tr h="208704">
                <a:tc>
                  <a:txBody>
                    <a:bodyPr/>
                    <a:lstStyle/>
                    <a:p>
                      <a:pPr algn="ctr" fontAlgn="b"/>
                      <a:r>
                        <a:rPr lang="en-US" sz="1050" u="none" strike="noStrike" dirty="0">
                          <a:solidFill>
                            <a:schemeClr val="accent1">
                              <a:lumMod val="25000"/>
                            </a:schemeClr>
                          </a:solidFill>
                          <a:effectLst/>
                          <a:latin typeface="+mn-lt"/>
                          <a:cs typeface="Calibri" panose="020F0502020204030204" pitchFamily="34" charset="0"/>
                        </a:rPr>
                        <a:t>Neutropenia</a:t>
                      </a:r>
                      <a:endParaRPr lang="en-US" sz="1050" b="0" i="0" u="none" strike="noStrike" dirty="0">
                        <a:solidFill>
                          <a:schemeClr val="accent1">
                            <a:lumMod val="25000"/>
                          </a:schemeClr>
                        </a:solidFill>
                        <a:effectLst/>
                        <a:latin typeface="+mn-lt"/>
                        <a:cs typeface="Calibri" panose="020F0502020204030204" pitchFamily="34" charset="0"/>
                      </a:endParaRPr>
                    </a:p>
                  </a:txBody>
                  <a:tcPr marL="5708" marR="5708" marT="5708" marB="0" anchor="ctr"/>
                </a:tc>
                <a:tc>
                  <a:txBody>
                    <a:bodyPr/>
                    <a:lstStyle/>
                    <a:p>
                      <a:pPr algn="ctr" fontAlgn="ctr"/>
                      <a:r>
                        <a:rPr lang="en-US" sz="1050" b="0" i="0" u="none" strike="noStrike">
                          <a:solidFill>
                            <a:srgbClr val="000000"/>
                          </a:solidFill>
                          <a:effectLst/>
                          <a:latin typeface="+mn-lt"/>
                          <a:cs typeface="Calibri" panose="020F0502020204030204" pitchFamily="34" charset="0"/>
                        </a:rPr>
                        <a:t>3.9%</a:t>
                      </a:r>
                    </a:p>
                  </a:txBody>
                  <a:tcPr marL="6350" marR="6350" marT="6350" marB="0" anchor="ctr"/>
                </a:tc>
                <a:tc>
                  <a:txBody>
                    <a:bodyPr/>
                    <a:lstStyle/>
                    <a:p>
                      <a:pPr algn="ctr" fontAlgn="ctr"/>
                      <a:r>
                        <a:rPr lang="en-US" sz="1050" b="0" i="0" u="none" strike="noStrike" dirty="0">
                          <a:solidFill>
                            <a:schemeClr val="tx1"/>
                          </a:solidFill>
                          <a:effectLst/>
                          <a:latin typeface="+mn-lt"/>
                          <a:cs typeface="Calibri" panose="020F0502020204030204" pitchFamily="34" charset="0"/>
                        </a:rPr>
                        <a:t>9.7%</a:t>
                      </a:r>
                    </a:p>
                  </a:txBody>
                  <a:tcPr marL="6350" marR="6350" marT="6350" marB="0" anchor="ctr"/>
                </a:tc>
                <a:tc>
                  <a:txBody>
                    <a:bodyPr/>
                    <a:lstStyle/>
                    <a:p>
                      <a:pPr algn="ctr" fontAlgn="b"/>
                      <a:r>
                        <a:rPr lang="en-US" sz="1050" b="0" i="0" u="none" strike="noStrike" dirty="0">
                          <a:solidFill>
                            <a:srgbClr val="000000"/>
                          </a:solidFill>
                          <a:effectLst/>
                          <a:latin typeface="+mn-lt"/>
                          <a:cs typeface="Calibri" panose="020F0502020204030204" pitchFamily="34" charset="0"/>
                        </a:rPr>
                        <a:t>~9%</a:t>
                      </a:r>
                    </a:p>
                  </a:txBody>
                  <a:tcPr marL="6350" marR="6350" marT="6350" marB="0" anchor="ctr"/>
                </a:tc>
                <a:tc>
                  <a:txBody>
                    <a:bodyPr/>
                    <a:lstStyle/>
                    <a:p>
                      <a:pPr algn="ctr" fontAlgn="ctr"/>
                      <a:r>
                        <a:rPr lang="en-US" sz="1050" b="0" i="0" u="none" strike="noStrike" dirty="0">
                          <a:solidFill>
                            <a:srgbClr val="000000"/>
                          </a:solidFill>
                          <a:effectLst/>
                          <a:latin typeface="+mn-lt"/>
                          <a:cs typeface="Calibri" panose="020F0502020204030204" pitchFamily="34" charset="0"/>
                        </a:rPr>
                        <a:t>7%</a:t>
                      </a:r>
                    </a:p>
                  </a:txBody>
                  <a:tcPr marL="6350" marR="6350" marT="6350" marB="0" anchor="ctr"/>
                </a:tc>
                <a:extLst>
                  <a:ext uri="{0D108BD9-81ED-4DB2-BD59-A6C34878D82A}">
                    <a16:rowId xmlns:a16="http://schemas.microsoft.com/office/drawing/2014/main" val="1170389605"/>
                  </a:ext>
                </a:extLst>
              </a:tr>
              <a:tr h="208704">
                <a:tc>
                  <a:txBody>
                    <a:bodyPr/>
                    <a:lstStyle/>
                    <a:p>
                      <a:pPr algn="ctr" fontAlgn="b"/>
                      <a:r>
                        <a:rPr lang="en-US" sz="1050" u="none" strike="noStrike" dirty="0">
                          <a:solidFill>
                            <a:schemeClr val="accent1">
                              <a:lumMod val="25000"/>
                            </a:schemeClr>
                          </a:solidFill>
                          <a:effectLst/>
                          <a:latin typeface="+mn-lt"/>
                          <a:cs typeface="Calibri" panose="020F0502020204030204" pitchFamily="34" charset="0"/>
                        </a:rPr>
                        <a:t>Back pain</a:t>
                      </a:r>
                      <a:endParaRPr lang="en-US" sz="1050" b="0" i="0" u="none" strike="noStrike" dirty="0">
                        <a:solidFill>
                          <a:schemeClr val="accent1">
                            <a:lumMod val="25000"/>
                          </a:schemeClr>
                        </a:solidFill>
                        <a:effectLst/>
                        <a:latin typeface="+mn-lt"/>
                        <a:cs typeface="Calibri" panose="020F0502020204030204" pitchFamily="34" charset="0"/>
                      </a:endParaRPr>
                    </a:p>
                  </a:txBody>
                  <a:tcPr marL="5708" marR="5708" marT="5708" marB="0" anchor="ctr"/>
                </a:tc>
                <a:tc>
                  <a:txBody>
                    <a:bodyPr/>
                    <a:lstStyle/>
                    <a:p>
                      <a:pPr algn="ctr" fontAlgn="ctr"/>
                      <a:r>
                        <a:rPr lang="en-US" sz="1050" b="0" i="0" u="none" strike="noStrike">
                          <a:solidFill>
                            <a:srgbClr val="000000"/>
                          </a:solidFill>
                          <a:effectLst/>
                          <a:latin typeface="+mn-lt"/>
                          <a:cs typeface="Calibri" panose="020F0502020204030204" pitchFamily="34" charset="0"/>
                        </a:rPr>
                        <a:t>&lt;1%</a:t>
                      </a:r>
                    </a:p>
                  </a:txBody>
                  <a:tcPr marL="6350" marR="6350" marT="6350" marB="0" anchor="ctr"/>
                </a:tc>
                <a:tc>
                  <a:txBody>
                    <a:bodyPr/>
                    <a:lstStyle/>
                    <a:p>
                      <a:pPr algn="ctr" fontAlgn="ctr"/>
                      <a:r>
                        <a:rPr lang="en-US" sz="1050" u="none" strike="noStrike" dirty="0">
                          <a:effectLst/>
                          <a:latin typeface="+mn-lt"/>
                          <a:cs typeface="Calibri" panose="020F0502020204030204" pitchFamily="34" charset="0"/>
                        </a:rPr>
                        <a:t>NR</a:t>
                      </a:r>
                      <a:endParaRPr lang="en-US" sz="1050" b="0" i="0" u="none" strike="noStrike" dirty="0">
                        <a:solidFill>
                          <a:srgbClr val="000000"/>
                        </a:solidFill>
                        <a:effectLst/>
                        <a:latin typeface="+mn-lt"/>
                        <a:cs typeface="Calibri" panose="020F0502020204030204" pitchFamily="34" charset="0"/>
                      </a:endParaRPr>
                    </a:p>
                  </a:txBody>
                  <a:tcPr marL="6350" marR="6350" marT="6350" marB="0" anchor="ctr"/>
                </a:tc>
                <a:tc>
                  <a:txBody>
                    <a:bodyPr/>
                    <a:lstStyle/>
                    <a:p>
                      <a:pPr algn="ctr" fontAlgn="ctr"/>
                      <a:r>
                        <a:rPr lang="en-US" sz="1050" b="0" i="0" u="none" strike="noStrike" dirty="0">
                          <a:solidFill>
                            <a:srgbClr val="000000"/>
                          </a:solidFill>
                          <a:effectLst/>
                          <a:latin typeface="+mn-lt"/>
                          <a:cs typeface="Calibri" panose="020F0502020204030204" pitchFamily="34" charset="0"/>
                        </a:rPr>
                        <a:t>&lt;1%</a:t>
                      </a:r>
                    </a:p>
                  </a:txBody>
                  <a:tcPr marL="6350" marR="6350" marT="6350" marB="0" anchor="ctr"/>
                </a:tc>
                <a:tc>
                  <a:txBody>
                    <a:bodyPr/>
                    <a:lstStyle/>
                    <a:p>
                      <a:pPr algn="ctr" fontAlgn="ctr"/>
                      <a:r>
                        <a:rPr lang="en-US" sz="1050" b="0" i="0" u="none" strike="noStrike" dirty="0">
                          <a:solidFill>
                            <a:srgbClr val="000000"/>
                          </a:solidFill>
                          <a:effectLst/>
                          <a:latin typeface="+mn-lt"/>
                          <a:cs typeface="Calibri" panose="020F0502020204030204" pitchFamily="34" charset="0"/>
                        </a:rPr>
                        <a:t>3%</a:t>
                      </a:r>
                    </a:p>
                  </a:txBody>
                  <a:tcPr marL="6350" marR="6350" marT="6350" marB="0" anchor="ctr"/>
                </a:tc>
                <a:extLst>
                  <a:ext uri="{0D108BD9-81ED-4DB2-BD59-A6C34878D82A}">
                    <a16:rowId xmlns:a16="http://schemas.microsoft.com/office/drawing/2014/main" val="2327599338"/>
                  </a:ext>
                </a:extLst>
              </a:tr>
              <a:tr h="208704">
                <a:tc>
                  <a:txBody>
                    <a:bodyPr/>
                    <a:lstStyle/>
                    <a:p>
                      <a:pPr algn="ctr" fontAlgn="b"/>
                      <a:r>
                        <a:rPr lang="en-US" sz="1050" u="none" strike="noStrike" dirty="0">
                          <a:solidFill>
                            <a:schemeClr val="accent1">
                              <a:lumMod val="25000"/>
                            </a:schemeClr>
                          </a:solidFill>
                          <a:effectLst/>
                          <a:latin typeface="+mn-lt"/>
                          <a:cs typeface="Calibri" panose="020F0502020204030204" pitchFamily="34" charset="0"/>
                        </a:rPr>
                        <a:t>Dyspnea</a:t>
                      </a:r>
                      <a:endParaRPr lang="en-US" sz="1050" b="0" i="0" u="none" strike="noStrike" dirty="0">
                        <a:solidFill>
                          <a:schemeClr val="accent1">
                            <a:lumMod val="25000"/>
                          </a:schemeClr>
                        </a:solidFill>
                        <a:effectLst/>
                        <a:latin typeface="+mn-lt"/>
                        <a:cs typeface="Calibri" panose="020F0502020204030204" pitchFamily="34" charset="0"/>
                      </a:endParaRPr>
                    </a:p>
                  </a:txBody>
                  <a:tcPr marL="5708" marR="5708" marT="5708" marB="0" anchor="ctr"/>
                </a:tc>
                <a:tc>
                  <a:txBody>
                    <a:bodyPr/>
                    <a:lstStyle/>
                    <a:p>
                      <a:pPr algn="ctr" fontAlgn="ctr"/>
                      <a:r>
                        <a:rPr lang="en-US" sz="1050" b="0" i="0" u="none" strike="noStrike">
                          <a:solidFill>
                            <a:srgbClr val="000000"/>
                          </a:solidFill>
                          <a:effectLst/>
                          <a:latin typeface="+mn-lt"/>
                          <a:cs typeface="Calibri" panose="020F0502020204030204" pitchFamily="34" charset="0"/>
                        </a:rPr>
                        <a:t>2%</a:t>
                      </a:r>
                    </a:p>
                  </a:txBody>
                  <a:tcPr marL="6350" marR="6350" marT="6350" marB="0" anchor="ctr"/>
                </a:tc>
                <a:tc>
                  <a:txBody>
                    <a:bodyPr/>
                    <a:lstStyle/>
                    <a:p>
                      <a:pPr algn="ctr" fontAlgn="ctr"/>
                      <a:r>
                        <a:rPr lang="en-US" sz="1050" u="none" strike="noStrike" dirty="0">
                          <a:effectLst/>
                          <a:latin typeface="+mn-lt"/>
                          <a:cs typeface="Calibri" panose="020F0502020204030204" pitchFamily="34" charset="0"/>
                        </a:rPr>
                        <a:t>NR</a:t>
                      </a:r>
                      <a:endParaRPr lang="en-US" sz="1050" b="0" i="0" u="none" strike="noStrike" dirty="0">
                        <a:solidFill>
                          <a:srgbClr val="000000"/>
                        </a:solidFill>
                        <a:effectLst/>
                        <a:latin typeface="+mn-lt"/>
                        <a:cs typeface="Calibri" panose="020F0502020204030204" pitchFamily="34" charset="0"/>
                      </a:endParaRPr>
                    </a:p>
                  </a:txBody>
                  <a:tcPr marL="6350" marR="6350" marT="6350" marB="0" anchor="ctr"/>
                </a:tc>
                <a:tc>
                  <a:txBody>
                    <a:bodyPr/>
                    <a:lstStyle/>
                    <a:p>
                      <a:pPr algn="ctr" fontAlgn="b"/>
                      <a:r>
                        <a:rPr lang="en-US" sz="1050" b="0" i="0" u="none" strike="noStrike" dirty="0">
                          <a:solidFill>
                            <a:srgbClr val="000000"/>
                          </a:solidFill>
                          <a:effectLst/>
                          <a:latin typeface="+mn-lt"/>
                          <a:cs typeface="Calibri" panose="020F0502020204030204" pitchFamily="34" charset="0"/>
                        </a:rPr>
                        <a:t>~2%</a:t>
                      </a:r>
                    </a:p>
                  </a:txBody>
                  <a:tcPr marL="6350" marR="6350" marT="6350" marB="0" anchor="ctr"/>
                </a:tc>
                <a:tc>
                  <a:txBody>
                    <a:bodyPr/>
                    <a:lstStyle/>
                    <a:p>
                      <a:pPr algn="ctr" fontAlgn="ctr"/>
                      <a:r>
                        <a:rPr lang="en-US" sz="1050" b="0" i="0" u="none" strike="noStrike" dirty="0">
                          <a:solidFill>
                            <a:srgbClr val="000000"/>
                          </a:solidFill>
                          <a:effectLst/>
                          <a:latin typeface="+mn-lt"/>
                          <a:cs typeface="Calibri" panose="020F0502020204030204" pitchFamily="34" charset="0"/>
                        </a:rPr>
                        <a:t>1%</a:t>
                      </a:r>
                    </a:p>
                  </a:txBody>
                  <a:tcPr marL="6350" marR="6350" marT="6350" marB="0" anchor="ctr"/>
                </a:tc>
                <a:extLst>
                  <a:ext uri="{0D108BD9-81ED-4DB2-BD59-A6C34878D82A}">
                    <a16:rowId xmlns:a16="http://schemas.microsoft.com/office/drawing/2014/main" val="844873029"/>
                  </a:ext>
                </a:extLst>
              </a:tr>
              <a:tr h="208704">
                <a:tc>
                  <a:txBody>
                    <a:bodyPr/>
                    <a:lstStyle/>
                    <a:p>
                      <a:pPr algn="ctr" fontAlgn="b"/>
                      <a:r>
                        <a:rPr lang="en-US" sz="1050" u="none" strike="noStrike" dirty="0">
                          <a:solidFill>
                            <a:schemeClr val="accent1">
                              <a:lumMod val="25000"/>
                            </a:schemeClr>
                          </a:solidFill>
                          <a:effectLst/>
                          <a:latin typeface="+mn-lt"/>
                          <a:cs typeface="Calibri" panose="020F0502020204030204" pitchFamily="34" charset="0"/>
                        </a:rPr>
                        <a:t>Dizziness</a:t>
                      </a:r>
                      <a:endParaRPr lang="en-US" sz="1050" b="0" i="0" u="none" strike="noStrike" dirty="0">
                        <a:solidFill>
                          <a:schemeClr val="accent1">
                            <a:lumMod val="25000"/>
                          </a:schemeClr>
                        </a:solidFill>
                        <a:effectLst/>
                        <a:latin typeface="+mn-lt"/>
                        <a:cs typeface="Calibri" panose="020F0502020204030204" pitchFamily="34" charset="0"/>
                      </a:endParaRPr>
                    </a:p>
                  </a:txBody>
                  <a:tcPr marL="5708" marR="5708" marT="5708" marB="0" anchor="ctr"/>
                </a:tc>
                <a:tc>
                  <a:txBody>
                    <a:bodyPr/>
                    <a:lstStyle/>
                    <a:p>
                      <a:pPr algn="ctr" fontAlgn="ctr"/>
                      <a:r>
                        <a:rPr lang="en-US" sz="1050" b="0" i="0" u="none" strike="noStrike">
                          <a:solidFill>
                            <a:srgbClr val="000000"/>
                          </a:solidFill>
                          <a:effectLst/>
                          <a:latin typeface="+mn-lt"/>
                          <a:cs typeface="Calibri" panose="020F0502020204030204" pitchFamily="34" charset="0"/>
                        </a:rPr>
                        <a:t>NR</a:t>
                      </a:r>
                    </a:p>
                  </a:txBody>
                  <a:tcPr marL="6350" marR="6350" marT="6350" marB="0" anchor="ctr"/>
                </a:tc>
                <a:tc>
                  <a:txBody>
                    <a:bodyPr/>
                    <a:lstStyle/>
                    <a:p>
                      <a:pPr algn="ctr" fontAlgn="ctr"/>
                      <a:r>
                        <a:rPr lang="en-US" sz="1050" u="none" strike="noStrike" dirty="0">
                          <a:effectLst/>
                          <a:latin typeface="+mn-lt"/>
                          <a:cs typeface="Calibri" panose="020F0502020204030204" pitchFamily="34" charset="0"/>
                        </a:rPr>
                        <a:t>NR</a:t>
                      </a:r>
                      <a:endParaRPr lang="en-US" sz="1050" b="0" i="0" u="none" strike="noStrike" dirty="0">
                        <a:solidFill>
                          <a:srgbClr val="000000"/>
                        </a:solidFill>
                        <a:effectLst/>
                        <a:latin typeface="+mn-lt"/>
                        <a:cs typeface="Calibri" panose="020F0502020204030204" pitchFamily="34" charset="0"/>
                      </a:endParaRPr>
                    </a:p>
                  </a:txBody>
                  <a:tcPr marL="6350" marR="6350" marT="6350" marB="0" anchor="ctr"/>
                </a:tc>
                <a:tc>
                  <a:txBody>
                    <a:bodyPr/>
                    <a:lstStyle/>
                    <a:p>
                      <a:pPr algn="ctr" fontAlgn="ctr"/>
                      <a:r>
                        <a:rPr lang="en-US" sz="1050" b="0" i="0" u="none" strike="noStrike">
                          <a:solidFill>
                            <a:srgbClr val="000000"/>
                          </a:solidFill>
                          <a:effectLst/>
                          <a:latin typeface="+mn-lt"/>
                          <a:cs typeface="Calibri" panose="020F0502020204030204" pitchFamily="34" charset="0"/>
                        </a:rPr>
                        <a:t>0.0%</a:t>
                      </a:r>
                    </a:p>
                  </a:txBody>
                  <a:tcPr marL="6350" marR="6350" marT="6350" marB="0" anchor="ctr"/>
                </a:tc>
                <a:tc>
                  <a:txBody>
                    <a:bodyPr/>
                    <a:lstStyle/>
                    <a:p>
                      <a:pPr algn="ctr" fontAlgn="ctr"/>
                      <a:r>
                        <a:rPr lang="en-US" sz="1050" b="0" i="0" u="none" strike="noStrike" dirty="0">
                          <a:solidFill>
                            <a:srgbClr val="000000"/>
                          </a:solidFill>
                          <a:effectLst/>
                          <a:latin typeface="+mn-lt"/>
                          <a:cs typeface="Calibri" panose="020F0502020204030204" pitchFamily="34" charset="0"/>
                        </a:rPr>
                        <a:t>&lt;1%</a:t>
                      </a:r>
                    </a:p>
                  </a:txBody>
                  <a:tcPr marL="6350" marR="6350" marT="6350" marB="0" anchor="ctr"/>
                </a:tc>
                <a:extLst>
                  <a:ext uri="{0D108BD9-81ED-4DB2-BD59-A6C34878D82A}">
                    <a16:rowId xmlns:a16="http://schemas.microsoft.com/office/drawing/2014/main" val="1803744411"/>
                  </a:ext>
                </a:extLst>
              </a:tr>
            </a:tbl>
          </a:graphicData>
        </a:graphic>
      </p:graphicFrame>
      <p:sp>
        <p:nvSpPr>
          <p:cNvPr id="3" name="TextBox 2">
            <a:extLst>
              <a:ext uri="{FF2B5EF4-FFF2-40B4-BE49-F238E27FC236}">
                <a16:creationId xmlns:a16="http://schemas.microsoft.com/office/drawing/2014/main" id="{BC63072F-4F88-387E-039F-9D5AEEF67D23}"/>
              </a:ext>
            </a:extLst>
          </p:cNvPr>
          <p:cNvSpPr txBox="1"/>
          <p:nvPr/>
        </p:nvSpPr>
        <p:spPr>
          <a:xfrm>
            <a:off x="3445329" y="4575564"/>
            <a:ext cx="5638800" cy="600164"/>
          </a:xfrm>
          <a:prstGeom prst="rect">
            <a:avLst/>
          </a:prstGeom>
          <a:noFill/>
        </p:spPr>
        <p:txBody>
          <a:bodyPr wrap="square" rtlCol="0">
            <a:spAutoFit/>
          </a:bodyPr>
          <a:lstStyle/>
          <a:p>
            <a:pPr algn="r"/>
            <a:r>
              <a:rPr lang="it-IT" sz="1100" dirty="0">
                <a:latin typeface="Arial" panose="020B0604020202020204" pitchFamily="34" charset="0"/>
                <a:cs typeface="Arial" panose="020B0604020202020204" pitchFamily="34" charset="0"/>
              </a:rPr>
              <a:t>de Bono J et al. </a:t>
            </a:r>
            <a:r>
              <a:rPr lang="it-IT" sz="1100" i="1" dirty="0">
                <a:latin typeface="Arial" panose="020B0604020202020204" pitchFamily="34" charset="0"/>
                <a:cs typeface="Arial" panose="020B0604020202020204" pitchFamily="34" charset="0"/>
              </a:rPr>
              <a:t>N Engl J Med</a:t>
            </a:r>
            <a:r>
              <a:rPr lang="it-IT" sz="1100" dirty="0">
                <a:latin typeface="Arial" panose="020B0604020202020204" pitchFamily="34" charset="0"/>
                <a:cs typeface="Arial" panose="020B0604020202020204" pitchFamily="34" charset="0"/>
              </a:rPr>
              <a:t>. 2020;382:2091-2102; </a:t>
            </a:r>
            <a:r>
              <a:rPr lang="en-US" sz="1100" dirty="0">
                <a:latin typeface="Arial" panose="020B0604020202020204" pitchFamily="34" charset="0"/>
                <a:cs typeface="Arial" panose="020B0604020202020204" pitchFamily="34" charset="0"/>
              </a:rPr>
              <a:t>Smith MR et al. </a:t>
            </a:r>
            <a:r>
              <a:rPr lang="en-US" sz="1100" i="1" dirty="0">
                <a:latin typeface="Arial" panose="020B0604020202020204" pitchFamily="34" charset="0"/>
                <a:cs typeface="Arial" panose="020B0604020202020204" pitchFamily="34" charset="0"/>
              </a:rPr>
              <a:t>Lancet Oncol</a:t>
            </a:r>
            <a:r>
              <a:rPr lang="en-US" sz="1100" dirty="0">
                <a:latin typeface="Arial" panose="020B0604020202020204" pitchFamily="34" charset="0"/>
                <a:cs typeface="Arial" panose="020B0604020202020204" pitchFamily="34" charset="0"/>
              </a:rPr>
              <a:t>. 2022; 23(3):362</a:t>
            </a:r>
            <a:r>
              <a:rPr lang="it-IT" sz="1100" dirty="0">
                <a:latin typeface="Arial" panose="020B0604020202020204" pitchFamily="34" charset="0"/>
                <a:cs typeface="Arial" panose="020B0604020202020204" pitchFamily="34" charset="0"/>
              </a:rPr>
              <a:t>-</a:t>
            </a:r>
            <a:r>
              <a:rPr lang="en-US" sz="1100" dirty="0">
                <a:latin typeface="Arial" panose="020B0604020202020204" pitchFamily="34" charset="0"/>
                <a:cs typeface="Arial" panose="020B0604020202020204" pitchFamily="34" charset="0"/>
              </a:rPr>
              <a:t>373; </a:t>
            </a:r>
            <a:r>
              <a:rPr lang="it-IT" sz="1100" dirty="0">
                <a:latin typeface="Arial" panose="020B0604020202020204" pitchFamily="34" charset="0"/>
                <a:cs typeface="Arial" panose="020B0604020202020204" pitchFamily="34" charset="0"/>
              </a:rPr>
              <a:t>Fizazi K et al. </a:t>
            </a:r>
            <a:r>
              <a:rPr lang="it-IT" sz="1100" i="1" dirty="0">
                <a:latin typeface="Arial" panose="020B0604020202020204" pitchFamily="34" charset="0"/>
                <a:cs typeface="Arial" panose="020B0604020202020204" pitchFamily="34" charset="0"/>
              </a:rPr>
              <a:t>N Engl J Med.</a:t>
            </a:r>
            <a:r>
              <a:rPr lang="it-IT" sz="1100" dirty="0">
                <a:latin typeface="Arial" panose="020B0604020202020204" pitchFamily="34" charset="0"/>
                <a:cs typeface="Arial" panose="020B0604020202020204" pitchFamily="34" charset="0"/>
              </a:rPr>
              <a:t> 2023;388:719-32; de Bono J et al. </a:t>
            </a:r>
            <a:r>
              <a:rPr lang="en-US" sz="1100" i="1" dirty="0">
                <a:latin typeface="Arial" panose="020B0604020202020204" pitchFamily="34" charset="0"/>
                <a:cs typeface="Arial" panose="020B0604020202020204" pitchFamily="34" charset="0"/>
              </a:rPr>
              <a:t>Lancet Oncol</a:t>
            </a:r>
            <a:r>
              <a:rPr lang="en-US" sz="1100" dirty="0">
                <a:latin typeface="Arial" panose="020B0604020202020204" pitchFamily="34" charset="0"/>
                <a:cs typeface="Arial" panose="020B0604020202020204" pitchFamily="34" charset="0"/>
              </a:rPr>
              <a:t>. 2021; 22:1250-64 </a:t>
            </a:r>
          </a:p>
        </p:txBody>
      </p:sp>
      <p:sp>
        <p:nvSpPr>
          <p:cNvPr id="5" name="TextBox 4">
            <a:extLst>
              <a:ext uri="{FF2B5EF4-FFF2-40B4-BE49-F238E27FC236}">
                <a16:creationId xmlns:a16="http://schemas.microsoft.com/office/drawing/2014/main" id="{BB9098A1-DAF3-B606-10AA-72E05FD4D847}"/>
              </a:ext>
            </a:extLst>
          </p:cNvPr>
          <p:cNvSpPr txBox="1"/>
          <p:nvPr/>
        </p:nvSpPr>
        <p:spPr>
          <a:xfrm>
            <a:off x="1347108" y="4065630"/>
            <a:ext cx="1040670" cy="230832"/>
          </a:xfrm>
          <a:prstGeom prst="rect">
            <a:avLst/>
          </a:prstGeom>
          <a:noFill/>
        </p:spPr>
        <p:txBody>
          <a:bodyPr wrap="none" rtlCol="0">
            <a:spAutoFit/>
          </a:bodyPr>
          <a:lstStyle/>
          <a:p>
            <a:r>
              <a:rPr lang="en-US" sz="900" dirty="0"/>
              <a:t>NR=not reported</a:t>
            </a:r>
          </a:p>
        </p:txBody>
      </p:sp>
    </p:spTree>
    <p:extLst>
      <p:ext uri="{BB962C8B-B14F-4D97-AF65-F5344CB8AC3E}">
        <p14:creationId xmlns:p14="http://schemas.microsoft.com/office/powerpoint/2010/main" val="27006055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24BEF-4AB6-C8E1-1A6D-86C314E1CEA4}"/>
              </a:ext>
            </a:extLst>
          </p:cNvPr>
          <p:cNvPicPr>
            <a:picLocks noChangeAspect="1"/>
          </p:cNvPicPr>
          <p:nvPr/>
        </p:nvPicPr>
        <p:blipFill rotWithShape="1">
          <a:blip r:embed="rId2"/>
          <a:srcRect b="1130"/>
          <a:stretch/>
        </p:blipFill>
        <p:spPr>
          <a:xfrm>
            <a:off x="457200" y="669132"/>
            <a:ext cx="8046720" cy="3951719"/>
          </a:xfrm>
          <a:prstGeom prst="rect">
            <a:avLst/>
          </a:prstGeom>
        </p:spPr>
      </p:pic>
      <p:sp>
        <p:nvSpPr>
          <p:cNvPr id="2" name="Title 1">
            <a:extLst>
              <a:ext uri="{FF2B5EF4-FFF2-40B4-BE49-F238E27FC236}">
                <a16:creationId xmlns:a16="http://schemas.microsoft.com/office/drawing/2014/main" id="{ECC2485E-910F-E85D-8CDD-AD1B96631E9E}"/>
              </a:ext>
            </a:extLst>
          </p:cNvPr>
          <p:cNvSpPr>
            <a:spLocks noGrp="1"/>
          </p:cNvSpPr>
          <p:nvPr>
            <p:ph type="title"/>
          </p:nvPr>
        </p:nvSpPr>
        <p:spPr>
          <a:xfrm>
            <a:off x="0" y="-16669"/>
            <a:ext cx="9144000" cy="883920"/>
          </a:xfrm>
        </p:spPr>
        <p:txBody>
          <a:bodyPr/>
          <a:lstStyle/>
          <a:p>
            <a:r>
              <a:rPr lang="en-US" sz="3000" dirty="0"/>
              <a:t>AML and PARP Inhibitors</a:t>
            </a:r>
          </a:p>
        </p:txBody>
      </p:sp>
      <p:sp>
        <p:nvSpPr>
          <p:cNvPr id="10" name="TextBox 9">
            <a:extLst>
              <a:ext uri="{FF2B5EF4-FFF2-40B4-BE49-F238E27FC236}">
                <a16:creationId xmlns:a16="http://schemas.microsoft.com/office/drawing/2014/main" id="{6AC80DCD-D6A0-3E7E-2DFD-C623BA7A9E44}"/>
              </a:ext>
            </a:extLst>
          </p:cNvPr>
          <p:cNvSpPr txBox="1"/>
          <p:nvPr/>
        </p:nvSpPr>
        <p:spPr>
          <a:xfrm>
            <a:off x="4876801" y="4872841"/>
            <a:ext cx="3289683" cy="261610"/>
          </a:xfrm>
          <a:prstGeom prst="rect">
            <a:avLst/>
          </a:prstGeom>
          <a:noFill/>
        </p:spPr>
        <p:txBody>
          <a:bodyPr wrap="none" rtlCol="0">
            <a:spAutoFit/>
          </a:bodyPr>
          <a:lstStyle/>
          <a:p>
            <a:r>
              <a:rPr lang="en-US" sz="1100" dirty="0"/>
              <a:t>Zhao Q et al. </a:t>
            </a:r>
            <a:r>
              <a:rPr lang="fr-FR" sz="1100" i="1" dirty="0"/>
              <a:t>Front </a:t>
            </a:r>
            <a:r>
              <a:rPr lang="fr-FR" sz="1100" i="1" dirty="0" err="1"/>
              <a:t>Pharmacol</a:t>
            </a:r>
            <a:r>
              <a:rPr lang="fr-FR" sz="1100" dirty="0"/>
              <a:t>. 2022;13:912256.</a:t>
            </a:r>
            <a:endParaRPr lang="en-US" sz="1100" dirty="0"/>
          </a:p>
        </p:txBody>
      </p:sp>
      <p:sp>
        <p:nvSpPr>
          <p:cNvPr id="7" name="TextBox 6">
            <a:extLst>
              <a:ext uri="{FF2B5EF4-FFF2-40B4-BE49-F238E27FC236}">
                <a16:creationId xmlns:a16="http://schemas.microsoft.com/office/drawing/2014/main" id="{3F196B54-3B97-E9CF-6E50-222AB6CA240C}"/>
              </a:ext>
            </a:extLst>
          </p:cNvPr>
          <p:cNvSpPr txBox="1"/>
          <p:nvPr/>
        </p:nvSpPr>
        <p:spPr>
          <a:xfrm>
            <a:off x="533400" y="4098132"/>
            <a:ext cx="7848600" cy="184666"/>
          </a:xfrm>
          <a:prstGeom prst="rect">
            <a:avLst/>
          </a:prstGeom>
          <a:noFill/>
          <a:ln w="28575">
            <a:solidFill>
              <a:srgbClr val="C00000"/>
            </a:solidFill>
          </a:ln>
        </p:spPr>
        <p:txBody>
          <a:bodyPr wrap="square" rtlCol="0">
            <a:spAutoFit/>
          </a:bodyPr>
          <a:lstStyle/>
          <a:p>
            <a:endParaRPr lang="en-US" sz="600" dirty="0"/>
          </a:p>
        </p:txBody>
      </p:sp>
    </p:spTree>
    <p:extLst>
      <p:ext uri="{BB962C8B-B14F-4D97-AF65-F5344CB8AC3E}">
        <p14:creationId xmlns:p14="http://schemas.microsoft.com/office/powerpoint/2010/main" val="39872715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75675-6035-FCC8-6565-B6210921CC87}"/>
              </a:ext>
            </a:extLst>
          </p:cNvPr>
          <p:cNvSpPr>
            <a:spLocks noGrp="1"/>
          </p:cNvSpPr>
          <p:nvPr>
            <p:ph type="title"/>
          </p:nvPr>
        </p:nvSpPr>
        <p:spPr>
          <a:xfrm>
            <a:off x="0" y="264"/>
            <a:ext cx="9144000" cy="854224"/>
          </a:xfrm>
        </p:spPr>
        <p:txBody>
          <a:bodyPr/>
          <a:lstStyle/>
          <a:p>
            <a:r>
              <a:rPr lang="en-US" sz="3000" dirty="0"/>
              <a:t>Serious Side Effects and PARP Inhibitors</a:t>
            </a:r>
          </a:p>
        </p:txBody>
      </p:sp>
      <p:graphicFrame>
        <p:nvGraphicFramePr>
          <p:cNvPr id="4" name="Table 3">
            <a:extLst>
              <a:ext uri="{FF2B5EF4-FFF2-40B4-BE49-F238E27FC236}">
                <a16:creationId xmlns:a16="http://schemas.microsoft.com/office/drawing/2014/main" id="{EE7AF7E3-6F05-B4EB-68B2-57EDC5A22B4C}"/>
              </a:ext>
            </a:extLst>
          </p:cNvPr>
          <p:cNvGraphicFramePr>
            <a:graphicFrameLocks noGrp="1"/>
          </p:cNvGraphicFramePr>
          <p:nvPr/>
        </p:nvGraphicFramePr>
        <p:xfrm>
          <a:off x="1409700" y="794835"/>
          <a:ext cx="6324600" cy="3760497"/>
        </p:xfrm>
        <a:graphic>
          <a:graphicData uri="http://schemas.openxmlformats.org/drawingml/2006/table">
            <a:tbl>
              <a:tblPr>
                <a:tableStyleId>{5C22544A-7EE6-4342-B048-85BDC9FD1C3A}</a:tableStyleId>
              </a:tblPr>
              <a:tblGrid>
                <a:gridCol w="1167852">
                  <a:extLst>
                    <a:ext uri="{9D8B030D-6E8A-4147-A177-3AD203B41FA5}">
                      <a16:colId xmlns:a16="http://schemas.microsoft.com/office/drawing/2014/main" val="157685359"/>
                    </a:ext>
                  </a:extLst>
                </a:gridCol>
                <a:gridCol w="1289187">
                  <a:extLst>
                    <a:ext uri="{9D8B030D-6E8A-4147-A177-3AD203B41FA5}">
                      <a16:colId xmlns:a16="http://schemas.microsoft.com/office/drawing/2014/main" val="923031932"/>
                    </a:ext>
                  </a:extLst>
                </a:gridCol>
                <a:gridCol w="1289187">
                  <a:extLst>
                    <a:ext uri="{9D8B030D-6E8A-4147-A177-3AD203B41FA5}">
                      <a16:colId xmlns:a16="http://schemas.microsoft.com/office/drawing/2014/main" val="1312201792"/>
                    </a:ext>
                  </a:extLst>
                </a:gridCol>
                <a:gridCol w="1289187">
                  <a:extLst>
                    <a:ext uri="{9D8B030D-6E8A-4147-A177-3AD203B41FA5}">
                      <a16:colId xmlns:a16="http://schemas.microsoft.com/office/drawing/2014/main" val="754480575"/>
                    </a:ext>
                  </a:extLst>
                </a:gridCol>
                <a:gridCol w="1289187">
                  <a:extLst>
                    <a:ext uri="{9D8B030D-6E8A-4147-A177-3AD203B41FA5}">
                      <a16:colId xmlns:a16="http://schemas.microsoft.com/office/drawing/2014/main" val="1361272841"/>
                    </a:ext>
                  </a:extLst>
                </a:gridCol>
              </a:tblGrid>
              <a:tr h="885978">
                <a:tc>
                  <a:txBody>
                    <a:bodyPr/>
                    <a:lstStyle/>
                    <a:p>
                      <a:pPr algn="ctr" fontAlgn="ctr"/>
                      <a:r>
                        <a:rPr lang="en-US" sz="1600" b="1" u="none" strike="noStrike" dirty="0">
                          <a:effectLst/>
                          <a:latin typeface="Arial" panose="020B0604020202020204" pitchFamily="34" charset="0"/>
                          <a:cs typeface="Arial" panose="020B0604020202020204" pitchFamily="34" charset="0"/>
                        </a:rPr>
                        <a:t>Clinical Trial</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chemeClr val="accent1">
                        <a:lumMod val="90000"/>
                      </a:schemeClr>
                    </a:solidFill>
                  </a:tcPr>
                </a:tc>
                <a:tc>
                  <a:txBody>
                    <a:bodyPr/>
                    <a:lstStyle/>
                    <a:p>
                      <a:pPr algn="ctr" fontAlgn="ctr"/>
                      <a:r>
                        <a:rPr lang="en-US" sz="1400" u="none" strike="noStrike" dirty="0" err="1">
                          <a:solidFill>
                            <a:schemeClr val="accent5">
                              <a:lumMod val="10000"/>
                            </a:schemeClr>
                          </a:solidFill>
                          <a:effectLst/>
                          <a:latin typeface="Arial" panose="020B0604020202020204" pitchFamily="34" charset="0"/>
                          <a:cs typeface="Arial" panose="020B0604020202020204" pitchFamily="34" charset="0"/>
                        </a:rPr>
                        <a:t>PROfound</a:t>
                      </a:r>
                      <a:r>
                        <a:rPr lang="en-US" sz="1400" u="none" strike="noStrike" dirty="0">
                          <a:solidFill>
                            <a:schemeClr val="accent5">
                              <a:lumMod val="10000"/>
                            </a:schemeClr>
                          </a:solidFill>
                          <a:effectLst/>
                          <a:latin typeface="Arial" panose="020B0604020202020204" pitchFamily="34" charset="0"/>
                          <a:cs typeface="Arial" panose="020B0604020202020204" pitchFamily="34" charset="0"/>
                        </a:rPr>
                        <a:t>    phase 3</a:t>
                      </a:r>
                      <a:endParaRPr lang="en-US" sz="1400" b="1" i="0" u="none" strike="noStrike" dirty="0">
                        <a:solidFill>
                          <a:schemeClr val="accent5">
                            <a:lumMod val="10000"/>
                          </a:schemeClr>
                        </a:solidFill>
                        <a:effectLst/>
                        <a:latin typeface="Arial" panose="020B0604020202020204" pitchFamily="34" charset="0"/>
                        <a:cs typeface="Arial" panose="020B0604020202020204" pitchFamily="34" charset="0"/>
                      </a:endParaRPr>
                    </a:p>
                  </a:txBody>
                  <a:tcPr marL="6350" marR="6350" marT="6350" marB="0" anchor="ctr">
                    <a:solidFill>
                      <a:schemeClr val="accent1">
                        <a:lumMod val="90000"/>
                      </a:schemeClr>
                    </a:solidFill>
                  </a:tcPr>
                </a:tc>
                <a:tc>
                  <a:txBody>
                    <a:bodyPr/>
                    <a:lstStyle/>
                    <a:p>
                      <a:pPr algn="ctr" fontAlgn="ctr"/>
                      <a:r>
                        <a:rPr lang="en-US" sz="1400" u="none" strike="noStrike" dirty="0">
                          <a:solidFill>
                            <a:schemeClr val="accent5">
                              <a:lumMod val="10000"/>
                            </a:schemeClr>
                          </a:solidFill>
                          <a:effectLst/>
                          <a:latin typeface="Arial" panose="020B0604020202020204" pitchFamily="34" charset="0"/>
                          <a:cs typeface="Arial" panose="020B0604020202020204" pitchFamily="34" charset="0"/>
                        </a:rPr>
                        <a:t>TRITON3           phase 3</a:t>
                      </a:r>
                      <a:endParaRPr lang="en-US" sz="1400" b="1" i="0" u="none" strike="noStrike" dirty="0">
                        <a:solidFill>
                          <a:schemeClr val="accent5">
                            <a:lumMod val="10000"/>
                          </a:schemeClr>
                        </a:solidFill>
                        <a:effectLst/>
                        <a:latin typeface="Arial" panose="020B0604020202020204" pitchFamily="34" charset="0"/>
                        <a:cs typeface="Arial" panose="020B0604020202020204" pitchFamily="34" charset="0"/>
                      </a:endParaRPr>
                    </a:p>
                  </a:txBody>
                  <a:tcPr marL="6350" marR="6350" marT="6350" marB="0" anchor="ctr">
                    <a:solidFill>
                      <a:schemeClr val="accent1">
                        <a:lumMod val="90000"/>
                      </a:schemeClr>
                    </a:solidFill>
                  </a:tcPr>
                </a:tc>
                <a:tc>
                  <a:txBody>
                    <a:bodyPr/>
                    <a:lstStyle/>
                    <a:p>
                      <a:pPr algn="ctr" rtl="0" fontAlgn="ctr"/>
                      <a:r>
                        <a:rPr lang="en-US" sz="1400" u="none" strike="noStrike" dirty="0">
                          <a:solidFill>
                            <a:schemeClr val="accent5">
                              <a:lumMod val="10000"/>
                            </a:schemeClr>
                          </a:solidFill>
                          <a:effectLst/>
                          <a:latin typeface="Arial" panose="020B0604020202020204" pitchFamily="34" charset="0"/>
                          <a:cs typeface="Arial" panose="020B0604020202020204" pitchFamily="34" charset="0"/>
                        </a:rPr>
                        <a:t>GALAHAD          phase 2</a:t>
                      </a:r>
                      <a:endParaRPr lang="en-US" sz="1400" b="1" i="0" u="none" strike="noStrike" dirty="0">
                        <a:solidFill>
                          <a:schemeClr val="accent5">
                            <a:lumMod val="10000"/>
                          </a:schemeClr>
                        </a:solidFill>
                        <a:effectLst/>
                        <a:latin typeface="Arial" panose="020B0604020202020204" pitchFamily="34" charset="0"/>
                        <a:cs typeface="Arial" panose="020B0604020202020204" pitchFamily="34" charset="0"/>
                      </a:endParaRPr>
                    </a:p>
                  </a:txBody>
                  <a:tcPr marL="6350" marR="6350" marT="6350" marB="0" anchor="ctr">
                    <a:solidFill>
                      <a:schemeClr val="accent1">
                        <a:lumMod val="90000"/>
                      </a:schemeClr>
                    </a:solidFill>
                  </a:tcPr>
                </a:tc>
                <a:tc>
                  <a:txBody>
                    <a:bodyPr/>
                    <a:lstStyle/>
                    <a:p>
                      <a:pPr algn="ctr" fontAlgn="ctr"/>
                      <a:r>
                        <a:rPr lang="en-US" sz="1400" u="none" strike="noStrike" dirty="0">
                          <a:solidFill>
                            <a:schemeClr val="accent5">
                              <a:lumMod val="10000"/>
                            </a:schemeClr>
                          </a:solidFill>
                          <a:effectLst/>
                          <a:latin typeface="Arial" panose="020B0604020202020204" pitchFamily="34" charset="0"/>
                          <a:cs typeface="Arial" panose="020B0604020202020204" pitchFamily="34" charset="0"/>
                        </a:rPr>
                        <a:t>TALAPRO-1    phase 2</a:t>
                      </a:r>
                      <a:endParaRPr lang="en-US" sz="1400" b="1" i="0" u="none" strike="noStrike" dirty="0">
                        <a:solidFill>
                          <a:schemeClr val="accent5">
                            <a:lumMod val="10000"/>
                          </a:schemeClr>
                        </a:solidFill>
                        <a:effectLst/>
                        <a:latin typeface="Arial" panose="020B0604020202020204" pitchFamily="34" charset="0"/>
                        <a:cs typeface="Arial" panose="020B0604020202020204" pitchFamily="34" charset="0"/>
                      </a:endParaRPr>
                    </a:p>
                  </a:txBody>
                  <a:tcPr marL="6350" marR="6350" marT="6350" marB="0" anchor="ctr">
                    <a:solidFill>
                      <a:schemeClr val="accent1">
                        <a:lumMod val="90000"/>
                      </a:schemeClr>
                    </a:solidFill>
                  </a:tcPr>
                </a:tc>
                <a:extLst>
                  <a:ext uri="{0D108BD9-81ED-4DB2-BD59-A6C34878D82A}">
                    <a16:rowId xmlns:a16="http://schemas.microsoft.com/office/drawing/2014/main" val="2951505968"/>
                  </a:ext>
                </a:extLst>
              </a:tr>
              <a:tr h="880789">
                <a:tc>
                  <a:txBody>
                    <a:bodyPr/>
                    <a:lstStyle/>
                    <a:p>
                      <a:pPr algn="ctr" fontAlgn="ctr"/>
                      <a:r>
                        <a:rPr lang="en-US" sz="1600" b="1" u="none" strike="noStrike" dirty="0">
                          <a:effectLst/>
                          <a:latin typeface="Arial" panose="020B0604020202020204" pitchFamily="34" charset="0"/>
                          <a:cs typeface="Arial" panose="020B0604020202020204" pitchFamily="34" charset="0"/>
                        </a:rPr>
                        <a:t>Agent</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chemeClr val="accent5"/>
                    </a:solidFill>
                  </a:tcPr>
                </a:tc>
                <a:tc>
                  <a:txBody>
                    <a:bodyPr/>
                    <a:lstStyle/>
                    <a:p>
                      <a:pPr algn="ctr" fontAlgn="ctr"/>
                      <a:r>
                        <a:rPr lang="en-US" sz="1400" u="none" strike="noStrike" dirty="0">
                          <a:solidFill>
                            <a:schemeClr val="accent5">
                              <a:lumMod val="10000"/>
                            </a:schemeClr>
                          </a:solidFill>
                          <a:effectLst/>
                          <a:latin typeface="Arial" panose="020B0604020202020204" pitchFamily="34" charset="0"/>
                          <a:cs typeface="Arial" panose="020B0604020202020204" pitchFamily="34" charset="0"/>
                        </a:rPr>
                        <a:t>Olaparib </a:t>
                      </a:r>
                      <a:endParaRPr lang="en-US" sz="1400" b="0" i="0" u="none" strike="noStrike" dirty="0">
                        <a:solidFill>
                          <a:schemeClr val="accent5">
                            <a:lumMod val="10000"/>
                          </a:schemeClr>
                        </a:solidFill>
                        <a:effectLst/>
                        <a:latin typeface="Arial" panose="020B0604020202020204" pitchFamily="34" charset="0"/>
                        <a:cs typeface="Arial" panose="020B0604020202020204" pitchFamily="34" charset="0"/>
                      </a:endParaRPr>
                    </a:p>
                  </a:txBody>
                  <a:tcPr marL="6350" marR="6350" marT="6350" marB="0" anchor="ctr">
                    <a:solidFill>
                      <a:schemeClr val="accent5"/>
                    </a:solidFill>
                  </a:tcPr>
                </a:tc>
                <a:tc>
                  <a:txBody>
                    <a:bodyPr/>
                    <a:lstStyle/>
                    <a:p>
                      <a:pPr algn="ctr" fontAlgn="ctr"/>
                      <a:r>
                        <a:rPr lang="en-US" sz="1400" u="none" strike="noStrike" dirty="0">
                          <a:solidFill>
                            <a:schemeClr val="accent5">
                              <a:lumMod val="10000"/>
                            </a:schemeClr>
                          </a:solidFill>
                          <a:effectLst/>
                          <a:latin typeface="Arial" panose="020B0604020202020204" pitchFamily="34" charset="0"/>
                          <a:cs typeface="Arial" panose="020B0604020202020204" pitchFamily="34" charset="0"/>
                        </a:rPr>
                        <a:t>Rucaparib </a:t>
                      </a:r>
                      <a:endParaRPr lang="en-US" sz="1400" b="0" i="0" u="none" strike="noStrike" dirty="0">
                        <a:solidFill>
                          <a:schemeClr val="accent5">
                            <a:lumMod val="10000"/>
                          </a:schemeClr>
                        </a:solidFill>
                        <a:effectLst/>
                        <a:latin typeface="Arial" panose="020B0604020202020204" pitchFamily="34" charset="0"/>
                        <a:cs typeface="Arial" panose="020B0604020202020204" pitchFamily="34" charset="0"/>
                      </a:endParaRPr>
                    </a:p>
                  </a:txBody>
                  <a:tcPr marL="6350" marR="6350" marT="6350" marB="0" anchor="ctr">
                    <a:solidFill>
                      <a:schemeClr val="accent5"/>
                    </a:solidFill>
                  </a:tcPr>
                </a:tc>
                <a:tc>
                  <a:txBody>
                    <a:bodyPr/>
                    <a:lstStyle/>
                    <a:p>
                      <a:pPr algn="ctr" rtl="0" fontAlgn="ctr"/>
                      <a:r>
                        <a:rPr lang="en-US" sz="1400" u="none" strike="noStrike" dirty="0">
                          <a:solidFill>
                            <a:schemeClr val="accent5">
                              <a:lumMod val="10000"/>
                            </a:schemeClr>
                          </a:solidFill>
                          <a:effectLst/>
                          <a:latin typeface="Arial" panose="020B0604020202020204" pitchFamily="34" charset="0"/>
                          <a:cs typeface="Arial" panose="020B0604020202020204" pitchFamily="34" charset="0"/>
                        </a:rPr>
                        <a:t>Niraparib</a:t>
                      </a:r>
                      <a:endParaRPr lang="en-US" sz="1400" b="1" i="0" u="none" strike="noStrike" dirty="0">
                        <a:solidFill>
                          <a:schemeClr val="accent5">
                            <a:lumMod val="10000"/>
                          </a:schemeClr>
                        </a:solidFill>
                        <a:effectLst/>
                        <a:latin typeface="Arial" panose="020B0604020202020204" pitchFamily="34" charset="0"/>
                        <a:cs typeface="Arial" panose="020B0604020202020204" pitchFamily="34" charset="0"/>
                      </a:endParaRPr>
                    </a:p>
                  </a:txBody>
                  <a:tcPr marL="6350" marR="6350" marT="6350" marB="0" anchor="ctr">
                    <a:solidFill>
                      <a:schemeClr val="accent5"/>
                    </a:solidFill>
                  </a:tcPr>
                </a:tc>
                <a:tc>
                  <a:txBody>
                    <a:bodyPr/>
                    <a:lstStyle/>
                    <a:p>
                      <a:pPr algn="ctr" fontAlgn="ctr"/>
                      <a:r>
                        <a:rPr lang="en-US" sz="1400" u="none" strike="noStrike" dirty="0" err="1">
                          <a:solidFill>
                            <a:schemeClr val="accent5">
                              <a:lumMod val="10000"/>
                            </a:schemeClr>
                          </a:solidFill>
                          <a:effectLst/>
                          <a:latin typeface="Arial" panose="020B0604020202020204" pitchFamily="34" charset="0"/>
                          <a:cs typeface="Arial" panose="020B0604020202020204" pitchFamily="34" charset="0"/>
                        </a:rPr>
                        <a:t>Talazoparib</a:t>
                      </a:r>
                      <a:endParaRPr lang="en-US" sz="1400" b="0" i="0" u="none" strike="noStrike" dirty="0">
                        <a:solidFill>
                          <a:schemeClr val="accent5">
                            <a:lumMod val="10000"/>
                          </a:schemeClr>
                        </a:solidFill>
                        <a:effectLst/>
                        <a:latin typeface="Arial" panose="020B0604020202020204" pitchFamily="34" charset="0"/>
                        <a:cs typeface="Arial" panose="020B0604020202020204" pitchFamily="34" charset="0"/>
                      </a:endParaRPr>
                    </a:p>
                  </a:txBody>
                  <a:tcPr marL="6350" marR="6350" marT="6350" marB="0" anchor="ctr">
                    <a:solidFill>
                      <a:schemeClr val="accent5"/>
                    </a:solidFill>
                  </a:tcPr>
                </a:tc>
                <a:extLst>
                  <a:ext uri="{0D108BD9-81ED-4DB2-BD59-A6C34878D82A}">
                    <a16:rowId xmlns:a16="http://schemas.microsoft.com/office/drawing/2014/main" val="1488900962"/>
                  </a:ext>
                </a:extLst>
              </a:tr>
              <a:tr h="434129">
                <a:tc gridSpan="5">
                  <a:txBody>
                    <a:bodyPr/>
                    <a:lstStyle/>
                    <a:p>
                      <a:pPr algn="ctr" fontAlgn="ctr"/>
                      <a:r>
                        <a:rPr lang="en-US" sz="1400" u="none" strike="noStrike" dirty="0">
                          <a:effectLst/>
                          <a:latin typeface="Arial" panose="020B0604020202020204" pitchFamily="34" charset="0"/>
                          <a:cs typeface="Arial" panose="020B0604020202020204" pitchFamily="34" charset="0"/>
                        </a:rPr>
                        <a:t>No. of cases occurring in the trial (%)</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54121598"/>
                  </a:ext>
                </a:extLst>
              </a:tr>
              <a:tr h="450300">
                <a:tc>
                  <a:txBody>
                    <a:bodyPr/>
                    <a:lstStyle/>
                    <a:p>
                      <a:pPr algn="ctr" fontAlgn="ctr"/>
                      <a:r>
                        <a:rPr lang="en-US" sz="1600" b="1" u="none" strike="noStrike" dirty="0">
                          <a:effectLst/>
                          <a:latin typeface="Arial" panose="020B0604020202020204" pitchFamily="34" charset="0"/>
                          <a:cs typeface="Arial" panose="020B0604020202020204" pitchFamily="34" charset="0"/>
                        </a:rPr>
                        <a:t>AML/MDS</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chemeClr val="accent1">
                        <a:lumMod val="90000"/>
                      </a:schemeClr>
                    </a:solid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0</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chemeClr val="accent5"/>
                    </a:solid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0</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chemeClr val="accent5"/>
                    </a:solid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NF</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chemeClr val="accent5"/>
                    </a:solid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0</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chemeClr val="accent5"/>
                    </a:solidFill>
                  </a:tcPr>
                </a:tc>
                <a:extLst>
                  <a:ext uri="{0D108BD9-81ED-4DB2-BD59-A6C34878D82A}">
                    <a16:rowId xmlns:a16="http://schemas.microsoft.com/office/drawing/2014/main" val="3100379992"/>
                  </a:ext>
                </a:extLst>
              </a:tr>
              <a:tr h="381000">
                <a:tc>
                  <a:txBody>
                    <a:bodyPr/>
                    <a:lstStyle/>
                    <a:p>
                      <a:pPr algn="ctr" fontAlgn="ctr"/>
                      <a:r>
                        <a:rPr lang="en-US" sz="1600" b="1" u="none" strike="noStrike" dirty="0">
                          <a:effectLst/>
                          <a:latin typeface="Arial" panose="020B0604020202020204" pitchFamily="34" charset="0"/>
                          <a:cs typeface="Arial" panose="020B0604020202020204" pitchFamily="34" charset="0"/>
                        </a:rPr>
                        <a:t>DVT</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chemeClr val="accent1">
                        <a:lumMod val="90000"/>
                      </a:schemeClr>
                    </a:solid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NF</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US" sz="1400" u="none" strike="noStrike" dirty="0">
                          <a:effectLst/>
                          <a:latin typeface="Arial" panose="020B0604020202020204" pitchFamily="34" charset="0"/>
                          <a:cs typeface="Arial" panose="020B0604020202020204" pitchFamily="34" charset="0"/>
                        </a:rPr>
                        <a:t>3 (1%)</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US" sz="1400" u="none" strike="noStrike" dirty="0">
                          <a:effectLst/>
                          <a:latin typeface="Arial" panose="020B0604020202020204" pitchFamily="34" charset="0"/>
                          <a:cs typeface="Arial" panose="020B0604020202020204" pitchFamily="34" charset="0"/>
                        </a:rPr>
                        <a:t>6 (2%)</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en-US" sz="1400" u="none" strike="noStrike" dirty="0">
                          <a:effectLst/>
                          <a:latin typeface="Arial" panose="020B0604020202020204" pitchFamily="34" charset="0"/>
                          <a:cs typeface="Arial" panose="020B0604020202020204" pitchFamily="34" charset="0"/>
                        </a:rPr>
                        <a:t>NF</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288856845"/>
                  </a:ext>
                </a:extLst>
              </a:tr>
              <a:tr h="471367">
                <a:tc>
                  <a:txBody>
                    <a:bodyPr/>
                    <a:lstStyle/>
                    <a:p>
                      <a:pPr algn="ctr" fontAlgn="ctr"/>
                      <a:r>
                        <a:rPr lang="en-US" sz="1600" b="1" u="none" strike="noStrike" dirty="0">
                          <a:effectLst/>
                          <a:latin typeface="Arial" panose="020B0604020202020204" pitchFamily="34" charset="0"/>
                          <a:cs typeface="Arial" panose="020B0604020202020204" pitchFamily="34" charset="0"/>
                        </a:rPr>
                        <a:t>PE</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chemeClr val="accent1">
                        <a:lumMod val="90000"/>
                      </a:schemeClr>
                    </a:solid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11 (4%)</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chemeClr val="accent5"/>
                    </a:solid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9 (3%)</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chemeClr val="accent5"/>
                    </a:solid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4 (1.4%)</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chemeClr val="accent5"/>
                    </a:solidFill>
                  </a:tcPr>
                </a:tc>
                <a:tc>
                  <a:txBody>
                    <a:bodyPr/>
                    <a:lstStyle/>
                    <a:p>
                      <a:pPr algn="ctr" fontAlgn="ctr"/>
                      <a:r>
                        <a:rPr lang="en-US" sz="1400" u="none" strike="noStrike" dirty="0">
                          <a:effectLst/>
                          <a:latin typeface="Arial" panose="020B0604020202020204" pitchFamily="34" charset="0"/>
                          <a:cs typeface="Arial" panose="020B0604020202020204" pitchFamily="34" charset="0"/>
                        </a:rPr>
                        <a:t>8 (6.3%)</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chemeClr val="accent5"/>
                    </a:solidFill>
                  </a:tcPr>
                </a:tc>
                <a:extLst>
                  <a:ext uri="{0D108BD9-81ED-4DB2-BD59-A6C34878D82A}">
                    <a16:rowId xmlns:a16="http://schemas.microsoft.com/office/drawing/2014/main" val="3412467269"/>
                  </a:ext>
                </a:extLst>
              </a:tr>
              <a:tr h="256934">
                <a:tc>
                  <a:txBody>
                    <a:bodyPr/>
                    <a:lstStyle/>
                    <a:p>
                      <a:pPr algn="ctr" fontAlgn="ct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noFill/>
                  </a:tcPr>
                </a:tc>
                <a:tc>
                  <a:txBody>
                    <a:bodyPr/>
                    <a:lstStyle/>
                    <a:p>
                      <a:pPr algn="ctr" fontAlgn="ct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noFill/>
                  </a:tcPr>
                </a:tc>
                <a:tc>
                  <a:txBody>
                    <a:bodyPr/>
                    <a:lstStyle/>
                    <a:p>
                      <a:pPr algn="ctr" fontAlgn="ct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noFill/>
                  </a:tcPr>
                </a:tc>
                <a:tc>
                  <a:txBody>
                    <a:bodyPr/>
                    <a:lstStyle/>
                    <a:p>
                      <a:pPr algn="ctr" fontAlgn="ct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noFill/>
                  </a:tcPr>
                </a:tc>
                <a:tc>
                  <a:txBody>
                    <a:bodyPr/>
                    <a:lstStyle/>
                    <a:p>
                      <a:pPr algn="ctr" fontAlgn="ct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noFill/>
                  </a:tcPr>
                </a:tc>
                <a:extLst>
                  <a:ext uri="{0D108BD9-81ED-4DB2-BD59-A6C34878D82A}">
                    <a16:rowId xmlns:a16="http://schemas.microsoft.com/office/drawing/2014/main" val="92035510"/>
                  </a:ext>
                </a:extLst>
              </a:tr>
            </a:tbl>
          </a:graphicData>
        </a:graphic>
      </p:graphicFrame>
      <p:sp>
        <p:nvSpPr>
          <p:cNvPr id="8" name="TextBox 7">
            <a:extLst>
              <a:ext uri="{FF2B5EF4-FFF2-40B4-BE49-F238E27FC236}">
                <a16:creationId xmlns:a16="http://schemas.microsoft.com/office/drawing/2014/main" id="{41D56A00-640B-5CA2-FAB9-570CD22138E3}"/>
              </a:ext>
            </a:extLst>
          </p:cNvPr>
          <p:cNvSpPr txBox="1"/>
          <p:nvPr/>
        </p:nvSpPr>
        <p:spPr>
          <a:xfrm>
            <a:off x="1333894" y="4238012"/>
            <a:ext cx="886781" cy="230832"/>
          </a:xfrm>
          <a:prstGeom prst="rect">
            <a:avLst/>
          </a:prstGeom>
          <a:noFill/>
        </p:spPr>
        <p:txBody>
          <a:bodyPr wrap="none" rtlCol="0">
            <a:spAutoFit/>
          </a:bodyPr>
          <a:lstStyle/>
          <a:p>
            <a:r>
              <a:rPr lang="en-US" sz="900" dirty="0"/>
              <a:t>NF=not found</a:t>
            </a:r>
          </a:p>
        </p:txBody>
      </p:sp>
      <p:sp>
        <p:nvSpPr>
          <p:cNvPr id="9" name="TextBox 8">
            <a:extLst>
              <a:ext uri="{FF2B5EF4-FFF2-40B4-BE49-F238E27FC236}">
                <a16:creationId xmlns:a16="http://schemas.microsoft.com/office/drawing/2014/main" id="{3578F505-8CC1-92D2-BCDE-D9F41D282691}"/>
              </a:ext>
            </a:extLst>
          </p:cNvPr>
          <p:cNvSpPr txBox="1"/>
          <p:nvPr/>
        </p:nvSpPr>
        <p:spPr>
          <a:xfrm>
            <a:off x="3505200" y="4510384"/>
            <a:ext cx="5638800" cy="600164"/>
          </a:xfrm>
          <a:prstGeom prst="rect">
            <a:avLst/>
          </a:prstGeom>
          <a:noFill/>
        </p:spPr>
        <p:txBody>
          <a:bodyPr wrap="square" rtlCol="0">
            <a:spAutoFit/>
          </a:bodyPr>
          <a:lstStyle/>
          <a:p>
            <a:pPr algn="r"/>
            <a:r>
              <a:rPr lang="it-IT" sz="1100" dirty="0">
                <a:latin typeface="Arial" panose="020B0604020202020204" pitchFamily="34" charset="0"/>
                <a:cs typeface="Arial" panose="020B0604020202020204" pitchFamily="34" charset="0"/>
              </a:rPr>
              <a:t>de Bono J et al. </a:t>
            </a:r>
            <a:r>
              <a:rPr lang="it-IT" sz="1100" i="1" dirty="0">
                <a:latin typeface="Arial" panose="020B0604020202020204" pitchFamily="34" charset="0"/>
                <a:cs typeface="Arial" panose="020B0604020202020204" pitchFamily="34" charset="0"/>
              </a:rPr>
              <a:t>N Engl J Med</a:t>
            </a:r>
            <a:r>
              <a:rPr lang="it-IT" sz="1100" dirty="0">
                <a:latin typeface="Arial" panose="020B0604020202020204" pitchFamily="34" charset="0"/>
                <a:cs typeface="Arial" panose="020B0604020202020204" pitchFamily="34" charset="0"/>
              </a:rPr>
              <a:t>. 2020;382:2091-2102; </a:t>
            </a:r>
            <a:r>
              <a:rPr lang="en-US" sz="1100" dirty="0">
                <a:latin typeface="Arial" panose="020B0604020202020204" pitchFamily="34" charset="0"/>
                <a:cs typeface="Arial" panose="020B0604020202020204" pitchFamily="34" charset="0"/>
              </a:rPr>
              <a:t>Smith MR et al. </a:t>
            </a:r>
            <a:r>
              <a:rPr lang="en-US" sz="1100" i="1" dirty="0">
                <a:latin typeface="Arial" panose="020B0604020202020204" pitchFamily="34" charset="0"/>
                <a:cs typeface="Arial" panose="020B0604020202020204" pitchFamily="34" charset="0"/>
              </a:rPr>
              <a:t>Lancet Oncol</a:t>
            </a:r>
            <a:r>
              <a:rPr lang="en-US" sz="1100" dirty="0">
                <a:latin typeface="Arial" panose="020B0604020202020204" pitchFamily="34" charset="0"/>
                <a:cs typeface="Arial" panose="020B0604020202020204" pitchFamily="34" charset="0"/>
              </a:rPr>
              <a:t>. 2022; 23(3):362</a:t>
            </a:r>
            <a:r>
              <a:rPr lang="it-IT" sz="1100" dirty="0">
                <a:latin typeface="Arial" panose="020B0604020202020204" pitchFamily="34" charset="0"/>
                <a:cs typeface="Arial" panose="020B0604020202020204" pitchFamily="34" charset="0"/>
              </a:rPr>
              <a:t>-</a:t>
            </a:r>
            <a:r>
              <a:rPr lang="en-US" sz="1100" dirty="0">
                <a:latin typeface="Arial" panose="020B0604020202020204" pitchFamily="34" charset="0"/>
                <a:cs typeface="Arial" panose="020B0604020202020204" pitchFamily="34" charset="0"/>
              </a:rPr>
              <a:t>373;</a:t>
            </a:r>
            <a:r>
              <a:rPr lang="en-US" sz="1100" dirty="0">
                <a:solidFill>
                  <a:srgbClr val="FF0000"/>
                </a:solidFill>
                <a:latin typeface="Arial" panose="020B0604020202020204" pitchFamily="34" charset="0"/>
                <a:cs typeface="Arial" panose="020B0604020202020204" pitchFamily="34" charset="0"/>
              </a:rPr>
              <a:t> </a:t>
            </a:r>
            <a:r>
              <a:rPr lang="it-IT" sz="1100" dirty="0">
                <a:latin typeface="Arial" panose="020B0604020202020204" pitchFamily="34" charset="0"/>
                <a:cs typeface="Arial" panose="020B0604020202020204" pitchFamily="34" charset="0"/>
              </a:rPr>
              <a:t>Fizazi K et al. </a:t>
            </a:r>
            <a:r>
              <a:rPr lang="it-IT" sz="1100" i="1" dirty="0">
                <a:latin typeface="Arial" panose="020B0604020202020204" pitchFamily="34" charset="0"/>
                <a:cs typeface="Arial" panose="020B0604020202020204" pitchFamily="34" charset="0"/>
              </a:rPr>
              <a:t>N Engl J Med.</a:t>
            </a:r>
            <a:r>
              <a:rPr lang="it-IT" sz="1100" dirty="0">
                <a:latin typeface="Arial" panose="020B0604020202020204" pitchFamily="34" charset="0"/>
                <a:cs typeface="Arial" panose="020B0604020202020204" pitchFamily="34" charset="0"/>
              </a:rPr>
              <a:t> 2023;388:719-32; de Bono J et al. </a:t>
            </a:r>
            <a:r>
              <a:rPr lang="en-US" sz="1100" i="1" dirty="0">
                <a:latin typeface="Arial" panose="020B0604020202020204" pitchFamily="34" charset="0"/>
                <a:cs typeface="Arial" panose="020B0604020202020204" pitchFamily="34" charset="0"/>
              </a:rPr>
              <a:t>Lancet Oncol</a:t>
            </a:r>
            <a:r>
              <a:rPr lang="en-US" sz="1100" dirty="0">
                <a:latin typeface="Arial" panose="020B0604020202020204" pitchFamily="34" charset="0"/>
                <a:cs typeface="Arial" panose="020B0604020202020204" pitchFamily="34" charset="0"/>
              </a:rPr>
              <a:t>. 2021; 22:1250-64</a:t>
            </a:r>
            <a:endParaRPr lang="en-US" sz="11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5221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F4E135D-DC83-E3DC-5A06-386F80C36910}"/>
              </a:ext>
            </a:extLst>
          </p:cNvPr>
          <p:cNvGraphicFramePr>
            <a:graphicFrameLocks noGrp="1"/>
          </p:cNvGraphicFramePr>
          <p:nvPr/>
        </p:nvGraphicFramePr>
        <p:xfrm>
          <a:off x="774570" y="538271"/>
          <a:ext cx="7086601" cy="3658843"/>
        </p:xfrm>
        <a:graphic>
          <a:graphicData uri="http://schemas.openxmlformats.org/drawingml/2006/table">
            <a:tbl>
              <a:tblPr firstRow="1" firstCol="1" bandRow="1">
                <a:tableStyleId>{5C22544A-7EE6-4342-B048-85BDC9FD1C3A}</a:tableStyleId>
              </a:tblPr>
              <a:tblGrid>
                <a:gridCol w="1750611">
                  <a:extLst>
                    <a:ext uri="{9D8B030D-6E8A-4147-A177-3AD203B41FA5}">
                      <a16:colId xmlns:a16="http://schemas.microsoft.com/office/drawing/2014/main" val="3299699320"/>
                    </a:ext>
                  </a:extLst>
                </a:gridCol>
                <a:gridCol w="1551101">
                  <a:extLst>
                    <a:ext uri="{9D8B030D-6E8A-4147-A177-3AD203B41FA5}">
                      <a16:colId xmlns:a16="http://schemas.microsoft.com/office/drawing/2014/main" val="3627547323"/>
                    </a:ext>
                  </a:extLst>
                </a:gridCol>
                <a:gridCol w="1319985">
                  <a:extLst>
                    <a:ext uri="{9D8B030D-6E8A-4147-A177-3AD203B41FA5}">
                      <a16:colId xmlns:a16="http://schemas.microsoft.com/office/drawing/2014/main" val="2088881311"/>
                    </a:ext>
                  </a:extLst>
                </a:gridCol>
                <a:gridCol w="1202446">
                  <a:extLst>
                    <a:ext uri="{9D8B030D-6E8A-4147-A177-3AD203B41FA5}">
                      <a16:colId xmlns:a16="http://schemas.microsoft.com/office/drawing/2014/main" val="250814001"/>
                    </a:ext>
                  </a:extLst>
                </a:gridCol>
                <a:gridCol w="1262458">
                  <a:extLst>
                    <a:ext uri="{9D8B030D-6E8A-4147-A177-3AD203B41FA5}">
                      <a16:colId xmlns:a16="http://schemas.microsoft.com/office/drawing/2014/main" val="3376825488"/>
                    </a:ext>
                  </a:extLst>
                </a:gridCol>
              </a:tblGrid>
              <a:tr h="547986">
                <a:tc>
                  <a:txBody>
                    <a:bodyPr/>
                    <a:lstStyle/>
                    <a:p>
                      <a:pPr algn="ctr" fontAlgn="ctr"/>
                      <a:r>
                        <a:rPr lang="en-US" sz="1600" b="1" u="none" strike="noStrike" dirty="0">
                          <a:solidFill>
                            <a:schemeClr val="accent6">
                              <a:lumMod val="75000"/>
                            </a:schemeClr>
                          </a:solidFill>
                          <a:effectLst/>
                          <a:latin typeface="Calibri" panose="020F0502020204030204" pitchFamily="34" charset="0"/>
                          <a:cs typeface="Calibri" panose="020F0502020204030204" pitchFamily="34" charset="0"/>
                        </a:rPr>
                        <a:t>Clinical Trial</a:t>
                      </a:r>
                      <a:endParaRPr lang="en-US" sz="1600" b="1" i="0" u="none" strike="noStrike" dirty="0">
                        <a:solidFill>
                          <a:schemeClr val="accent6">
                            <a:lumMod val="75000"/>
                          </a:schemeClr>
                        </a:solidFill>
                        <a:effectLst/>
                        <a:latin typeface="Calibri" panose="020F0502020204030204" pitchFamily="34" charset="0"/>
                        <a:cs typeface="Calibri" panose="020F0502020204030204" pitchFamily="34" charset="0"/>
                      </a:endParaRPr>
                    </a:p>
                  </a:txBody>
                  <a:tcPr marL="5708" marR="5708" marT="5708" marB="0" anchor="ctr"/>
                </a:tc>
                <a:tc>
                  <a:txBody>
                    <a:bodyPr/>
                    <a:lstStyle/>
                    <a:p>
                      <a:pPr algn="ctr" fontAlgn="ctr"/>
                      <a:r>
                        <a:rPr lang="en-US" sz="1200" b="1" i="0" u="none" strike="noStrike" dirty="0">
                          <a:solidFill>
                            <a:schemeClr val="accent1">
                              <a:lumMod val="25000"/>
                            </a:schemeClr>
                          </a:solidFill>
                          <a:effectLst/>
                          <a:latin typeface="Calibri" panose="020F0502020204030204" pitchFamily="34" charset="0"/>
                          <a:cs typeface="Calibri" panose="020F0502020204030204" pitchFamily="34" charset="0"/>
                        </a:rPr>
                        <a:t>MAGNITUDE           phase 3</a:t>
                      </a:r>
                    </a:p>
                  </a:txBody>
                  <a:tcPr marL="6350" marR="6350" marT="6350" marB="0" anchor="ctr"/>
                </a:tc>
                <a:tc>
                  <a:txBody>
                    <a:bodyPr/>
                    <a:lstStyle/>
                    <a:p>
                      <a:pPr algn="ctr" fontAlgn="ctr"/>
                      <a:r>
                        <a:rPr lang="en-US" sz="1200" b="1" i="0" u="none" strike="noStrike">
                          <a:solidFill>
                            <a:schemeClr val="accent1">
                              <a:lumMod val="25000"/>
                            </a:schemeClr>
                          </a:solidFill>
                          <a:effectLst/>
                          <a:latin typeface="Calibri" panose="020F0502020204030204" pitchFamily="34" charset="0"/>
                          <a:cs typeface="Calibri" panose="020F0502020204030204" pitchFamily="34" charset="0"/>
                        </a:rPr>
                        <a:t>QUEST                       phase 2</a:t>
                      </a:r>
                      <a:endParaRPr lang="en-US" sz="1200" b="1" i="0" u="none" strike="noStrike" dirty="0">
                        <a:solidFill>
                          <a:schemeClr val="accent1">
                            <a:lumMod val="25000"/>
                          </a:schemeClr>
                        </a:solidFill>
                        <a:effectLst/>
                        <a:latin typeface="Calibri" panose="020F0502020204030204" pitchFamily="34" charset="0"/>
                        <a:cs typeface="Calibri" panose="020F0502020204030204" pitchFamily="34" charset="0"/>
                      </a:endParaRPr>
                    </a:p>
                  </a:txBody>
                  <a:tcPr marL="6350" marR="6350" marT="6350" marB="0" anchor="ctr"/>
                </a:tc>
                <a:tc>
                  <a:txBody>
                    <a:bodyPr/>
                    <a:lstStyle/>
                    <a:p>
                      <a:pPr algn="ctr" fontAlgn="ctr"/>
                      <a:r>
                        <a:rPr lang="en-US" sz="1200" b="1" i="0" u="none" strike="noStrike" dirty="0" err="1">
                          <a:solidFill>
                            <a:schemeClr val="accent1">
                              <a:lumMod val="25000"/>
                            </a:schemeClr>
                          </a:solidFill>
                          <a:effectLst/>
                          <a:latin typeface="Calibri" panose="020F0502020204030204" pitchFamily="34" charset="0"/>
                          <a:cs typeface="Calibri" panose="020F0502020204030204" pitchFamily="34" charset="0"/>
                        </a:rPr>
                        <a:t>PROpel</a:t>
                      </a:r>
                      <a:r>
                        <a:rPr lang="en-US" sz="1200" b="1" i="0" u="none" strike="noStrike" dirty="0">
                          <a:solidFill>
                            <a:schemeClr val="accent1">
                              <a:lumMod val="25000"/>
                            </a:schemeClr>
                          </a:solidFill>
                          <a:effectLst/>
                          <a:latin typeface="Calibri" panose="020F0502020204030204" pitchFamily="34" charset="0"/>
                          <a:cs typeface="Calibri" panose="020F0502020204030204" pitchFamily="34" charset="0"/>
                        </a:rPr>
                        <a:t>                  phase 3</a:t>
                      </a:r>
                    </a:p>
                  </a:txBody>
                  <a:tcPr marL="6350" marR="6350" marT="6350" marB="0" anchor="ctr"/>
                </a:tc>
                <a:tc>
                  <a:txBody>
                    <a:bodyPr/>
                    <a:lstStyle/>
                    <a:p>
                      <a:pPr algn="ctr" fontAlgn="ctr"/>
                      <a:r>
                        <a:rPr lang="en-US" sz="1200" b="1" i="0" u="none" strike="noStrike" dirty="0">
                          <a:solidFill>
                            <a:schemeClr val="accent1">
                              <a:lumMod val="25000"/>
                            </a:schemeClr>
                          </a:solidFill>
                          <a:effectLst/>
                          <a:latin typeface="Calibri" panose="020F0502020204030204" pitchFamily="34" charset="0"/>
                          <a:cs typeface="Calibri" panose="020F0502020204030204" pitchFamily="34" charset="0"/>
                        </a:rPr>
                        <a:t>TALAPRO-2            phase 3</a:t>
                      </a:r>
                    </a:p>
                  </a:txBody>
                  <a:tcPr marL="6350" marR="6350" marT="6350" marB="0" anchor="ctr"/>
                </a:tc>
                <a:extLst>
                  <a:ext uri="{0D108BD9-81ED-4DB2-BD59-A6C34878D82A}">
                    <a16:rowId xmlns:a16="http://schemas.microsoft.com/office/drawing/2014/main" val="1717945978"/>
                  </a:ext>
                </a:extLst>
              </a:tr>
              <a:tr h="526603">
                <a:tc>
                  <a:txBody>
                    <a:bodyPr/>
                    <a:lstStyle/>
                    <a:p>
                      <a:pPr algn="ctr" fontAlgn="b"/>
                      <a:r>
                        <a:rPr lang="en-US" sz="1600" u="none" strike="noStrike" dirty="0">
                          <a:solidFill>
                            <a:schemeClr val="accent6">
                              <a:lumMod val="75000"/>
                            </a:schemeClr>
                          </a:solidFill>
                          <a:effectLst/>
                          <a:latin typeface="Calibri" panose="020F0502020204030204" pitchFamily="34" charset="0"/>
                          <a:cs typeface="Calibri" panose="020F0502020204030204" pitchFamily="34" charset="0"/>
                        </a:rPr>
                        <a:t>Agent(s)</a:t>
                      </a:r>
                      <a:endParaRPr lang="en-US" sz="1600" b="0" i="0" u="none" strike="noStrike" dirty="0">
                        <a:solidFill>
                          <a:schemeClr val="accent6">
                            <a:lumMod val="75000"/>
                          </a:schemeClr>
                        </a:solidFill>
                        <a:effectLst/>
                        <a:latin typeface="Calibri" panose="020F0502020204030204" pitchFamily="34" charset="0"/>
                        <a:cs typeface="Calibri" panose="020F0502020204030204" pitchFamily="34" charset="0"/>
                      </a:endParaRPr>
                    </a:p>
                  </a:txBody>
                  <a:tcPr marL="5708" marR="5708" marT="5708" marB="0" anchor="ctr"/>
                </a:tc>
                <a:tc>
                  <a:txBody>
                    <a:bodyPr/>
                    <a:lstStyle/>
                    <a:p>
                      <a:pPr algn="ctr" fontAlgn="ctr"/>
                      <a:r>
                        <a:rPr lang="en-US" sz="1200" b="1" i="0" u="none" strike="noStrike" dirty="0">
                          <a:solidFill>
                            <a:schemeClr val="accent6">
                              <a:lumMod val="75000"/>
                            </a:schemeClr>
                          </a:solidFill>
                          <a:effectLst/>
                          <a:latin typeface="Calibri" panose="020F0502020204030204" pitchFamily="34" charset="0"/>
                          <a:cs typeface="Calibri" panose="020F0502020204030204" pitchFamily="34" charset="0"/>
                        </a:rPr>
                        <a:t>Niraparib + Abiraterone</a:t>
                      </a:r>
                    </a:p>
                  </a:txBody>
                  <a:tcPr marL="6350" marR="6350" marT="6350" marB="0" anchor="ctr"/>
                </a:tc>
                <a:tc>
                  <a:txBody>
                    <a:bodyPr/>
                    <a:lstStyle/>
                    <a:p>
                      <a:pPr algn="ctr" fontAlgn="ctr"/>
                      <a:r>
                        <a:rPr lang="en-US" sz="1200" b="1" i="0" u="none" strike="noStrike" dirty="0">
                          <a:solidFill>
                            <a:schemeClr val="accent6">
                              <a:lumMod val="75000"/>
                            </a:schemeClr>
                          </a:solidFill>
                          <a:effectLst/>
                          <a:latin typeface="Calibri" panose="020F0502020204030204" pitchFamily="34" charset="0"/>
                          <a:cs typeface="Calibri" panose="020F0502020204030204" pitchFamily="34" charset="0"/>
                        </a:rPr>
                        <a:t>Niraparib + Abiraterone</a:t>
                      </a:r>
                    </a:p>
                  </a:txBody>
                  <a:tcPr marL="6350" marR="6350" marT="6350" marB="0" anchor="ctr"/>
                </a:tc>
                <a:tc>
                  <a:txBody>
                    <a:bodyPr/>
                    <a:lstStyle/>
                    <a:p>
                      <a:pPr algn="ctr" fontAlgn="ctr"/>
                      <a:r>
                        <a:rPr lang="en-US" sz="1200" b="1" i="0" u="none" strike="noStrike" dirty="0">
                          <a:solidFill>
                            <a:schemeClr val="accent6">
                              <a:lumMod val="75000"/>
                            </a:schemeClr>
                          </a:solidFill>
                          <a:effectLst/>
                          <a:latin typeface="Calibri" panose="020F0502020204030204" pitchFamily="34" charset="0"/>
                          <a:cs typeface="Calibri" panose="020F0502020204030204" pitchFamily="34" charset="0"/>
                        </a:rPr>
                        <a:t>Olaparib + </a:t>
                      </a:r>
                    </a:p>
                    <a:p>
                      <a:pPr algn="ctr" fontAlgn="ctr"/>
                      <a:r>
                        <a:rPr lang="en-US" sz="1200" b="1" i="0" u="none" strike="noStrike" dirty="0">
                          <a:solidFill>
                            <a:schemeClr val="accent6">
                              <a:lumMod val="75000"/>
                            </a:schemeClr>
                          </a:solidFill>
                          <a:effectLst/>
                          <a:latin typeface="Calibri" panose="020F0502020204030204" pitchFamily="34" charset="0"/>
                          <a:cs typeface="Calibri" panose="020F0502020204030204" pitchFamily="34" charset="0"/>
                        </a:rPr>
                        <a:t>Abiraterone</a:t>
                      </a:r>
                    </a:p>
                  </a:txBody>
                  <a:tcPr marL="6350" marR="6350" marT="6350" marB="0" anchor="ctr"/>
                </a:tc>
                <a:tc>
                  <a:txBody>
                    <a:bodyPr/>
                    <a:lstStyle/>
                    <a:p>
                      <a:pPr algn="ctr" fontAlgn="ctr"/>
                      <a:r>
                        <a:rPr lang="en-US" sz="1200" b="1" i="0" u="none" strike="noStrike" dirty="0" err="1">
                          <a:solidFill>
                            <a:schemeClr val="accent6">
                              <a:lumMod val="75000"/>
                            </a:schemeClr>
                          </a:solidFill>
                          <a:effectLst/>
                          <a:latin typeface="Calibri" panose="020F0502020204030204" pitchFamily="34" charset="0"/>
                          <a:cs typeface="Calibri" panose="020F0502020204030204" pitchFamily="34" charset="0"/>
                        </a:rPr>
                        <a:t>Talazoparib</a:t>
                      </a:r>
                      <a:r>
                        <a:rPr lang="en-US" sz="1200" b="1" i="0" u="none" strike="noStrike" dirty="0">
                          <a:solidFill>
                            <a:schemeClr val="accent6">
                              <a:lumMod val="75000"/>
                            </a:schemeClr>
                          </a:solidFill>
                          <a:effectLst/>
                          <a:latin typeface="Calibri" panose="020F0502020204030204" pitchFamily="34" charset="0"/>
                          <a:cs typeface="Calibri" panose="020F0502020204030204" pitchFamily="34" charset="0"/>
                        </a:rPr>
                        <a:t> + Enzalutamide</a:t>
                      </a:r>
                    </a:p>
                  </a:txBody>
                  <a:tcPr marL="6350" marR="6350" marT="6350" marB="0" anchor="ctr"/>
                </a:tc>
                <a:extLst>
                  <a:ext uri="{0D108BD9-81ED-4DB2-BD59-A6C34878D82A}">
                    <a16:rowId xmlns:a16="http://schemas.microsoft.com/office/drawing/2014/main" val="3179749969"/>
                  </a:ext>
                </a:extLst>
              </a:tr>
              <a:tr h="288510">
                <a:tc gridSpan="5">
                  <a:txBody>
                    <a:bodyPr/>
                    <a:lstStyle/>
                    <a:p>
                      <a:pPr algn="ctr" fontAlgn="b"/>
                      <a:r>
                        <a:rPr lang="en-US" sz="1100" u="none" strike="noStrike" dirty="0">
                          <a:solidFill>
                            <a:schemeClr val="accent1">
                              <a:lumMod val="25000"/>
                            </a:schemeClr>
                          </a:solidFill>
                          <a:effectLst/>
                          <a:latin typeface="Calibri" panose="020F0502020204030204" pitchFamily="34" charset="0"/>
                          <a:cs typeface="Calibri" panose="020F0502020204030204" pitchFamily="34" charset="0"/>
                        </a:rPr>
                        <a:t>   Most common AEs grade 1 / 2</a:t>
                      </a:r>
                      <a:endParaRPr lang="en-US" sz="1100" b="0" i="0" u="none" strike="noStrike" dirty="0">
                        <a:solidFill>
                          <a:schemeClr val="accent1">
                            <a:lumMod val="25000"/>
                          </a:schemeClr>
                        </a:solidFill>
                        <a:effectLst/>
                        <a:latin typeface="Calibri" panose="020F0502020204030204" pitchFamily="34" charset="0"/>
                        <a:cs typeface="Calibri" panose="020F0502020204030204" pitchFamily="34" charset="0"/>
                      </a:endParaRPr>
                    </a:p>
                  </a:txBody>
                  <a:tcPr marL="5708" marR="5708" marT="5708" marB="0" anchor="ctr">
                    <a:solidFill>
                      <a:schemeClr val="bg2">
                        <a:lumMod val="20000"/>
                        <a:lumOff val="80000"/>
                      </a:schemeClr>
                    </a:solidFill>
                  </a:tcPr>
                </a:tc>
                <a:tc h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5708" marR="5708" marT="5708" marB="0" anchor="ctr"/>
                </a:tc>
                <a:tc hMerge="1">
                  <a:txBody>
                    <a:bodyPr/>
                    <a:lstStyle/>
                    <a:p>
                      <a:endParaRPr lang="en-US"/>
                    </a:p>
                  </a:txBody>
                  <a:tcPr/>
                </a:tc>
                <a:tc hMerge="1">
                  <a:txBody>
                    <a:bodyPr/>
                    <a:lstStyle/>
                    <a:p>
                      <a:endParaRPr lang="en-US"/>
                    </a:p>
                  </a:txBody>
                  <a:tcPr/>
                </a:tc>
                <a:tc h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5708" marR="5708" marT="5708" marB="0" anchor="ctr"/>
                </a:tc>
                <a:extLst>
                  <a:ext uri="{0D108BD9-81ED-4DB2-BD59-A6C34878D82A}">
                    <a16:rowId xmlns:a16="http://schemas.microsoft.com/office/drawing/2014/main" val="2042084762"/>
                  </a:ext>
                </a:extLst>
              </a:tr>
              <a:tr h="208704">
                <a:tc>
                  <a:txBody>
                    <a:bodyPr/>
                    <a:lstStyle/>
                    <a:p>
                      <a:pPr algn="ctr" fontAlgn="b"/>
                      <a:r>
                        <a:rPr lang="en-US" sz="1050" u="none" strike="noStrike" dirty="0">
                          <a:solidFill>
                            <a:schemeClr val="accent1">
                              <a:lumMod val="25000"/>
                            </a:schemeClr>
                          </a:solidFill>
                          <a:effectLst/>
                          <a:latin typeface="Calibri" panose="020F0502020204030204" pitchFamily="34" charset="0"/>
                          <a:cs typeface="Calibri" panose="020F0502020204030204" pitchFamily="34" charset="0"/>
                        </a:rPr>
                        <a:t>Anemia </a:t>
                      </a:r>
                      <a:endParaRPr lang="en-US" sz="1050" b="0" i="0" u="none" strike="noStrike" dirty="0">
                        <a:solidFill>
                          <a:schemeClr val="accent1">
                            <a:lumMod val="25000"/>
                          </a:schemeClr>
                        </a:solidFill>
                        <a:effectLst/>
                        <a:latin typeface="Calibri" panose="020F0502020204030204" pitchFamily="34" charset="0"/>
                        <a:cs typeface="Calibri" panose="020F0502020204030204" pitchFamily="34" charset="0"/>
                      </a:endParaRPr>
                    </a:p>
                  </a:txBody>
                  <a:tcPr marL="5708" marR="5708" marT="5708" marB="0" anchor="ctr"/>
                </a:tc>
                <a:tc>
                  <a:txBody>
                    <a:bodyPr/>
                    <a:lstStyle/>
                    <a:p>
                      <a:pPr algn="ctr" fontAlgn="ctr"/>
                      <a:r>
                        <a:rPr lang="en-US" sz="1100" b="0" i="0" u="none" strike="noStrike">
                          <a:solidFill>
                            <a:srgbClr val="000000"/>
                          </a:solidFill>
                          <a:effectLst/>
                          <a:latin typeface="Calibri" panose="020F0502020204030204" pitchFamily="34" charset="0"/>
                        </a:rPr>
                        <a:t>17.9%</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12.5%</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30.9%</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19.3%</a:t>
                      </a:r>
                    </a:p>
                  </a:txBody>
                  <a:tcPr marL="6350" marR="6350" marT="6350" marB="0" anchor="ctr"/>
                </a:tc>
                <a:extLst>
                  <a:ext uri="{0D108BD9-81ED-4DB2-BD59-A6C34878D82A}">
                    <a16:rowId xmlns:a16="http://schemas.microsoft.com/office/drawing/2014/main" val="2617105643"/>
                  </a:ext>
                </a:extLst>
              </a:tr>
              <a:tr h="208704">
                <a:tc>
                  <a:txBody>
                    <a:bodyPr/>
                    <a:lstStyle/>
                    <a:p>
                      <a:pPr algn="ctr" fontAlgn="b"/>
                      <a:r>
                        <a:rPr lang="en-US" sz="1050" u="none" strike="noStrike" dirty="0">
                          <a:solidFill>
                            <a:schemeClr val="accent1">
                              <a:lumMod val="25000"/>
                            </a:schemeClr>
                          </a:solidFill>
                          <a:effectLst/>
                          <a:latin typeface="Calibri" panose="020F0502020204030204" pitchFamily="34" charset="0"/>
                          <a:cs typeface="Calibri" panose="020F0502020204030204" pitchFamily="34" charset="0"/>
                        </a:rPr>
                        <a:t>Fatigue</a:t>
                      </a:r>
                      <a:endParaRPr lang="en-US" sz="1050" b="0" i="0" u="none" strike="noStrike" dirty="0">
                        <a:solidFill>
                          <a:schemeClr val="accent1">
                            <a:lumMod val="25000"/>
                          </a:schemeClr>
                        </a:solidFill>
                        <a:effectLst/>
                        <a:latin typeface="Calibri" panose="020F0502020204030204" pitchFamily="34" charset="0"/>
                        <a:cs typeface="Calibri" panose="020F0502020204030204" pitchFamily="34" charset="0"/>
                      </a:endParaRPr>
                    </a:p>
                  </a:txBody>
                  <a:tcPr marL="5708" marR="5708" marT="5708" marB="0" anchor="ctr"/>
                </a:tc>
                <a:tc>
                  <a:txBody>
                    <a:bodyPr/>
                    <a:lstStyle/>
                    <a:p>
                      <a:pPr algn="ctr" fontAlgn="ctr"/>
                      <a:r>
                        <a:rPr lang="en-US" sz="1100" b="0" i="0" u="none" strike="noStrike">
                          <a:solidFill>
                            <a:srgbClr val="000000"/>
                          </a:solidFill>
                          <a:effectLst/>
                          <a:latin typeface="Calibri" panose="020F0502020204030204" pitchFamily="34" charset="0"/>
                        </a:rPr>
                        <a:t>23.1%</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37.5%</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34.9%</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29.6%</a:t>
                      </a:r>
                    </a:p>
                  </a:txBody>
                  <a:tcPr marL="6350" marR="6350" marT="6350" marB="0" anchor="ctr"/>
                </a:tc>
                <a:extLst>
                  <a:ext uri="{0D108BD9-81ED-4DB2-BD59-A6C34878D82A}">
                    <a16:rowId xmlns:a16="http://schemas.microsoft.com/office/drawing/2014/main" val="2899767760"/>
                  </a:ext>
                </a:extLst>
              </a:tr>
              <a:tr h="208704">
                <a:tc>
                  <a:txBody>
                    <a:bodyPr/>
                    <a:lstStyle/>
                    <a:p>
                      <a:pPr algn="ctr" fontAlgn="b"/>
                      <a:r>
                        <a:rPr lang="en-US" sz="1050" u="none" strike="noStrike" dirty="0">
                          <a:solidFill>
                            <a:schemeClr val="accent1">
                              <a:lumMod val="25000"/>
                            </a:schemeClr>
                          </a:solidFill>
                          <a:effectLst/>
                          <a:latin typeface="Calibri" panose="020F0502020204030204" pitchFamily="34" charset="0"/>
                          <a:cs typeface="Calibri" panose="020F0502020204030204" pitchFamily="34" charset="0"/>
                        </a:rPr>
                        <a:t>Constipation</a:t>
                      </a:r>
                      <a:endParaRPr lang="en-US" sz="1050" b="0" i="0" u="none" strike="noStrike" dirty="0">
                        <a:solidFill>
                          <a:schemeClr val="accent1">
                            <a:lumMod val="25000"/>
                          </a:schemeClr>
                        </a:solidFill>
                        <a:effectLst/>
                        <a:latin typeface="Calibri" panose="020F0502020204030204" pitchFamily="34" charset="0"/>
                        <a:cs typeface="Calibri" panose="020F0502020204030204" pitchFamily="34" charset="0"/>
                      </a:endParaRPr>
                    </a:p>
                  </a:txBody>
                  <a:tcPr marL="5708" marR="5708" marT="5708" marB="0" anchor="ctr"/>
                </a:tc>
                <a:tc>
                  <a:txBody>
                    <a:bodyPr/>
                    <a:lstStyle/>
                    <a:p>
                      <a:pPr algn="ctr" fontAlgn="ctr"/>
                      <a:r>
                        <a:rPr lang="en-US" sz="1100" b="0" i="0" u="none" strike="noStrike">
                          <a:solidFill>
                            <a:srgbClr val="000000"/>
                          </a:solidFill>
                          <a:effectLst/>
                          <a:latin typeface="Calibri" panose="020F0502020204030204" pitchFamily="34" charset="0"/>
                        </a:rPr>
                        <a:t>30.7%</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50.0%</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16.5%</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NR</a:t>
                      </a:r>
                    </a:p>
                  </a:txBody>
                  <a:tcPr marL="6350" marR="6350" marT="6350" marB="0" anchor="ctr"/>
                </a:tc>
                <a:extLst>
                  <a:ext uri="{0D108BD9-81ED-4DB2-BD59-A6C34878D82A}">
                    <a16:rowId xmlns:a16="http://schemas.microsoft.com/office/drawing/2014/main" val="1419323658"/>
                  </a:ext>
                </a:extLst>
              </a:tr>
              <a:tr h="208704">
                <a:tc>
                  <a:txBody>
                    <a:bodyPr/>
                    <a:lstStyle/>
                    <a:p>
                      <a:pPr algn="ctr" fontAlgn="b"/>
                      <a:r>
                        <a:rPr lang="en-US" sz="1050" u="none" strike="noStrike" dirty="0">
                          <a:solidFill>
                            <a:schemeClr val="accent1">
                              <a:lumMod val="25000"/>
                            </a:schemeClr>
                          </a:solidFill>
                          <a:effectLst/>
                          <a:latin typeface="Calibri" panose="020F0502020204030204" pitchFamily="34" charset="0"/>
                          <a:cs typeface="Calibri" panose="020F0502020204030204" pitchFamily="34" charset="0"/>
                        </a:rPr>
                        <a:t>Thrombocytopenia</a:t>
                      </a:r>
                      <a:endParaRPr lang="en-US" sz="1050" b="0" i="0" u="none" strike="noStrike" dirty="0">
                        <a:solidFill>
                          <a:schemeClr val="accent1">
                            <a:lumMod val="25000"/>
                          </a:schemeClr>
                        </a:solidFill>
                        <a:effectLst/>
                        <a:latin typeface="Calibri" panose="020F0502020204030204" pitchFamily="34" charset="0"/>
                        <a:cs typeface="Calibri" panose="020F0502020204030204" pitchFamily="34" charset="0"/>
                      </a:endParaRPr>
                    </a:p>
                  </a:txBody>
                  <a:tcPr marL="5708" marR="5708" marT="5708" marB="0" anchor="ctr"/>
                </a:tc>
                <a:tc>
                  <a:txBody>
                    <a:bodyPr/>
                    <a:lstStyle/>
                    <a:p>
                      <a:pPr algn="ctr" fontAlgn="ctr"/>
                      <a:r>
                        <a:rPr lang="en-US" sz="1100" b="0" i="0" u="none" strike="noStrike">
                          <a:solidFill>
                            <a:srgbClr val="000000"/>
                          </a:solidFill>
                          <a:effectLst/>
                          <a:latin typeface="Calibri" panose="020F0502020204030204" pitchFamily="34" charset="0"/>
                        </a:rPr>
                        <a:t>21.2%</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20.8%</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NR</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17.3%</a:t>
                      </a:r>
                    </a:p>
                  </a:txBody>
                  <a:tcPr marL="6350" marR="6350" marT="6350" marB="0" anchor="ctr"/>
                </a:tc>
                <a:extLst>
                  <a:ext uri="{0D108BD9-81ED-4DB2-BD59-A6C34878D82A}">
                    <a16:rowId xmlns:a16="http://schemas.microsoft.com/office/drawing/2014/main" val="3654583688"/>
                  </a:ext>
                </a:extLst>
              </a:tr>
              <a:tr h="208704">
                <a:tc>
                  <a:txBody>
                    <a:bodyPr/>
                    <a:lstStyle/>
                    <a:p>
                      <a:pPr algn="ctr" fontAlgn="b"/>
                      <a:r>
                        <a:rPr lang="en-US" sz="1050" u="none" strike="noStrike" dirty="0">
                          <a:solidFill>
                            <a:schemeClr val="accent1">
                              <a:lumMod val="25000"/>
                            </a:schemeClr>
                          </a:solidFill>
                          <a:effectLst/>
                          <a:latin typeface="Calibri" panose="020F0502020204030204" pitchFamily="34" charset="0"/>
                          <a:cs typeface="Calibri" panose="020F0502020204030204" pitchFamily="34" charset="0"/>
                        </a:rPr>
                        <a:t>Nausea</a:t>
                      </a:r>
                      <a:endParaRPr lang="en-US" sz="1050" b="0" i="0" u="none" strike="noStrike" dirty="0">
                        <a:solidFill>
                          <a:schemeClr val="accent1">
                            <a:lumMod val="25000"/>
                          </a:schemeClr>
                        </a:solidFill>
                        <a:effectLst/>
                        <a:latin typeface="Calibri" panose="020F0502020204030204" pitchFamily="34" charset="0"/>
                        <a:cs typeface="Calibri" panose="020F0502020204030204" pitchFamily="34" charset="0"/>
                      </a:endParaRPr>
                    </a:p>
                  </a:txBody>
                  <a:tcPr marL="5708" marR="5708" marT="5708" marB="0" anchor="ctr"/>
                </a:tc>
                <a:tc>
                  <a:txBody>
                    <a:bodyPr/>
                    <a:lstStyle/>
                    <a:p>
                      <a:pPr algn="ctr" fontAlgn="ctr"/>
                      <a:r>
                        <a:rPr lang="en-US" sz="1100" b="0" i="0" u="none" strike="noStrike">
                          <a:solidFill>
                            <a:srgbClr val="000000"/>
                          </a:solidFill>
                          <a:effectLst/>
                          <a:latin typeface="Calibri" panose="020F0502020204030204" pitchFamily="34" charset="0"/>
                        </a:rPr>
                        <a:t>23.1%</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37.5%</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27.8%</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20.1%</a:t>
                      </a:r>
                    </a:p>
                  </a:txBody>
                  <a:tcPr marL="6350" marR="6350" marT="6350" marB="0" anchor="ctr"/>
                </a:tc>
                <a:extLst>
                  <a:ext uri="{0D108BD9-81ED-4DB2-BD59-A6C34878D82A}">
                    <a16:rowId xmlns:a16="http://schemas.microsoft.com/office/drawing/2014/main" val="3389313495"/>
                  </a:ext>
                </a:extLst>
              </a:tr>
              <a:tr h="208704">
                <a:tc>
                  <a:txBody>
                    <a:bodyPr/>
                    <a:lstStyle/>
                    <a:p>
                      <a:pPr algn="ctr" fontAlgn="b"/>
                      <a:r>
                        <a:rPr lang="en-US" sz="1050" u="none" strike="noStrike" dirty="0">
                          <a:solidFill>
                            <a:schemeClr val="accent1">
                              <a:lumMod val="25000"/>
                            </a:schemeClr>
                          </a:solidFill>
                          <a:effectLst/>
                          <a:latin typeface="Calibri" panose="020F0502020204030204" pitchFamily="34" charset="0"/>
                          <a:cs typeface="Calibri" panose="020F0502020204030204" pitchFamily="34" charset="0"/>
                        </a:rPr>
                        <a:t>Vomiting</a:t>
                      </a:r>
                      <a:endParaRPr lang="en-US" sz="1050" b="0" i="0" u="none" strike="noStrike" dirty="0">
                        <a:solidFill>
                          <a:schemeClr val="accent1">
                            <a:lumMod val="25000"/>
                          </a:schemeClr>
                        </a:solidFill>
                        <a:effectLst/>
                        <a:latin typeface="Calibri" panose="020F0502020204030204" pitchFamily="34" charset="0"/>
                        <a:cs typeface="Calibri" panose="020F0502020204030204" pitchFamily="34" charset="0"/>
                      </a:endParaRPr>
                    </a:p>
                  </a:txBody>
                  <a:tcPr marL="5708" marR="5708" marT="5708" marB="0" anchor="ctr"/>
                </a:tc>
                <a:tc>
                  <a:txBody>
                    <a:bodyPr/>
                    <a:lstStyle/>
                    <a:p>
                      <a:pPr algn="ctr" fontAlgn="ctr"/>
                      <a:r>
                        <a:rPr lang="en-US" sz="1100" b="0" i="0" u="none" strike="noStrike">
                          <a:solidFill>
                            <a:srgbClr val="000000"/>
                          </a:solidFill>
                          <a:effectLst/>
                          <a:latin typeface="Calibri" panose="020F0502020204030204" pitchFamily="34" charset="0"/>
                        </a:rPr>
                        <a:t>12.7%</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33.3%</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12.1%</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NR</a:t>
                      </a:r>
                    </a:p>
                  </a:txBody>
                  <a:tcPr marL="6350" marR="6350" marT="6350" marB="0" anchor="ctr"/>
                </a:tc>
                <a:extLst>
                  <a:ext uri="{0D108BD9-81ED-4DB2-BD59-A6C34878D82A}">
                    <a16:rowId xmlns:a16="http://schemas.microsoft.com/office/drawing/2014/main" val="2186971777"/>
                  </a:ext>
                </a:extLst>
              </a:tr>
              <a:tr h="208704">
                <a:tc>
                  <a:txBody>
                    <a:bodyPr/>
                    <a:lstStyle/>
                    <a:p>
                      <a:pPr algn="ctr" fontAlgn="b"/>
                      <a:r>
                        <a:rPr lang="en-US" sz="1050" u="none" strike="noStrike" dirty="0">
                          <a:solidFill>
                            <a:schemeClr val="accent1">
                              <a:lumMod val="25000"/>
                            </a:schemeClr>
                          </a:solidFill>
                          <a:effectLst/>
                          <a:latin typeface="Calibri" panose="020F0502020204030204" pitchFamily="34" charset="0"/>
                          <a:cs typeface="Calibri" panose="020F0502020204030204" pitchFamily="34" charset="0"/>
                        </a:rPr>
                        <a:t>Decreased appetite</a:t>
                      </a:r>
                      <a:endParaRPr lang="en-US" sz="1050" b="0" i="0" u="none" strike="noStrike" dirty="0">
                        <a:solidFill>
                          <a:schemeClr val="accent1">
                            <a:lumMod val="25000"/>
                          </a:schemeClr>
                        </a:solidFill>
                        <a:effectLst/>
                        <a:latin typeface="Calibri" panose="020F0502020204030204" pitchFamily="34" charset="0"/>
                        <a:cs typeface="Calibri" panose="020F0502020204030204" pitchFamily="34" charset="0"/>
                      </a:endParaRPr>
                    </a:p>
                  </a:txBody>
                  <a:tcPr marL="5708" marR="5708" marT="5708" marB="0" anchor="ctr"/>
                </a:tc>
                <a:tc>
                  <a:txBody>
                    <a:bodyPr/>
                    <a:lstStyle/>
                    <a:p>
                      <a:pPr algn="ctr" fontAlgn="ctr"/>
                      <a:r>
                        <a:rPr lang="en-US" sz="1100" b="0" i="0" u="none" strike="noStrike">
                          <a:solidFill>
                            <a:srgbClr val="000000"/>
                          </a:solidFill>
                          <a:effectLst/>
                          <a:latin typeface="Calibri" panose="020F0502020204030204" pitchFamily="34" charset="0"/>
                        </a:rPr>
                        <a:t>13.7%</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33.3%</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13.6%</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20.4%</a:t>
                      </a:r>
                    </a:p>
                  </a:txBody>
                  <a:tcPr marL="6350" marR="6350" marT="6350" marB="0" anchor="ctr"/>
                </a:tc>
                <a:extLst>
                  <a:ext uri="{0D108BD9-81ED-4DB2-BD59-A6C34878D82A}">
                    <a16:rowId xmlns:a16="http://schemas.microsoft.com/office/drawing/2014/main" val="1392669999"/>
                  </a:ext>
                </a:extLst>
              </a:tr>
              <a:tr h="208704">
                <a:tc>
                  <a:txBody>
                    <a:bodyPr/>
                    <a:lstStyle/>
                    <a:p>
                      <a:pPr algn="ctr" fontAlgn="b"/>
                      <a:r>
                        <a:rPr lang="en-US" sz="1050" u="none" strike="noStrike" dirty="0">
                          <a:solidFill>
                            <a:schemeClr val="accent1">
                              <a:lumMod val="25000"/>
                            </a:schemeClr>
                          </a:solidFill>
                          <a:effectLst/>
                          <a:latin typeface="Calibri" panose="020F0502020204030204" pitchFamily="34" charset="0"/>
                          <a:cs typeface="Calibri" panose="020F0502020204030204" pitchFamily="34" charset="0"/>
                        </a:rPr>
                        <a:t>Neutropenia</a:t>
                      </a:r>
                      <a:endParaRPr lang="en-US" sz="1050" b="0" i="0" u="none" strike="noStrike" dirty="0">
                        <a:solidFill>
                          <a:schemeClr val="accent1">
                            <a:lumMod val="25000"/>
                          </a:schemeClr>
                        </a:solidFill>
                        <a:effectLst/>
                        <a:latin typeface="Calibri" panose="020F0502020204030204" pitchFamily="34" charset="0"/>
                        <a:cs typeface="Calibri" panose="020F0502020204030204" pitchFamily="34" charset="0"/>
                      </a:endParaRPr>
                    </a:p>
                  </a:txBody>
                  <a:tcPr marL="5708" marR="5708" marT="5708" marB="0" anchor="ctr"/>
                </a:tc>
                <a:tc>
                  <a:txBody>
                    <a:bodyPr/>
                    <a:lstStyle/>
                    <a:p>
                      <a:pPr algn="ctr" fontAlgn="ctr"/>
                      <a:r>
                        <a:rPr lang="en-US" sz="1100" b="0" i="0" u="none" strike="noStrike">
                          <a:solidFill>
                            <a:srgbClr val="000000"/>
                          </a:solidFill>
                          <a:effectLst/>
                          <a:latin typeface="Calibri" panose="020F0502020204030204" pitchFamily="34" charset="0"/>
                        </a:rPr>
                        <a:t>7.1%</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8.4%</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NR</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17.3%</a:t>
                      </a:r>
                    </a:p>
                  </a:txBody>
                  <a:tcPr marL="6350" marR="6350" marT="6350" marB="0" anchor="ctr"/>
                </a:tc>
                <a:extLst>
                  <a:ext uri="{0D108BD9-81ED-4DB2-BD59-A6C34878D82A}">
                    <a16:rowId xmlns:a16="http://schemas.microsoft.com/office/drawing/2014/main" val="1170389605"/>
                  </a:ext>
                </a:extLst>
              </a:tr>
              <a:tr h="208704">
                <a:tc>
                  <a:txBody>
                    <a:bodyPr/>
                    <a:lstStyle/>
                    <a:p>
                      <a:pPr algn="ctr" fontAlgn="b"/>
                      <a:r>
                        <a:rPr lang="en-US" sz="1050" u="none" strike="noStrike" dirty="0">
                          <a:solidFill>
                            <a:schemeClr val="accent1">
                              <a:lumMod val="25000"/>
                            </a:schemeClr>
                          </a:solidFill>
                          <a:effectLst/>
                          <a:latin typeface="Calibri" panose="020F0502020204030204" pitchFamily="34" charset="0"/>
                          <a:cs typeface="Calibri" panose="020F0502020204030204" pitchFamily="34" charset="0"/>
                        </a:rPr>
                        <a:t>Back pain</a:t>
                      </a:r>
                      <a:endParaRPr lang="en-US" sz="1050" b="0" i="0" u="none" strike="noStrike" dirty="0">
                        <a:solidFill>
                          <a:schemeClr val="accent1">
                            <a:lumMod val="25000"/>
                          </a:schemeClr>
                        </a:solidFill>
                        <a:effectLst/>
                        <a:latin typeface="Calibri" panose="020F0502020204030204" pitchFamily="34" charset="0"/>
                        <a:cs typeface="Calibri" panose="020F0502020204030204" pitchFamily="34" charset="0"/>
                      </a:endParaRPr>
                    </a:p>
                  </a:txBody>
                  <a:tcPr marL="5708" marR="5708" marT="5708" marB="0" anchor="ctr"/>
                </a:tc>
                <a:tc>
                  <a:txBody>
                    <a:bodyPr/>
                    <a:lstStyle/>
                    <a:p>
                      <a:pPr algn="ctr" fontAlgn="ctr"/>
                      <a:r>
                        <a:rPr lang="en-US" sz="1100" b="0" i="0" u="none" strike="noStrike">
                          <a:solidFill>
                            <a:srgbClr val="000000"/>
                          </a:solidFill>
                          <a:effectLst/>
                          <a:latin typeface="Calibri" panose="020F0502020204030204" pitchFamily="34" charset="0"/>
                        </a:rPr>
                        <a:t>12.2%</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20.8%</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16.3%</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19.6%</a:t>
                      </a:r>
                    </a:p>
                  </a:txBody>
                  <a:tcPr marL="6350" marR="6350" marT="6350" marB="0" anchor="ctr"/>
                </a:tc>
                <a:extLst>
                  <a:ext uri="{0D108BD9-81ED-4DB2-BD59-A6C34878D82A}">
                    <a16:rowId xmlns:a16="http://schemas.microsoft.com/office/drawing/2014/main" val="2327599338"/>
                  </a:ext>
                </a:extLst>
              </a:tr>
              <a:tr h="208704">
                <a:tc>
                  <a:txBody>
                    <a:bodyPr/>
                    <a:lstStyle/>
                    <a:p>
                      <a:pPr algn="ctr" fontAlgn="b"/>
                      <a:r>
                        <a:rPr lang="en-US" sz="1050" u="none" strike="noStrike" dirty="0">
                          <a:solidFill>
                            <a:schemeClr val="accent1">
                              <a:lumMod val="25000"/>
                            </a:schemeClr>
                          </a:solidFill>
                          <a:effectLst/>
                          <a:latin typeface="Calibri" panose="020F0502020204030204" pitchFamily="34" charset="0"/>
                          <a:cs typeface="Calibri" panose="020F0502020204030204" pitchFamily="34" charset="0"/>
                        </a:rPr>
                        <a:t>Dyspnea</a:t>
                      </a:r>
                      <a:endParaRPr lang="en-US" sz="1050" b="0" i="0" u="none" strike="noStrike" dirty="0">
                        <a:solidFill>
                          <a:schemeClr val="accent1">
                            <a:lumMod val="25000"/>
                          </a:schemeClr>
                        </a:solidFill>
                        <a:effectLst/>
                        <a:latin typeface="Calibri" panose="020F0502020204030204" pitchFamily="34" charset="0"/>
                        <a:cs typeface="Calibri" panose="020F0502020204030204" pitchFamily="34" charset="0"/>
                      </a:endParaRPr>
                    </a:p>
                  </a:txBody>
                  <a:tcPr marL="5708" marR="5708" marT="5708" marB="0" anchor="ctr"/>
                </a:tc>
                <a:tc>
                  <a:txBody>
                    <a:bodyPr/>
                    <a:lstStyle/>
                    <a:p>
                      <a:pPr algn="ctr" fontAlgn="ctr"/>
                      <a:r>
                        <a:rPr lang="en-US" sz="1100" b="0" i="0" u="none" strike="noStrike">
                          <a:solidFill>
                            <a:srgbClr val="000000"/>
                          </a:solidFill>
                          <a:effectLst/>
                          <a:latin typeface="Calibri" panose="020F0502020204030204" pitchFamily="34" charset="0"/>
                        </a:rPr>
                        <a:t>14.1%</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12.5%</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NR</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NR</a:t>
                      </a:r>
                    </a:p>
                  </a:txBody>
                  <a:tcPr marL="6350" marR="6350" marT="6350" marB="0" anchor="ctr"/>
                </a:tc>
                <a:extLst>
                  <a:ext uri="{0D108BD9-81ED-4DB2-BD59-A6C34878D82A}">
                    <a16:rowId xmlns:a16="http://schemas.microsoft.com/office/drawing/2014/main" val="844873029"/>
                  </a:ext>
                </a:extLst>
              </a:tr>
              <a:tr h="208704">
                <a:tc>
                  <a:txBody>
                    <a:bodyPr/>
                    <a:lstStyle/>
                    <a:p>
                      <a:pPr algn="ctr" fontAlgn="b"/>
                      <a:r>
                        <a:rPr lang="en-US" sz="1050" u="none" strike="noStrike" dirty="0">
                          <a:solidFill>
                            <a:schemeClr val="accent1">
                              <a:lumMod val="25000"/>
                            </a:schemeClr>
                          </a:solidFill>
                          <a:effectLst/>
                          <a:latin typeface="Calibri" panose="020F0502020204030204" pitchFamily="34" charset="0"/>
                          <a:cs typeface="Calibri" panose="020F0502020204030204" pitchFamily="34" charset="0"/>
                        </a:rPr>
                        <a:t>Dizziness</a:t>
                      </a:r>
                      <a:endParaRPr lang="en-US" sz="1050" b="0" i="0" u="none" strike="noStrike" dirty="0">
                        <a:solidFill>
                          <a:schemeClr val="accent1">
                            <a:lumMod val="25000"/>
                          </a:schemeClr>
                        </a:solidFill>
                        <a:effectLst/>
                        <a:latin typeface="Calibri" panose="020F0502020204030204" pitchFamily="34" charset="0"/>
                        <a:cs typeface="Calibri" panose="020F0502020204030204" pitchFamily="34" charset="0"/>
                      </a:endParaRPr>
                    </a:p>
                  </a:txBody>
                  <a:tcPr marL="5708" marR="5708" marT="5708" marB="0" anchor="ctr"/>
                </a:tc>
                <a:tc>
                  <a:txBody>
                    <a:bodyPr/>
                    <a:lstStyle/>
                    <a:p>
                      <a:pPr algn="ctr" fontAlgn="ctr"/>
                      <a:r>
                        <a:rPr lang="en-US" sz="1100" b="0" i="0" u="none" strike="noStrike">
                          <a:solidFill>
                            <a:srgbClr val="000000"/>
                          </a:solidFill>
                          <a:effectLst/>
                          <a:latin typeface="Calibri" panose="020F0502020204030204" pitchFamily="34" charset="0"/>
                        </a:rPr>
                        <a:t>10.8%</a:t>
                      </a:r>
                    </a:p>
                  </a:txBody>
                  <a:tcPr marL="6350" marR="6350" marT="6350" marB="0" anchor="ctr"/>
                </a:tc>
                <a:tc>
                  <a:txBody>
                    <a:bodyPr/>
                    <a:lstStyle/>
                    <a:p>
                      <a:pPr algn="ctr" fontAlgn="ctr"/>
                      <a:r>
                        <a:rPr lang="en-US" sz="1100" b="0" i="0" u="none" strike="noStrike" dirty="0">
                          <a:solidFill>
                            <a:srgbClr val="000000"/>
                          </a:solidFill>
                          <a:effectLst/>
                          <a:latin typeface="Calibri" panose="020F0502020204030204" pitchFamily="34" charset="0"/>
                        </a:rPr>
                        <a:t>16.7%</a:t>
                      </a:r>
                    </a:p>
                  </a:txBody>
                  <a:tcPr marL="6350" marR="6350" marT="6350" marB="0" anchor="ctr"/>
                </a:tc>
                <a:tc>
                  <a:txBody>
                    <a:bodyPr/>
                    <a:lstStyle/>
                    <a:p>
                      <a:pPr algn="ctr" fontAlgn="ctr"/>
                      <a:r>
                        <a:rPr lang="en-US" sz="1100" b="0" i="0" u="none" strike="noStrike" dirty="0">
                          <a:solidFill>
                            <a:srgbClr val="000000"/>
                          </a:solidFill>
                          <a:effectLst/>
                          <a:latin typeface="Calibri" panose="020F0502020204030204" pitchFamily="34" charset="0"/>
                        </a:rPr>
                        <a:t>10.8%</a:t>
                      </a:r>
                    </a:p>
                  </a:txBody>
                  <a:tcPr marL="6350" marR="6350" marT="6350" marB="0" anchor="ctr"/>
                </a:tc>
                <a:tc>
                  <a:txBody>
                    <a:bodyPr/>
                    <a:lstStyle/>
                    <a:p>
                      <a:pPr algn="ctr" fontAlgn="ctr"/>
                      <a:r>
                        <a:rPr lang="en-US" sz="1100" b="0" i="0" u="none" strike="noStrike" dirty="0">
                          <a:solidFill>
                            <a:srgbClr val="000000"/>
                          </a:solidFill>
                          <a:effectLst/>
                          <a:latin typeface="Calibri" panose="020F0502020204030204" pitchFamily="34" charset="0"/>
                        </a:rPr>
                        <a:t>NR</a:t>
                      </a:r>
                    </a:p>
                  </a:txBody>
                  <a:tcPr marL="6350" marR="6350" marT="6350" marB="0" anchor="ctr"/>
                </a:tc>
                <a:extLst>
                  <a:ext uri="{0D108BD9-81ED-4DB2-BD59-A6C34878D82A}">
                    <a16:rowId xmlns:a16="http://schemas.microsoft.com/office/drawing/2014/main" val="1803744411"/>
                  </a:ext>
                </a:extLst>
              </a:tr>
            </a:tbl>
          </a:graphicData>
        </a:graphic>
      </p:graphicFrame>
      <p:sp>
        <p:nvSpPr>
          <p:cNvPr id="5" name="Title 1">
            <a:extLst>
              <a:ext uri="{FF2B5EF4-FFF2-40B4-BE49-F238E27FC236}">
                <a16:creationId xmlns:a16="http://schemas.microsoft.com/office/drawing/2014/main" id="{A8D741DA-DB96-B0B9-A382-4B4F9555C9EA}"/>
              </a:ext>
            </a:extLst>
          </p:cNvPr>
          <p:cNvSpPr txBox="1">
            <a:spLocks/>
          </p:cNvSpPr>
          <p:nvPr/>
        </p:nvSpPr>
        <p:spPr bwMode="auto">
          <a:xfrm>
            <a:off x="-603316" y="-116313"/>
            <a:ext cx="9144000" cy="85422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b="1" i="0">
                <a:solidFill>
                  <a:srgbClr val="14467E"/>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600" dirty="0"/>
              <a:t>PARP Inhibitor Plus AR Inhibitors: Grade 1/2 AEs</a:t>
            </a:r>
          </a:p>
        </p:txBody>
      </p:sp>
      <p:sp>
        <p:nvSpPr>
          <p:cNvPr id="6" name="TextBox 5">
            <a:extLst>
              <a:ext uri="{FF2B5EF4-FFF2-40B4-BE49-F238E27FC236}">
                <a16:creationId xmlns:a16="http://schemas.microsoft.com/office/drawing/2014/main" id="{7008844C-D532-CB57-024B-0665B67FFE65}"/>
              </a:ext>
            </a:extLst>
          </p:cNvPr>
          <p:cNvSpPr txBox="1"/>
          <p:nvPr/>
        </p:nvSpPr>
        <p:spPr>
          <a:xfrm>
            <a:off x="3505199" y="4540858"/>
            <a:ext cx="5638801" cy="600164"/>
          </a:xfrm>
          <a:prstGeom prst="rect">
            <a:avLst/>
          </a:prstGeom>
          <a:noFill/>
        </p:spPr>
        <p:txBody>
          <a:bodyPr wrap="square" rtlCol="0">
            <a:spAutoFit/>
          </a:bodyPr>
          <a:lstStyle/>
          <a:p>
            <a:pPr algn="r"/>
            <a:r>
              <a:rPr lang="en-US" sz="1100" dirty="0"/>
              <a:t>Chi KN et al. </a:t>
            </a:r>
            <a:r>
              <a:rPr lang="en-US" sz="1100" i="1" dirty="0"/>
              <a:t>J Clin Oncol</a:t>
            </a:r>
            <a:r>
              <a:rPr lang="en-US" sz="1100" dirty="0"/>
              <a:t>. 2023;JCO2201649. Ahead of print; </a:t>
            </a:r>
            <a:r>
              <a:rPr lang="en-US" sz="1100" dirty="0" err="1"/>
              <a:t>Fiazzi</a:t>
            </a:r>
            <a:r>
              <a:rPr lang="en-US" sz="1100" dirty="0"/>
              <a:t> K et al. </a:t>
            </a:r>
            <a:r>
              <a:rPr lang="en-US" sz="1100" i="1" dirty="0"/>
              <a:t>N </a:t>
            </a:r>
            <a:r>
              <a:rPr lang="en-US" sz="1100" i="1" dirty="0" err="1"/>
              <a:t>Engl</a:t>
            </a:r>
            <a:r>
              <a:rPr lang="en-US" sz="1100" i="1" dirty="0"/>
              <a:t> J Med</a:t>
            </a:r>
            <a:r>
              <a:rPr lang="en-US" sz="1100" dirty="0"/>
              <a:t>. 2023;388(8):719-732; </a:t>
            </a:r>
            <a:r>
              <a:rPr lang="da-DK" sz="1100" dirty="0"/>
              <a:t>Clarke NW et al. </a:t>
            </a:r>
            <a:r>
              <a:rPr lang="da-DK" sz="1100" i="1" dirty="0"/>
              <a:t>N Engl J Med Evid</a:t>
            </a:r>
            <a:r>
              <a:rPr lang="da-DK" sz="1100" dirty="0"/>
              <a:t>. 2022;1(9); Agarwal N et al.</a:t>
            </a:r>
            <a:r>
              <a:rPr lang="da-DK" sz="1100" i="1" dirty="0"/>
              <a:t> J Clin Oncol</a:t>
            </a:r>
            <a:r>
              <a:rPr lang="da-DK" sz="1100" dirty="0"/>
              <a:t>. 2023;41(6_suppl ):LBA17-LBA17</a:t>
            </a:r>
            <a:endParaRPr lang="en-US" sz="1100" dirty="0"/>
          </a:p>
        </p:txBody>
      </p:sp>
      <p:sp>
        <p:nvSpPr>
          <p:cNvPr id="7" name="TextBox 6">
            <a:extLst>
              <a:ext uri="{FF2B5EF4-FFF2-40B4-BE49-F238E27FC236}">
                <a16:creationId xmlns:a16="http://schemas.microsoft.com/office/drawing/2014/main" id="{C40A9BFE-D91E-ACFA-FB8E-76BAE265FF36}"/>
              </a:ext>
            </a:extLst>
          </p:cNvPr>
          <p:cNvSpPr txBox="1"/>
          <p:nvPr/>
        </p:nvSpPr>
        <p:spPr>
          <a:xfrm>
            <a:off x="677365" y="4138154"/>
            <a:ext cx="1040670" cy="230832"/>
          </a:xfrm>
          <a:prstGeom prst="rect">
            <a:avLst/>
          </a:prstGeom>
          <a:noFill/>
        </p:spPr>
        <p:txBody>
          <a:bodyPr wrap="none" rtlCol="0">
            <a:spAutoFit/>
          </a:bodyPr>
          <a:lstStyle/>
          <a:p>
            <a:r>
              <a:rPr lang="en-US" sz="900" dirty="0"/>
              <a:t>NR=not reported</a:t>
            </a:r>
          </a:p>
        </p:txBody>
      </p:sp>
    </p:spTree>
    <p:extLst>
      <p:ext uri="{BB962C8B-B14F-4D97-AF65-F5344CB8AC3E}">
        <p14:creationId xmlns:p14="http://schemas.microsoft.com/office/powerpoint/2010/main" val="25845301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1E0D6D0-83F9-9F8B-377A-94606C1E97A6}"/>
              </a:ext>
            </a:extLst>
          </p:cNvPr>
          <p:cNvGraphicFramePr>
            <a:graphicFrameLocks noGrp="1"/>
          </p:cNvGraphicFramePr>
          <p:nvPr/>
        </p:nvGraphicFramePr>
        <p:xfrm>
          <a:off x="894181" y="566300"/>
          <a:ext cx="7086601" cy="3658843"/>
        </p:xfrm>
        <a:graphic>
          <a:graphicData uri="http://schemas.openxmlformats.org/drawingml/2006/table">
            <a:tbl>
              <a:tblPr firstRow="1" firstCol="1" bandRow="1">
                <a:tableStyleId>{5C22544A-7EE6-4342-B048-85BDC9FD1C3A}</a:tableStyleId>
              </a:tblPr>
              <a:tblGrid>
                <a:gridCol w="1750611">
                  <a:extLst>
                    <a:ext uri="{9D8B030D-6E8A-4147-A177-3AD203B41FA5}">
                      <a16:colId xmlns:a16="http://schemas.microsoft.com/office/drawing/2014/main" val="3299699320"/>
                    </a:ext>
                  </a:extLst>
                </a:gridCol>
                <a:gridCol w="1551101">
                  <a:extLst>
                    <a:ext uri="{9D8B030D-6E8A-4147-A177-3AD203B41FA5}">
                      <a16:colId xmlns:a16="http://schemas.microsoft.com/office/drawing/2014/main" val="3627547323"/>
                    </a:ext>
                  </a:extLst>
                </a:gridCol>
                <a:gridCol w="1319985">
                  <a:extLst>
                    <a:ext uri="{9D8B030D-6E8A-4147-A177-3AD203B41FA5}">
                      <a16:colId xmlns:a16="http://schemas.microsoft.com/office/drawing/2014/main" val="2088881311"/>
                    </a:ext>
                  </a:extLst>
                </a:gridCol>
                <a:gridCol w="1202446">
                  <a:extLst>
                    <a:ext uri="{9D8B030D-6E8A-4147-A177-3AD203B41FA5}">
                      <a16:colId xmlns:a16="http://schemas.microsoft.com/office/drawing/2014/main" val="250814001"/>
                    </a:ext>
                  </a:extLst>
                </a:gridCol>
                <a:gridCol w="1262458">
                  <a:extLst>
                    <a:ext uri="{9D8B030D-6E8A-4147-A177-3AD203B41FA5}">
                      <a16:colId xmlns:a16="http://schemas.microsoft.com/office/drawing/2014/main" val="3376825488"/>
                    </a:ext>
                  </a:extLst>
                </a:gridCol>
              </a:tblGrid>
              <a:tr h="547986">
                <a:tc>
                  <a:txBody>
                    <a:bodyPr/>
                    <a:lstStyle/>
                    <a:p>
                      <a:pPr algn="ctr" fontAlgn="ctr"/>
                      <a:r>
                        <a:rPr lang="en-US" sz="1600" b="1" u="none" strike="noStrike" dirty="0">
                          <a:solidFill>
                            <a:schemeClr val="accent6">
                              <a:lumMod val="75000"/>
                            </a:schemeClr>
                          </a:solidFill>
                          <a:effectLst/>
                          <a:latin typeface="Calibri" panose="020F0502020204030204" pitchFamily="34" charset="0"/>
                          <a:cs typeface="Calibri" panose="020F0502020204030204" pitchFamily="34" charset="0"/>
                        </a:rPr>
                        <a:t>Clinical Trial</a:t>
                      </a:r>
                      <a:endParaRPr lang="en-US" sz="1600" b="1" i="0" u="none" strike="noStrike" dirty="0">
                        <a:solidFill>
                          <a:schemeClr val="accent6">
                            <a:lumMod val="75000"/>
                          </a:schemeClr>
                        </a:solidFill>
                        <a:effectLst/>
                        <a:latin typeface="Calibri" panose="020F0502020204030204" pitchFamily="34" charset="0"/>
                        <a:cs typeface="Calibri" panose="020F0502020204030204" pitchFamily="34" charset="0"/>
                      </a:endParaRPr>
                    </a:p>
                  </a:txBody>
                  <a:tcPr marL="5708" marR="5708" marT="5708" marB="0" anchor="ctr"/>
                </a:tc>
                <a:tc>
                  <a:txBody>
                    <a:bodyPr/>
                    <a:lstStyle/>
                    <a:p>
                      <a:pPr algn="ctr" fontAlgn="ctr"/>
                      <a:r>
                        <a:rPr lang="en-US" sz="1200" b="1" i="0" u="none" strike="noStrike" dirty="0">
                          <a:solidFill>
                            <a:schemeClr val="accent1">
                              <a:lumMod val="25000"/>
                            </a:schemeClr>
                          </a:solidFill>
                          <a:effectLst/>
                          <a:latin typeface="Calibri" panose="020F0502020204030204" pitchFamily="34" charset="0"/>
                          <a:cs typeface="Calibri" panose="020F0502020204030204" pitchFamily="34" charset="0"/>
                        </a:rPr>
                        <a:t>MAGNITUDE           phase 3</a:t>
                      </a:r>
                    </a:p>
                  </a:txBody>
                  <a:tcPr marL="6350" marR="6350" marT="6350" marB="0" anchor="ctr"/>
                </a:tc>
                <a:tc>
                  <a:txBody>
                    <a:bodyPr/>
                    <a:lstStyle/>
                    <a:p>
                      <a:pPr algn="ctr" fontAlgn="ctr"/>
                      <a:r>
                        <a:rPr lang="en-US" sz="1200" b="1" i="0" u="none" strike="noStrike" dirty="0">
                          <a:solidFill>
                            <a:schemeClr val="accent1">
                              <a:lumMod val="25000"/>
                            </a:schemeClr>
                          </a:solidFill>
                          <a:effectLst/>
                          <a:latin typeface="Calibri" panose="020F0502020204030204" pitchFamily="34" charset="0"/>
                          <a:cs typeface="Calibri" panose="020F0502020204030204" pitchFamily="34" charset="0"/>
                        </a:rPr>
                        <a:t>QUEST                       phase 2</a:t>
                      </a:r>
                    </a:p>
                  </a:txBody>
                  <a:tcPr marL="6350" marR="6350" marT="6350" marB="0" anchor="ctr"/>
                </a:tc>
                <a:tc>
                  <a:txBody>
                    <a:bodyPr/>
                    <a:lstStyle/>
                    <a:p>
                      <a:pPr algn="ctr" fontAlgn="ctr"/>
                      <a:r>
                        <a:rPr lang="en-US" sz="1200" b="1" i="0" u="none" strike="noStrike" dirty="0" err="1">
                          <a:solidFill>
                            <a:schemeClr val="accent1">
                              <a:lumMod val="25000"/>
                            </a:schemeClr>
                          </a:solidFill>
                          <a:effectLst/>
                          <a:latin typeface="Calibri" panose="020F0502020204030204" pitchFamily="34" charset="0"/>
                          <a:cs typeface="Calibri" panose="020F0502020204030204" pitchFamily="34" charset="0"/>
                        </a:rPr>
                        <a:t>PROpel</a:t>
                      </a:r>
                      <a:r>
                        <a:rPr lang="en-US" sz="1200" b="1" i="0" u="none" strike="noStrike" dirty="0">
                          <a:solidFill>
                            <a:schemeClr val="accent1">
                              <a:lumMod val="25000"/>
                            </a:schemeClr>
                          </a:solidFill>
                          <a:effectLst/>
                          <a:latin typeface="Calibri" panose="020F0502020204030204" pitchFamily="34" charset="0"/>
                          <a:cs typeface="Calibri" panose="020F0502020204030204" pitchFamily="34" charset="0"/>
                        </a:rPr>
                        <a:t>                  phase 3</a:t>
                      </a:r>
                    </a:p>
                  </a:txBody>
                  <a:tcPr marL="6350" marR="6350" marT="6350" marB="0" anchor="ctr"/>
                </a:tc>
                <a:tc>
                  <a:txBody>
                    <a:bodyPr/>
                    <a:lstStyle/>
                    <a:p>
                      <a:pPr algn="ctr" fontAlgn="ctr"/>
                      <a:r>
                        <a:rPr lang="en-US" sz="1200" b="1" i="0" u="none" strike="noStrike" dirty="0">
                          <a:solidFill>
                            <a:schemeClr val="accent1">
                              <a:lumMod val="25000"/>
                            </a:schemeClr>
                          </a:solidFill>
                          <a:effectLst/>
                          <a:latin typeface="Calibri" panose="020F0502020204030204" pitchFamily="34" charset="0"/>
                          <a:cs typeface="Calibri" panose="020F0502020204030204" pitchFamily="34" charset="0"/>
                        </a:rPr>
                        <a:t>TALAPRO-2            phase 3</a:t>
                      </a:r>
                    </a:p>
                  </a:txBody>
                  <a:tcPr marL="6350" marR="6350" marT="6350" marB="0" anchor="ctr"/>
                </a:tc>
                <a:extLst>
                  <a:ext uri="{0D108BD9-81ED-4DB2-BD59-A6C34878D82A}">
                    <a16:rowId xmlns:a16="http://schemas.microsoft.com/office/drawing/2014/main" val="1717945978"/>
                  </a:ext>
                </a:extLst>
              </a:tr>
              <a:tr h="526603">
                <a:tc>
                  <a:txBody>
                    <a:bodyPr/>
                    <a:lstStyle/>
                    <a:p>
                      <a:pPr algn="ctr" fontAlgn="b"/>
                      <a:r>
                        <a:rPr lang="en-US" sz="1600" u="none" strike="noStrike" dirty="0">
                          <a:solidFill>
                            <a:schemeClr val="accent6">
                              <a:lumMod val="75000"/>
                            </a:schemeClr>
                          </a:solidFill>
                          <a:effectLst/>
                          <a:latin typeface="Calibri" panose="020F0502020204030204" pitchFamily="34" charset="0"/>
                          <a:cs typeface="Calibri" panose="020F0502020204030204" pitchFamily="34" charset="0"/>
                        </a:rPr>
                        <a:t>Agent(s)</a:t>
                      </a:r>
                      <a:endParaRPr lang="en-US" sz="1600" b="0" i="0" u="none" strike="noStrike" dirty="0">
                        <a:solidFill>
                          <a:schemeClr val="accent6">
                            <a:lumMod val="75000"/>
                          </a:schemeClr>
                        </a:solidFill>
                        <a:effectLst/>
                        <a:latin typeface="Calibri" panose="020F0502020204030204" pitchFamily="34" charset="0"/>
                        <a:cs typeface="Calibri" panose="020F0502020204030204" pitchFamily="34" charset="0"/>
                      </a:endParaRPr>
                    </a:p>
                  </a:txBody>
                  <a:tcPr marL="5708" marR="5708" marT="5708" marB="0" anchor="ctr"/>
                </a:tc>
                <a:tc>
                  <a:txBody>
                    <a:bodyPr/>
                    <a:lstStyle/>
                    <a:p>
                      <a:pPr algn="ctr" fontAlgn="ctr"/>
                      <a:r>
                        <a:rPr lang="en-US" sz="1200" b="1" i="0" u="none" strike="noStrike" dirty="0">
                          <a:solidFill>
                            <a:schemeClr val="accent6">
                              <a:lumMod val="75000"/>
                            </a:schemeClr>
                          </a:solidFill>
                          <a:effectLst/>
                          <a:latin typeface="Calibri" panose="020F0502020204030204" pitchFamily="34" charset="0"/>
                          <a:cs typeface="Calibri" panose="020F0502020204030204" pitchFamily="34" charset="0"/>
                        </a:rPr>
                        <a:t>Niraparib + Abiraterone </a:t>
                      </a:r>
                    </a:p>
                  </a:txBody>
                  <a:tcPr marL="6350" marR="6350" marT="6350" marB="0" anchor="ctr"/>
                </a:tc>
                <a:tc>
                  <a:txBody>
                    <a:bodyPr/>
                    <a:lstStyle/>
                    <a:p>
                      <a:pPr algn="ctr" fontAlgn="ctr"/>
                      <a:r>
                        <a:rPr lang="en-US" sz="1200" b="1" i="0" u="none" strike="noStrike" dirty="0">
                          <a:solidFill>
                            <a:schemeClr val="accent6">
                              <a:lumMod val="75000"/>
                            </a:schemeClr>
                          </a:solidFill>
                          <a:effectLst/>
                          <a:latin typeface="Calibri" panose="020F0502020204030204" pitchFamily="34" charset="0"/>
                          <a:cs typeface="Calibri" panose="020F0502020204030204" pitchFamily="34" charset="0"/>
                        </a:rPr>
                        <a:t>Niraparib + Abiraterone</a:t>
                      </a:r>
                    </a:p>
                  </a:txBody>
                  <a:tcPr marL="6350" marR="6350" marT="6350" marB="0" anchor="ctr"/>
                </a:tc>
                <a:tc>
                  <a:txBody>
                    <a:bodyPr/>
                    <a:lstStyle/>
                    <a:p>
                      <a:pPr algn="ctr" fontAlgn="ctr"/>
                      <a:r>
                        <a:rPr lang="en-US" sz="1200" b="1" i="0" u="none" strike="noStrike" dirty="0">
                          <a:solidFill>
                            <a:schemeClr val="accent6">
                              <a:lumMod val="75000"/>
                            </a:schemeClr>
                          </a:solidFill>
                          <a:effectLst/>
                          <a:latin typeface="Calibri" panose="020F0502020204030204" pitchFamily="34" charset="0"/>
                          <a:cs typeface="Calibri" panose="020F0502020204030204" pitchFamily="34" charset="0"/>
                        </a:rPr>
                        <a:t>Olaparib + </a:t>
                      </a:r>
                    </a:p>
                    <a:p>
                      <a:pPr algn="ctr" fontAlgn="ctr"/>
                      <a:r>
                        <a:rPr lang="en-US" sz="1200" b="1" i="0" u="none" strike="noStrike" dirty="0">
                          <a:solidFill>
                            <a:schemeClr val="accent6">
                              <a:lumMod val="75000"/>
                            </a:schemeClr>
                          </a:solidFill>
                          <a:effectLst/>
                          <a:latin typeface="Calibri" panose="020F0502020204030204" pitchFamily="34" charset="0"/>
                          <a:cs typeface="Calibri" panose="020F0502020204030204" pitchFamily="34" charset="0"/>
                        </a:rPr>
                        <a:t>Abiraterone</a:t>
                      </a:r>
                    </a:p>
                  </a:txBody>
                  <a:tcPr marL="6350" marR="6350" marT="6350" marB="0" anchor="ctr"/>
                </a:tc>
                <a:tc>
                  <a:txBody>
                    <a:bodyPr/>
                    <a:lstStyle/>
                    <a:p>
                      <a:pPr algn="ctr" fontAlgn="ctr"/>
                      <a:r>
                        <a:rPr lang="en-US" sz="1200" b="1" i="0" u="none" strike="noStrike" dirty="0" err="1">
                          <a:solidFill>
                            <a:schemeClr val="accent6">
                              <a:lumMod val="75000"/>
                            </a:schemeClr>
                          </a:solidFill>
                          <a:effectLst/>
                          <a:latin typeface="Calibri" panose="020F0502020204030204" pitchFamily="34" charset="0"/>
                          <a:cs typeface="Calibri" panose="020F0502020204030204" pitchFamily="34" charset="0"/>
                        </a:rPr>
                        <a:t>Talazoparib</a:t>
                      </a:r>
                      <a:r>
                        <a:rPr lang="en-US" sz="1200" b="1" i="0" u="none" strike="noStrike" dirty="0">
                          <a:solidFill>
                            <a:schemeClr val="accent6">
                              <a:lumMod val="75000"/>
                            </a:schemeClr>
                          </a:solidFill>
                          <a:effectLst/>
                          <a:latin typeface="Calibri" panose="020F0502020204030204" pitchFamily="34" charset="0"/>
                          <a:cs typeface="Calibri" panose="020F0502020204030204" pitchFamily="34" charset="0"/>
                        </a:rPr>
                        <a:t> + Enzalutamide</a:t>
                      </a:r>
                    </a:p>
                  </a:txBody>
                  <a:tcPr marL="6350" marR="6350" marT="6350" marB="0" anchor="ctr"/>
                </a:tc>
                <a:extLst>
                  <a:ext uri="{0D108BD9-81ED-4DB2-BD59-A6C34878D82A}">
                    <a16:rowId xmlns:a16="http://schemas.microsoft.com/office/drawing/2014/main" val="3179749969"/>
                  </a:ext>
                </a:extLst>
              </a:tr>
              <a:tr h="288510">
                <a:tc gridSpan="5">
                  <a:txBody>
                    <a:bodyPr/>
                    <a:lstStyle/>
                    <a:p>
                      <a:pPr algn="ctr" fontAlgn="b"/>
                      <a:r>
                        <a:rPr lang="en-US" sz="1100" u="none" strike="noStrike" dirty="0">
                          <a:solidFill>
                            <a:schemeClr val="accent1">
                              <a:lumMod val="25000"/>
                            </a:schemeClr>
                          </a:solidFill>
                          <a:effectLst/>
                          <a:latin typeface="Calibri" panose="020F0502020204030204" pitchFamily="34" charset="0"/>
                          <a:cs typeface="Calibri" panose="020F0502020204030204" pitchFamily="34" charset="0"/>
                        </a:rPr>
                        <a:t>   Most common AEs grade 3 / 4</a:t>
                      </a:r>
                      <a:endParaRPr lang="en-US" sz="1100" b="0" i="0" u="none" strike="noStrike" dirty="0">
                        <a:solidFill>
                          <a:schemeClr val="accent1">
                            <a:lumMod val="25000"/>
                          </a:schemeClr>
                        </a:solidFill>
                        <a:effectLst/>
                        <a:latin typeface="Calibri" panose="020F0502020204030204" pitchFamily="34" charset="0"/>
                        <a:cs typeface="Calibri" panose="020F0502020204030204" pitchFamily="34" charset="0"/>
                      </a:endParaRPr>
                    </a:p>
                  </a:txBody>
                  <a:tcPr marL="5708" marR="5708" marT="5708" marB="0" anchor="ctr">
                    <a:solidFill>
                      <a:schemeClr val="bg2">
                        <a:lumMod val="20000"/>
                        <a:lumOff val="80000"/>
                      </a:schemeClr>
                    </a:solidFill>
                  </a:tcPr>
                </a:tc>
                <a:tc h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5708" marR="5708" marT="5708" marB="0" anchor="ctr"/>
                </a:tc>
                <a:tc hMerge="1">
                  <a:txBody>
                    <a:bodyPr/>
                    <a:lstStyle/>
                    <a:p>
                      <a:endParaRPr lang="en-US"/>
                    </a:p>
                  </a:txBody>
                  <a:tcPr/>
                </a:tc>
                <a:tc hMerge="1">
                  <a:txBody>
                    <a:bodyPr/>
                    <a:lstStyle/>
                    <a:p>
                      <a:endParaRPr lang="en-US"/>
                    </a:p>
                  </a:txBody>
                  <a:tcPr/>
                </a:tc>
                <a:tc hMerge="1">
                  <a:txBody>
                    <a:bodyPr/>
                    <a:lstStyle/>
                    <a:p>
                      <a:pPr algn="ctr" fontAlgn="ctr"/>
                      <a:endParaRPr lang="en-US" sz="1000" b="0" i="0" u="none" strike="noStrike" dirty="0">
                        <a:solidFill>
                          <a:srgbClr val="000000"/>
                        </a:solidFill>
                        <a:effectLst/>
                        <a:latin typeface="Calibri" panose="020F0502020204030204" pitchFamily="34" charset="0"/>
                      </a:endParaRPr>
                    </a:p>
                  </a:txBody>
                  <a:tcPr marL="5708" marR="5708" marT="5708" marB="0" anchor="ctr"/>
                </a:tc>
                <a:extLst>
                  <a:ext uri="{0D108BD9-81ED-4DB2-BD59-A6C34878D82A}">
                    <a16:rowId xmlns:a16="http://schemas.microsoft.com/office/drawing/2014/main" val="2042084762"/>
                  </a:ext>
                </a:extLst>
              </a:tr>
              <a:tr h="208704">
                <a:tc>
                  <a:txBody>
                    <a:bodyPr/>
                    <a:lstStyle/>
                    <a:p>
                      <a:pPr algn="ctr" fontAlgn="b"/>
                      <a:r>
                        <a:rPr lang="en-US" sz="1050" u="none" strike="noStrike" dirty="0">
                          <a:solidFill>
                            <a:schemeClr val="accent1">
                              <a:lumMod val="25000"/>
                            </a:schemeClr>
                          </a:solidFill>
                          <a:effectLst/>
                          <a:latin typeface="Calibri" panose="020F0502020204030204" pitchFamily="34" charset="0"/>
                          <a:cs typeface="Calibri" panose="020F0502020204030204" pitchFamily="34" charset="0"/>
                        </a:rPr>
                        <a:t>Anemia </a:t>
                      </a:r>
                      <a:endParaRPr lang="en-US" sz="1050" b="0" i="0" u="none" strike="noStrike" dirty="0">
                        <a:solidFill>
                          <a:schemeClr val="accent1">
                            <a:lumMod val="25000"/>
                          </a:schemeClr>
                        </a:solidFill>
                        <a:effectLst/>
                        <a:latin typeface="Calibri" panose="020F0502020204030204" pitchFamily="34" charset="0"/>
                        <a:cs typeface="Calibri" panose="020F0502020204030204" pitchFamily="34" charset="0"/>
                      </a:endParaRPr>
                    </a:p>
                  </a:txBody>
                  <a:tcPr marL="5708" marR="5708" marT="5708" marB="0" anchor="ctr"/>
                </a:tc>
                <a:tc>
                  <a:txBody>
                    <a:bodyPr/>
                    <a:lstStyle/>
                    <a:p>
                      <a:pPr algn="ctr" fontAlgn="ctr"/>
                      <a:r>
                        <a:rPr lang="en-US" sz="1100" b="0" i="0" u="none" strike="noStrike">
                          <a:solidFill>
                            <a:srgbClr val="000000"/>
                          </a:solidFill>
                          <a:effectLst/>
                          <a:latin typeface="Calibri" panose="020F0502020204030204" pitchFamily="34" charset="0"/>
                        </a:rPr>
                        <a:t>29.7%</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41.7%</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15.1%</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47.5%</a:t>
                      </a:r>
                    </a:p>
                  </a:txBody>
                  <a:tcPr marL="6350" marR="6350" marT="6350" marB="0" anchor="ctr"/>
                </a:tc>
                <a:extLst>
                  <a:ext uri="{0D108BD9-81ED-4DB2-BD59-A6C34878D82A}">
                    <a16:rowId xmlns:a16="http://schemas.microsoft.com/office/drawing/2014/main" val="2617105643"/>
                  </a:ext>
                </a:extLst>
              </a:tr>
              <a:tr h="208704">
                <a:tc>
                  <a:txBody>
                    <a:bodyPr/>
                    <a:lstStyle/>
                    <a:p>
                      <a:pPr algn="ctr" fontAlgn="b"/>
                      <a:r>
                        <a:rPr lang="en-US" sz="1050" u="none" strike="noStrike" dirty="0">
                          <a:solidFill>
                            <a:schemeClr val="accent1">
                              <a:lumMod val="25000"/>
                            </a:schemeClr>
                          </a:solidFill>
                          <a:effectLst/>
                          <a:latin typeface="Calibri" panose="020F0502020204030204" pitchFamily="34" charset="0"/>
                          <a:cs typeface="Calibri" panose="020F0502020204030204" pitchFamily="34" charset="0"/>
                        </a:rPr>
                        <a:t>Fatigue</a:t>
                      </a:r>
                      <a:endParaRPr lang="en-US" sz="1050" b="0" i="0" u="none" strike="noStrike" dirty="0">
                        <a:solidFill>
                          <a:schemeClr val="accent1">
                            <a:lumMod val="25000"/>
                          </a:schemeClr>
                        </a:solidFill>
                        <a:effectLst/>
                        <a:latin typeface="Calibri" panose="020F0502020204030204" pitchFamily="34" charset="0"/>
                        <a:cs typeface="Calibri" panose="020F0502020204030204" pitchFamily="34" charset="0"/>
                      </a:endParaRPr>
                    </a:p>
                  </a:txBody>
                  <a:tcPr marL="5708" marR="5708" marT="5708" marB="0" anchor="ctr"/>
                </a:tc>
                <a:tc>
                  <a:txBody>
                    <a:bodyPr/>
                    <a:lstStyle/>
                    <a:p>
                      <a:pPr algn="ctr" fontAlgn="ctr"/>
                      <a:r>
                        <a:rPr lang="en-US" sz="1100" b="0" i="0" u="none" strike="noStrike">
                          <a:solidFill>
                            <a:srgbClr val="000000"/>
                          </a:solidFill>
                          <a:effectLst/>
                          <a:latin typeface="Calibri" panose="020F0502020204030204" pitchFamily="34" charset="0"/>
                        </a:rPr>
                        <a:t>3.3%</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16.7%</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2.3%</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4.0%</a:t>
                      </a:r>
                    </a:p>
                  </a:txBody>
                  <a:tcPr marL="6350" marR="6350" marT="6350" marB="0" anchor="ctr"/>
                </a:tc>
                <a:extLst>
                  <a:ext uri="{0D108BD9-81ED-4DB2-BD59-A6C34878D82A}">
                    <a16:rowId xmlns:a16="http://schemas.microsoft.com/office/drawing/2014/main" val="2899767760"/>
                  </a:ext>
                </a:extLst>
              </a:tr>
              <a:tr h="208704">
                <a:tc>
                  <a:txBody>
                    <a:bodyPr/>
                    <a:lstStyle/>
                    <a:p>
                      <a:pPr algn="ctr" fontAlgn="b"/>
                      <a:r>
                        <a:rPr lang="en-US" sz="1050" u="none" strike="noStrike" dirty="0">
                          <a:solidFill>
                            <a:schemeClr val="accent1">
                              <a:lumMod val="25000"/>
                            </a:schemeClr>
                          </a:solidFill>
                          <a:effectLst/>
                          <a:latin typeface="Calibri" panose="020F0502020204030204" pitchFamily="34" charset="0"/>
                          <a:cs typeface="Calibri" panose="020F0502020204030204" pitchFamily="34" charset="0"/>
                        </a:rPr>
                        <a:t>Constipation</a:t>
                      </a:r>
                      <a:endParaRPr lang="en-US" sz="1050" b="0" i="0" u="none" strike="noStrike" dirty="0">
                        <a:solidFill>
                          <a:schemeClr val="accent1">
                            <a:lumMod val="25000"/>
                          </a:schemeClr>
                        </a:solidFill>
                        <a:effectLst/>
                        <a:latin typeface="Calibri" panose="020F0502020204030204" pitchFamily="34" charset="0"/>
                        <a:cs typeface="Calibri" panose="020F0502020204030204" pitchFamily="34" charset="0"/>
                      </a:endParaRPr>
                    </a:p>
                  </a:txBody>
                  <a:tcPr marL="5708" marR="5708" marT="5708" marB="0" anchor="ctr"/>
                </a:tc>
                <a:tc>
                  <a:txBody>
                    <a:bodyPr/>
                    <a:lstStyle/>
                    <a:p>
                      <a:pPr algn="ctr" fontAlgn="ctr"/>
                      <a:r>
                        <a:rPr lang="en-US" sz="1100" b="0" i="0" u="none" strike="noStrike">
                          <a:solidFill>
                            <a:srgbClr val="000000"/>
                          </a:solidFill>
                          <a:effectLst/>
                          <a:latin typeface="Calibri" panose="020F0502020204030204" pitchFamily="34" charset="0"/>
                        </a:rPr>
                        <a:t>0.0%</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0.0%</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0.0%</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NR</a:t>
                      </a:r>
                    </a:p>
                  </a:txBody>
                  <a:tcPr marL="6350" marR="6350" marT="6350" marB="0" anchor="ctr"/>
                </a:tc>
                <a:extLst>
                  <a:ext uri="{0D108BD9-81ED-4DB2-BD59-A6C34878D82A}">
                    <a16:rowId xmlns:a16="http://schemas.microsoft.com/office/drawing/2014/main" val="1419323658"/>
                  </a:ext>
                </a:extLst>
              </a:tr>
              <a:tr h="208704">
                <a:tc>
                  <a:txBody>
                    <a:bodyPr/>
                    <a:lstStyle/>
                    <a:p>
                      <a:pPr algn="ctr" fontAlgn="b"/>
                      <a:r>
                        <a:rPr lang="en-US" sz="1050" u="none" strike="noStrike" dirty="0">
                          <a:solidFill>
                            <a:schemeClr val="accent1">
                              <a:lumMod val="25000"/>
                            </a:schemeClr>
                          </a:solidFill>
                          <a:effectLst/>
                          <a:latin typeface="Calibri" panose="020F0502020204030204" pitchFamily="34" charset="0"/>
                          <a:cs typeface="Calibri" panose="020F0502020204030204" pitchFamily="34" charset="0"/>
                        </a:rPr>
                        <a:t>Thrombocytopenia</a:t>
                      </a:r>
                      <a:endParaRPr lang="en-US" sz="1050" b="0" i="0" u="none" strike="noStrike" dirty="0">
                        <a:solidFill>
                          <a:schemeClr val="accent1">
                            <a:lumMod val="25000"/>
                          </a:schemeClr>
                        </a:solidFill>
                        <a:effectLst/>
                        <a:latin typeface="Calibri" panose="020F0502020204030204" pitchFamily="34" charset="0"/>
                        <a:cs typeface="Calibri" panose="020F0502020204030204" pitchFamily="34" charset="0"/>
                      </a:endParaRPr>
                    </a:p>
                  </a:txBody>
                  <a:tcPr marL="5708" marR="5708" marT="5708" marB="0" anchor="ctr"/>
                </a:tc>
                <a:tc>
                  <a:txBody>
                    <a:bodyPr/>
                    <a:lstStyle/>
                    <a:p>
                      <a:pPr algn="ctr" fontAlgn="ctr"/>
                      <a:r>
                        <a:rPr lang="en-US" sz="1100" b="0" i="0" u="none" strike="noStrike">
                          <a:solidFill>
                            <a:srgbClr val="000000"/>
                          </a:solidFill>
                          <a:effectLst/>
                          <a:latin typeface="Calibri" panose="020F0502020204030204" pitchFamily="34" charset="0"/>
                        </a:rPr>
                        <a:t>6.6%</a:t>
                      </a:r>
                    </a:p>
                  </a:txBody>
                  <a:tcPr marL="6350" marR="6350" marT="6350" marB="0" anchor="ctr"/>
                </a:tc>
                <a:tc>
                  <a:txBody>
                    <a:bodyPr/>
                    <a:lstStyle/>
                    <a:p>
                      <a:pPr algn="ctr" fontAlgn="ctr"/>
                      <a:r>
                        <a:rPr lang="en-US" sz="1100" b="0" i="0" u="none" strike="noStrike" dirty="0">
                          <a:solidFill>
                            <a:srgbClr val="000000"/>
                          </a:solidFill>
                          <a:effectLst/>
                          <a:latin typeface="Calibri" panose="020F0502020204030204" pitchFamily="34" charset="0"/>
                        </a:rPr>
                        <a:t>20.9%</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NR</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7.3%</a:t>
                      </a:r>
                    </a:p>
                  </a:txBody>
                  <a:tcPr marL="6350" marR="6350" marT="6350" marB="0" anchor="ctr"/>
                </a:tc>
                <a:extLst>
                  <a:ext uri="{0D108BD9-81ED-4DB2-BD59-A6C34878D82A}">
                    <a16:rowId xmlns:a16="http://schemas.microsoft.com/office/drawing/2014/main" val="3654583688"/>
                  </a:ext>
                </a:extLst>
              </a:tr>
              <a:tr h="208704">
                <a:tc>
                  <a:txBody>
                    <a:bodyPr/>
                    <a:lstStyle/>
                    <a:p>
                      <a:pPr algn="ctr" fontAlgn="b"/>
                      <a:r>
                        <a:rPr lang="en-US" sz="1050" u="none" strike="noStrike" dirty="0">
                          <a:solidFill>
                            <a:schemeClr val="accent1">
                              <a:lumMod val="25000"/>
                            </a:schemeClr>
                          </a:solidFill>
                          <a:effectLst/>
                          <a:latin typeface="Calibri" panose="020F0502020204030204" pitchFamily="34" charset="0"/>
                          <a:cs typeface="Calibri" panose="020F0502020204030204" pitchFamily="34" charset="0"/>
                        </a:rPr>
                        <a:t>Nausea</a:t>
                      </a:r>
                      <a:endParaRPr lang="en-US" sz="1050" b="0" i="0" u="none" strike="noStrike" dirty="0">
                        <a:solidFill>
                          <a:schemeClr val="accent1">
                            <a:lumMod val="25000"/>
                          </a:schemeClr>
                        </a:solidFill>
                        <a:effectLst/>
                        <a:latin typeface="Calibri" panose="020F0502020204030204" pitchFamily="34" charset="0"/>
                        <a:cs typeface="Calibri" panose="020F0502020204030204" pitchFamily="34" charset="0"/>
                      </a:endParaRPr>
                    </a:p>
                  </a:txBody>
                  <a:tcPr marL="5708" marR="5708" marT="5708" marB="0" anchor="ctr"/>
                </a:tc>
                <a:tc>
                  <a:txBody>
                    <a:bodyPr/>
                    <a:lstStyle/>
                    <a:p>
                      <a:pPr algn="ctr" fontAlgn="ctr"/>
                      <a:r>
                        <a:rPr lang="en-US" sz="1100" b="0" i="0" u="none" strike="noStrike">
                          <a:solidFill>
                            <a:srgbClr val="000000"/>
                          </a:solidFill>
                          <a:effectLst/>
                          <a:latin typeface="Calibri" panose="020F0502020204030204" pitchFamily="34" charset="0"/>
                        </a:rPr>
                        <a:t>0.5%</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0.0%</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0.3%</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0.5%</a:t>
                      </a:r>
                    </a:p>
                  </a:txBody>
                  <a:tcPr marL="6350" marR="6350" marT="6350" marB="0" anchor="ctr"/>
                </a:tc>
                <a:extLst>
                  <a:ext uri="{0D108BD9-81ED-4DB2-BD59-A6C34878D82A}">
                    <a16:rowId xmlns:a16="http://schemas.microsoft.com/office/drawing/2014/main" val="3389313495"/>
                  </a:ext>
                </a:extLst>
              </a:tr>
              <a:tr h="208704">
                <a:tc>
                  <a:txBody>
                    <a:bodyPr/>
                    <a:lstStyle/>
                    <a:p>
                      <a:pPr algn="ctr" fontAlgn="b"/>
                      <a:r>
                        <a:rPr lang="en-US" sz="1050" u="none" strike="noStrike" dirty="0">
                          <a:solidFill>
                            <a:schemeClr val="accent1">
                              <a:lumMod val="25000"/>
                            </a:schemeClr>
                          </a:solidFill>
                          <a:effectLst/>
                          <a:latin typeface="Calibri" panose="020F0502020204030204" pitchFamily="34" charset="0"/>
                          <a:cs typeface="Calibri" panose="020F0502020204030204" pitchFamily="34" charset="0"/>
                        </a:rPr>
                        <a:t>Vomiting</a:t>
                      </a:r>
                      <a:endParaRPr lang="en-US" sz="1050" b="0" i="0" u="none" strike="noStrike" dirty="0">
                        <a:solidFill>
                          <a:schemeClr val="accent1">
                            <a:lumMod val="25000"/>
                          </a:schemeClr>
                        </a:solidFill>
                        <a:effectLst/>
                        <a:latin typeface="Calibri" panose="020F0502020204030204" pitchFamily="34" charset="0"/>
                        <a:cs typeface="Calibri" panose="020F0502020204030204" pitchFamily="34" charset="0"/>
                      </a:endParaRPr>
                    </a:p>
                  </a:txBody>
                  <a:tcPr marL="5708" marR="5708" marT="5708" marB="0" anchor="ctr"/>
                </a:tc>
                <a:tc>
                  <a:txBody>
                    <a:bodyPr/>
                    <a:lstStyle/>
                    <a:p>
                      <a:pPr algn="ctr" fontAlgn="ctr"/>
                      <a:r>
                        <a:rPr lang="en-US" sz="1100" b="0" i="0" u="none" strike="noStrike">
                          <a:solidFill>
                            <a:srgbClr val="000000"/>
                          </a:solidFill>
                          <a:effectLst/>
                          <a:latin typeface="Calibri" panose="020F0502020204030204" pitchFamily="34" charset="0"/>
                        </a:rPr>
                        <a:t>0.5%</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0.0%</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1.0%</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NR</a:t>
                      </a:r>
                    </a:p>
                  </a:txBody>
                  <a:tcPr marL="6350" marR="6350" marT="6350" marB="0" anchor="ctr"/>
                </a:tc>
                <a:extLst>
                  <a:ext uri="{0D108BD9-81ED-4DB2-BD59-A6C34878D82A}">
                    <a16:rowId xmlns:a16="http://schemas.microsoft.com/office/drawing/2014/main" val="2186971777"/>
                  </a:ext>
                </a:extLst>
              </a:tr>
              <a:tr h="208704">
                <a:tc>
                  <a:txBody>
                    <a:bodyPr/>
                    <a:lstStyle/>
                    <a:p>
                      <a:pPr algn="ctr" fontAlgn="b"/>
                      <a:r>
                        <a:rPr lang="en-US" sz="1050" u="none" strike="noStrike" dirty="0">
                          <a:solidFill>
                            <a:schemeClr val="accent1">
                              <a:lumMod val="25000"/>
                            </a:schemeClr>
                          </a:solidFill>
                          <a:effectLst/>
                          <a:latin typeface="Calibri" panose="020F0502020204030204" pitchFamily="34" charset="0"/>
                          <a:cs typeface="Calibri" panose="020F0502020204030204" pitchFamily="34" charset="0"/>
                        </a:rPr>
                        <a:t>Decreased appetite</a:t>
                      </a:r>
                      <a:endParaRPr lang="en-US" sz="1050" b="0" i="0" u="none" strike="noStrike" dirty="0">
                        <a:solidFill>
                          <a:schemeClr val="accent1">
                            <a:lumMod val="25000"/>
                          </a:schemeClr>
                        </a:solidFill>
                        <a:effectLst/>
                        <a:latin typeface="Calibri" panose="020F0502020204030204" pitchFamily="34" charset="0"/>
                        <a:cs typeface="Calibri" panose="020F0502020204030204" pitchFamily="34" charset="0"/>
                      </a:endParaRPr>
                    </a:p>
                  </a:txBody>
                  <a:tcPr marL="5708" marR="5708" marT="5708" marB="0" anchor="ctr"/>
                </a:tc>
                <a:tc>
                  <a:txBody>
                    <a:bodyPr/>
                    <a:lstStyle/>
                    <a:p>
                      <a:pPr algn="ctr" fontAlgn="ctr"/>
                      <a:r>
                        <a:rPr lang="en-US" sz="1100" b="0" i="0" u="none" strike="noStrike">
                          <a:solidFill>
                            <a:srgbClr val="000000"/>
                          </a:solidFill>
                          <a:effectLst/>
                          <a:latin typeface="Calibri" panose="020F0502020204030204" pitchFamily="34" charset="0"/>
                        </a:rPr>
                        <a:t>0.5%</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0.0%</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1.0%</a:t>
                      </a:r>
                    </a:p>
                  </a:txBody>
                  <a:tcPr marL="6350" marR="6350" marT="6350" marB="0" anchor="ctr"/>
                </a:tc>
                <a:tc>
                  <a:txBody>
                    <a:bodyPr/>
                    <a:lstStyle/>
                    <a:p>
                      <a:pPr algn="ctr" fontAlgn="ctr"/>
                      <a:r>
                        <a:rPr lang="en-US" sz="1100" b="0" i="0" u="none" strike="noStrike" dirty="0">
                          <a:solidFill>
                            <a:srgbClr val="000000"/>
                          </a:solidFill>
                          <a:effectLst/>
                          <a:latin typeface="Calibri" panose="020F0502020204030204" pitchFamily="34" charset="0"/>
                        </a:rPr>
                        <a:t>1.3%</a:t>
                      </a:r>
                    </a:p>
                  </a:txBody>
                  <a:tcPr marL="6350" marR="6350" marT="6350" marB="0" anchor="ctr"/>
                </a:tc>
                <a:extLst>
                  <a:ext uri="{0D108BD9-81ED-4DB2-BD59-A6C34878D82A}">
                    <a16:rowId xmlns:a16="http://schemas.microsoft.com/office/drawing/2014/main" val="1392669999"/>
                  </a:ext>
                </a:extLst>
              </a:tr>
              <a:tr h="208704">
                <a:tc>
                  <a:txBody>
                    <a:bodyPr/>
                    <a:lstStyle/>
                    <a:p>
                      <a:pPr algn="ctr" fontAlgn="b"/>
                      <a:r>
                        <a:rPr lang="en-US" sz="1050" u="none" strike="noStrike" dirty="0">
                          <a:solidFill>
                            <a:schemeClr val="accent1">
                              <a:lumMod val="25000"/>
                            </a:schemeClr>
                          </a:solidFill>
                          <a:effectLst/>
                          <a:latin typeface="Calibri" panose="020F0502020204030204" pitchFamily="34" charset="0"/>
                          <a:cs typeface="Calibri" panose="020F0502020204030204" pitchFamily="34" charset="0"/>
                        </a:rPr>
                        <a:t>Neutropenia</a:t>
                      </a:r>
                      <a:endParaRPr lang="en-US" sz="1050" b="0" i="0" u="none" strike="noStrike" dirty="0">
                        <a:solidFill>
                          <a:schemeClr val="accent1">
                            <a:lumMod val="25000"/>
                          </a:schemeClr>
                        </a:solidFill>
                        <a:effectLst/>
                        <a:latin typeface="Calibri" panose="020F0502020204030204" pitchFamily="34" charset="0"/>
                        <a:cs typeface="Calibri" panose="020F0502020204030204" pitchFamily="34" charset="0"/>
                      </a:endParaRPr>
                    </a:p>
                  </a:txBody>
                  <a:tcPr marL="5708" marR="5708" marT="5708" marB="0" anchor="ctr"/>
                </a:tc>
                <a:tc>
                  <a:txBody>
                    <a:bodyPr/>
                    <a:lstStyle/>
                    <a:p>
                      <a:pPr algn="ctr" fontAlgn="ctr"/>
                      <a:r>
                        <a:rPr lang="en-US" sz="1100" b="0" i="0" u="none" strike="noStrike">
                          <a:solidFill>
                            <a:srgbClr val="000000"/>
                          </a:solidFill>
                          <a:effectLst/>
                          <a:latin typeface="Calibri" panose="020F0502020204030204" pitchFamily="34" charset="0"/>
                        </a:rPr>
                        <a:t>6.6%</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12.5%</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NR</a:t>
                      </a:r>
                    </a:p>
                  </a:txBody>
                  <a:tcPr marL="6350" marR="6350" marT="6350" marB="0" anchor="ctr"/>
                </a:tc>
                <a:tc>
                  <a:txBody>
                    <a:bodyPr/>
                    <a:lstStyle/>
                    <a:p>
                      <a:pPr algn="ctr" fontAlgn="ctr"/>
                      <a:r>
                        <a:rPr lang="en-US" sz="1100" b="0" i="0" u="none" strike="noStrike" dirty="0">
                          <a:solidFill>
                            <a:srgbClr val="000000"/>
                          </a:solidFill>
                          <a:effectLst/>
                          <a:latin typeface="Calibri" panose="020F0502020204030204" pitchFamily="34" charset="0"/>
                        </a:rPr>
                        <a:t>18.4%</a:t>
                      </a:r>
                    </a:p>
                  </a:txBody>
                  <a:tcPr marL="6350" marR="6350" marT="6350" marB="0" anchor="ctr"/>
                </a:tc>
                <a:extLst>
                  <a:ext uri="{0D108BD9-81ED-4DB2-BD59-A6C34878D82A}">
                    <a16:rowId xmlns:a16="http://schemas.microsoft.com/office/drawing/2014/main" val="1170389605"/>
                  </a:ext>
                </a:extLst>
              </a:tr>
              <a:tr h="208704">
                <a:tc>
                  <a:txBody>
                    <a:bodyPr/>
                    <a:lstStyle/>
                    <a:p>
                      <a:pPr algn="ctr" fontAlgn="b"/>
                      <a:r>
                        <a:rPr lang="en-US" sz="1050" u="none" strike="noStrike" dirty="0">
                          <a:solidFill>
                            <a:schemeClr val="accent1">
                              <a:lumMod val="25000"/>
                            </a:schemeClr>
                          </a:solidFill>
                          <a:effectLst/>
                          <a:latin typeface="Calibri" panose="020F0502020204030204" pitchFamily="34" charset="0"/>
                          <a:cs typeface="Calibri" panose="020F0502020204030204" pitchFamily="34" charset="0"/>
                        </a:rPr>
                        <a:t>Back pain</a:t>
                      </a:r>
                      <a:endParaRPr lang="en-US" sz="1050" b="0" i="0" u="none" strike="noStrike" dirty="0">
                        <a:solidFill>
                          <a:schemeClr val="accent1">
                            <a:lumMod val="25000"/>
                          </a:schemeClr>
                        </a:solidFill>
                        <a:effectLst/>
                        <a:latin typeface="Calibri" panose="020F0502020204030204" pitchFamily="34" charset="0"/>
                        <a:cs typeface="Calibri" panose="020F0502020204030204" pitchFamily="34" charset="0"/>
                      </a:endParaRPr>
                    </a:p>
                  </a:txBody>
                  <a:tcPr marL="5708" marR="5708" marT="5708" marB="0" anchor="ctr"/>
                </a:tc>
                <a:tc>
                  <a:txBody>
                    <a:bodyPr/>
                    <a:lstStyle/>
                    <a:p>
                      <a:pPr algn="ctr" fontAlgn="ctr"/>
                      <a:r>
                        <a:rPr lang="en-US" sz="1100" b="0" i="0" u="none" strike="noStrike">
                          <a:solidFill>
                            <a:srgbClr val="000000"/>
                          </a:solidFill>
                          <a:effectLst/>
                          <a:latin typeface="Calibri" panose="020F0502020204030204" pitchFamily="34" charset="0"/>
                        </a:rPr>
                        <a:t>2.4%</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0.0%</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0.8%</a:t>
                      </a:r>
                    </a:p>
                  </a:txBody>
                  <a:tcPr marL="6350" marR="6350" marT="6350" marB="0" anchor="ctr"/>
                </a:tc>
                <a:tc>
                  <a:txBody>
                    <a:bodyPr/>
                    <a:lstStyle/>
                    <a:p>
                      <a:pPr algn="ctr" fontAlgn="ctr"/>
                      <a:r>
                        <a:rPr lang="en-US" sz="1100" b="0" i="0" u="none" strike="noStrike" dirty="0">
                          <a:solidFill>
                            <a:srgbClr val="000000"/>
                          </a:solidFill>
                          <a:effectLst/>
                          <a:latin typeface="Calibri" panose="020F0502020204030204" pitchFamily="34" charset="0"/>
                        </a:rPr>
                        <a:t>2.5%</a:t>
                      </a:r>
                    </a:p>
                  </a:txBody>
                  <a:tcPr marL="6350" marR="6350" marT="6350" marB="0" anchor="ctr"/>
                </a:tc>
                <a:extLst>
                  <a:ext uri="{0D108BD9-81ED-4DB2-BD59-A6C34878D82A}">
                    <a16:rowId xmlns:a16="http://schemas.microsoft.com/office/drawing/2014/main" val="2327599338"/>
                  </a:ext>
                </a:extLst>
              </a:tr>
              <a:tr h="208704">
                <a:tc>
                  <a:txBody>
                    <a:bodyPr/>
                    <a:lstStyle/>
                    <a:p>
                      <a:pPr algn="ctr" fontAlgn="b"/>
                      <a:r>
                        <a:rPr lang="en-US" sz="1050" u="none" strike="noStrike" dirty="0">
                          <a:solidFill>
                            <a:schemeClr val="accent1">
                              <a:lumMod val="25000"/>
                            </a:schemeClr>
                          </a:solidFill>
                          <a:effectLst/>
                          <a:latin typeface="Calibri" panose="020F0502020204030204" pitchFamily="34" charset="0"/>
                          <a:cs typeface="Calibri" panose="020F0502020204030204" pitchFamily="34" charset="0"/>
                        </a:rPr>
                        <a:t>Dyspnea</a:t>
                      </a:r>
                      <a:endParaRPr lang="en-US" sz="1050" b="0" i="0" u="none" strike="noStrike" dirty="0">
                        <a:solidFill>
                          <a:schemeClr val="accent1">
                            <a:lumMod val="25000"/>
                          </a:schemeClr>
                        </a:solidFill>
                        <a:effectLst/>
                        <a:latin typeface="Calibri" panose="020F0502020204030204" pitchFamily="34" charset="0"/>
                        <a:cs typeface="Calibri" panose="020F0502020204030204" pitchFamily="34" charset="0"/>
                      </a:endParaRPr>
                    </a:p>
                  </a:txBody>
                  <a:tcPr marL="5708" marR="5708" marT="5708" marB="0" anchor="ctr"/>
                </a:tc>
                <a:tc>
                  <a:txBody>
                    <a:bodyPr/>
                    <a:lstStyle/>
                    <a:p>
                      <a:pPr algn="ctr" fontAlgn="ctr"/>
                      <a:r>
                        <a:rPr lang="en-US" sz="1100" b="0" i="0" u="none" strike="noStrike">
                          <a:solidFill>
                            <a:srgbClr val="000000"/>
                          </a:solidFill>
                          <a:effectLst/>
                          <a:latin typeface="Calibri" panose="020F0502020204030204" pitchFamily="34" charset="0"/>
                        </a:rPr>
                        <a:t>1.9%</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4.2%</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NR</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NR</a:t>
                      </a:r>
                    </a:p>
                  </a:txBody>
                  <a:tcPr marL="6350" marR="6350" marT="6350" marB="0" anchor="ctr"/>
                </a:tc>
                <a:extLst>
                  <a:ext uri="{0D108BD9-81ED-4DB2-BD59-A6C34878D82A}">
                    <a16:rowId xmlns:a16="http://schemas.microsoft.com/office/drawing/2014/main" val="844873029"/>
                  </a:ext>
                </a:extLst>
              </a:tr>
              <a:tr h="208704">
                <a:tc>
                  <a:txBody>
                    <a:bodyPr/>
                    <a:lstStyle/>
                    <a:p>
                      <a:pPr algn="ctr" fontAlgn="b"/>
                      <a:r>
                        <a:rPr lang="en-US" sz="1050" u="none" strike="noStrike" dirty="0">
                          <a:solidFill>
                            <a:schemeClr val="accent1">
                              <a:lumMod val="25000"/>
                            </a:schemeClr>
                          </a:solidFill>
                          <a:effectLst/>
                          <a:latin typeface="Calibri" panose="020F0502020204030204" pitchFamily="34" charset="0"/>
                          <a:cs typeface="Calibri" panose="020F0502020204030204" pitchFamily="34" charset="0"/>
                        </a:rPr>
                        <a:t>Dizziness</a:t>
                      </a:r>
                      <a:endParaRPr lang="en-US" sz="1050" b="0" i="0" u="none" strike="noStrike" dirty="0">
                        <a:solidFill>
                          <a:schemeClr val="accent1">
                            <a:lumMod val="25000"/>
                          </a:schemeClr>
                        </a:solidFill>
                        <a:effectLst/>
                        <a:latin typeface="Calibri" panose="020F0502020204030204" pitchFamily="34" charset="0"/>
                        <a:cs typeface="Calibri" panose="020F0502020204030204" pitchFamily="34" charset="0"/>
                      </a:endParaRPr>
                    </a:p>
                  </a:txBody>
                  <a:tcPr marL="5708" marR="5708" marT="5708" marB="0" anchor="ctr"/>
                </a:tc>
                <a:tc>
                  <a:txBody>
                    <a:bodyPr/>
                    <a:lstStyle/>
                    <a:p>
                      <a:pPr algn="ctr" fontAlgn="ctr"/>
                      <a:r>
                        <a:rPr lang="en-US" sz="1100" b="0" i="0" u="none" strike="noStrike">
                          <a:solidFill>
                            <a:srgbClr val="000000"/>
                          </a:solidFill>
                          <a:effectLst/>
                          <a:latin typeface="Calibri" panose="020F0502020204030204" pitchFamily="34" charset="0"/>
                        </a:rPr>
                        <a:t>0.5%</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0.0%</a:t>
                      </a:r>
                    </a:p>
                  </a:txBody>
                  <a:tcPr marL="6350" marR="6350" marT="6350" marB="0" anchor="ctr"/>
                </a:tc>
                <a:tc>
                  <a:txBody>
                    <a:bodyPr/>
                    <a:lstStyle/>
                    <a:p>
                      <a:pPr algn="ctr" fontAlgn="ctr"/>
                      <a:r>
                        <a:rPr lang="en-US" sz="1100" b="0" i="0" u="none" strike="noStrike">
                          <a:solidFill>
                            <a:srgbClr val="000000"/>
                          </a:solidFill>
                          <a:effectLst/>
                          <a:latin typeface="Calibri" panose="020F0502020204030204" pitchFamily="34" charset="0"/>
                        </a:rPr>
                        <a:t>0.0%</a:t>
                      </a:r>
                    </a:p>
                  </a:txBody>
                  <a:tcPr marL="6350" marR="6350" marT="6350" marB="0" anchor="ctr"/>
                </a:tc>
                <a:tc>
                  <a:txBody>
                    <a:bodyPr/>
                    <a:lstStyle/>
                    <a:p>
                      <a:pPr algn="ctr" fontAlgn="ctr"/>
                      <a:r>
                        <a:rPr lang="en-US" sz="1100" b="0" i="0" u="none" strike="noStrike" dirty="0">
                          <a:solidFill>
                            <a:srgbClr val="000000"/>
                          </a:solidFill>
                          <a:effectLst/>
                          <a:latin typeface="Calibri" panose="020F0502020204030204" pitchFamily="34" charset="0"/>
                        </a:rPr>
                        <a:t>NR</a:t>
                      </a:r>
                    </a:p>
                  </a:txBody>
                  <a:tcPr marL="6350" marR="6350" marT="6350" marB="0" anchor="ctr"/>
                </a:tc>
                <a:extLst>
                  <a:ext uri="{0D108BD9-81ED-4DB2-BD59-A6C34878D82A}">
                    <a16:rowId xmlns:a16="http://schemas.microsoft.com/office/drawing/2014/main" val="1803744411"/>
                  </a:ext>
                </a:extLst>
              </a:tr>
            </a:tbl>
          </a:graphicData>
        </a:graphic>
      </p:graphicFrame>
      <p:sp>
        <p:nvSpPr>
          <p:cNvPr id="6" name="TextBox 5">
            <a:extLst>
              <a:ext uri="{FF2B5EF4-FFF2-40B4-BE49-F238E27FC236}">
                <a16:creationId xmlns:a16="http://schemas.microsoft.com/office/drawing/2014/main" id="{4711F4E0-FAA7-6C9F-27E7-AA97D741821F}"/>
              </a:ext>
            </a:extLst>
          </p:cNvPr>
          <p:cNvSpPr txBox="1"/>
          <p:nvPr/>
        </p:nvSpPr>
        <p:spPr>
          <a:xfrm>
            <a:off x="3438428" y="4548099"/>
            <a:ext cx="5638801" cy="600164"/>
          </a:xfrm>
          <a:prstGeom prst="rect">
            <a:avLst/>
          </a:prstGeom>
          <a:noFill/>
        </p:spPr>
        <p:txBody>
          <a:bodyPr wrap="square" rtlCol="0">
            <a:spAutoFit/>
          </a:bodyPr>
          <a:lstStyle/>
          <a:p>
            <a:pPr algn="r"/>
            <a:r>
              <a:rPr lang="en-US" sz="1100" dirty="0"/>
              <a:t>Chi KN et al. </a:t>
            </a:r>
            <a:r>
              <a:rPr lang="en-US" sz="1100" i="1" dirty="0"/>
              <a:t>J Clin Oncol</a:t>
            </a:r>
            <a:r>
              <a:rPr lang="en-US" sz="1100" dirty="0"/>
              <a:t>. 2023;JCO2201649. Ahead of print; </a:t>
            </a:r>
            <a:r>
              <a:rPr lang="en-US" sz="1100" dirty="0" err="1"/>
              <a:t>Fiazzi</a:t>
            </a:r>
            <a:r>
              <a:rPr lang="en-US" sz="1100" dirty="0"/>
              <a:t> K et al. </a:t>
            </a:r>
            <a:r>
              <a:rPr lang="en-US" sz="1100" i="1" dirty="0"/>
              <a:t>N </a:t>
            </a:r>
            <a:r>
              <a:rPr lang="en-US" sz="1100" i="1" dirty="0" err="1"/>
              <a:t>Engl</a:t>
            </a:r>
            <a:r>
              <a:rPr lang="en-US" sz="1100" i="1" dirty="0"/>
              <a:t> J Med</a:t>
            </a:r>
            <a:r>
              <a:rPr lang="en-US" sz="1100" dirty="0"/>
              <a:t>. 2023;388(8):719-732; </a:t>
            </a:r>
            <a:r>
              <a:rPr lang="da-DK" sz="1100" dirty="0"/>
              <a:t>Clarke NW et al. </a:t>
            </a:r>
            <a:r>
              <a:rPr lang="da-DK" sz="1100" i="1" dirty="0"/>
              <a:t>N Engl J Med Evid</a:t>
            </a:r>
            <a:r>
              <a:rPr lang="da-DK" sz="1100" dirty="0"/>
              <a:t>. 2022;1(9); Agarwal N et al.</a:t>
            </a:r>
            <a:r>
              <a:rPr lang="da-DK" sz="1100" i="1" dirty="0"/>
              <a:t> J Clin Oncol</a:t>
            </a:r>
            <a:r>
              <a:rPr lang="da-DK" sz="1100" dirty="0"/>
              <a:t>. 2023;41(6_suppl ):LBA17-LBA17</a:t>
            </a:r>
            <a:endParaRPr lang="en-US" sz="1100" dirty="0"/>
          </a:p>
        </p:txBody>
      </p:sp>
      <p:sp>
        <p:nvSpPr>
          <p:cNvPr id="7" name="TextBox 6">
            <a:extLst>
              <a:ext uri="{FF2B5EF4-FFF2-40B4-BE49-F238E27FC236}">
                <a16:creationId xmlns:a16="http://schemas.microsoft.com/office/drawing/2014/main" id="{B7ECA511-D2E3-CC6E-12A5-26AC4DEF9B71}"/>
              </a:ext>
            </a:extLst>
          </p:cNvPr>
          <p:cNvSpPr txBox="1"/>
          <p:nvPr/>
        </p:nvSpPr>
        <p:spPr>
          <a:xfrm>
            <a:off x="1016730" y="4151429"/>
            <a:ext cx="1040670" cy="230832"/>
          </a:xfrm>
          <a:prstGeom prst="rect">
            <a:avLst/>
          </a:prstGeom>
          <a:noFill/>
        </p:spPr>
        <p:txBody>
          <a:bodyPr wrap="none" rtlCol="0">
            <a:spAutoFit/>
          </a:bodyPr>
          <a:lstStyle/>
          <a:p>
            <a:r>
              <a:rPr lang="en-US" sz="900" dirty="0"/>
              <a:t>NR=not reported</a:t>
            </a:r>
          </a:p>
        </p:txBody>
      </p:sp>
      <p:sp>
        <p:nvSpPr>
          <p:cNvPr id="8" name="Title 1">
            <a:extLst>
              <a:ext uri="{FF2B5EF4-FFF2-40B4-BE49-F238E27FC236}">
                <a16:creationId xmlns:a16="http://schemas.microsoft.com/office/drawing/2014/main" id="{9E8718F8-F9F9-DDB5-2681-AE704C2D789A}"/>
              </a:ext>
            </a:extLst>
          </p:cNvPr>
          <p:cNvSpPr txBox="1">
            <a:spLocks/>
          </p:cNvSpPr>
          <p:nvPr/>
        </p:nvSpPr>
        <p:spPr bwMode="auto">
          <a:xfrm>
            <a:off x="-622169" y="-156977"/>
            <a:ext cx="9144000" cy="85422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b="1" i="0">
                <a:solidFill>
                  <a:srgbClr val="14467E"/>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600" dirty="0"/>
              <a:t>PARP Inhibitor Plus AR Inhibitors: Grade 3/4 AEs</a:t>
            </a:r>
          </a:p>
        </p:txBody>
      </p:sp>
    </p:spTree>
    <p:extLst>
      <p:ext uri="{BB962C8B-B14F-4D97-AF65-F5344CB8AC3E}">
        <p14:creationId xmlns:p14="http://schemas.microsoft.com/office/powerpoint/2010/main" val="2287968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F9BCEB-2472-B118-4E2A-E4DF2575FBAE}"/>
              </a:ext>
            </a:extLst>
          </p:cNvPr>
          <p:cNvSpPr>
            <a:spLocks noGrp="1"/>
          </p:cNvSpPr>
          <p:nvPr>
            <p:ph type="body" sz="quarter" idx="16"/>
          </p:nvPr>
        </p:nvSpPr>
        <p:spPr/>
        <p:txBody>
          <a:bodyPr/>
          <a:lstStyle/>
          <a:p>
            <a:r>
              <a:rPr lang="en-US" dirty="0" err="1">
                <a:solidFill>
                  <a:schemeClr val="tx1"/>
                </a:solidFill>
              </a:rPr>
              <a:t>PROpel</a:t>
            </a:r>
            <a:r>
              <a:rPr lang="en-US" dirty="0">
                <a:solidFill>
                  <a:schemeClr val="tx1"/>
                </a:solidFill>
              </a:rPr>
              <a:t>: Most Common Adverse Events</a:t>
            </a:r>
          </a:p>
        </p:txBody>
      </p:sp>
      <p:sp>
        <p:nvSpPr>
          <p:cNvPr id="4" name="Rectangle 3">
            <a:extLst>
              <a:ext uri="{FF2B5EF4-FFF2-40B4-BE49-F238E27FC236}">
                <a16:creationId xmlns:a16="http://schemas.microsoft.com/office/drawing/2014/main" id="{261399A8-62A7-D60A-4B2D-A52F03C72216}"/>
              </a:ext>
            </a:extLst>
          </p:cNvPr>
          <p:cNvSpPr/>
          <p:nvPr/>
        </p:nvSpPr>
        <p:spPr>
          <a:xfrm>
            <a:off x="-12289" y="1092150"/>
            <a:ext cx="9168580" cy="3222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GB" sz="1350">
              <a:solidFill>
                <a:schemeClr val="tx1"/>
              </a:solidFill>
              <a:latin typeface="Arial" panose="020B0604020202020204"/>
            </a:endParaRPr>
          </a:p>
        </p:txBody>
      </p:sp>
      <p:graphicFrame>
        <p:nvGraphicFramePr>
          <p:cNvPr id="5" name="Chart 4">
            <a:extLst>
              <a:ext uri="{FF2B5EF4-FFF2-40B4-BE49-F238E27FC236}">
                <a16:creationId xmlns:a16="http://schemas.microsoft.com/office/drawing/2014/main" id="{8BFBADB2-6915-EAA9-6810-D5FE7883BC95}"/>
              </a:ext>
            </a:extLst>
          </p:cNvPr>
          <p:cNvGraphicFramePr/>
          <p:nvPr/>
        </p:nvGraphicFramePr>
        <p:xfrm>
          <a:off x="4726925" y="1165672"/>
          <a:ext cx="3911702" cy="314867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F5EA70D7-DF3D-CDA3-BA35-808F5127C081}"/>
              </a:ext>
            </a:extLst>
          </p:cNvPr>
          <p:cNvSpPr txBox="1"/>
          <p:nvPr/>
        </p:nvSpPr>
        <p:spPr>
          <a:xfrm>
            <a:off x="4811677" y="1220551"/>
            <a:ext cx="3024508" cy="253916"/>
          </a:xfrm>
          <a:prstGeom prst="rect">
            <a:avLst/>
          </a:prstGeom>
          <a:noFill/>
        </p:spPr>
        <p:txBody>
          <a:bodyPr wrap="square" rtlCol="0">
            <a:spAutoFit/>
          </a:bodyPr>
          <a:lstStyle/>
          <a:p>
            <a:pPr defTabSz="685800" fontAlgn="auto">
              <a:spcBef>
                <a:spcPts val="0"/>
              </a:spcBef>
              <a:spcAft>
                <a:spcPts val="0"/>
              </a:spcAft>
              <a:defRPr/>
            </a:pPr>
            <a:r>
              <a:rPr lang="en-US" sz="1050" b="1">
                <a:latin typeface="Arial" panose="020B0604020202020204"/>
                <a:ea typeface="+mn-ea"/>
                <a:cs typeface="+mn-cs"/>
              </a:rPr>
              <a:t>Placebo + abiraterone (n=399)</a:t>
            </a:r>
          </a:p>
        </p:txBody>
      </p:sp>
      <p:graphicFrame>
        <p:nvGraphicFramePr>
          <p:cNvPr id="7" name="Chart 6">
            <a:extLst>
              <a:ext uri="{FF2B5EF4-FFF2-40B4-BE49-F238E27FC236}">
                <a16:creationId xmlns:a16="http://schemas.microsoft.com/office/drawing/2014/main" id="{53BE16C7-8A77-7E5E-1159-1A71BB3CFFF7}"/>
              </a:ext>
            </a:extLst>
          </p:cNvPr>
          <p:cNvGraphicFramePr/>
          <p:nvPr/>
        </p:nvGraphicFramePr>
        <p:xfrm>
          <a:off x="674080" y="1165672"/>
          <a:ext cx="4182749" cy="3148681"/>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05651B4C-BE93-8E15-7681-B347F1A0B5F7}"/>
              </a:ext>
            </a:extLst>
          </p:cNvPr>
          <p:cNvSpPr txBox="1"/>
          <p:nvPr/>
        </p:nvSpPr>
        <p:spPr>
          <a:xfrm>
            <a:off x="1809745" y="1220549"/>
            <a:ext cx="3024508" cy="253916"/>
          </a:xfrm>
          <a:prstGeom prst="rect">
            <a:avLst/>
          </a:prstGeom>
          <a:noFill/>
        </p:spPr>
        <p:txBody>
          <a:bodyPr wrap="square" rtlCol="0">
            <a:spAutoFit/>
          </a:bodyPr>
          <a:lstStyle/>
          <a:p>
            <a:pPr algn="r" defTabSz="685800" fontAlgn="auto">
              <a:spcBef>
                <a:spcPts val="0"/>
              </a:spcBef>
              <a:spcAft>
                <a:spcPts val="0"/>
              </a:spcAft>
              <a:defRPr/>
            </a:pPr>
            <a:r>
              <a:rPr lang="en-US" sz="1050" b="1">
                <a:latin typeface="Arial" panose="020B0604020202020204"/>
                <a:ea typeface="+mn-ea"/>
                <a:cs typeface="+mn-cs"/>
              </a:rPr>
              <a:t>Olaparib + abiraterone (n=399)</a:t>
            </a:r>
          </a:p>
        </p:txBody>
      </p:sp>
      <p:grpSp>
        <p:nvGrpSpPr>
          <p:cNvPr id="10" name="Group 9">
            <a:extLst>
              <a:ext uri="{FF2B5EF4-FFF2-40B4-BE49-F238E27FC236}">
                <a16:creationId xmlns:a16="http://schemas.microsoft.com/office/drawing/2014/main" id="{2A7C804B-7F5B-B9D0-2F23-6DEB507FC763}"/>
              </a:ext>
            </a:extLst>
          </p:cNvPr>
          <p:cNvGrpSpPr/>
          <p:nvPr/>
        </p:nvGrpSpPr>
        <p:grpSpPr>
          <a:xfrm>
            <a:off x="8103692" y="3224941"/>
            <a:ext cx="934702" cy="230832"/>
            <a:chOff x="10072081" y="1828764"/>
            <a:chExt cx="1246269" cy="307776"/>
          </a:xfrm>
        </p:grpSpPr>
        <p:sp>
          <p:nvSpPr>
            <p:cNvPr id="11" name="Rectangle 10">
              <a:extLst>
                <a:ext uri="{FF2B5EF4-FFF2-40B4-BE49-F238E27FC236}">
                  <a16:creationId xmlns:a16="http://schemas.microsoft.com/office/drawing/2014/main" id="{3113740C-6C8B-78C7-071C-F56FF17F8A4C}"/>
                </a:ext>
              </a:extLst>
            </p:cNvPr>
            <p:cNvSpPr/>
            <p:nvPr/>
          </p:nvSpPr>
          <p:spPr>
            <a:xfrm>
              <a:off x="10072081" y="1875550"/>
              <a:ext cx="189699" cy="18342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685800" fontAlgn="auto">
                <a:spcBef>
                  <a:spcPts val="0"/>
                </a:spcBef>
                <a:spcAft>
                  <a:spcPts val="0"/>
                </a:spcAft>
                <a:defRPr/>
              </a:pPr>
              <a:endParaRPr lang="en-US" sz="1350">
                <a:solidFill>
                  <a:schemeClr val="tx1"/>
                </a:solidFill>
                <a:latin typeface="Arial" panose="020B0604020202020204"/>
              </a:endParaRPr>
            </a:p>
          </p:txBody>
        </p:sp>
        <p:sp>
          <p:nvSpPr>
            <p:cNvPr id="12" name="TextBox 11">
              <a:extLst>
                <a:ext uri="{FF2B5EF4-FFF2-40B4-BE49-F238E27FC236}">
                  <a16:creationId xmlns:a16="http://schemas.microsoft.com/office/drawing/2014/main" id="{B7F6B90D-E1B1-4A56-439B-AF7609A15B7A}"/>
                </a:ext>
              </a:extLst>
            </p:cNvPr>
            <p:cNvSpPr txBox="1"/>
            <p:nvPr/>
          </p:nvSpPr>
          <p:spPr>
            <a:xfrm>
              <a:off x="10198210" y="1828764"/>
              <a:ext cx="1120140" cy="307776"/>
            </a:xfrm>
            <a:prstGeom prst="rect">
              <a:avLst/>
            </a:prstGeom>
            <a:noFill/>
          </p:spPr>
          <p:txBody>
            <a:bodyPr wrap="square" rtlCol="0">
              <a:spAutoFit/>
            </a:bodyPr>
            <a:lstStyle/>
            <a:p>
              <a:pPr defTabSz="685800" fontAlgn="auto">
                <a:spcBef>
                  <a:spcPts val="0"/>
                </a:spcBef>
                <a:spcAft>
                  <a:spcPts val="0"/>
                </a:spcAft>
                <a:defRPr/>
              </a:pPr>
              <a:r>
                <a:rPr lang="en-US" sz="900">
                  <a:latin typeface="Arial" panose="020B0604020202020204"/>
                  <a:ea typeface="+mn-ea"/>
                  <a:cs typeface="+mn-cs"/>
                </a:rPr>
                <a:t>Grade ≥3</a:t>
              </a:r>
            </a:p>
          </p:txBody>
        </p:sp>
      </p:grpSp>
      <p:grpSp>
        <p:nvGrpSpPr>
          <p:cNvPr id="13" name="Group 12">
            <a:extLst>
              <a:ext uri="{FF2B5EF4-FFF2-40B4-BE49-F238E27FC236}">
                <a16:creationId xmlns:a16="http://schemas.microsoft.com/office/drawing/2014/main" id="{A0C3B50B-3A7E-F046-9568-513CBB9C04BE}"/>
              </a:ext>
            </a:extLst>
          </p:cNvPr>
          <p:cNvGrpSpPr/>
          <p:nvPr/>
        </p:nvGrpSpPr>
        <p:grpSpPr>
          <a:xfrm>
            <a:off x="8103691" y="3531728"/>
            <a:ext cx="934703" cy="230832"/>
            <a:chOff x="10072081" y="2341346"/>
            <a:chExt cx="1246270" cy="307776"/>
          </a:xfrm>
        </p:grpSpPr>
        <p:sp>
          <p:nvSpPr>
            <p:cNvPr id="14" name="Rectangle 13">
              <a:extLst>
                <a:ext uri="{FF2B5EF4-FFF2-40B4-BE49-F238E27FC236}">
                  <a16:creationId xmlns:a16="http://schemas.microsoft.com/office/drawing/2014/main" id="{89169B9D-6F90-A5BF-5435-475D89F18374}"/>
                </a:ext>
              </a:extLst>
            </p:cNvPr>
            <p:cNvSpPr/>
            <p:nvPr/>
          </p:nvSpPr>
          <p:spPr>
            <a:xfrm>
              <a:off x="10072081" y="2388132"/>
              <a:ext cx="189699" cy="183427"/>
            </a:xfrm>
            <a:prstGeom prst="rect">
              <a:avLst/>
            </a:prstGeom>
            <a:solidFill>
              <a:schemeClr val="accent1"/>
            </a:solidFill>
          </p:spPr>
          <p:style>
            <a:lnRef idx="3">
              <a:schemeClr val="lt1"/>
            </a:lnRef>
            <a:fillRef idx="1">
              <a:schemeClr val="accent2"/>
            </a:fillRef>
            <a:effectRef idx="1">
              <a:schemeClr val="accent2"/>
            </a:effectRef>
            <a:fontRef idx="minor">
              <a:schemeClr val="lt1"/>
            </a:fontRef>
          </p:style>
          <p:txBody>
            <a:bodyPr rtlCol="0" anchor="ctr"/>
            <a:lstStyle/>
            <a:p>
              <a:pPr algn="ctr" defTabSz="685800" fontAlgn="auto">
                <a:spcBef>
                  <a:spcPts val="0"/>
                </a:spcBef>
                <a:spcAft>
                  <a:spcPts val="0"/>
                </a:spcAft>
                <a:defRPr/>
              </a:pPr>
              <a:endParaRPr lang="en-US" sz="1350">
                <a:solidFill>
                  <a:schemeClr val="tx1"/>
                </a:solidFill>
                <a:latin typeface="Arial" panose="020B0604020202020204"/>
              </a:endParaRPr>
            </a:p>
          </p:txBody>
        </p:sp>
        <p:sp>
          <p:nvSpPr>
            <p:cNvPr id="15" name="TextBox 14">
              <a:extLst>
                <a:ext uri="{FF2B5EF4-FFF2-40B4-BE49-F238E27FC236}">
                  <a16:creationId xmlns:a16="http://schemas.microsoft.com/office/drawing/2014/main" id="{447DB17E-64E4-76C6-6CC0-8DEBFC58FA22}"/>
                </a:ext>
              </a:extLst>
            </p:cNvPr>
            <p:cNvSpPr txBox="1"/>
            <p:nvPr/>
          </p:nvSpPr>
          <p:spPr>
            <a:xfrm>
              <a:off x="10198212" y="2341346"/>
              <a:ext cx="1120139" cy="307776"/>
            </a:xfrm>
            <a:prstGeom prst="rect">
              <a:avLst/>
            </a:prstGeom>
            <a:noFill/>
          </p:spPr>
          <p:txBody>
            <a:bodyPr wrap="square" rtlCol="0">
              <a:spAutoFit/>
            </a:bodyPr>
            <a:lstStyle/>
            <a:p>
              <a:pPr defTabSz="685800" fontAlgn="auto">
                <a:spcBef>
                  <a:spcPts val="0"/>
                </a:spcBef>
                <a:spcAft>
                  <a:spcPts val="0"/>
                </a:spcAft>
                <a:defRPr/>
              </a:pPr>
              <a:r>
                <a:rPr lang="en-US" sz="900">
                  <a:latin typeface="Arial" panose="020B0604020202020204"/>
                  <a:ea typeface="+mn-ea"/>
                  <a:cs typeface="+mn-cs"/>
                </a:rPr>
                <a:t>Grade ≥3</a:t>
              </a:r>
            </a:p>
          </p:txBody>
        </p:sp>
      </p:grpSp>
      <p:grpSp>
        <p:nvGrpSpPr>
          <p:cNvPr id="16" name="Group 15">
            <a:extLst>
              <a:ext uri="{FF2B5EF4-FFF2-40B4-BE49-F238E27FC236}">
                <a16:creationId xmlns:a16="http://schemas.microsoft.com/office/drawing/2014/main" id="{89866377-6C10-D8C4-ADED-753CEB5A2498}"/>
              </a:ext>
            </a:extLst>
          </p:cNvPr>
          <p:cNvGrpSpPr/>
          <p:nvPr/>
        </p:nvGrpSpPr>
        <p:grpSpPr>
          <a:xfrm>
            <a:off x="8103692" y="3378334"/>
            <a:ext cx="934702" cy="230832"/>
            <a:chOff x="10072081" y="2011547"/>
            <a:chExt cx="1246269" cy="307776"/>
          </a:xfrm>
        </p:grpSpPr>
        <p:sp>
          <p:nvSpPr>
            <p:cNvPr id="17" name="Rectangle 16">
              <a:extLst>
                <a:ext uri="{FF2B5EF4-FFF2-40B4-BE49-F238E27FC236}">
                  <a16:creationId xmlns:a16="http://schemas.microsoft.com/office/drawing/2014/main" id="{9A494BD4-D124-AA38-CFA0-A5C730EECEB2}"/>
                </a:ext>
              </a:extLst>
            </p:cNvPr>
            <p:cNvSpPr/>
            <p:nvPr/>
          </p:nvSpPr>
          <p:spPr>
            <a:xfrm>
              <a:off x="10072081" y="2058333"/>
              <a:ext cx="189699" cy="183427"/>
            </a:xfrm>
            <a:prstGeom prst="rect">
              <a:avLst/>
            </a:prstGeom>
            <a:solidFill>
              <a:schemeClr val="accent2">
                <a:lumMod val="20000"/>
                <a:lumOff val="8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685800" fontAlgn="auto">
                <a:spcBef>
                  <a:spcPts val="0"/>
                </a:spcBef>
                <a:spcAft>
                  <a:spcPts val="0"/>
                </a:spcAft>
                <a:defRPr/>
              </a:pPr>
              <a:endParaRPr lang="en-US" sz="1350">
                <a:solidFill>
                  <a:schemeClr val="tx1"/>
                </a:solidFill>
                <a:latin typeface="Arial" panose="020B0604020202020204"/>
              </a:endParaRPr>
            </a:p>
          </p:txBody>
        </p:sp>
        <p:sp>
          <p:nvSpPr>
            <p:cNvPr id="18" name="TextBox 17">
              <a:extLst>
                <a:ext uri="{FF2B5EF4-FFF2-40B4-BE49-F238E27FC236}">
                  <a16:creationId xmlns:a16="http://schemas.microsoft.com/office/drawing/2014/main" id="{CE2C45B8-D138-C967-2418-37BAC1CF6C33}"/>
                </a:ext>
              </a:extLst>
            </p:cNvPr>
            <p:cNvSpPr txBox="1"/>
            <p:nvPr/>
          </p:nvSpPr>
          <p:spPr>
            <a:xfrm>
              <a:off x="10198210" y="2011547"/>
              <a:ext cx="1120140" cy="307776"/>
            </a:xfrm>
            <a:prstGeom prst="rect">
              <a:avLst/>
            </a:prstGeom>
            <a:noFill/>
          </p:spPr>
          <p:txBody>
            <a:bodyPr wrap="square" rtlCol="0">
              <a:spAutoFit/>
            </a:bodyPr>
            <a:lstStyle/>
            <a:p>
              <a:pPr defTabSz="685800" fontAlgn="auto">
                <a:spcBef>
                  <a:spcPts val="0"/>
                </a:spcBef>
                <a:spcAft>
                  <a:spcPts val="0"/>
                </a:spcAft>
                <a:defRPr/>
              </a:pPr>
              <a:r>
                <a:rPr lang="en-US" sz="900">
                  <a:latin typeface="Arial" panose="020B0604020202020204"/>
                  <a:ea typeface="+mn-ea"/>
                  <a:cs typeface="+mn-cs"/>
                </a:rPr>
                <a:t>All grade</a:t>
              </a:r>
            </a:p>
          </p:txBody>
        </p:sp>
      </p:grpSp>
      <p:grpSp>
        <p:nvGrpSpPr>
          <p:cNvPr id="19" name="Group 18">
            <a:extLst>
              <a:ext uri="{FF2B5EF4-FFF2-40B4-BE49-F238E27FC236}">
                <a16:creationId xmlns:a16="http://schemas.microsoft.com/office/drawing/2014/main" id="{2E311C9E-837A-B42A-54D7-172120AB0D81}"/>
              </a:ext>
            </a:extLst>
          </p:cNvPr>
          <p:cNvGrpSpPr/>
          <p:nvPr/>
        </p:nvGrpSpPr>
        <p:grpSpPr>
          <a:xfrm>
            <a:off x="8103692" y="3685122"/>
            <a:ext cx="942405" cy="230832"/>
            <a:chOff x="10072081" y="2522723"/>
            <a:chExt cx="1256540" cy="307776"/>
          </a:xfrm>
        </p:grpSpPr>
        <p:sp>
          <p:nvSpPr>
            <p:cNvPr id="20" name="Rectangle 19">
              <a:extLst>
                <a:ext uri="{FF2B5EF4-FFF2-40B4-BE49-F238E27FC236}">
                  <a16:creationId xmlns:a16="http://schemas.microsoft.com/office/drawing/2014/main" id="{271AA88F-DCD2-A603-DC0F-F75989B01CC2}"/>
                </a:ext>
              </a:extLst>
            </p:cNvPr>
            <p:cNvSpPr/>
            <p:nvPr/>
          </p:nvSpPr>
          <p:spPr>
            <a:xfrm>
              <a:off x="10072081" y="2569509"/>
              <a:ext cx="189699" cy="183427"/>
            </a:xfrm>
            <a:prstGeom prst="rect">
              <a:avLst/>
            </a:prstGeom>
            <a:solidFill>
              <a:schemeClr val="accent1">
                <a:lumMod val="20000"/>
                <a:lumOff val="8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685800" fontAlgn="auto">
                <a:spcBef>
                  <a:spcPts val="0"/>
                </a:spcBef>
                <a:spcAft>
                  <a:spcPts val="0"/>
                </a:spcAft>
                <a:defRPr/>
              </a:pPr>
              <a:endParaRPr lang="en-US" sz="1350">
                <a:solidFill>
                  <a:schemeClr val="tx1"/>
                </a:solidFill>
                <a:latin typeface="Arial" panose="020B0604020202020204"/>
              </a:endParaRPr>
            </a:p>
          </p:txBody>
        </p:sp>
        <p:sp>
          <p:nvSpPr>
            <p:cNvPr id="21" name="TextBox 20">
              <a:extLst>
                <a:ext uri="{FF2B5EF4-FFF2-40B4-BE49-F238E27FC236}">
                  <a16:creationId xmlns:a16="http://schemas.microsoft.com/office/drawing/2014/main" id="{C84FD03F-C8CC-10B0-3307-EB5F955A04FA}"/>
                </a:ext>
              </a:extLst>
            </p:cNvPr>
            <p:cNvSpPr txBox="1"/>
            <p:nvPr/>
          </p:nvSpPr>
          <p:spPr>
            <a:xfrm>
              <a:off x="10208481" y="2522723"/>
              <a:ext cx="1120140" cy="307776"/>
            </a:xfrm>
            <a:prstGeom prst="rect">
              <a:avLst/>
            </a:prstGeom>
            <a:noFill/>
          </p:spPr>
          <p:txBody>
            <a:bodyPr wrap="square" rtlCol="0">
              <a:spAutoFit/>
            </a:bodyPr>
            <a:lstStyle/>
            <a:p>
              <a:pPr defTabSz="685800" fontAlgn="auto">
                <a:spcBef>
                  <a:spcPts val="0"/>
                </a:spcBef>
                <a:spcAft>
                  <a:spcPts val="0"/>
                </a:spcAft>
                <a:defRPr/>
              </a:pPr>
              <a:r>
                <a:rPr lang="en-US" sz="900">
                  <a:latin typeface="Arial" panose="020B0604020202020204"/>
                  <a:ea typeface="+mn-ea"/>
                  <a:cs typeface="+mn-cs"/>
                </a:rPr>
                <a:t>All grade</a:t>
              </a:r>
            </a:p>
          </p:txBody>
        </p:sp>
      </p:grpSp>
      <p:sp>
        <p:nvSpPr>
          <p:cNvPr id="22" name="TextBox 19">
            <a:extLst>
              <a:ext uri="{FF2B5EF4-FFF2-40B4-BE49-F238E27FC236}">
                <a16:creationId xmlns:a16="http://schemas.microsoft.com/office/drawing/2014/main" id="{09E25343-F913-802A-DBF5-ADF7EFAB42DF}"/>
              </a:ext>
            </a:extLst>
          </p:cNvPr>
          <p:cNvSpPr txBox="1">
            <a:spLocks noChangeArrowheads="1"/>
          </p:cNvSpPr>
          <p:nvPr/>
        </p:nvSpPr>
        <p:spPr bwMode="auto">
          <a:xfrm>
            <a:off x="7135847" y="4938132"/>
            <a:ext cx="326649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Arial" charset="0"/>
                <a:ea typeface="ヒラギノ角ゴ Pro W3" charset="0"/>
                <a:cs typeface="ヒラギノ角ゴ Pro W3" charset="0"/>
              </a:defRPr>
            </a:lvl1pPr>
            <a:lvl2pPr marL="742950" indent="-285750">
              <a:defRPr sz="2400" b="1">
                <a:solidFill>
                  <a:schemeClr val="tx1"/>
                </a:solidFill>
                <a:latin typeface="Arial" charset="0"/>
                <a:ea typeface="ヒラギノ角ゴ Pro W3" charset="0"/>
                <a:cs typeface="ヒラギノ角ゴ Pro W3" charset="0"/>
              </a:defRPr>
            </a:lvl2pPr>
            <a:lvl3pPr marL="1143000" indent="-228600">
              <a:defRPr sz="2400" b="1">
                <a:solidFill>
                  <a:schemeClr val="tx1"/>
                </a:solidFill>
                <a:latin typeface="Arial" charset="0"/>
                <a:ea typeface="ヒラギノ角ゴ Pro W3" charset="0"/>
                <a:cs typeface="ヒラギノ角ゴ Pro W3" charset="0"/>
              </a:defRPr>
            </a:lvl3pPr>
            <a:lvl4pPr marL="1600200" indent="-228600">
              <a:defRPr sz="2400" b="1">
                <a:solidFill>
                  <a:schemeClr val="tx1"/>
                </a:solidFill>
                <a:latin typeface="Arial" charset="0"/>
                <a:ea typeface="ヒラギノ角ゴ Pro W3" charset="0"/>
                <a:cs typeface="ヒラギノ角ゴ Pro W3" charset="0"/>
              </a:defRPr>
            </a:lvl4pPr>
            <a:lvl5pPr marL="2057400" indent="-228600">
              <a:defRPr sz="2400" b="1">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pPr defTabSz="342900" fontAlgn="auto">
              <a:spcBef>
                <a:spcPts val="0"/>
              </a:spcBef>
              <a:spcAft>
                <a:spcPts val="0"/>
              </a:spcAft>
              <a:defRPr/>
            </a:pPr>
            <a:r>
              <a:rPr lang="en-US" sz="1200" b="0" dirty="0">
                <a:solidFill>
                  <a:prstClr val="black"/>
                </a:solidFill>
                <a:latin typeface="Calibri" charset="0"/>
                <a:cs typeface="Arial" charset="0"/>
              </a:rPr>
              <a:t>Saad F, et al. </a:t>
            </a:r>
            <a:r>
              <a:rPr lang="en-US" sz="1200" b="0" i="1" dirty="0">
                <a:solidFill>
                  <a:prstClr val="black"/>
                </a:solidFill>
                <a:latin typeface="Calibri" charset="0"/>
                <a:cs typeface="Arial" charset="0"/>
              </a:rPr>
              <a:t> GU ASCO </a:t>
            </a:r>
            <a:r>
              <a:rPr lang="en-US" sz="1200" b="0" dirty="0">
                <a:solidFill>
                  <a:prstClr val="black"/>
                </a:solidFill>
                <a:latin typeface="Calibri" charset="0"/>
                <a:cs typeface="Arial" charset="0"/>
              </a:rPr>
              <a:t>2022.</a:t>
            </a:r>
          </a:p>
        </p:txBody>
      </p:sp>
      <p:sp>
        <p:nvSpPr>
          <p:cNvPr id="2" name="TextBox 1">
            <a:extLst>
              <a:ext uri="{FF2B5EF4-FFF2-40B4-BE49-F238E27FC236}">
                <a16:creationId xmlns:a16="http://schemas.microsoft.com/office/drawing/2014/main" id="{E148BE57-BDDD-97F9-81B7-8E33231E7EFC}"/>
              </a:ext>
            </a:extLst>
          </p:cNvPr>
          <p:cNvSpPr txBox="1"/>
          <p:nvPr/>
        </p:nvSpPr>
        <p:spPr>
          <a:xfrm>
            <a:off x="5720635" y="2589833"/>
            <a:ext cx="3291286" cy="523220"/>
          </a:xfrm>
          <a:prstGeom prst="rect">
            <a:avLst/>
          </a:prstGeom>
          <a:noFill/>
          <a:ln>
            <a:solidFill>
              <a:srgbClr val="FF0000"/>
            </a:solidFill>
          </a:ln>
        </p:spPr>
        <p:txBody>
          <a:bodyPr wrap="none" rtlCol="0">
            <a:spAutoFit/>
          </a:bodyPr>
          <a:lstStyle/>
          <a:p>
            <a:r>
              <a:rPr lang="en-US" dirty="0">
                <a:solidFill>
                  <a:srgbClr val="FF0000"/>
                </a:solidFill>
              </a:rPr>
              <a:t>16% vs 4% required </a:t>
            </a:r>
            <a:r>
              <a:rPr lang="en-US" dirty="0" err="1">
                <a:solidFill>
                  <a:srgbClr val="FF0000"/>
                </a:solidFill>
              </a:rPr>
              <a:t>pRBC</a:t>
            </a:r>
            <a:r>
              <a:rPr lang="en-US" dirty="0">
                <a:solidFill>
                  <a:srgbClr val="FF0000"/>
                </a:solidFill>
              </a:rPr>
              <a:t> transfusion </a:t>
            </a:r>
          </a:p>
          <a:p>
            <a:r>
              <a:rPr lang="en-US" dirty="0">
                <a:solidFill>
                  <a:srgbClr val="FF0000"/>
                </a:solidFill>
              </a:rPr>
              <a:t>7% vs 2% VTEs</a:t>
            </a:r>
          </a:p>
        </p:txBody>
      </p:sp>
    </p:spTree>
    <p:extLst>
      <p:ext uri="{BB962C8B-B14F-4D97-AF65-F5344CB8AC3E}">
        <p14:creationId xmlns:p14="http://schemas.microsoft.com/office/powerpoint/2010/main" val="3342158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87E76-C190-14BD-F07E-D2B69166527B}"/>
              </a:ext>
            </a:extLst>
          </p:cNvPr>
          <p:cNvSpPr>
            <a:spLocks noGrp="1"/>
          </p:cNvSpPr>
          <p:nvPr>
            <p:ph type="title"/>
          </p:nvPr>
        </p:nvSpPr>
        <p:spPr>
          <a:xfrm>
            <a:off x="245376" y="279738"/>
            <a:ext cx="9143625" cy="857250"/>
          </a:xfrm>
        </p:spPr>
        <p:txBody>
          <a:bodyPr/>
          <a:lstStyle/>
          <a:p>
            <a:r>
              <a:rPr lang="en-US" sz="2200" b="1" dirty="0"/>
              <a:t>PARP Inhibition – Synthetic Lethality With HRR Alterations</a:t>
            </a:r>
          </a:p>
        </p:txBody>
      </p:sp>
      <p:sp>
        <p:nvSpPr>
          <p:cNvPr id="4" name="Slide Number Placeholder 3">
            <a:extLst>
              <a:ext uri="{FF2B5EF4-FFF2-40B4-BE49-F238E27FC236}">
                <a16:creationId xmlns:a16="http://schemas.microsoft.com/office/drawing/2014/main" id="{DA86F29E-6040-49DE-B8C2-90A99419C784}"/>
              </a:ext>
            </a:extLst>
          </p:cNvPr>
          <p:cNvSpPr>
            <a:spLocks noGrp="1"/>
          </p:cNvSpPr>
          <p:nvPr>
            <p:ph type="sldNum" sz="quarter" idx="12"/>
          </p:nvPr>
        </p:nvSpPr>
        <p:spPr/>
        <p:txBody>
          <a:bodyPr/>
          <a:lstStyle/>
          <a:p>
            <a:pPr>
              <a:defRPr/>
            </a:pPr>
            <a:fld id="{F673F845-AED4-BA49-8F72-676B760A862C}" type="slidenum">
              <a:rPr lang="en-US" smtClean="0"/>
              <a:pPr>
                <a:defRPr/>
              </a:pPr>
              <a:t>4</a:t>
            </a:fld>
            <a:endParaRPr lang="en-US"/>
          </a:p>
        </p:txBody>
      </p:sp>
      <p:pic>
        <p:nvPicPr>
          <p:cNvPr id="137" name="Picture 136" descr="Diagram, timeline&#10;&#10;Description automatically generated">
            <a:extLst>
              <a:ext uri="{FF2B5EF4-FFF2-40B4-BE49-F238E27FC236}">
                <a16:creationId xmlns:a16="http://schemas.microsoft.com/office/drawing/2014/main" id="{327102AD-28A4-6789-4D49-6ADEE35DE18B}"/>
              </a:ext>
            </a:extLst>
          </p:cNvPr>
          <p:cNvPicPr>
            <a:picLocks noChangeAspect="1"/>
          </p:cNvPicPr>
          <p:nvPr/>
        </p:nvPicPr>
        <p:blipFill>
          <a:blip r:embed="rId2"/>
          <a:stretch>
            <a:fillRect/>
          </a:stretch>
        </p:blipFill>
        <p:spPr>
          <a:xfrm>
            <a:off x="469831" y="759029"/>
            <a:ext cx="4048125" cy="3038475"/>
          </a:xfrm>
          <a:prstGeom prst="rect">
            <a:avLst/>
          </a:prstGeom>
        </p:spPr>
      </p:pic>
      <p:sp>
        <p:nvSpPr>
          <p:cNvPr id="138" name="Down Arrow 137">
            <a:extLst>
              <a:ext uri="{FF2B5EF4-FFF2-40B4-BE49-F238E27FC236}">
                <a16:creationId xmlns:a16="http://schemas.microsoft.com/office/drawing/2014/main" id="{3C7840EB-224E-34BB-0EF4-729CC52D2242}"/>
              </a:ext>
            </a:extLst>
          </p:cNvPr>
          <p:cNvSpPr/>
          <p:nvPr/>
        </p:nvSpPr>
        <p:spPr>
          <a:xfrm>
            <a:off x="1427094" y="3838985"/>
            <a:ext cx="263920" cy="25365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39" name="Down Arrow 138">
            <a:extLst>
              <a:ext uri="{FF2B5EF4-FFF2-40B4-BE49-F238E27FC236}">
                <a16:creationId xmlns:a16="http://schemas.microsoft.com/office/drawing/2014/main" id="{C77F8A9B-1847-685A-2B30-577486FA5263}"/>
              </a:ext>
            </a:extLst>
          </p:cNvPr>
          <p:cNvSpPr/>
          <p:nvPr/>
        </p:nvSpPr>
        <p:spPr>
          <a:xfrm>
            <a:off x="3655161" y="3838985"/>
            <a:ext cx="263920" cy="25365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40" name="TextBox 139">
            <a:extLst>
              <a:ext uri="{FF2B5EF4-FFF2-40B4-BE49-F238E27FC236}">
                <a16:creationId xmlns:a16="http://schemas.microsoft.com/office/drawing/2014/main" id="{DF4D7BE0-9587-AB4C-3E4A-7D4E332EBCC8}"/>
              </a:ext>
            </a:extLst>
          </p:cNvPr>
          <p:cNvSpPr txBox="1"/>
          <p:nvPr/>
        </p:nvSpPr>
        <p:spPr>
          <a:xfrm>
            <a:off x="470360" y="4079339"/>
            <a:ext cx="2598183" cy="253916"/>
          </a:xfrm>
          <a:prstGeom prst="rect">
            <a:avLst/>
          </a:prstGeom>
          <a:noFill/>
        </p:spPr>
        <p:txBody>
          <a:bodyPr wrap="square" rtlCol="0">
            <a:spAutoFit/>
          </a:bodyPr>
          <a:lstStyle/>
          <a:p>
            <a:pPr algn="ctr"/>
            <a:r>
              <a:rPr lang="en-US" sz="1050" dirty="0"/>
              <a:t>Cell cycle/Replication preserved</a:t>
            </a:r>
          </a:p>
        </p:txBody>
      </p:sp>
      <p:sp>
        <p:nvSpPr>
          <p:cNvPr id="141" name="TextBox 140">
            <a:extLst>
              <a:ext uri="{FF2B5EF4-FFF2-40B4-BE49-F238E27FC236}">
                <a16:creationId xmlns:a16="http://schemas.microsoft.com/office/drawing/2014/main" id="{1E32787F-EB5A-2E5B-57E0-27286F46C938}"/>
              </a:ext>
            </a:extLst>
          </p:cNvPr>
          <p:cNvSpPr txBox="1"/>
          <p:nvPr/>
        </p:nvSpPr>
        <p:spPr>
          <a:xfrm>
            <a:off x="3364601" y="4092637"/>
            <a:ext cx="793807" cy="253916"/>
          </a:xfrm>
          <a:prstGeom prst="rect">
            <a:avLst/>
          </a:prstGeom>
          <a:noFill/>
        </p:spPr>
        <p:txBody>
          <a:bodyPr wrap="none" rtlCol="0">
            <a:spAutoFit/>
          </a:bodyPr>
          <a:lstStyle/>
          <a:p>
            <a:r>
              <a:rPr lang="en-US" sz="1050" dirty="0"/>
              <a:t>Cell death</a:t>
            </a:r>
          </a:p>
        </p:txBody>
      </p:sp>
      <p:grpSp>
        <p:nvGrpSpPr>
          <p:cNvPr id="143" name="Group 142">
            <a:extLst>
              <a:ext uri="{FF2B5EF4-FFF2-40B4-BE49-F238E27FC236}">
                <a16:creationId xmlns:a16="http://schemas.microsoft.com/office/drawing/2014/main" id="{412600A0-1024-8CAB-9D9C-6452F7C1AB45}"/>
              </a:ext>
            </a:extLst>
          </p:cNvPr>
          <p:cNvGrpSpPr>
            <a:grpSpLocks noChangeAspect="1"/>
          </p:cNvGrpSpPr>
          <p:nvPr/>
        </p:nvGrpSpPr>
        <p:grpSpPr>
          <a:xfrm>
            <a:off x="4197573" y="4072460"/>
            <a:ext cx="336401" cy="342900"/>
            <a:chOff x="10244153" y="4632850"/>
            <a:chExt cx="324563" cy="330834"/>
          </a:xfrm>
        </p:grpSpPr>
        <p:grpSp>
          <p:nvGrpSpPr>
            <p:cNvPr id="145" name="Group 144">
              <a:extLst>
                <a:ext uri="{FF2B5EF4-FFF2-40B4-BE49-F238E27FC236}">
                  <a16:creationId xmlns:a16="http://schemas.microsoft.com/office/drawing/2014/main" id="{F3C642AA-2901-5C2E-DD70-E59BDA74BC0A}"/>
                </a:ext>
              </a:extLst>
            </p:cNvPr>
            <p:cNvGrpSpPr/>
            <p:nvPr/>
          </p:nvGrpSpPr>
          <p:grpSpPr>
            <a:xfrm>
              <a:off x="10296330" y="4632850"/>
              <a:ext cx="272386" cy="326995"/>
              <a:chOff x="8914131" y="6093757"/>
              <a:chExt cx="257717" cy="309385"/>
            </a:xfrm>
          </p:grpSpPr>
          <p:sp>
            <p:nvSpPr>
              <p:cNvPr id="151" name="Cloud 411">
                <a:extLst>
                  <a:ext uri="{FF2B5EF4-FFF2-40B4-BE49-F238E27FC236}">
                    <a16:creationId xmlns:a16="http://schemas.microsoft.com/office/drawing/2014/main" id="{32D2EF4E-D7E4-9325-E4F9-B2FCB19B1AEA}"/>
                  </a:ext>
                </a:extLst>
              </p:cNvPr>
              <p:cNvSpPr>
                <a:spLocks noChangeAspect="1"/>
              </p:cNvSpPr>
              <p:nvPr/>
            </p:nvSpPr>
            <p:spPr>
              <a:xfrm rot="17032382">
                <a:off x="8888297" y="6119591"/>
                <a:ext cx="309385" cy="25771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6964 w 43256"/>
                  <a:gd name="connsiteY0" fmla="*/ 34758 h 43219"/>
                  <a:gd name="connsiteX1" fmla="*/ 5856 w 43256"/>
                  <a:gd name="connsiteY1" fmla="*/ 35139 h 43219"/>
                  <a:gd name="connsiteX2" fmla="*/ 16514 w 43256"/>
                  <a:gd name="connsiteY2" fmla="*/ 38949 h 43219"/>
                  <a:gd name="connsiteX3" fmla="*/ 15846 w 43256"/>
                  <a:gd name="connsiteY3" fmla="*/ 3720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6514 w 43256"/>
                  <a:gd name="connsiteY0" fmla="*/ 38949 h 43219"/>
                  <a:gd name="connsiteX1" fmla="*/ 15846 w 43256"/>
                  <a:gd name="connsiteY1" fmla="*/ 37209 h 43219"/>
                  <a:gd name="connsiteX2" fmla="*/ 28863 w 43256"/>
                  <a:gd name="connsiteY2" fmla="*/ 34610 h 43219"/>
                  <a:gd name="connsiteX3" fmla="*/ 28596 w 43256"/>
                  <a:gd name="connsiteY3" fmla="*/ 3651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28863 w 43256"/>
                  <a:gd name="connsiteY0" fmla="*/ 34610 h 43219"/>
                  <a:gd name="connsiteX1" fmla="*/ 28596 w 43256"/>
                  <a:gd name="connsiteY1" fmla="*/ 36519 h 43219"/>
                  <a:gd name="connsiteX2" fmla="*/ 34165 w 43256"/>
                  <a:gd name="connsiteY2" fmla="*/ 22813 h 43219"/>
                  <a:gd name="connsiteX3" fmla="*/ 37416 w 43256"/>
                  <a:gd name="connsiteY3" fmla="*/ 29949 h 43219"/>
                  <a:gd name="connsiteX4" fmla="*/ 41834 w 43256"/>
                  <a:gd name="connsiteY4" fmla="*/ 15213 h 43219"/>
                  <a:gd name="connsiteX5" fmla="*/ 40386 w 43256"/>
                  <a:gd name="connsiteY5" fmla="*/ 17889 h 43219"/>
                  <a:gd name="connsiteX6" fmla="*/ 38360 w 43256"/>
                  <a:gd name="connsiteY6" fmla="*/ 5285 h 43219"/>
                  <a:gd name="connsiteX7" fmla="*/ 38436 w 43256"/>
                  <a:gd name="connsiteY7" fmla="*/ 6549 h 43219"/>
                  <a:gd name="connsiteX8" fmla="*/ 29114 w 43256"/>
                  <a:gd name="connsiteY8" fmla="*/ 3811 h 43219"/>
                  <a:gd name="connsiteX9" fmla="*/ 29856 w 43256"/>
                  <a:gd name="connsiteY9" fmla="*/ 2199 h 43219"/>
                  <a:gd name="connsiteX10" fmla="*/ 22177 w 43256"/>
                  <a:gd name="connsiteY10" fmla="*/ 4579 h 43219"/>
                  <a:gd name="connsiteX11" fmla="*/ 22536 w 43256"/>
                  <a:gd name="connsiteY11" fmla="*/ 3189 h 43219"/>
                  <a:gd name="connsiteX12" fmla="*/ 14036 w 43256"/>
                  <a:gd name="connsiteY12" fmla="*/ 5051 h 43219"/>
                  <a:gd name="connsiteX13" fmla="*/ 15336 w 43256"/>
                  <a:gd name="connsiteY13" fmla="*/ 6399 h 43219"/>
                  <a:gd name="connsiteX14" fmla="*/ 4163 w 43256"/>
                  <a:gd name="connsiteY14" fmla="*/ 15648 h 43219"/>
                  <a:gd name="connsiteX15" fmla="*/ 3936 w 43256"/>
                  <a:gd name="connsiteY1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34165 w 43256"/>
                  <a:gd name="connsiteY0" fmla="*/ 22813 h 43219"/>
                  <a:gd name="connsiteX1" fmla="*/ 37416 w 43256"/>
                  <a:gd name="connsiteY1" fmla="*/ 29949 h 43219"/>
                  <a:gd name="connsiteX2" fmla="*/ 41834 w 43256"/>
                  <a:gd name="connsiteY2" fmla="*/ 15213 h 43219"/>
                  <a:gd name="connsiteX3" fmla="*/ 40386 w 43256"/>
                  <a:gd name="connsiteY3" fmla="*/ 17889 h 43219"/>
                  <a:gd name="connsiteX4" fmla="*/ 38360 w 43256"/>
                  <a:gd name="connsiteY4" fmla="*/ 5285 h 43219"/>
                  <a:gd name="connsiteX5" fmla="*/ 38436 w 43256"/>
                  <a:gd name="connsiteY5" fmla="*/ 6549 h 43219"/>
                  <a:gd name="connsiteX6" fmla="*/ 29114 w 43256"/>
                  <a:gd name="connsiteY6" fmla="*/ 3811 h 43219"/>
                  <a:gd name="connsiteX7" fmla="*/ 29856 w 43256"/>
                  <a:gd name="connsiteY7" fmla="*/ 2199 h 43219"/>
                  <a:gd name="connsiteX8" fmla="*/ 22177 w 43256"/>
                  <a:gd name="connsiteY8" fmla="*/ 4579 h 43219"/>
                  <a:gd name="connsiteX9" fmla="*/ 22536 w 43256"/>
                  <a:gd name="connsiteY9" fmla="*/ 3189 h 43219"/>
                  <a:gd name="connsiteX10" fmla="*/ 14036 w 43256"/>
                  <a:gd name="connsiteY10" fmla="*/ 5051 h 43219"/>
                  <a:gd name="connsiteX11" fmla="*/ 15336 w 43256"/>
                  <a:gd name="connsiteY11" fmla="*/ 6399 h 43219"/>
                  <a:gd name="connsiteX12" fmla="*/ 4163 w 43256"/>
                  <a:gd name="connsiteY12" fmla="*/ 15648 h 43219"/>
                  <a:gd name="connsiteX13" fmla="*/ 3936 w 43256"/>
                  <a:gd name="connsiteY13"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1834 w 43256"/>
                  <a:gd name="connsiteY0" fmla="*/ 15213 h 43219"/>
                  <a:gd name="connsiteX1" fmla="*/ 40386 w 43256"/>
                  <a:gd name="connsiteY1" fmla="*/ 17889 h 43219"/>
                  <a:gd name="connsiteX2" fmla="*/ 38360 w 43256"/>
                  <a:gd name="connsiteY2" fmla="*/ 5285 h 43219"/>
                  <a:gd name="connsiteX3" fmla="*/ 38436 w 43256"/>
                  <a:gd name="connsiteY3" fmla="*/ 6549 h 43219"/>
                  <a:gd name="connsiteX4" fmla="*/ 29114 w 43256"/>
                  <a:gd name="connsiteY4" fmla="*/ 3811 h 43219"/>
                  <a:gd name="connsiteX5" fmla="*/ 29856 w 43256"/>
                  <a:gd name="connsiteY5" fmla="*/ 2199 h 43219"/>
                  <a:gd name="connsiteX6" fmla="*/ 22177 w 43256"/>
                  <a:gd name="connsiteY6" fmla="*/ 4579 h 43219"/>
                  <a:gd name="connsiteX7" fmla="*/ 22536 w 43256"/>
                  <a:gd name="connsiteY7" fmla="*/ 3189 h 43219"/>
                  <a:gd name="connsiteX8" fmla="*/ 14036 w 43256"/>
                  <a:gd name="connsiteY8" fmla="*/ 5051 h 43219"/>
                  <a:gd name="connsiteX9" fmla="*/ 15336 w 43256"/>
                  <a:gd name="connsiteY9" fmla="*/ 6399 h 43219"/>
                  <a:gd name="connsiteX10" fmla="*/ 4163 w 43256"/>
                  <a:gd name="connsiteY10" fmla="*/ 15648 h 43219"/>
                  <a:gd name="connsiteX11" fmla="*/ 3936 w 43256"/>
                  <a:gd name="connsiteY1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38360 w 43256"/>
                  <a:gd name="connsiteY0" fmla="*/ 5285 h 43219"/>
                  <a:gd name="connsiteX1" fmla="*/ 38436 w 43256"/>
                  <a:gd name="connsiteY1" fmla="*/ 6549 h 43219"/>
                  <a:gd name="connsiteX2" fmla="*/ 29114 w 43256"/>
                  <a:gd name="connsiteY2" fmla="*/ 3811 h 43219"/>
                  <a:gd name="connsiteX3" fmla="*/ 29856 w 43256"/>
                  <a:gd name="connsiteY3" fmla="*/ 2199 h 43219"/>
                  <a:gd name="connsiteX4" fmla="*/ 22177 w 43256"/>
                  <a:gd name="connsiteY4" fmla="*/ 4579 h 43219"/>
                  <a:gd name="connsiteX5" fmla="*/ 22536 w 43256"/>
                  <a:gd name="connsiteY5" fmla="*/ 3189 h 43219"/>
                  <a:gd name="connsiteX6" fmla="*/ 14036 w 43256"/>
                  <a:gd name="connsiteY6" fmla="*/ 5051 h 43219"/>
                  <a:gd name="connsiteX7" fmla="*/ 15336 w 43256"/>
                  <a:gd name="connsiteY7" fmla="*/ 6399 h 43219"/>
                  <a:gd name="connsiteX8" fmla="*/ 4163 w 43256"/>
                  <a:gd name="connsiteY8" fmla="*/ 15648 h 43219"/>
                  <a:gd name="connsiteX9" fmla="*/ 3936 w 43256"/>
                  <a:gd name="connsiteY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29114 w 43256"/>
                  <a:gd name="connsiteY0" fmla="*/ 3811 h 43219"/>
                  <a:gd name="connsiteX1" fmla="*/ 29856 w 43256"/>
                  <a:gd name="connsiteY1" fmla="*/ 2199 h 43219"/>
                  <a:gd name="connsiteX2" fmla="*/ 22177 w 43256"/>
                  <a:gd name="connsiteY2" fmla="*/ 4579 h 43219"/>
                  <a:gd name="connsiteX3" fmla="*/ 22536 w 43256"/>
                  <a:gd name="connsiteY3" fmla="*/ 3189 h 43219"/>
                  <a:gd name="connsiteX4" fmla="*/ 14036 w 43256"/>
                  <a:gd name="connsiteY4" fmla="*/ 5051 h 43219"/>
                  <a:gd name="connsiteX5" fmla="*/ 15336 w 43256"/>
                  <a:gd name="connsiteY5" fmla="*/ 6399 h 43219"/>
                  <a:gd name="connsiteX6" fmla="*/ 4163 w 43256"/>
                  <a:gd name="connsiteY6" fmla="*/ 15648 h 43219"/>
                  <a:gd name="connsiteX7" fmla="*/ 3936 w 43256"/>
                  <a:gd name="connsiteY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22177 w 43256"/>
                  <a:gd name="connsiteY0" fmla="*/ 4579 h 43219"/>
                  <a:gd name="connsiteX1" fmla="*/ 22536 w 43256"/>
                  <a:gd name="connsiteY1" fmla="*/ 3189 h 43219"/>
                  <a:gd name="connsiteX2" fmla="*/ 14036 w 43256"/>
                  <a:gd name="connsiteY2" fmla="*/ 5051 h 43219"/>
                  <a:gd name="connsiteX3" fmla="*/ 15336 w 43256"/>
                  <a:gd name="connsiteY3" fmla="*/ 6399 h 43219"/>
                  <a:gd name="connsiteX4" fmla="*/ 4163 w 43256"/>
                  <a:gd name="connsiteY4" fmla="*/ 15648 h 43219"/>
                  <a:gd name="connsiteX5" fmla="*/ 3936 w 43256"/>
                  <a:gd name="connsiteY5"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14036 w 43256"/>
                  <a:gd name="connsiteY0" fmla="*/ 5051 h 43219"/>
                  <a:gd name="connsiteX1" fmla="*/ 15336 w 43256"/>
                  <a:gd name="connsiteY1" fmla="*/ 6399 h 43219"/>
                  <a:gd name="connsiteX2" fmla="*/ 4163 w 43256"/>
                  <a:gd name="connsiteY2" fmla="*/ 15648 h 43219"/>
                  <a:gd name="connsiteX3" fmla="*/ 3936 w 43256"/>
                  <a:gd name="connsiteY3"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163 w 43256"/>
                  <a:gd name="connsiteY0" fmla="*/ 15648 h 43219"/>
                  <a:gd name="connsiteX1" fmla="*/ 3936 w 43256"/>
                  <a:gd name="connsiteY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163 w 43256"/>
                  <a:gd name="connsiteY0" fmla="*/ 15648 h 43219"/>
                  <a:gd name="connsiteX1" fmla="*/ 3936 w 43256"/>
                  <a:gd name="connsiteY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163 w 43256"/>
                  <a:gd name="connsiteY0" fmla="*/ 15648 h 43219"/>
                  <a:gd name="connsiteX1" fmla="*/ 3936 w 43256"/>
                  <a:gd name="connsiteY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163 w 43256"/>
                  <a:gd name="connsiteY0" fmla="*/ 15648 h 43219"/>
                  <a:gd name="connsiteX1" fmla="*/ 3936 w 43256"/>
                  <a:gd name="connsiteY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163 w 43256"/>
                  <a:gd name="connsiteY0" fmla="*/ 15648 h 43219"/>
                  <a:gd name="connsiteX1" fmla="*/ 3936 w 43256"/>
                  <a:gd name="connsiteY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163 w 43256"/>
                  <a:gd name="connsiteY0" fmla="*/ 15648 h 43219"/>
                  <a:gd name="connsiteX1" fmla="*/ 3936 w 43256"/>
                  <a:gd name="connsiteY1" fmla="*/ 14229 h 43219"/>
                  <a:gd name="connsiteX2" fmla="*/ 4163 w 43256"/>
                  <a:gd name="connsiteY2" fmla="*/ 15648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163 w 43256"/>
                  <a:gd name="connsiteY0" fmla="*/ 15648 h 43219"/>
                  <a:gd name="connsiteX1" fmla="*/ 3936 w 43256"/>
                  <a:gd name="connsiteY1" fmla="*/ 14229 h 43219"/>
                  <a:gd name="connsiteX2" fmla="*/ 7124 w 43256"/>
                  <a:gd name="connsiteY2" fmla="*/ 18943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163 w 43256"/>
                  <a:gd name="connsiteY0" fmla="*/ 15648 h 43219"/>
                  <a:gd name="connsiteX1" fmla="*/ 3936 w 43256"/>
                  <a:gd name="connsiteY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086 w 43256"/>
                  <a:gd name="connsiteY0" fmla="*/ 14961 h 43219"/>
                  <a:gd name="connsiteX1" fmla="*/ 3936 w 43256"/>
                  <a:gd name="connsiteY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086 w 43256"/>
                  <a:gd name="connsiteY0" fmla="*/ 14961 h 43219"/>
                  <a:gd name="connsiteX1" fmla="*/ 3859 w 43256"/>
                  <a:gd name="connsiteY1" fmla="*/ 10882 h 43219"/>
                  <a:gd name="connsiteX0" fmla="*/ 7869 w 43256"/>
                  <a:gd name="connsiteY0" fmla="*/ 1319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7869 w 43256"/>
                  <a:gd name="connsiteY21" fmla="*/ 13199 h 43219"/>
                  <a:gd name="connsiteX0" fmla="*/ 4086 w 43256"/>
                  <a:gd name="connsiteY0" fmla="*/ 14961 h 43219"/>
                  <a:gd name="connsiteX1" fmla="*/ 3859 w 43256"/>
                  <a:gd name="connsiteY1" fmla="*/ 10882 h 43219"/>
                  <a:gd name="connsiteX0" fmla="*/ 7869 w 43256"/>
                  <a:gd name="connsiteY0" fmla="*/ 1319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7869 w 43256"/>
                  <a:gd name="connsiteY21" fmla="*/ 13199 h 43219"/>
                  <a:gd name="connsiteX0" fmla="*/ 6091 w 43256"/>
                  <a:gd name="connsiteY0" fmla="*/ 16506 h 43219"/>
                  <a:gd name="connsiteX1" fmla="*/ 3859 w 43256"/>
                  <a:gd name="connsiteY1" fmla="*/ 10882 h 43219"/>
                  <a:gd name="connsiteX0" fmla="*/ 7869 w 43256"/>
                  <a:gd name="connsiteY0" fmla="*/ 1319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7869 w 43256"/>
                  <a:gd name="connsiteY21" fmla="*/ 13199 h 43219"/>
                  <a:gd name="connsiteX0" fmla="*/ 6091 w 43256"/>
                  <a:gd name="connsiteY0" fmla="*/ 16506 h 43219"/>
                  <a:gd name="connsiteX1" fmla="*/ 3859 w 43256"/>
                  <a:gd name="connsiteY1" fmla="*/ 10882 h 43219"/>
                  <a:gd name="connsiteX2" fmla="*/ 6091 w 43256"/>
                  <a:gd name="connsiteY2" fmla="*/ 16506 h 43219"/>
                  <a:gd name="connsiteX0" fmla="*/ 3899 w 43256"/>
                  <a:gd name="connsiteY0" fmla="*/ 14366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0" fmla="*/ 6091 w 43256"/>
                  <a:gd name="connsiteY0" fmla="*/ 16506 h 43219"/>
                  <a:gd name="connsiteX1" fmla="*/ 3859 w 43256"/>
                  <a:gd name="connsiteY1" fmla="*/ 10882 h 43219"/>
                  <a:gd name="connsiteX2" fmla="*/ 6091 w 43256"/>
                  <a:gd name="connsiteY2" fmla="*/ 16506 h 43219"/>
                  <a:gd name="connsiteX0" fmla="*/ 3899 w 43256"/>
                  <a:gd name="connsiteY0" fmla="*/ 14366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0" fmla="*/ 6091 w 43256"/>
                  <a:gd name="connsiteY0" fmla="*/ 16506 h 43219"/>
                  <a:gd name="connsiteX1" fmla="*/ 7792 w 43256"/>
                  <a:gd name="connsiteY1" fmla="*/ 11912 h 43219"/>
                  <a:gd name="connsiteX2" fmla="*/ 6091 w 43256"/>
                  <a:gd name="connsiteY2" fmla="*/ 16506 h 43219"/>
                  <a:gd name="connsiteX0" fmla="*/ 3899 w 43256"/>
                  <a:gd name="connsiteY0" fmla="*/ 14366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0" fmla="*/ 7792 w 43256"/>
                  <a:gd name="connsiteY0" fmla="*/ 11912 h 43219"/>
                  <a:gd name="connsiteX1" fmla="*/ 6091 w 43256"/>
                  <a:gd name="connsiteY1" fmla="*/ 16506 h 43219"/>
                  <a:gd name="connsiteX2" fmla="*/ 10753 w 43256"/>
                  <a:gd name="connsiteY2" fmla="*/ 15207 h 43219"/>
                  <a:gd name="connsiteX0" fmla="*/ 3899 w 43256"/>
                  <a:gd name="connsiteY0" fmla="*/ 14366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0" fmla="*/ 7792 w 43256"/>
                  <a:gd name="connsiteY0" fmla="*/ 11912 h 43219"/>
                  <a:gd name="connsiteX1" fmla="*/ 10753 w 43256"/>
                  <a:gd name="connsiteY1" fmla="*/ 15207 h 43219"/>
                  <a:gd name="connsiteX0" fmla="*/ 3899 w 43256"/>
                  <a:gd name="connsiteY0" fmla="*/ 14366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0" fmla="*/ 7792 w 43256"/>
                  <a:gd name="connsiteY0" fmla="*/ 11912 h 43219"/>
                  <a:gd name="connsiteX1" fmla="*/ 10753 w 43256"/>
                  <a:gd name="connsiteY1" fmla="*/ 15207 h 43219"/>
                  <a:gd name="connsiteX2" fmla="*/ 7792 w 43256"/>
                  <a:gd name="connsiteY2" fmla="*/ 11912 h 43219"/>
                  <a:gd name="connsiteX0" fmla="*/ 3899 w 43256"/>
                  <a:gd name="connsiteY0" fmla="*/ 14366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0" fmla="*/ 7792 w 43256"/>
                  <a:gd name="connsiteY0" fmla="*/ 11912 h 43219"/>
                  <a:gd name="connsiteX1" fmla="*/ 10753 w 43256"/>
                  <a:gd name="connsiteY1" fmla="*/ 15207 h 43219"/>
                  <a:gd name="connsiteX2" fmla="*/ 10753 w 43256"/>
                  <a:gd name="connsiteY2" fmla="*/ 15207 h 43219"/>
                  <a:gd name="connsiteX0" fmla="*/ 3899 w 43256"/>
                  <a:gd name="connsiteY0" fmla="*/ 14366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0" fmla="*/ 7792 w 43256"/>
                  <a:gd name="connsiteY0" fmla="*/ 11912 h 43219"/>
                  <a:gd name="connsiteX1" fmla="*/ 10753 w 43256"/>
                  <a:gd name="connsiteY1" fmla="*/ 15207 h 43219"/>
                  <a:gd name="connsiteX0" fmla="*/ 2588 w 43256"/>
                  <a:gd name="connsiteY0" fmla="*/ 12993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2588 w 43256"/>
                  <a:gd name="connsiteY20" fmla="*/ 12993 h 43219"/>
                  <a:gd name="connsiteX0" fmla="*/ 7792 w 43256"/>
                  <a:gd name="connsiteY0" fmla="*/ 11912 h 43219"/>
                  <a:gd name="connsiteX1" fmla="*/ 10753 w 43256"/>
                  <a:gd name="connsiteY1" fmla="*/ 15207 h 43219"/>
                  <a:gd name="connsiteX0" fmla="*/ 2588 w 43256"/>
                  <a:gd name="connsiteY0" fmla="*/ 12993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2588 w 43256"/>
                  <a:gd name="connsiteY20" fmla="*/ 12993 h 43219"/>
                  <a:gd name="connsiteX0" fmla="*/ 7792 w 43256"/>
                  <a:gd name="connsiteY0" fmla="*/ 11912 h 43219"/>
                  <a:gd name="connsiteX1" fmla="*/ 10753 w 43256"/>
                  <a:gd name="connsiteY1" fmla="*/ 15207 h 43219"/>
                  <a:gd name="connsiteX2" fmla="*/ 7792 w 43256"/>
                  <a:gd name="connsiteY2" fmla="*/ 11912 h 43219"/>
                  <a:gd name="connsiteX0" fmla="*/ 2588 w 43256"/>
                  <a:gd name="connsiteY0" fmla="*/ 12993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2588 w 43256"/>
                  <a:gd name="connsiteY20" fmla="*/ 12993 h 43219"/>
                  <a:gd name="connsiteX0" fmla="*/ 10753 w 43256"/>
                  <a:gd name="connsiteY0" fmla="*/ 15207 h 43219"/>
                  <a:gd name="connsiteX1" fmla="*/ 7792 w 43256"/>
                  <a:gd name="connsiteY1" fmla="*/ 11912 h 43219"/>
                  <a:gd name="connsiteX2" fmla="*/ 13714 w 43256"/>
                  <a:gd name="connsiteY2" fmla="*/ 18502 h 43219"/>
                  <a:gd name="connsiteX0" fmla="*/ 2588 w 43256"/>
                  <a:gd name="connsiteY0" fmla="*/ 12993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2588 w 43256"/>
                  <a:gd name="connsiteY20" fmla="*/ 12993 h 43219"/>
                  <a:gd name="connsiteX0" fmla="*/ 7792 w 43256"/>
                  <a:gd name="connsiteY0" fmla="*/ 11912 h 43219"/>
                  <a:gd name="connsiteX1" fmla="*/ 13714 w 43256"/>
                  <a:gd name="connsiteY1" fmla="*/ 18502 h 43219"/>
                  <a:gd name="connsiteX0" fmla="*/ 2588 w 43256"/>
                  <a:gd name="connsiteY0" fmla="*/ 12993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2588 w 43256"/>
                  <a:gd name="connsiteY20" fmla="*/ 12993 h 43219"/>
                  <a:gd name="connsiteX0" fmla="*/ 7792 w 43256"/>
                  <a:gd name="connsiteY0" fmla="*/ 11912 h 43219"/>
                  <a:gd name="connsiteX1" fmla="*/ 13714 w 43256"/>
                  <a:gd name="connsiteY1" fmla="*/ 18502 h 43219"/>
                  <a:gd name="connsiteX2" fmla="*/ 7792 w 43256"/>
                  <a:gd name="connsiteY2" fmla="*/ 11912 h 43219"/>
                  <a:gd name="connsiteX0" fmla="*/ 2588 w 43256"/>
                  <a:gd name="connsiteY0" fmla="*/ 12993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2588 w 43256"/>
                  <a:gd name="connsiteY20" fmla="*/ 12993 h 43219"/>
                  <a:gd name="connsiteX0" fmla="*/ 13714 w 43256"/>
                  <a:gd name="connsiteY0" fmla="*/ 18502 h 43219"/>
                  <a:gd name="connsiteX1" fmla="*/ 7792 w 43256"/>
                  <a:gd name="connsiteY1" fmla="*/ 11912 h 43219"/>
                  <a:gd name="connsiteX2" fmla="*/ 16675 w 43256"/>
                  <a:gd name="connsiteY2" fmla="*/ 21797 h 43219"/>
                  <a:gd name="connsiteX0" fmla="*/ 2588 w 43256"/>
                  <a:gd name="connsiteY0" fmla="*/ 12993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2588 w 43256"/>
                  <a:gd name="connsiteY20" fmla="*/ 12993 h 43219"/>
                  <a:gd name="connsiteX0" fmla="*/ 13714 w 43256"/>
                  <a:gd name="connsiteY0" fmla="*/ 18502 h 43219"/>
                  <a:gd name="connsiteX1" fmla="*/ 7792 w 43256"/>
                  <a:gd name="connsiteY1" fmla="*/ 11912 h 43219"/>
                  <a:gd name="connsiteX0" fmla="*/ 2588 w 43256"/>
                  <a:gd name="connsiteY0" fmla="*/ 12993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2588 w 43256"/>
                  <a:gd name="connsiteY20" fmla="*/ 12993 h 43219"/>
                  <a:gd name="connsiteX0" fmla="*/ 2687 w 43256"/>
                  <a:gd name="connsiteY0" fmla="*/ 12924 h 43219"/>
                  <a:gd name="connsiteX1" fmla="*/ 7792 w 43256"/>
                  <a:gd name="connsiteY1" fmla="*/ 11912 h 43219"/>
                  <a:gd name="connsiteX0" fmla="*/ 2588 w 43256"/>
                  <a:gd name="connsiteY0" fmla="*/ 12993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2588 w 43256"/>
                  <a:gd name="connsiteY20" fmla="*/ 12993 h 43219"/>
                  <a:gd name="connsiteX0" fmla="*/ 2687 w 43256"/>
                  <a:gd name="connsiteY0" fmla="*/ 12924 h 43219"/>
                  <a:gd name="connsiteX1" fmla="*/ 2625 w 43256"/>
                  <a:gd name="connsiteY1" fmla="*/ 13028 h 43219"/>
                  <a:gd name="connsiteX0" fmla="*/ 2588 w 43256"/>
                  <a:gd name="connsiteY0" fmla="*/ 12993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2588 w 43256"/>
                  <a:gd name="connsiteY20" fmla="*/ 12993 h 43219"/>
                  <a:gd name="connsiteX0" fmla="*/ 2687 w 43256"/>
                  <a:gd name="connsiteY0" fmla="*/ 12924 h 43219"/>
                  <a:gd name="connsiteX1" fmla="*/ 3705 w 43256"/>
                  <a:gd name="connsiteY1" fmla="*/ 13629 h 43219"/>
                  <a:gd name="connsiteX0" fmla="*/ 2588 w 43256"/>
                  <a:gd name="connsiteY0" fmla="*/ 12993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2588 w 43256"/>
                  <a:gd name="connsiteY20" fmla="*/ 12993 h 43219"/>
                  <a:gd name="connsiteX0" fmla="*/ 3612 w 43256"/>
                  <a:gd name="connsiteY0" fmla="*/ 13353 h 43219"/>
                  <a:gd name="connsiteX1" fmla="*/ 3705 w 43256"/>
                  <a:gd name="connsiteY1" fmla="*/ 13629 h 43219"/>
                  <a:gd name="connsiteX0" fmla="*/ 6984 w 43256"/>
                  <a:gd name="connsiteY0" fmla="*/ 15653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6984 w 43256"/>
                  <a:gd name="connsiteY20" fmla="*/ 15653 h 43219"/>
                  <a:gd name="connsiteX0" fmla="*/ 3612 w 43256"/>
                  <a:gd name="connsiteY0" fmla="*/ 13353 h 43219"/>
                  <a:gd name="connsiteX1" fmla="*/ 3705 w 43256"/>
                  <a:gd name="connsiteY1" fmla="*/ 13629 h 43219"/>
                  <a:gd name="connsiteX0" fmla="*/ 6984 w 43256"/>
                  <a:gd name="connsiteY0" fmla="*/ 15653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6984 w 43256"/>
                  <a:gd name="connsiteY20" fmla="*/ 15653 h 43219"/>
                  <a:gd name="connsiteX0" fmla="*/ 3612 w 43256"/>
                  <a:gd name="connsiteY0" fmla="*/ 13353 h 43219"/>
                  <a:gd name="connsiteX1" fmla="*/ 3705 w 43256"/>
                  <a:gd name="connsiteY1" fmla="*/ 13629 h 43219"/>
                  <a:gd name="connsiteX0" fmla="*/ 6984 w 43256"/>
                  <a:gd name="connsiteY0" fmla="*/ 15653 h 43219"/>
                  <a:gd name="connsiteX1" fmla="*/ 5659 w 43256"/>
                  <a:gd name="connsiteY1" fmla="*/ 6766 h 43219"/>
                  <a:gd name="connsiteX2" fmla="*/ 14658 w 43256"/>
                  <a:gd name="connsiteY2" fmla="*/ 712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6984 w 43256"/>
                  <a:gd name="connsiteY20" fmla="*/ 15653 h 43219"/>
                  <a:gd name="connsiteX0" fmla="*/ 3612 w 43256"/>
                  <a:gd name="connsiteY0" fmla="*/ 13353 h 43219"/>
                  <a:gd name="connsiteX1" fmla="*/ 3705 w 43256"/>
                  <a:gd name="connsiteY1" fmla="*/ 13629 h 43219"/>
                  <a:gd name="connsiteX0" fmla="*/ 6984 w 43256"/>
                  <a:gd name="connsiteY0" fmla="*/ 15873 h 43439"/>
                  <a:gd name="connsiteX1" fmla="*/ 5659 w 43256"/>
                  <a:gd name="connsiteY1" fmla="*/ 6986 h 43439"/>
                  <a:gd name="connsiteX2" fmla="*/ 14658 w 43256"/>
                  <a:gd name="connsiteY2" fmla="*/ 7341 h 43439"/>
                  <a:gd name="connsiteX3" fmla="*/ 22415 w 43256"/>
                  <a:gd name="connsiteY3" fmla="*/ 8059 h 43439"/>
                  <a:gd name="connsiteX4" fmla="*/ 25785 w 43256"/>
                  <a:gd name="connsiteY4" fmla="*/ 279 h 43439"/>
                  <a:gd name="connsiteX5" fmla="*/ 29869 w 43256"/>
                  <a:gd name="connsiteY5" fmla="*/ 2560 h 43439"/>
                  <a:gd name="connsiteX6" fmla="*/ 35499 w 43256"/>
                  <a:gd name="connsiteY6" fmla="*/ 769 h 43439"/>
                  <a:gd name="connsiteX7" fmla="*/ 38354 w 43256"/>
                  <a:gd name="connsiteY7" fmla="*/ 5655 h 43439"/>
                  <a:gd name="connsiteX8" fmla="*/ 42018 w 43256"/>
                  <a:gd name="connsiteY8" fmla="*/ 10397 h 43439"/>
                  <a:gd name="connsiteX9" fmla="*/ 41854 w 43256"/>
                  <a:gd name="connsiteY9" fmla="*/ 15539 h 43439"/>
                  <a:gd name="connsiteX10" fmla="*/ 43052 w 43256"/>
                  <a:gd name="connsiteY10" fmla="*/ 23401 h 43439"/>
                  <a:gd name="connsiteX11" fmla="*/ 37440 w 43256"/>
                  <a:gd name="connsiteY11" fmla="*/ 30283 h 43439"/>
                  <a:gd name="connsiteX12" fmla="*/ 35431 w 43256"/>
                  <a:gd name="connsiteY12" fmla="*/ 36180 h 43439"/>
                  <a:gd name="connsiteX13" fmla="*/ 28591 w 43256"/>
                  <a:gd name="connsiteY13" fmla="*/ 36894 h 43439"/>
                  <a:gd name="connsiteX14" fmla="*/ 23703 w 43256"/>
                  <a:gd name="connsiteY14" fmla="*/ 43185 h 43439"/>
                  <a:gd name="connsiteX15" fmla="*/ 16516 w 43256"/>
                  <a:gd name="connsiteY15" fmla="*/ 39345 h 43439"/>
                  <a:gd name="connsiteX16" fmla="*/ 5840 w 43256"/>
                  <a:gd name="connsiteY16" fmla="*/ 35551 h 43439"/>
                  <a:gd name="connsiteX17" fmla="*/ 1146 w 43256"/>
                  <a:gd name="connsiteY17" fmla="*/ 31329 h 43439"/>
                  <a:gd name="connsiteX18" fmla="*/ 2149 w 43256"/>
                  <a:gd name="connsiteY18" fmla="*/ 25630 h 43439"/>
                  <a:gd name="connsiteX19" fmla="*/ 31 w 43256"/>
                  <a:gd name="connsiteY19" fmla="*/ 19783 h 43439"/>
                  <a:gd name="connsiteX20" fmla="*/ 6984 w 43256"/>
                  <a:gd name="connsiteY20" fmla="*/ 15873 h 43439"/>
                  <a:gd name="connsiteX0" fmla="*/ 3612 w 43256"/>
                  <a:gd name="connsiteY0" fmla="*/ 13573 h 43439"/>
                  <a:gd name="connsiteX1" fmla="*/ 3705 w 43256"/>
                  <a:gd name="connsiteY1" fmla="*/ 13849 h 43439"/>
                  <a:gd name="connsiteX0" fmla="*/ 6984 w 43256"/>
                  <a:gd name="connsiteY0" fmla="*/ 15846 h 43412"/>
                  <a:gd name="connsiteX1" fmla="*/ 5659 w 43256"/>
                  <a:gd name="connsiteY1" fmla="*/ 6959 h 43412"/>
                  <a:gd name="connsiteX2" fmla="*/ 14658 w 43256"/>
                  <a:gd name="connsiteY2" fmla="*/ 7314 h 43412"/>
                  <a:gd name="connsiteX3" fmla="*/ 22338 w 43256"/>
                  <a:gd name="connsiteY3" fmla="*/ 7603 h 43412"/>
                  <a:gd name="connsiteX4" fmla="*/ 25785 w 43256"/>
                  <a:gd name="connsiteY4" fmla="*/ 252 h 43412"/>
                  <a:gd name="connsiteX5" fmla="*/ 29869 w 43256"/>
                  <a:gd name="connsiteY5" fmla="*/ 2533 h 43412"/>
                  <a:gd name="connsiteX6" fmla="*/ 35499 w 43256"/>
                  <a:gd name="connsiteY6" fmla="*/ 742 h 43412"/>
                  <a:gd name="connsiteX7" fmla="*/ 38354 w 43256"/>
                  <a:gd name="connsiteY7" fmla="*/ 5628 h 43412"/>
                  <a:gd name="connsiteX8" fmla="*/ 42018 w 43256"/>
                  <a:gd name="connsiteY8" fmla="*/ 10370 h 43412"/>
                  <a:gd name="connsiteX9" fmla="*/ 41854 w 43256"/>
                  <a:gd name="connsiteY9" fmla="*/ 15512 h 43412"/>
                  <a:gd name="connsiteX10" fmla="*/ 43052 w 43256"/>
                  <a:gd name="connsiteY10" fmla="*/ 23374 h 43412"/>
                  <a:gd name="connsiteX11" fmla="*/ 37440 w 43256"/>
                  <a:gd name="connsiteY11" fmla="*/ 30256 h 43412"/>
                  <a:gd name="connsiteX12" fmla="*/ 35431 w 43256"/>
                  <a:gd name="connsiteY12" fmla="*/ 36153 h 43412"/>
                  <a:gd name="connsiteX13" fmla="*/ 28591 w 43256"/>
                  <a:gd name="connsiteY13" fmla="*/ 36867 h 43412"/>
                  <a:gd name="connsiteX14" fmla="*/ 23703 w 43256"/>
                  <a:gd name="connsiteY14" fmla="*/ 43158 h 43412"/>
                  <a:gd name="connsiteX15" fmla="*/ 16516 w 43256"/>
                  <a:gd name="connsiteY15" fmla="*/ 39318 h 43412"/>
                  <a:gd name="connsiteX16" fmla="*/ 5840 w 43256"/>
                  <a:gd name="connsiteY16" fmla="*/ 35524 h 43412"/>
                  <a:gd name="connsiteX17" fmla="*/ 1146 w 43256"/>
                  <a:gd name="connsiteY17" fmla="*/ 31302 h 43412"/>
                  <a:gd name="connsiteX18" fmla="*/ 2149 w 43256"/>
                  <a:gd name="connsiteY18" fmla="*/ 25603 h 43412"/>
                  <a:gd name="connsiteX19" fmla="*/ 31 w 43256"/>
                  <a:gd name="connsiteY19" fmla="*/ 19756 h 43412"/>
                  <a:gd name="connsiteX20" fmla="*/ 6984 w 43256"/>
                  <a:gd name="connsiteY20" fmla="*/ 15846 h 43412"/>
                  <a:gd name="connsiteX0" fmla="*/ 3612 w 43256"/>
                  <a:gd name="connsiteY0" fmla="*/ 13546 h 43412"/>
                  <a:gd name="connsiteX1" fmla="*/ 3705 w 43256"/>
                  <a:gd name="connsiteY1" fmla="*/ 13822 h 43412"/>
                  <a:gd name="connsiteX0" fmla="*/ 6984 w 43256"/>
                  <a:gd name="connsiteY0" fmla="*/ 15631 h 43197"/>
                  <a:gd name="connsiteX1" fmla="*/ 5659 w 43256"/>
                  <a:gd name="connsiteY1" fmla="*/ 6744 h 43197"/>
                  <a:gd name="connsiteX2" fmla="*/ 14658 w 43256"/>
                  <a:gd name="connsiteY2" fmla="*/ 7099 h 43197"/>
                  <a:gd name="connsiteX3" fmla="*/ 22338 w 43256"/>
                  <a:gd name="connsiteY3" fmla="*/ 7388 h 43197"/>
                  <a:gd name="connsiteX4" fmla="*/ 25785 w 43256"/>
                  <a:gd name="connsiteY4" fmla="*/ 37 h 43197"/>
                  <a:gd name="connsiteX5" fmla="*/ 29869 w 43256"/>
                  <a:gd name="connsiteY5" fmla="*/ 4807 h 43197"/>
                  <a:gd name="connsiteX6" fmla="*/ 35499 w 43256"/>
                  <a:gd name="connsiteY6" fmla="*/ 527 h 43197"/>
                  <a:gd name="connsiteX7" fmla="*/ 38354 w 43256"/>
                  <a:gd name="connsiteY7" fmla="*/ 5413 h 43197"/>
                  <a:gd name="connsiteX8" fmla="*/ 42018 w 43256"/>
                  <a:gd name="connsiteY8" fmla="*/ 10155 h 43197"/>
                  <a:gd name="connsiteX9" fmla="*/ 41854 w 43256"/>
                  <a:gd name="connsiteY9" fmla="*/ 15297 h 43197"/>
                  <a:gd name="connsiteX10" fmla="*/ 43052 w 43256"/>
                  <a:gd name="connsiteY10" fmla="*/ 23159 h 43197"/>
                  <a:gd name="connsiteX11" fmla="*/ 37440 w 43256"/>
                  <a:gd name="connsiteY11" fmla="*/ 30041 h 43197"/>
                  <a:gd name="connsiteX12" fmla="*/ 35431 w 43256"/>
                  <a:gd name="connsiteY12" fmla="*/ 35938 h 43197"/>
                  <a:gd name="connsiteX13" fmla="*/ 28591 w 43256"/>
                  <a:gd name="connsiteY13" fmla="*/ 36652 h 43197"/>
                  <a:gd name="connsiteX14" fmla="*/ 23703 w 43256"/>
                  <a:gd name="connsiteY14" fmla="*/ 42943 h 43197"/>
                  <a:gd name="connsiteX15" fmla="*/ 16516 w 43256"/>
                  <a:gd name="connsiteY15" fmla="*/ 39103 h 43197"/>
                  <a:gd name="connsiteX16" fmla="*/ 5840 w 43256"/>
                  <a:gd name="connsiteY16" fmla="*/ 35309 h 43197"/>
                  <a:gd name="connsiteX17" fmla="*/ 1146 w 43256"/>
                  <a:gd name="connsiteY17" fmla="*/ 31087 h 43197"/>
                  <a:gd name="connsiteX18" fmla="*/ 2149 w 43256"/>
                  <a:gd name="connsiteY18" fmla="*/ 25388 h 43197"/>
                  <a:gd name="connsiteX19" fmla="*/ 31 w 43256"/>
                  <a:gd name="connsiteY19" fmla="*/ 19541 h 43197"/>
                  <a:gd name="connsiteX20" fmla="*/ 6984 w 43256"/>
                  <a:gd name="connsiteY20" fmla="*/ 15631 h 43197"/>
                  <a:gd name="connsiteX0" fmla="*/ 3612 w 43256"/>
                  <a:gd name="connsiteY0" fmla="*/ 13331 h 43197"/>
                  <a:gd name="connsiteX1" fmla="*/ 3705 w 43256"/>
                  <a:gd name="connsiteY1" fmla="*/ 13607 h 43197"/>
                  <a:gd name="connsiteX0" fmla="*/ 6984 w 43256"/>
                  <a:gd name="connsiteY0" fmla="*/ 15631 h 42972"/>
                  <a:gd name="connsiteX1" fmla="*/ 5659 w 43256"/>
                  <a:gd name="connsiteY1" fmla="*/ 6744 h 42972"/>
                  <a:gd name="connsiteX2" fmla="*/ 14658 w 43256"/>
                  <a:gd name="connsiteY2" fmla="*/ 7099 h 42972"/>
                  <a:gd name="connsiteX3" fmla="*/ 22338 w 43256"/>
                  <a:gd name="connsiteY3" fmla="*/ 7388 h 42972"/>
                  <a:gd name="connsiteX4" fmla="*/ 25785 w 43256"/>
                  <a:gd name="connsiteY4" fmla="*/ 37 h 42972"/>
                  <a:gd name="connsiteX5" fmla="*/ 29869 w 43256"/>
                  <a:gd name="connsiteY5" fmla="*/ 4807 h 42972"/>
                  <a:gd name="connsiteX6" fmla="*/ 35499 w 43256"/>
                  <a:gd name="connsiteY6" fmla="*/ 527 h 42972"/>
                  <a:gd name="connsiteX7" fmla="*/ 38354 w 43256"/>
                  <a:gd name="connsiteY7" fmla="*/ 5413 h 42972"/>
                  <a:gd name="connsiteX8" fmla="*/ 42018 w 43256"/>
                  <a:gd name="connsiteY8" fmla="*/ 10155 h 42972"/>
                  <a:gd name="connsiteX9" fmla="*/ 41854 w 43256"/>
                  <a:gd name="connsiteY9" fmla="*/ 15297 h 42972"/>
                  <a:gd name="connsiteX10" fmla="*/ 43052 w 43256"/>
                  <a:gd name="connsiteY10" fmla="*/ 23159 h 42972"/>
                  <a:gd name="connsiteX11" fmla="*/ 37440 w 43256"/>
                  <a:gd name="connsiteY11" fmla="*/ 30041 h 42972"/>
                  <a:gd name="connsiteX12" fmla="*/ 35431 w 43256"/>
                  <a:gd name="connsiteY12" fmla="*/ 35938 h 42972"/>
                  <a:gd name="connsiteX13" fmla="*/ 28591 w 43256"/>
                  <a:gd name="connsiteY13" fmla="*/ 36652 h 42972"/>
                  <a:gd name="connsiteX14" fmla="*/ 23703 w 43256"/>
                  <a:gd name="connsiteY14" fmla="*/ 42943 h 42972"/>
                  <a:gd name="connsiteX15" fmla="*/ 16979 w 43256"/>
                  <a:gd name="connsiteY15" fmla="*/ 34297 h 42972"/>
                  <a:gd name="connsiteX16" fmla="*/ 5840 w 43256"/>
                  <a:gd name="connsiteY16" fmla="*/ 35309 h 42972"/>
                  <a:gd name="connsiteX17" fmla="*/ 1146 w 43256"/>
                  <a:gd name="connsiteY17" fmla="*/ 31087 h 42972"/>
                  <a:gd name="connsiteX18" fmla="*/ 2149 w 43256"/>
                  <a:gd name="connsiteY18" fmla="*/ 25388 h 42972"/>
                  <a:gd name="connsiteX19" fmla="*/ 31 w 43256"/>
                  <a:gd name="connsiteY19" fmla="*/ 19541 h 42972"/>
                  <a:gd name="connsiteX20" fmla="*/ 6984 w 43256"/>
                  <a:gd name="connsiteY20" fmla="*/ 15631 h 42972"/>
                  <a:gd name="connsiteX0" fmla="*/ 3612 w 43256"/>
                  <a:gd name="connsiteY0" fmla="*/ 13331 h 42972"/>
                  <a:gd name="connsiteX1" fmla="*/ 3705 w 43256"/>
                  <a:gd name="connsiteY1" fmla="*/ 13607 h 42972"/>
                  <a:gd name="connsiteX0" fmla="*/ 6984 w 43256"/>
                  <a:gd name="connsiteY0" fmla="*/ 15631 h 42972"/>
                  <a:gd name="connsiteX1" fmla="*/ 5659 w 43256"/>
                  <a:gd name="connsiteY1" fmla="*/ 6744 h 42972"/>
                  <a:gd name="connsiteX2" fmla="*/ 14658 w 43256"/>
                  <a:gd name="connsiteY2" fmla="*/ 7099 h 42972"/>
                  <a:gd name="connsiteX3" fmla="*/ 22338 w 43256"/>
                  <a:gd name="connsiteY3" fmla="*/ 7388 h 42972"/>
                  <a:gd name="connsiteX4" fmla="*/ 25785 w 43256"/>
                  <a:gd name="connsiteY4" fmla="*/ 37 h 42972"/>
                  <a:gd name="connsiteX5" fmla="*/ 29869 w 43256"/>
                  <a:gd name="connsiteY5" fmla="*/ 4807 h 42972"/>
                  <a:gd name="connsiteX6" fmla="*/ 35499 w 43256"/>
                  <a:gd name="connsiteY6" fmla="*/ 527 h 42972"/>
                  <a:gd name="connsiteX7" fmla="*/ 38354 w 43256"/>
                  <a:gd name="connsiteY7" fmla="*/ 5413 h 42972"/>
                  <a:gd name="connsiteX8" fmla="*/ 42018 w 43256"/>
                  <a:gd name="connsiteY8" fmla="*/ 10155 h 42972"/>
                  <a:gd name="connsiteX9" fmla="*/ 41854 w 43256"/>
                  <a:gd name="connsiteY9" fmla="*/ 15297 h 42972"/>
                  <a:gd name="connsiteX10" fmla="*/ 43052 w 43256"/>
                  <a:gd name="connsiteY10" fmla="*/ 23159 h 42972"/>
                  <a:gd name="connsiteX11" fmla="*/ 37440 w 43256"/>
                  <a:gd name="connsiteY11" fmla="*/ 30041 h 42972"/>
                  <a:gd name="connsiteX12" fmla="*/ 35431 w 43256"/>
                  <a:gd name="connsiteY12" fmla="*/ 35938 h 42972"/>
                  <a:gd name="connsiteX13" fmla="*/ 28591 w 43256"/>
                  <a:gd name="connsiteY13" fmla="*/ 36652 h 42972"/>
                  <a:gd name="connsiteX14" fmla="*/ 23703 w 43256"/>
                  <a:gd name="connsiteY14" fmla="*/ 42943 h 42972"/>
                  <a:gd name="connsiteX15" fmla="*/ 16979 w 43256"/>
                  <a:gd name="connsiteY15" fmla="*/ 34297 h 42972"/>
                  <a:gd name="connsiteX16" fmla="*/ 8231 w 43256"/>
                  <a:gd name="connsiteY16" fmla="*/ 31705 h 42972"/>
                  <a:gd name="connsiteX17" fmla="*/ 1146 w 43256"/>
                  <a:gd name="connsiteY17" fmla="*/ 31087 h 42972"/>
                  <a:gd name="connsiteX18" fmla="*/ 2149 w 43256"/>
                  <a:gd name="connsiteY18" fmla="*/ 25388 h 42972"/>
                  <a:gd name="connsiteX19" fmla="*/ 31 w 43256"/>
                  <a:gd name="connsiteY19" fmla="*/ 19541 h 42972"/>
                  <a:gd name="connsiteX20" fmla="*/ 6984 w 43256"/>
                  <a:gd name="connsiteY20" fmla="*/ 15631 h 42972"/>
                  <a:gd name="connsiteX0" fmla="*/ 3612 w 43256"/>
                  <a:gd name="connsiteY0" fmla="*/ 13331 h 42972"/>
                  <a:gd name="connsiteX1" fmla="*/ 3705 w 43256"/>
                  <a:gd name="connsiteY1" fmla="*/ 13607 h 42972"/>
                  <a:gd name="connsiteX0" fmla="*/ 6963 w 43235"/>
                  <a:gd name="connsiteY0" fmla="*/ 15631 h 42972"/>
                  <a:gd name="connsiteX1" fmla="*/ 5638 w 43235"/>
                  <a:gd name="connsiteY1" fmla="*/ 6744 h 42972"/>
                  <a:gd name="connsiteX2" fmla="*/ 14637 w 43235"/>
                  <a:gd name="connsiteY2" fmla="*/ 7099 h 42972"/>
                  <a:gd name="connsiteX3" fmla="*/ 22317 w 43235"/>
                  <a:gd name="connsiteY3" fmla="*/ 7388 h 42972"/>
                  <a:gd name="connsiteX4" fmla="*/ 25764 w 43235"/>
                  <a:gd name="connsiteY4" fmla="*/ 37 h 42972"/>
                  <a:gd name="connsiteX5" fmla="*/ 29848 w 43235"/>
                  <a:gd name="connsiteY5" fmla="*/ 4807 h 42972"/>
                  <a:gd name="connsiteX6" fmla="*/ 35478 w 43235"/>
                  <a:gd name="connsiteY6" fmla="*/ 527 h 42972"/>
                  <a:gd name="connsiteX7" fmla="*/ 38333 w 43235"/>
                  <a:gd name="connsiteY7" fmla="*/ 5413 h 42972"/>
                  <a:gd name="connsiteX8" fmla="*/ 41997 w 43235"/>
                  <a:gd name="connsiteY8" fmla="*/ 10155 h 42972"/>
                  <a:gd name="connsiteX9" fmla="*/ 41833 w 43235"/>
                  <a:gd name="connsiteY9" fmla="*/ 15297 h 42972"/>
                  <a:gd name="connsiteX10" fmla="*/ 43031 w 43235"/>
                  <a:gd name="connsiteY10" fmla="*/ 23159 h 42972"/>
                  <a:gd name="connsiteX11" fmla="*/ 37419 w 43235"/>
                  <a:gd name="connsiteY11" fmla="*/ 30041 h 42972"/>
                  <a:gd name="connsiteX12" fmla="*/ 35410 w 43235"/>
                  <a:gd name="connsiteY12" fmla="*/ 35938 h 42972"/>
                  <a:gd name="connsiteX13" fmla="*/ 28570 w 43235"/>
                  <a:gd name="connsiteY13" fmla="*/ 36652 h 42972"/>
                  <a:gd name="connsiteX14" fmla="*/ 23682 w 43235"/>
                  <a:gd name="connsiteY14" fmla="*/ 42943 h 42972"/>
                  <a:gd name="connsiteX15" fmla="*/ 16958 w 43235"/>
                  <a:gd name="connsiteY15" fmla="*/ 34297 h 42972"/>
                  <a:gd name="connsiteX16" fmla="*/ 8210 w 43235"/>
                  <a:gd name="connsiteY16" fmla="*/ 31705 h 42972"/>
                  <a:gd name="connsiteX17" fmla="*/ 1125 w 43235"/>
                  <a:gd name="connsiteY17" fmla="*/ 31087 h 42972"/>
                  <a:gd name="connsiteX18" fmla="*/ 4519 w 43235"/>
                  <a:gd name="connsiteY18" fmla="*/ 25045 h 42972"/>
                  <a:gd name="connsiteX19" fmla="*/ 10 w 43235"/>
                  <a:gd name="connsiteY19" fmla="*/ 19541 h 42972"/>
                  <a:gd name="connsiteX20" fmla="*/ 6963 w 43235"/>
                  <a:gd name="connsiteY20" fmla="*/ 15631 h 42972"/>
                  <a:gd name="connsiteX0" fmla="*/ 3591 w 43235"/>
                  <a:gd name="connsiteY0" fmla="*/ 13331 h 42972"/>
                  <a:gd name="connsiteX1" fmla="*/ 3684 w 43235"/>
                  <a:gd name="connsiteY1" fmla="*/ 13607 h 42972"/>
                  <a:gd name="connsiteX0" fmla="*/ 6963 w 43652"/>
                  <a:gd name="connsiteY0" fmla="*/ 15631 h 42972"/>
                  <a:gd name="connsiteX1" fmla="*/ 5638 w 43652"/>
                  <a:gd name="connsiteY1" fmla="*/ 6744 h 42972"/>
                  <a:gd name="connsiteX2" fmla="*/ 14637 w 43652"/>
                  <a:gd name="connsiteY2" fmla="*/ 7099 h 42972"/>
                  <a:gd name="connsiteX3" fmla="*/ 22317 w 43652"/>
                  <a:gd name="connsiteY3" fmla="*/ 7388 h 42972"/>
                  <a:gd name="connsiteX4" fmla="*/ 25764 w 43652"/>
                  <a:gd name="connsiteY4" fmla="*/ 37 h 42972"/>
                  <a:gd name="connsiteX5" fmla="*/ 29848 w 43652"/>
                  <a:gd name="connsiteY5" fmla="*/ 4807 h 42972"/>
                  <a:gd name="connsiteX6" fmla="*/ 35478 w 43652"/>
                  <a:gd name="connsiteY6" fmla="*/ 527 h 42972"/>
                  <a:gd name="connsiteX7" fmla="*/ 38333 w 43652"/>
                  <a:gd name="connsiteY7" fmla="*/ 5413 h 42972"/>
                  <a:gd name="connsiteX8" fmla="*/ 41997 w 43652"/>
                  <a:gd name="connsiteY8" fmla="*/ 10155 h 42972"/>
                  <a:gd name="connsiteX9" fmla="*/ 41833 w 43652"/>
                  <a:gd name="connsiteY9" fmla="*/ 15297 h 42972"/>
                  <a:gd name="connsiteX10" fmla="*/ 43031 w 43652"/>
                  <a:gd name="connsiteY10" fmla="*/ 23159 h 42972"/>
                  <a:gd name="connsiteX11" fmla="*/ 33101 w 43652"/>
                  <a:gd name="connsiteY11" fmla="*/ 27209 h 42972"/>
                  <a:gd name="connsiteX12" fmla="*/ 35410 w 43652"/>
                  <a:gd name="connsiteY12" fmla="*/ 35938 h 42972"/>
                  <a:gd name="connsiteX13" fmla="*/ 28570 w 43652"/>
                  <a:gd name="connsiteY13" fmla="*/ 36652 h 42972"/>
                  <a:gd name="connsiteX14" fmla="*/ 23682 w 43652"/>
                  <a:gd name="connsiteY14" fmla="*/ 42943 h 42972"/>
                  <a:gd name="connsiteX15" fmla="*/ 16958 w 43652"/>
                  <a:gd name="connsiteY15" fmla="*/ 34297 h 42972"/>
                  <a:gd name="connsiteX16" fmla="*/ 8210 w 43652"/>
                  <a:gd name="connsiteY16" fmla="*/ 31705 h 42972"/>
                  <a:gd name="connsiteX17" fmla="*/ 1125 w 43652"/>
                  <a:gd name="connsiteY17" fmla="*/ 31087 h 42972"/>
                  <a:gd name="connsiteX18" fmla="*/ 4519 w 43652"/>
                  <a:gd name="connsiteY18" fmla="*/ 25045 h 42972"/>
                  <a:gd name="connsiteX19" fmla="*/ 10 w 43652"/>
                  <a:gd name="connsiteY19" fmla="*/ 19541 h 42972"/>
                  <a:gd name="connsiteX20" fmla="*/ 6963 w 43652"/>
                  <a:gd name="connsiteY20" fmla="*/ 15631 h 42972"/>
                  <a:gd name="connsiteX0" fmla="*/ 3591 w 43652"/>
                  <a:gd name="connsiteY0" fmla="*/ 13331 h 42972"/>
                  <a:gd name="connsiteX1" fmla="*/ 3684 w 43652"/>
                  <a:gd name="connsiteY1" fmla="*/ 13607 h 42972"/>
                  <a:gd name="connsiteX0" fmla="*/ 6963 w 43652"/>
                  <a:gd name="connsiteY0" fmla="*/ 15631 h 42951"/>
                  <a:gd name="connsiteX1" fmla="*/ 5638 w 43652"/>
                  <a:gd name="connsiteY1" fmla="*/ 6744 h 42951"/>
                  <a:gd name="connsiteX2" fmla="*/ 14637 w 43652"/>
                  <a:gd name="connsiteY2" fmla="*/ 7099 h 42951"/>
                  <a:gd name="connsiteX3" fmla="*/ 22317 w 43652"/>
                  <a:gd name="connsiteY3" fmla="*/ 7388 h 42951"/>
                  <a:gd name="connsiteX4" fmla="*/ 25764 w 43652"/>
                  <a:gd name="connsiteY4" fmla="*/ 37 h 42951"/>
                  <a:gd name="connsiteX5" fmla="*/ 29848 w 43652"/>
                  <a:gd name="connsiteY5" fmla="*/ 4807 h 42951"/>
                  <a:gd name="connsiteX6" fmla="*/ 35478 w 43652"/>
                  <a:gd name="connsiteY6" fmla="*/ 527 h 42951"/>
                  <a:gd name="connsiteX7" fmla="*/ 38333 w 43652"/>
                  <a:gd name="connsiteY7" fmla="*/ 5413 h 42951"/>
                  <a:gd name="connsiteX8" fmla="*/ 41997 w 43652"/>
                  <a:gd name="connsiteY8" fmla="*/ 10155 h 42951"/>
                  <a:gd name="connsiteX9" fmla="*/ 41833 w 43652"/>
                  <a:gd name="connsiteY9" fmla="*/ 15297 h 42951"/>
                  <a:gd name="connsiteX10" fmla="*/ 43031 w 43652"/>
                  <a:gd name="connsiteY10" fmla="*/ 23159 h 42951"/>
                  <a:gd name="connsiteX11" fmla="*/ 33101 w 43652"/>
                  <a:gd name="connsiteY11" fmla="*/ 27209 h 42951"/>
                  <a:gd name="connsiteX12" fmla="*/ 35410 w 43652"/>
                  <a:gd name="connsiteY12" fmla="*/ 35938 h 42951"/>
                  <a:gd name="connsiteX13" fmla="*/ 27799 w 43652"/>
                  <a:gd name="connsiteY13" fmla="*/ 32790 h 42951"/>
                  <a:gd name="connsiteX14" fmla="*/ 23682 w 43652"/>
                  <a:gd name="connsiteY14" fmla="*/ 42943 h 42951"/>
                  <a:gd name="connsiteX15" fmla="*/ 16958 w 43652"/>
                  <a:gd name="connsiteY15" fmla="*/ 34297 h 42951"/>
                  <a:gd name="connsiteX16" fmla="*/ 8210 w 43652"/>
                  <a:gd name="connsiteY16" fmla="*/ 31705 h 42951"/>
                  <a:gd name="connsiteX17" fmla="*/ 1125 w 43652"/>
                  <a:gd name="connsiteY17" fmla="*/ 31087 h 42951"/>
                  <a:gd name="connsiteX18" fmla="*/ 4519 w 43652"/>
                  <a:gd name="connsiteY18" fmla="*/ 25045 h 42951"/>
                  <a:gd name="connsiteX19" fmla="*/ 10 w 43652"/>
                  <a:gd name="connsiteY19" fmla="*/ 19541 h 42951"/>
                  <a:gd name="connsiteX20" fmla="*/ 6963 w 43652"/>
                  <a:gd name="connsiteY20" fmla="*/ 15631 h 42951"/>
                  <a:gd name="connsiteX0" fmla="*/ 3591 w 43652"/>
                  <a:gd name="connsiteY0" fmla="*/ 13331 h 42951"/>
                  <a:gd name="connsiteX1" fmla="*/ 3684 w 43652"/>
                  <a:gd name="connsiteY1" fmla="*/ 13607 h 42951"/>
                  <a:gd name="connsiteX0" fmla="*/ 6963 w 43652"/>
                  <a:gd name="connsiteY0" fmla="*/ 15631 h 42951"/>
                  <a:gd name="connsiteX1" fmla="*/ 5638 w 43652"/>
                  <a:gd name="connsiteY1" fmla="*/ 6744 h 42951"/>
                  <a:gd name="connsiteX2" fmla="*/ 14637 w 43652"/>
                  <a:gd name="connsiteY2" fmla="*/ 7099 h 42951"/>
                  <a:gd name="connsiteX3" fmla="*/ 22317 w 43652"/>
                  <a:gd name="connsiteY3" fmla="*/ 7388 h 42951"/>
                  <a:gd name="connsiteX4" fmla="*/ 25764 w 43652"/>
                  <a:gd name="connsiteY4" fmla="*/ 37 h 42951"/>
                  <a:gd name="connsiteX5" fmla="*/ 29848 w 43652"/>
                  <a:gd name="connsiteY5" fmla="*/ 4807 h 42951"/>
                  <a:gd name="connsiteX6" fmla="*/ 35478 w 43652"/>
                  <a:gd name="connsiteY6" fmla="*/ 527 h 42951"/>
                  <a:gd name="connsiteX7" fmla="*/ 38333 w 43652"/>
                  <a:gd name="connsiteY7" fmla="*/ 5413 h 42951"/>
                  <a:gd name="connsiteX8" fmla="*/ 41997 w 43652"/>
                  <a:gd name="connsiteY8" fmla="*/ 10155 h 42951"/>
                  <a:gd name="connsiteX9" fmla="*/ 41833 w 43652"/>
                  <a:gd name="connsiteY9" fmla="*/ 15297 h 42951"/>
                  <a:gd name="connsiteX10" fmla="*/ 43031 w 43652"/>
                  <a:gd name="connsiteY10" fmla="*/ 23159 h 42951"/>
                  <a:gd name="connsiteX11" fmla="*/ 33101 w 43652"/>
                  <a:gd name="connsiteY11" fmla="*/ 27209 h 42951"/>
                  <a:gd name="connsiteX12" fmla="*/ 35410 w 43652"/>
                  <a:gd name="connsiteY12" fmla="*/ 35938 h 42951"/>
                  <a:gd name="connsiteX13" fmla="*/ 27799 w 43652"/>
                  <a:gd name="connsiteY13" fmla="*/ 32790 h 42951"/>
                  <a:gd name="connsiteX14" fmla="*/ 23682 w 43652"/>
                  <a:gd name="connsiteY14" fmla="*/ 42943 h 42951"/>
                  <a:gd name="connsiteX15" fmla="*/ 16958 w 43652"/>
                  <a:gd name="connsiteY15" fmla="*/ 34297 h 42951"/>
                  <a:gd name="connsiteX16" fmla="*/ 8210 w 43652"/>
                  <a:gd name="connsiteY16" fmla="*/ 31705 h 42951"/>
                  <a:gd name="connsiteX17" fmla="*/ 1125 w 43652"/>
                  <a:gd name="connsiteY17" fmla="*/ 31087 h 42951"/>
                  <a:gd name="connsiteX18" fmla="*/ 4519 w 43652"/>
                  <a:gd name="connsiteY18" fmla="*/ 25045 h 42951"/>
                  <a:gd name="connsiteX19" fmla="*/ 10 w 43652"/>
                  <a:gd name="connsiteY19" fmla="*/ 19541 h 42951"/>
                  <a:gd name="connsiteX20" fmla="*/ 6963 w 43652"/>
                  <a:gd name="connsiteY20" fmla="*/ 15631 h 42951"/>
                  <a:gd name="connsiteX0" fmla="*/ 3591 w 43652"/>
                  <a:gd name="connsiteY0" fmla="*/ 13331 h 42951"/>
                  <a:gd name="connsiteX1" fmla="*/ 3684 w 43652"/>
                  <a:gd name="connsiteY1" fmla="*/ 13607 h 42951"/>
                  <a:gd name="connsiteX0" fmla="*/ 6963 w 43652"/>
                  <a:gd name="connsiteY0" fmla="*/ 15631 h 42951"/>
                  <a:gd name="connsiteX1" fmla="*/ 5638 w 43652"/>
                  <a:gd name="connsiteY1" fmla="*/ 6744 h 42951"/>
                  <a:gd name="connsiteX2" fmla="*/ 14637 w 43652"/>
                  <a:gd name="connsiteY2" fmla="*/ 7099 h 42951"/>
                  <a:gd name="connsiteX3" fmla="*/ 22317 w 43652"/>
                  <a:gd name="connsiteY3" fmla="*/ 7388 h 42951"/>
                  <a:gd name="connsiteX4" fmla="*/ 25764 w 43652"/>
                  <a:gd name="connsiteY4" fmla="*/ 37 h 42951"/>
                  <a:gd name="connsiteX5" fmla="*/ 29848 w 43652"/>
                  <a:gd name="connsiteY5" fmla="*/ 4807 h 42951"/>
                  <a:gd name="connsiteX6" fmla="*/ 35478 w 43652"/>
                  <a:gd name="connsiteY6" fmla="*/ 527 h 42951"/>
                  <a:gd name="connsiteX7" fmla="*/ 38333 w 43652"/>
                  <a:gd name="connsiteY7" fmla="*/ 5413 h 42951"/>
                  <a:gd name="connsiteX8" fmla="*/ 41997 w 43652"/>
                  <a:gd name="connsiteY8" fmla="*/ 10155 h 42951"/>
                  <a:gd name="connsiteX9" fmla="*/ 41833 w 43652"/>
                  <a:gd name="connsiteY9" fmla="*/ 15297 h 42951"/>
                  <a:gd name="connsiteX10" fmla="*/ 43031 w 43652"/>
                  <a:gd name="connsiteY10" fmla="*/ 23159 h 42951"/>
                  <a:gd name="connsiteX11" fmla="*/ 33101 w 43652"/>
                  <a:gd name="connsiteY11" fmla="*/ 27209 h 42951"/>
                  <a:gd name="connsiteX12" fmla="*/ 35410 w 43652"/>
                  <a:gd name="connsiteY12" fmla="*/ 35938 h 42951"/>
                  <a:gd name="connsiteX13" fmla="*/ 27799 w 43652"/>
                  <a:gd name="connsiteY13" fmla="*/ 32790 h 42951"/>
                  <a:gd name="connsiteX14" fmla="*/ 23682 w 43652"/>
                  <a:gd name="connsiteY14" fmla="*/ 42943 h 42951"/>
                  <a:gd name="connsiteX15" fmla="*/ 16958 w 43652"/>
                  <a:gd name="connsiteY15" fmla="*/ 34297 h 42951"/>
                  <a:gd name="connsiteX16" fmla="*/ 8210 w 43652"/>
                  <a:gd name="connsiteY16" fmla="*/ 31705 h 42951"/>
                  <a:gd name="connsiteX17" fmla="*/ 1125 w 43652"/>
                  <a:gd name="connsiteY17" fmla="*/ 31087 h 42951"/>
                  <a:gd name="connsiteX18" fmla="*/ 4519 w 43652"/>
                  <a:gd name="connsiteY18" fmla="*/ 25045 h 42951"/>
                  <a:gd name="connsiteX19" fmla="*/ 10 w 43652"/>
                  <a:gd name="connsiteY19" fmla="*/ 19541 h 42951"/>
                  <a:gd name="connsiteX20" fmla="*/ 6963 w 43652"/>
                  <a:gd name="connsiteY20" fmla="*/ 15631 h 42951"/>
                  <a:gd name="connsiteX0" fmla="*/ 3591 w 43652"/>
                  <a:gd name="connsiteY0" fmla="*/ 13331 h 42951"/>
                  <a:gd name="connsiteX1" fmla="*/ 3684 w 43652"/>
                  <a:gd name="connsiteY1" fmla="*/ 13607 h 42951"/>
                  <a:gd name="connsiteX0" fmla="*/ 6963 w 43185"/>
                  <a:gd name="connsiteY0" fmla="*/ 15631 h 42951"/>
                  <a:gd name="connsiteX1" fmla="*/ 5638 w 43185"/>
                  <a:gd name="connsiteY1" fmla="*/ 6744 h 42951"/>
                  <a:gd name="connsiteX2" fmla="*/ 14637 w 43185"/>
                  <a:gd name="connsiteY2" fmla="*/ 7099 h 42951"/>
                  <a:gd name="connsiteX3" fmla="*/ 22317 w 43185"/>
                  <a:gd name="connsiteY3" fmla="*/ 7388 h 42951"/>
                  <a:gd name="connsiteX4" fmla="*/ 25764 w 43185"/>
                  <a:gd name="connsiteY4" fmla="*/ 37 h 42951"/>
                  <a:gd name="connsiteX5" fmla="*/ 29848 w 43185"/>
                  <a:gd name="connsiteY5" fmla="*/ 4807 h 42951"/>
                  <a:gd name="connsiteX6" fmla="*/ 35478 w 43185"/>
                  <a:gd name="connsiteY6" fmla="*/ 527 h 42951"/>
                  <a:gd name="connsiteX7" fmla="*/ 38333 w 43185"/>
                  <a:gd name="connsiteY7" fmla="*/ 5413 h 42951"/>
                  <a:gd name="connsiteX8" fmla="*/ 41997 w 43185"/>
                  <a:gd name="connsiteY8" fmla="*/ 10155 h 42951"/>
                  <a:gd name="connsiteX9" fmla="*/ 38903 w 43185"/>
                  <a:gd name="connsiteY9" fmla="*/ 15383 h 42951"/>
                  <a:gd name="connsiteX10" fmla="*/ 43031 w 43185"/>
                  <a:gd name="connsiteY10" fmla="*/ 23159 h 42951"/>
                  <a:gd name="connsiteX11" fmla="*/ 33101 w 43185"/>
                  <a:gd name="connsiteY11" fmla="*/ 27209 h 42951"/>
                  <a:gd name="connsiteX12" fmla="*/ 35410 w 43185"/>
                  <a:gd name="connsiteY12" fmla="*/ 35938 h 42951"/>
                  <a:gd name="connsiteX13" fmla="*/ 27799 w 43185"/>
                  <a:gd name="connsiteY13" fmla="*/ 32790 h 42951"/>
                  <a:gd name="connsiteX14" fmla="*/ 23682 w 43185"/>
                  <a:gd name="connsiteY14" fmla="*/ 42943 h 42951"/>
                  <a:gd name="connsiteX15" fmla="*/ 16958 w 43185"/>
                  <a:gd name="connsiteY15" fmla="*/ 34297 h 42951"/>
                  <a:gd name="connsiteX16" fmla="*/ 8210 w 43185"/>
                  <a:gd name="connsiteY16" fmla="*/ 31705 h 42951"/>
                  <a:gd name="connsiteX17" fmla="*/ 1125 w 43185"/>
                  <a:gd name="connsiteY17" fmla="*/ 31087 h 42951"/>
                  <a:gd name="connsiteX18" fmla="*/ 4519 w 43185"/>
                  <a:gd name="connsiteY18" fmla="*/ 25045 h 42951"/>
                  <a:gd name="connsiteX19" fmla="*/ 10 w 43185"/>
                  <a:gd name="connsiteY19" fmla="*/ 19541 h 42951"/>
                  <a:gd name="connsiteX20" fmla="*/ 6963 w 43185"/>
                  <a:gd name="connsiteY20" fmla="*/ 15631 h 42951"/>
                  <a:gd name="connsiteX0" fmla="*/ 3591 w 43185"/>
                  <a:gd name="connsiteY0" fmla="*/ 13331 h 42951"/>
                  <a:gd name="connsiteX1" fmla="*/ 3684 w 43185"/>
                  <a:gd name="connsiteY1" fmla="*/ 13607 h 42951"/>
                  <a:gd name="connsiteX0" fmla="*/ 6963 w 43185"/>
                  <a:gd name="connsiteY0" fmla="*/ 15631 h 42951"/>
                  <a:gd name="connsiteX1" fmla="*/ 5638 w 43185"/>
                  <a:gd name="connsiteY1" fmla="*/ 6744 h 42951"/>
                  <a:gd name="connsiteX2" fmla="*/ 14637 w 43185"/>
                  <a:gd name="connsiteY2" fmla="*/ 7099 h 42951"/>
                  <a:gd name="connsiteX3" fmla="*/ 22317 w 43185"/>
                  <a:gd name="connsiteY3" fmla="*/ 7388 h 42951"/>
                  <a:gd name="connsiteX4" fmla="*/ 25764 w 43185"/>
                  <a:gd name="connsiteY4" fmla="*/ 37 h 42951"/>
                  <a:gd name="connsiteX5" fmla="*/ 29848 w 43185"/>
                  <a:gd name="connsiteY5" fmla="*/ 4807 h 42951"/>
                  <a:gd name="connsiteX6" fmla="*/ 35478 w 43185"/>
                  <a:gd name="connsiteY6" fmla="*/ 527 h 42951"/>
                  <a:gd name="connsiteX7" fmla="*/ 38333 w 43185"/>
                  <a:gd name="connsiteY7" fmla="*/ 5413 h 42951"/>
                  <a:gd name="connsiteX8" fmla="*/ 41997 w 43185"/>
                  <a:gd name="connsiteY8" fmla="*/ 10155 h 42951"/>
                  <a:gd name="connsiteX9" fmla="*/ 38903 w 43185"/>
                  <a:gd name="connsiteY9" fmla="*/ 15383 h 42951"/>
                  <a:gd name="connsiteX10" fmla="*/ 43031 w 43185"/>
                  <a:gd name="connsiteY10" fmla="*/ 23159 h 42951"/>
                  <a:gd name="connsiteX11" fmla="*/ 33101 w 43185"/>
                  <a:gd name="connsiteY11" fmla="*/ 27209 h 42951"/>
                  <a:gd name="connsiteX12" fmla="*/ 35410 w 43185"/>
                  <a:gd name="connsiteY12" fmla="*/ 35938 h 42951"/>
                  <a:gd name="connsiteX13" fmla="*/ 27799 w 43185"/>
                  <a:gd name="connsiteY13" fmla="*/ 32790 h 42951"/>
                  <a:gd name="connsiteX14" fmla="*/ 23682 w 43185"/>
                  <a:gd name="connsiteY14" fmla="*/ 42943 h 42951"/>
                  <a:gd name="connsiteX15" fmla="*/ 16958 w 43185"/>
                  <a:gd name="connsiteY15" fmla="*/ 34297 h 42951"/>
                  <a:gd name="connsiteX16" fmla="*/ 8210 w 43185"/>
                  <a:gd name="connsiteY16" fmla="*/ 31705 h 42951"/>
                  <a:gd name="connsiteX17" fmla="*/ 1125 w 43185"/>
                  <a:gd name="connsiteY17" fmla="*/ 31087 h 42951"/>
                  <a:gd name="connsiteX18" fmla="*/ 4519 w 43185"/>
                  <a:gd name="connsiteY18" fmla="*/ 25045 h 42951"/>
                  <a:gd name="connsiteX19" fmla="*/ 10 w 43185"/>
                  <a:gd name="connsiteY19" fmla="*/ 19541 h 42951"/>
                  <a:gd name="connsiteX20" fmla="*/ 6963 w 43185"/>
                  <a:gd name="connsiteY20" fmla="*/ 15631 h 42951"/>
                  <a:gd name="connsiteX0" fmla="*/ 3591 w 43185"/>
                  <a:gd name="connsiteY0" fmla="*/ 13331 h 42951"/>
                  <a:gd name="connsiteX1" fmla="*/ 3684 w 43185"/>
                  <a:gd name="connsiteY1" fmla="*/ 13607 h 42951"/>
                  <a:gd name="connsiteX0" fmla="*/ 6963 w 43150"/>
                  <a:gd name="connsiteY0" fmla="*/ 15631 h 42951"/>
                  <a:gd name="connsiteX1" fmla="*/ 5638 w 43150"/>
                  <a:gd name="connsiteY1" fmla="*/ 6744 h 42951"/>
                  <a:gd name="connsiteX2" fmla="*/ 14637 w 43150"/>
                  <a:gd name="connsiteY2" fmla="*/ 7099 h 42951"/>
                  <a:gd name="connsiteX3" fmla="*/ 22317 w 43150"/>
                  <a:gd name="connsiteY3" fmla="*/ 7388 h 42951"/>
                  <a:gd name="connsiteX4" fmla="*/ 25764 w 43150"/>
                  <a:gd name="connsiteY4" fmla="*/ 37 h 42951"/>
                  <a:gd name="connsiteX5" fmla="*/ 29848 w 43150"/>
                  <a:gd name="connsiteY5" fmla="*/ 4807 h 42951"/>
                  <a:gd name="connsiteX6" fmla="*/ 35478 w 43150"/>
                  <a:gd name="connsiteY6" fmla="*/ 527 h 42951"/>
                  <a:gd name="connsiteX7" fmla="*/ 38333 w 43150"/>
                  <a:gd name="connsiteY7" fmla="*/ 5413 h 42951"/>
                  <a:gd name="connsiteX8" fmla="*/ 41997 w 43150"/>
                  <a:gd name="connsiteY8" fmla="*/ 10155 h 42951"/>
                  <a:gd name="connsiteX9" fmla="*/ 38903 w 43150"/>
                  <a:gd name="connsiteY9" fmla="*/ 15383 h 42951"/>
                  <a:gd name="connsiteX10" fmla="*/ 43031 w 43150"/>
                  <a:gd name="connsiteY10" fmla="*/ 23159 h 42951"/>
                  <a:gd name="connsiteX11" fmla="*/ 33101 w 43150"/>
                  <a:gd name="connsiteY11" fmla="*/ 27209 h 42951"/>
                  <a:gd name="connsiteX12" fmla="*/ 35410 w 43150"/>
                  <a:gd name="connsiteY12" fmla="*/ 35938 h 42951"/>
                  <a:gd name="connsiteX13" fmla="*/ 27799 w 43150"/>
                  <a:gd name="connsiteY13" fmla="*/ 32790 h 42951"/>
                  <a:gd name="connsiteX14" fmla="*/ 23682 w 43150"/>
                  <a:gd name="connsiteY14" fmla="*/ 42943 h 42951"/>
                  <a:gd name="connsiteX15" fmla="*/ 16958 w 43150"/>
                  <a:gd name="connsiteY15" fmla="*/ 34297 h 42951"/>
                  <a:gd name="connsiteX16" fmla="*/ 8210 w 43150"/>
                  <a:gd name="connsiteY16" fmla="*/ 31705 h 42951"/>
                  <a:gd name="connsiteX17" fmla="*/ 1125 w 43150"/>
                  <a:gd name="connsiteY17" fmla="*/ 31087 h 42951"/>
                  <a:gd name="connsiteX18" fmla="*/ 4519 w 43150"/>
                  <a:gd name="connsiteY18" fmla="*/ 25045 h 42951"/>
                  <a:gd name="connsiteX19" fmla="*/ 10 w 43150"/>
                  <a:gd name="connsiteY19" fmla="*/ 19541 h 42951"/>
                  <a:gd name="connsiteX20" fmla="*/ 6963 w 43150"/>
                  <a:gd name="connsiteY20" fmla="*/ 15631 h 42951"/>
                  <a:gd name="connsiteX0" fmla="*/ 3591 w 43150"/>
                  <a:gd name="connsiteY0" fmla="*/ 13331 h 42951"/>
                  <a:gd name="connsiteX1" fmla="*/ 3684 w 43150"/>
                  <a:gd name="connsiteY1" fmla="*/ 13607 h 42951"/>
                  <a:gd name="connsiteX0" fmla="*/ 6963 w 43150"/>
                  <a:gd name="connsiteY0" fmla="*/ 15631 h 42951"/>
                  <a:gd name="connsiteX1" fmla="*/ 5638 w 43150"/>
                  <a:gd name="connsiteY1" fmla="*/ 6744 h 42951"/>
                  <a:gd name="connsiteX2" fmla="*/ 14637 w 43150"/>
                  <a:gd name="connsiteY2" fmla="*/ 7099 h 42951"/>
                  <a:gd name="connsiteX3" fmla="*/ 22317 w 43150"/>
                  <a:gd name="connsiteY3" fmla="*/ 7388 h 42951"/>
                  <a:gd name="connsiteX4" fmla="*/ 25764 w 43150"/>
                  <a:gd name="connsiteY4" fmla="*/ 37 h 42951"/>
                  <a:gd name="connsiteX5" fmla="*/ 29848 w 43150"/>
                  <a:gd name="connsiteY5" fmla="*/ 4807 h 42951"/>
                  <a:gd name="connsiteX6" fmla="*/ 35478 w 43150"/>
                  <a:gd name="connsiteY6" fmla="*/ 527 h 42951"/>
                  <a:gd name="connsiteX7" fmla="*/ 36328 w 43150"/>
                  <a:gd name="connsiteY7" fmla="*/ 8073 h 42951"/>
                  <a:gd name="connsiteX8" fmla="*/ 41997 w 43150"/>
                  <a:gd name="connsiteY8" fmla="*/ 10155 h 42951"/>
                  <a:gd name="connsiteX9" fmla="*/ 38903 w 43150"/>
                  <a:gd name="connsiteY9" fmla="*/ 15383 h 42951"/>
                  <a:gd name="connsiteX10" fmla="*/ 43031 w 43150"/>
                  <a:gd name="connsiteY10" fmla="*/ 23159 h 42951"/>
                  <a:gd name="connsiteX11" fmla="*/ 33101 w 43150"/>
                  <a:gd name="connsiteY11" fmla="*/ 27209 h 42951"/>
                  <a:gd name="connsiteX12" fmla="*/ 35410 w 43150"/>
                  <a:gd name="connsiteY12" fmla="*/ 35938 h 42951"/>
                  <a:gd name="connsiteX13" fmla="*/ 27799 w 43150"/>
                  <a:gd name="connsiteY13" fmla="*/ 32790 h 42951"/>
                  <a:gd name="connsiteX14" fmla="*/ 23682 w 43150"/>
                  <a:gd name="connsiteY14" fmla="*/ 42943 h 42951"/>
                  <a:gd name="connsiteX15" fmla="*/ 16958 w 43150"/>
                  <a:gd name="connsiteY15" fmla="*/ 34297 h 42951"/>
                  <a:gd name="connsiteX16" fmla="*/ 8210 w 43150"/>
                  <a:gd name="connsiteY16" fmla="*/ 31705 h 42951"/>
                  <a:gd name="connsiteX17" fmla="*/ 1125 w 43150"/>
                  <a:gd name="connsiteY17" fmla="*/ 31087 h 42951"/>
                  <a:gd name="connsiteX18" fmla="*/ 4519 w 43150"/>
                  <a:gd name="connsiteY18" fmla="*/ 25045 h 42951"/>
                  <a:gd name="connsiteX19" fmla="*/ 10 w 43150"/>
                  <a:gd name="connsiteY19" fmla="*/ 19541 h 42951"/>
                  <a:gd name="connsiteX20" fmla="*/ 6963 w 43150"/>
                  <a:gd name="connsiteY20" fmla="*/ 15631 h 42951"/>
                  <a:gd name="connsiteX0" fmla="*/ 3591 w 43150"/>
                  <a:gd name="connsiteY0" fmla="*/ 13331 h 42951"/>
                  <a:gd name="connsiteX1" fmla="*/ 3684 w 43150"/>
                  <a:gd name="connsiteY1" fmla="*/ 13607 h 42951"/>
                  <a:gd name="connsiteX0" fmla="*/ 6963 w 43150"/>
                  <a:gd name="connsiteY0" fmla="*/ 15631 h 42951"/>
                  <a:gd name="connsiteX1" fmla="*/ 5638 w 43150"/>
                  <a:gd name="connsiteY1" fmla="*/ 6744 h 42951"/>
                  <a:gd name="connsiteX2" fmla="*/ 14637 w 43150"/>
                  <a:gd name="connsiteY2" fmla="*/ 7099 h 42951"/>
                  <a:gd name="connsiteX3" fmla="*/ 22317 w 43150"/>
                  <a:gd name="connsiteY3" fmla="*/ 7388 h 42951"/>
                  <a:gd name="connsiteX4" fmla="*/ 25764 w 43150"/>
                  <a:gd name="connsiteY4" fmla="*/ 37 h 42951"/>
                  <a:gd name="connsiteX5" fmla="*/ 29848 w 43150"/>
                  <a:gd name="connsiteY5" fmla="*/ 4807 h 42951"/>
                  <a:gd name="connsiteX6" fmla="*/ 35478 w 43150"/>
                  <a:gd name="connsiteY6" fmla="*/ 527 h 42951"/>
                  <a:gd name="connsiteX7" fmla="*/ 36328 w 43150"/>
                  <a:gd name="connsiteY7" fmla="*/ 8073 h 42951"/>
                  <a:gd name="connsiteX8" fmla="*/ 41997 w 43150"/>
                  <a:gd name="connsiteY8" fmla="*/ 10155 h 42951"/>
                  <a:gd name="connsiteX9" fmla="*/ 38903 w 43150"/>
                  <a:gd name="connsiteY9" fmla="*/ 15383 h 42951"/>
                  <a:gd name="connsiteX10" fmla="*/ 43031 w 43150"/>
                  <a:gd name="connsiteY10" fmla="*/ 23159 h 42951"/>
                  <a:gd name="connsiteX11" fmla="*/ 33101 w 43150"/>
                  <a:gd name="connsiteY11" fmla="*/ 27209 h 42951"/>
                  <a:gd name="connsiteX12" fmla="*/ 35410 w 43150"/>
                  <a:gd name="connsiteY12" fmla="*/ 35938 h 42951"/>
                  <a:gd name="connsiteX13" fmla="*/ 27799 w 43150"/>
                  <a:gd name="connsiteY13" fmla="*/ 32790 h 42951"/>
                  <a:gd name="connsiteX14" fmla="*/ 23682 w 43150"/>
                  <a:gd name="connsiteY14" fmla="*/ 42943 h 42951"/>
                  <a:gd name="connsiteX15" fmla="*/ 16958 w 43150"/>
                  <a:gd name="connsiteY15" fmla="*/ 34297 h 42951"/>
                  <a:gd name="connsiteX16" fmla="*/ 8210 w 43150"/>
                  <a:gd name="connsiteY16" fmla="*/ 31705 h 42951"/>
                  <a:gd name="connsiteX17" fmla="*/ 1125 w 43150"/>
                  <a:gd name="connsiteY17" fmla="*/ 31087 h 42951"/>
                  <a:gd name="connsiteX18" fmla="*/ 4519 w 43150"/>
                  <a:gd name="connsiteY18" fmla="*/ 25045 h 42951"/>
                  <a:gd name="connsiteX19" fmla="*/ 10 w 43150"/>
                  <a:gd name="connsiteY19" fmla="*/ 19541 h 42951"/>
                  <a:gd name="connsiteX20" fmla="*/ 6963 w 43150"/>
                  <a:gd name="connsiteY20" fmla="*/ 15631 h 42951"/>
                  <a:gd name="connsiteX0" fmla="*/ 3591 w 43150"/>
                  <a:gd name="connsiteY0" fmla="*/ 13331 h 42951"/>
                  <a:gd name="connsiteX1" fmla="*/ 3684 w 43150"/>
                  <a:gd name="connsiteY1" fmla="*/ 13607 h 42951"/>
                  <a:gd name="connsiteX0" fmla="*/ 6963 w 43150"/>
                  <a:gd name="connsiteY0" fmla="*/ 15631 h 42951"/>
                  <a:gd name="connsiteX1" fmla="*/ 5638 w 43150"/>
                  <a:gd name="connsiteY1" fmla="*/ 6744 h 42951"/>
                  <a:gd name="connsiteX2" fmla="*/ 14637 w 43150"/>
                  <a:gd name="connsiteY2" fmla="*/ 7099 h 42951"/>
                  <a:gd name="connsiteX3" fmla="*/ 22317 w 43150"/>
                  <a:gd name="connsiteY3" fmla="*/ 7388 h 42951"/>
                  <a:gd name="connsiteX4" fmla="*/ 25764 w 43150"/>
                  <a:gd name="connsiteY4" fmla="*/ 37 h 42951"/>
                  <a:gd name="connsiteX5" fmla="*/ 29848 w 43150"/>
                  <a:gd name="connsiteY5" fmla="*/ 4807 h 42951"/>
                  <a:gd name="connsiteX6" fmla="*/ 35478 w 43150"/>
                  <a:gd name="connsiteY6" fmla="*/ 527 h 42951"/>
                  <a:gd name="connsiteX7" fmla="*/ 36328 w 43150"/>
                  <a:gd name="connsiteY7" fmla="*/ 8073 h 42951"/>
                  <a:gd name="connsiteX8" fmla="*/ 41997 w 43150"/>
                  <a:gd name="connsiteY8" fmla="*/ 10155 h 42951"/>
                  <a:gd name="connsiteX9" fmla="*/ 38903 w 43150"/>
                  <a:gd name="connsiteY9" fmla="*/ 15383 h 42951"/>
                  <a:gd name="connsiteX10" fmla="*/ 43031 w 43150"/>
                  <a:gd name="connsiteY10" fmla="*/ 23159 h 42951"/>
                  <a:gd name="connsiteX11" fmla="*/ 33101 w 43150"/>
                  <a:gd name="connsiteY11" fmla="*/ 27209 h 42951"/>
                  <a:gd name="connsiteX12" fmla="*/ 35410 w 43150"/>
                  <a:gd name="connsiteY12" fmla="*/ 35938 h 42951"/>
                  <a:gd name="connsiteX13" fmla="*/ 27799 w 43150"/>
                  <a:gd name="connsiteY13" fmla="*/ 32790 h 42951"/>
                  <a:gd name="connsiteX14" fmla="*/ 23682 w 43150"/>
                  <a:gd name="connsiteY14" fmla="*/ 42943 h 42951"/>
                  <a:gd name="connsiteX15" fmla="*/ 16958 w 43150"/>
                  <a:gd name="connsiteY15" fmla="*/ 34297 h 42951"/>
                  <a:gd name="connsiteX16" fmla="*/ 8210 w 43150"/>
                  <a:gd name="connsiteY16" fmla="*/ 31705 h 42951"/>
                  <a:gd name="connsiteX17" fmla="*/ 1125 w 43150"/>
                  <a:gd name="connsiteY17" fmla="*/ 31087 h 42951"/>
                  <a:gd name="connsiteX18" fmla="*/ 4519 w 43150"/>
                  <a:gd name="connsiteY18" fmla="*/ 25045 h 42951"/>
                  <a:gd name="connsiteX19" fmla="*/ 10 w 43150"/>
                  <a:gd name="connsiteY19" fmla="*/ 19541 h 42951"/>
                  <a:gd name="connsiteX20" fmla="*/ 6963 w 43150"/>
                  <a:gd name="connsiteY20" fmla="*/ 15631 h 42951"/>
                  <a:gd name="connsiteX0" fmla="*/ 3591 w 43150"/>
                  <a:gd name="connsiteY0" fmla="*/ 13331 h 42951"/>
                  <a:gd name="connsiteX1" fmla="*/ 3684 w 43150"/>
                  <a:gd name="connsiteY1" fmla="*/ 13607 h 42951"/>
                  <a:gd name="connsiteX0" fmla="*/ 6963 w 43150"/>
                  <a:gd name="connsiteY0" fmla="*/ 15623 h 42943"/>
                  <a:gd name="connsiteX1" fmla="*/ 5638 w 43150"/>
                  <a:gd name="connsiteY1" fmla="*/ 6736 h 42943"/>
                  <a:gd name="connsiteX2" fmla="*/ 14637 w 43150"/>
                  <a:gd name="connsiteY2" fmla="*/ 7091 h 42943"/>
                  <a:gd name="connsiteX3" fmla="*/ 22317 w 43150"/>
                  <a:gd name="connsiteY3" fmla="*/ 7380 h 42943"/>
                  <a:gd name="connsiteX4" fmla="*/ 25764 w 43150"/>
                  <a:gd name="connsiteY4" fmla="*/ 29 h 42943"/>
                  <a:gd name="connsiteX5" fmla="*/ 29848 w 43150"/>
                  <a:gd name="connsiteY5" fmla="*/ 4799 h 42943"/>
                  <a:gd name="connsiteX6" fmla="*/ 35478 w 43150"/>
                  <a:gd name="connsiteY6" fmla="*/ 519 h 42943"/>
                  <a:gd name="connsiteX7" fmla="*/ 36328 w 43150"/>
                  <a:gd name="connsiteY7" fmla="*/ 8065 h 42943"/>
                  <a:gd name="connsiteX8" fmla="*/ 41997 w 43150"/>
                  <a:gd name="connsiteY8" fmla="*/ 10147 h 42943"/>
                  <a:gd name="connsiteX9" fmla="*/ 38903 w 43150"/>
                  <a:gd name="connsiteY9" fmla="*/ 15375 h 42943"/>
                  <a:gd name="connsiteX10" fmla="*/ 43031 w 43150"/>
                  <a:gd name="connsiteY10" fmla="*/ 23151 h 42943"/>
                  <a:gd name="connsiteX11" fmla="*/ 33101 w 43150"/>
                  <a:gd name="connsiteY11" fmla="*/ 27201 h 42943"/>
                  <a:gd name="connsiteX12" fmla="*/ 35410 w 43150"/>
                  <a:gd name="connsiteY12" fmla="*/ 35930 h 42943"/>
                  <a:gd name="connsiteX13" fmla="*/ 27799 w 43150"/>
                  <a:gd name="connsiteY13" fmla="*/ 32782 h 42943"/>
                  <a:gd name="connsiteX14" fmla="*/ 23682 w 43150"/>
                  <a:gd name="connsiteY14" fmla="*/ 42935 h 42943"/>
                  <a:gd name="connsiteX15" fmla="*/ 16958 w 43150"/>
                  <a:gd name="connsiteY15" fmla="*/ 34289 h 42943"/>
                  <a:gd name="connsiteX16" fmla="*/ 8210 w 43150"/>
                  <a:gd name="connsiteY16" fmla="*/ 31697 h 42943"/>
                  <a:gd name="connsiteX17" fmla="*/ 1125 w 43150"/>
                  <a:gd name="connsiteY17" fmla="*/ 31079 h 42943"/>
                  <a:gd name="connsiteX18" fmla="*/ 4519 w 43150"/>
                  <a:gd name="connsiteY18" fmla="*/ 25037 h 42943"/>
                  <a:gd name="connsiteX19" fmla="*/ 10 w 43150"/>
                  <a:gd name="connsiteY19" fmla="*/ 19533 h 42943"/>
                  <a:gd name="connsiteX20" fmla="*/ 6963 w 43150"/>
                  <a:gd name="connsiteY20" fmla="*/ 15623 h 42943"/>
                  <a:gd name="connsiteX0" fmla="*/ 3591 w 43150"/>
                  <a:gd name="connsiteY0" fmla="*/ 13323 h 42943"/>
                  <a:gd name="connsiteX1" fmla="*/ 3684 w 43150"/>
                  <a:gd name="connsiteY1" fmla="*/ 13599 h 42943"/>
                  <a:gd name="connsiteX0" fmla="*/ 6963 w 43150"/>
                  <a:gd name="connsiteY0" fmla="*/ 15623 h 42943"/>
                  <a:gd name="connsiteX1" fmla="*/ 5638 w 43150"/>
                  <a:gd name="connsiteY1" fmla="*/ 6736 h 42943"/>
                  <a:gd name="connsiteX2" fmla="*/ 14637 w 43150"/>
                  <a:gd name="connsiteY2" fmla="*/ 7091 h 42943"/>
                  <a:gd name="connsiteX3" fmla="*/ 22317 w 43150"/>
                  <a:gd name="connsiteY3" fmla="*/ 7380 h 42943"/>
                  <a:gd name="connsiteX4" fmla="*/ 25764 w 43150"/>
                  <a:gd name="connsiteY4" fmla="*/ 29 h 42943"/>
                  <a:gd name="connsiteX5" fmla="*/ 29848 w 43150"/>
                  <a:gd name="connsiteY5" fmla="*/ 4799 h 42943"/>
                  <a:gd name="connsiteX6" fmla="*/ 35478 w 43150"/>
                  <a:gd name="connsiteY6" fmla="*/ 519 h 42943"/>
                  <a:gd name="connsiteX7" fmla="*/ 36328 w 43150"/>
                  <a:gd name="connsiteY7" fmla="*/ 8065 h 42943"/>
                  <a:gd name="connsiteX8" fmla="*/ 41997 w 43150"/>
                  <a:gd name="connsiteY8" fmla="*/ 10147 h 42943"/>
                  <a:gd name="connsiteX9" fmla="*/ 38903 w 43150"/>
                  <a:gd name="connsiteY9" fmla="*/ 15375 h 42943"/>
                  <a:gd name="connsiteX10" fmla="*/ 43031 w 43150"/>
                  <a:gd name="connsiteY10" fmla="*/ 23151 h 42943"/>
                  <a:gd name="connsiteX11" fmla="*/ 33101 w 43150"/>
                  <a:gd name="connsiteY11" fmla="*/ 27201 h 42943"/>
                  <a:gd name="connsiteX12" fmla="*/ 35410 w 43150"/>
                  <a:gd name="connsiteY12" fmla="*/ 35930 h 42943"/>
                  <a:gd name="connsiteX13" fmla="*/ 27799 w 43150"/>
                  <a:gd name="connsiteY13" fmla="*/ 32782 h 42943"/>
                  <a:gd name="connsiteX14" fmla="*/ 23682 w 43150"/>
                  <a:gd name="connsiteY14" fmla="*/ 42935 h 42943"/>
                  <a:gd name="connsiteX15" fmla="*/ 16958 w 43150"/>
                  <a:gd name="connsiteY15" fmla="*/ 34289 h 42943"/>
                  <a:gd name="connsiteX16" fmla="*/ 8210 w 43150"/>
                  <a:gd name="connsiteY16" fmla="*/ 31697 h 42943"/>
                  <a:gd name="connsiteX17" fmla="*/ 1125 w 43150"/>
                  <a:gd name="connsiteY17" fmla="*/ 31079 h 42943"/>
                  <a:gd name="connsiteX18" fmla="*/ 4519 w 43150"/>
                  <a:gd name="connsiteY18" fmla="*/ 25037 h 42943"/>
                  <a:gd name="connsiteX19" fmla="*/ 10 w 43150"/>
                  <a:gd name="connsiteY19" fmla="*/ 19533 h 42943"/>
                  <a:gd name="connsiteX20" fmla="*/ 6963 w 43150"/>
                  <a:gd name="connsiteY20" fmla="*/ 15623 h 42943"/>
                  <a:gd name="connsiteX0" fmla="*/ 3591 w 43150"/>
                  <a:gd name="connsiteY0" fmla="*/ 13323 h 42943"/>
                  <a:gd name="connsiteX1" fmla="*/ 3684 w 43150"/>
                  <a:gd name="connsiteY1" fmla="*/ 13599 h 42943"/>
                  <a:gd name="connsiteX0" fmla="*/ 6963 w 43150"/>
                  <a:gd name="connsiteY0" fmla="*/ 15623 h 42943"/>
                  <a:gd name="connsiteX1" fmla="*/ 5638 w 43150"/>
                  <a:gd name="connsiteY1" fmla="*/ 6736 h 42943"/>
                  <a:gd name="connsiteX2" fmla="*/ 14637 w 43150"/>
                  <a:gd name="connsiteY2" fmla="*/ 7091 h 42943"/>
                  <a:gd name="connsiteX3" fmla="*/ 22317 w 43150"/>
                  <a:gd name="connsiteY3" fmla="*/ 7380 h 42943"/>
                  <a:gd name="connsiteX4" fmla="*/ 25764 w 43150"/>
                  <a:gd name="connsiteY4" fmla="*/ 29 h 42943"/>
                  <a:gd name="connsiteX5" fmla="*/ 29848 w 43150"/>
                  <a:gd name="connsiteY5" fmla="*/ 4799 h 42943"/>
                  <a:gd name="connsiteX6" fmla="*/ 35478 w 43150"/>
                  <a:gd name="connsiteY6" fmla="*/ 519 h 42943"/>
                  <a:gd name="connsiteX7" fmla="*/ 36328 w 43150"/>
                  <a:gd name="connsiteY7" fmla="*/ 8065 h 42943"/>
                  <a:gd name="connsiteX8" fmla="*/ 41997 w 43150"/>
                  <a:gd name="connsiteY8" fmla="*/ 10147 h 42943"/>
                  <a:gd name="connsiteX9" fmla="*/ 38903 w 43150"/>
                  <a:gd name="connsiteY9" fmla="*/ 15375 h 42943"/>
                  <a:gd name="connsiteX10" fmla="*/ 43031 w 43150"/>
                  <a:gd name="connsiteY10" fmla="*/ 23151 h 42943"/>
                  <a:gd name="connsiteX11" fmla="*/ 33101 w 43150"/>
                  <a:gd name="connsiteY11" fmla="*/ 27201 h 42943"/>
                  <a:gd name="connsiteX12" fmla="*/ 35410 w 43150"/>
                  <a:gd name="connsiteY12" fmla="*/ 35930 h 42943"/>
                  <a:gd name="connsiteX13" fmla="*/ 27799 w 43150"/>
                  <a:gd name="connsiteY13" fmla="*/ 32782 h 42943"/>
                  <a:gd name="connsiteX14" fmla="*/ 23682 w 43150"/>
                  <a:gd name="connsiteY14" fmla="*/ 42935 h 42943"/>
                  <a:gd name="connsiteX15" fmla="*/ 16958 w 43150"/>
                  <a:gd name="connsiteY15" fmla="*/ 34289 h 42943"/>
                  <a:gd name="connsiteX16" fmla="*/ 8210 w 43150"/>
                  <a:gd name="connsiteY16" fmla="*/ 31697 h 42943"/>
                  <a:gd name="connsiteX17" fmla="*/ 1125 w 43150"/>
                  <a:gd name="connsiteY17" fmla="*/ 31079 h 42943"/>
                  <a:gd name="connsiteX18" fmla="*/ 4519 w 43150"/>
                  <a:gd name="connsiteY18" fmla="*/ 25037 h 42943"/>
                  <a:gd name="connsiteX19" fmla="*/ 10 w 43150"/>
                  <a:gd name="connsiteY19" fmla="*/ 19533 h 42943"/>
                  <a:gd name="connsiteX20" fmla="*/ 6963 w 43150"/>
                  <a:gd name="connsiteY20" fmla="*/ 15623 h 42943"/>
                  <a:gd name="connsiteX0" fmla="*/ 3591 w 43150"/>
                  <a:gd name="connsiteY0" fmla="*/ 13323 h 42943"/>
                  <a:gd name="connsiteX1" fmla="*/ 3684 w 43150"/>
                  <a:gd name="connsiteY1" fmla="*/ 13599 h 42943"/>
                  <a:gd name="connsiteX0" fmla="*/ 6963 w 43150"/>
                  <a:gd name="connsiteY0" fmla="*/ 15623 h 42943"/>
                  <a:gd name="connsiteX1" fmla="*/ 5638 w 43150"/>
                  <a:gd name="connsiteY1" fmla="*/ 6736 h 42943"/>
                  <a:gd name="connsiteX2" fmla="*/ 14637 w 43150"/>
                  <a:gd name="connsiteY2" fmla="*/ 7091 h 42943"/>
                  <a:gd name="connsiteX3" fmla="*/ 22317 w 43150"/>
                  <a:gd name="connsiteY3" fmla="*/ 7380 h 42943"/>
                  <a:gd name="connsiteX4" fmla="*/ 25764 w 43150"/>
                  <a:gd name="connsiteY4" fmla="*/ 29 h 42943"/>
                  <a:gd name="connsiteX5" fmla="*/ 29848 w 43150"/>
                  <a:gd name="connsiteY5" fmla="*/ 4799 h 42943"/>
                  <a:gd name="connsiteX6" fmla="*/ 35478 w 43150"/>
                  <a:gd name="connsiteY6" fmla="*/ 519 h 42943"/>
                  <a:gd name="connsiteX7" fmla="*/ 36328 w 43150"/>
                  <a:gd name="connsiteY7" fmla="*/ 8065 h 42943"/>
                  <a:gd name="connsiteX8" fmla="*/ 41997 w 43150"/>
                  <a:gd name="connsiteY8" fmla="*/ 10147 h 42943"/>
                  <a:gd name="connsiteX9" fmla="*/ 38903 w 43150"/>
                  <a:gd name="connsiteY9" fmla="*/ 15375 h 42943"/>
                  <a:gd name="connsiteX10" fmla="*/ 43031 w 43150"/>
                  <a:gd name="connsiteY10" fmla="*/ 23151 h 42943"/>
                  <a:gd name="connsiteX11" fmla="*/ 33101 w 43150"/>
                  <a:gd name="connsiteY11" fmla="*/ 27201 h 42943"/>
                  <a:gd name="connsiteX12" fmla="*/ 35410 w 43150"/>
                  <a:gd name="connsiteY12" fmla="*/ 35930 h 42943"/>
                  <a:gd name="connsiteX13" fmla="*/ 27799 w 43150"/>
                  <a:gd name="connsiteY13" fmla="*/ 32782 h 42943"/>
                  <a:gd name="connsiteX14" fmla="*/ 23682 w 43150"/>
                  <a:gd name="connsiteY14" fmla="*/ 42935 h 42943"/>
                  <a:gd name="connsiteX15" fmla="*/ 16958 w 43150"/>
                  <a:gd name="connsiteY15" fmla="*/ 34289 h 42943"/>
                  <a:gd name="connsiteX16" fmla="*/ 8210 w 43150"/>
                  <a:gd name="connsiteY16" fmla="*/ 31697 h 42943"/>
                  <a:gd name="connsiteX17" fmla="*/ 1125 w 43150"/>
                  <a:gd name="connsiteY17" fmla="*/ 31079 h 42943"/>
                  <a:gd name="connsiteX18" fmla="*/ 4519 w 43150"/>
                  <a:gd name="connsiteY18" fmla="*/ 25037 h 42943"/>
                  <a:gd name="connsiteX19" fmla="*/ 10 w 43150"/>
                  <a:gd name="connsiteY19" fmla="*/ 19533 h 42943"/>
                  <a:gd name="connsiteX20" fmla="*/ 6963 w 43150"/>
                  <a:gd name="connsiteY20" fmla="*/ 15623 h 42943"/>
                  <a:gd name="connsiteX0" fmla="*/ 3591 w 43150"/>
                  <a:gd name="connsiteY0" fmla="*/ 13323 h 42943"/>
                  <a:gd name="connsiteX1" fmla="*/ 3684 w 43150"/>
                  <a:gd name="connsiteY1" fmla="*/ 13599 h 42943"/>
                  <a:gd name="connsiteX0" fmla="*/ 6963 w 43150"/>
                  <a:gd name="connsiteY0" fmla="*/ 15623 h 42943"/>
                  <a:gd name="connsiteX1" fmla="*/ 5638 w 43150"/>
                  <a:gd name="connsiteY1" fmla="*/ 6736 h 42943"/>
                  <a:gd name="connsiteX2" fmla="*/ 14637 w 43150"/>
                  <a:gd name="connsiteY2" fmla="*/ 7091 h 42943"/>
                  <a:gd name="connsiteX3" fmla="*/ 22317 w 43150"/>
                  <a:gd name="connsiteY3" fmla="*/ 7380 h 42943"/>
                  <a:gd name="connsiteX4" fmla="*/ 25764 w 43150"/>
                  <a:gd name="connsiteY4" fmla="*/ 29 h 42943"/>
                  <a:gd name="connsiteX5" fmla="*/ 29848 w 43150"/>
                  <a:gd name="connsiteY5" fmla="*/ 4799 h 42943"/>
                  <a:gd name="connsiteX6" fmla="*/ 35478 w 43150"/>
                  <a:gd name="connsiteY6" fmla="*/ 519 h 42943"/>
                  <a:gd name="connsiteX7" fmla="*/ 36328 w 43150"/>
                  <a:gd name="connsiteY7" fmla="*/ 8065 h 42943"/>
                  <a:gd name="connsiteX8" fmla="*/ 41997 w 43150"/>
                  <a:gd name="connsiteY8" fmla="*/ 10147 h 42943"/>
                  <a:gd name="connsiteX9" fmla="*/ 38903 w 43150"/>
                  <a:gd name="connsiteY9" fmla="*/ 15375 h 42943"/>
                  <a:gd name="connsiteX10" fmla="*/ 43031 w 43150"/>
                  <a:gd name="connsiteY10" fmla="*/ 23151 h 42943"/>
                  <a:gd name="connsiteX11" fmla="*/ 33101 w 43150"/>
                  <a:gd name="connsiteY11" fmla="*/ 27201 h 42943"/>
                  <a:gd name="connsiteX12" fmla="*/ 35410 w 43150"/>
                  <a:gd name="connsiteY12" fmla="*/ 35930 h 42943"/>
                  <a:gd name="connsiteX13" fmla="*/ 27799 w 43150"/>
                  <a:gd name="connsiteY13" fmla="*/ 32782 h 42943"/>
                  <a:gd name="connsiteX14" fmla="*/ 23682 w 43150"/>
                  <a:gd name="connsiteY14" fmla="*/ 42935 h 42943"/>
                  <a:gd name="connsiteX15" fmla="*/ 16958 w 43150"/>
                  <a:gd name="connsiteY15" fmla="*/ 34289 h 42943"/>
                  <a:gd name="connsiteX16" fmla="*/ 8210 w 43150"/>
                  <a:gd name="connsiteY16" fmla="*/ 31697 h 42943"/>
                  <a:gd name="connsiteX17" fmla="*/ 1125 w 43150"/>
                  <a:gd name="connsiteY17" fmla="*/ 31079 h 42943"/>
                  <a:gd name="connsiteX18" fmla="*/ 4519 w 43150"/>
                  <a:gd name="connsiteY18" fmla="*/ 25037 h 42943"/>
                  <a:gd name="connsiteX19" fmla="*/ 10 w 43150"/>
                  <a:gd name="connsiteY19" fmla="*/ 19533 h 42943"/>
                  <a:gd name="connsiteX20" fmla="*/ 6963 w 43150"/>
                  <a:gd name="connsiteY20" fmla="*/ 15623 h 42943"/>
                  <a:gd name="connsiteX0" fmla="*/ 3591 w 43150"/>
                  <a:gd name="connsiteY0" fmla="*/ 13323 h 42943"/>
                  <a:gd name="connsiteX1" fmla="*/ 3684 w 43150"/>
                  <a:gd name="connsiteY1" fmla="*/ 13599 h 42943"/>
                  <a:gd name="connsiteX0" fmla="*/ 6963 w 43150"/>
                  <a:gd name="connsiteY0" fmla="*/ 15623 h 42943"/>
                  <a:gd name="connsiteX1" fmla="*/ 5638 w 43150"/>
                  <a:gd name="connsiteY1" fmla="*/ 6736 h 42943"/>
                  <a:gd name="connsiteX2" fmla="*/ 14637 w 43150"/>
                  <a:gd name="connsiteY2" fmla="*/ 7091 h 42943"/>
                  <a:gd name="connsiteX3" fmla="*/ 22317 w 43150"/>
                  <a:gd name="connsiteY3" fmla="*/ 7380 h 42943"/>
                  <a:gd name="connsiteX4" fmla="*/ 25764 w 43150"/>
                  <a:gd name="connsiteY4" fmla="*/ 29 h 42943"/>
                  <a:gd name="connsiteX5" fmla="*/ 29848 w 43150"/>
                  <a:gd name="connsiteY5" fmla="*/ 4799 h 42943"/>
                  <a:gd name="connsiteX6" fmla="*/ 35478 w 43150"/>
                  <a:gd name="connsiteY6" fmla="*/ 519 h 42943"/>
                  <a:gd name="connsiteX7" fmla="*/ 36328 w 43150"/>
                  <a:gd name="connsiteY7" fmla="*/ 8065 h 42943"/>
                  <a:gd name="connsiteX8" fmla="*/ 41997 w 43150"/>
                  <a:gd name="connsiteY8" fmla="*/ 10147 h 42943"/>
                  <a:gd name="connsiteX9" fmla="*/ 38903 w 43150"/>
                  <a:gd name="connsiteY9" fmla="*/ 15375 h 42943"/>
                  <a:gd name="connsiteX10" fmla="*/ 43031 w 43150"/>
                  <a:gd name="connsiteY10" fmla="*/ 23151 h 42943"/>
                  <a:gd name="connsiteX11" fmla="*/ 33101 w 43150"/>
                  <a:gd name="connsiteY11" fmla="*/ 27201 h 42943"/>
                  <a:gd name="connsiteX12" fmla="*/ 35410 w 43150"/>
                  <a:gd name="connsiteY12" fmla="*/ 35930 h 42943"/>
                  <a:gd name="connsiteX13" fmla="*/ 27799 w 43150"/>
                  <a:gd name="connsiteY13" fmla="*/ 32782 h 42943"/>
                  <a:gd name="connsiteX14" fmla="*/ 23682 w 43150"/>
                  <a:gd name="connsiteY14" fmla="*/ 42935 h 42943"/>
                  <a:gd name="connsiteX15" fmla="*/ 16958 w 43150"/>
                  <a:gd name="connsiteY15" fmla="*/ 34289 h 42943"/>
                  <a:gd name="connsiteX16" fmla="*/ 8210 w 43150"/>
                  <a:gd name="connsiteY16" fmla="*/ 31697 h 42943"/>
                  <a:gd name="connsiteX17" fmla="*/ 1125 w 43150"/>
                  <a:gd name="connsiteY17" fmla="*/ 31079 h 42943"/>
                  <a:gd name="connsiteX18" fmla="*/ 4519 w 43150"/>
                  <a:gd name="connsiteY18" fmla="*/ 25037 h 42943"/>
                  <a:gd name="connsiteX19" fmla="*/ 10 w 43150"/>
                  <a:gd name="connsiteY19" fmla="*/ 19533 h 42943"/>
                  <a:gd name="connsiteX20" fmla="*/ 6963 w 43150"/>
                  <a:gd name="connsiteY20" fmla="*/ 15623 h 42943"/>
                  <a:gd name="connsiteX0" fmla="*/ 3591 w 43150"/>
                  <a:gd name="connsiteY0" fmla="*/ 13323 h 42943"/>
                  <a:gd name="connsiteX1" fmla="*/ 3684 w 43150"/>
                  <a:gd name="connsiteY1" fmla="*/ 13599 h 42943"/>
                  <a:gd name="connsiteX0" fmla="*/ 6963 w 43150"/>
                  <a:gd name="connsiteY0" fmla="*/ 15623 h 42943"/>
                  <a:gd name="connsiteX1" fmla="*/ 5638 w 43150"/>
                  <a:gd name="connsiteY1" fmla="*/ 6736 h 42943"/>
                  <a:gd name="connsiteX2" fmla="*/ 14637 w 43150"/>
                  <a:gd name="connsiteY2" fmla="*/ 7091 h 42943"/>
                  <a:gd name="connsiteX3" fmla="*/ 22317 w 43150"/>
                  <a:gd name="connsiteY3" fmla="*/ 7380 h 42943"/>
                  <a:gd name="connsiteX4" fmla="*/ 25764 w 43150"/>
                  <a:gd name="connsiteY4" fmla="*/ 29 h 42943"/>
                  <a:gd name="connsiteX5" fmla="*/ 29848 w 43150"/>
                  <a:gd name="connsiteY5" fmla="*/ 4799 h 42943"/>
                  <a:gd name="connsiteX6" fmla="*/ 35478 w 43150"/>
                  <a:gd name="connsiteY6" fmla="*/ 519 h 42943"/>
                  <a:gd name="connsiteX7" fmla="*/ 36328 w 43150"/>
                  <a:gd name="connsiteY7" fmla="*/ 8065 h 42943"/>
                  <a:gd name="connsiteX8" fmla="*/ 41997 w 43150"/>
                  <a:gd name="connsiteY8" fmla="*/ 10147 h 42943"/>
                  <a:gd name="connsiteX9" fmla="*/ 38903 w 43150"/>
                  <a:gd name="connsiteY9" fmla="*/ 15375 h 42943"/>
                  <a:gd name="connsiteX10" fmla="*/ 43031 w 43150"/>
                  <a:gd name="connsiteY10" fmla="*/ 23151 h 42943"/>
                  <a:gd name="connsiteX11" fmla="*/ 33101 w 43150"/>
                  <a:gd name="connsiteY11" fmla="*/ 27201 h 42943"/>
                  <a:gd name="connsiteX12" fmla="*/ 35410 w 43150"/>
                  <a:gd name="connsiteY12" fmla="*/ 35930 h 42943"/>
                  <a:gd name="connsiteX13" fmla="*/ 27799 w 43150"/>
                  <a:gd name="connsiteY13" fmla="*/ 32782 h 42943"/>
                  <a:gd name="connsiteX14" fmla="*/ 23682 w 43150"/>
                  <a:gd name="connsiteY14" fmla="*/ 42935 h 42943"/>
                  <a:gd name="connsiteX15" fmla="*/ 16958 w 43150"/>
                  <a:gd name="connsiteY15" fmla="*/ 34289 h 42943"/>
                  <a:gd name="connsiteX16" fmla="*/ 8210 w 43150"/>
                  <a:gd name="connsiteY16" fmla="*/ 31697 h 42943"/>
                  <a:gd name="connsiteX17" fmla="*/ 1125 w 43150"/>
                  <a:gd name="connsiteY17" fmla="*/ 31079 h 42943"/>
                  <a:gd name="connsiteX18" fmla="*/ 4519 w 43150"/>
                  <a:gd name="connsiteY18" fmla="*/ 25037 h 42943"/>
                  <a:gd name="connsiteX19" fmla="*/ 10 w 43150"/>
                  <a:gd name="connsiteY19" fmla="*/ 19533 h 42943"/>
                  <a:gd name="connsiteX20" fmla="*/ 6963 w 43150"/>
                  <a:gd name="connsiteY20" fmla="*/ 15623 h 42943"/>
                  <a:gd name="connsiteX0" fmla="*/ 3591 w 43150"/>
                  <a:gd name="connsiteY0" fmla="*/ 13323 h 42943"/>
                  <a:gd name="connsiteX1" fmla="*/ 3684 w 43150"/>
                  <a:gd name="connsiteY1" fmla="*/ 13599 h 42943"/>
                  <a:gd name="connsiteX0" fmla="*/ 6963 w 43150"/>
                  <a:gd name="connsiteY0" fmla="*/ 15623 h 42943"/>
                  <a:gd name="connsiteX1" fmla="*/ 5638 w 43150"/>
                  <a:gd name="connsiteY1" fmla="*/ 6736 h 42943"/>
                  <a:gd name="connsiteX2" fmla="*/ 14637 w 43150"/>
                  <a:gd name="connsiteY2" fmla="*/ 7091 h 42943"/>
                  <a:gd name="connsiteX3" fmla="*/ 22317 w 43150"/>
                  <a:gd name="connsiteY3" fmla="*/ 7380 h 42943"/>
                  <a:gd name="connsiteX4" fmla="*/ 25764 w 43150"/>
                  <a:gd name="connsiteY4" fmla="*/ 29 h 42943"/>
                  <a:gd name="connsiteX5" fmla="*/ 29848 w 43150"/>
                  <a:gd name="connsiteY5" fmla="*/ 4799 h 42943"/>
                  <a:gd name="connsiteX6" fmla="*/ 35478 w 43150"/>
                  <a:gd name="connsiteY6" fmla="*/ 519 h 42943"/>
                  <a:gd name="connsiteX7" fmla="*/ 36328 w 43150"/>
                  <a:gd name="connsiteY7" fmla="*/ 8065 h 42943"/>
                  <a:gd name="connsiteX8" fmla="*/ 41997 w 43150"/>
                  <a:gd name="connsiteY8" fmla="*/ 10147 h 42943"/>
                  <a:gd name="connsiteX9" fmla="*/ 38903 w 43150"/>
                  <a:gd name="connsiteY9" fmla="*/ 15375 h 42943"/>
                  <a:gd name="connsiteX10" fmla="*/ 43031 w 43150"/>
                  <a:gd name="connsiteY10" fmla="*/ 23151 h 42943"/>
                  <a:gd name="connsiteX11" fmla="*/ 33101 w 43150"/>
                  <a:gd name="connsiteY11" fmla="*/ 27201 h 42943"/>
                  <a:gd name="connsiteX12" fmla="*/ 35410 w 43150"/>
                  <a:gd name="connsiteY12" fmla="*/ 35930 h 42943"/>
                  <a:gd name="connsiteX13" fmla="*/ 27799 w 43150"/>
                  <a:gd name="connsiteY13" fmla="*/ 32782 h 42943"/>
                  <a:gd name="connsiteX14" fmla="*/ 23682 w 43150"/>
                  <a:gd name="connsiteY14" fmla="*/ 42935 h 42943"/>
                  <a:gd name="connsiteX15" fmla="*/ 16958 w 43150"/>
                  <a:gd name="connsiteY15" fmla="*/ 34289 h 42943"/>
                  <a:gd name="connsiteX16" fmla="*/ 8210 w 43150"/>
                  <a:gd name="connsiteY16" fmla="*/ 31697 h 42943"/>
                  <a:gd name="connsiteX17" fmla="*/ 1125 w 43150"/>
                  <a:gd name="connsiteY17" fmla="*/ 31079 h 42943"/>
                  <a:gd name="connsiteX18" fmla="*/ 4519 w 43150"/>
                  <a:gd name="connsiteY18" fmla="*/ 25037 h 42943"/>
                  <a:gd name="connsiteX19" fmla="*/ 10 w 43150"/>
                  <a:gd name="connsiteY19" fmla="*/ 19533 h 42943"/>
                  <a:gd name="connsiteX20" fmla="*/ 6963 w 43150"/>
                  <a:gd name="connsiteY20" fmla="*/ 15623 h 42943"/>
                  <a:gd name="connsiteX0" fmla="*/ 3591 w 43150"/>
                  <a:gd name="connsiteY0" fmla="*/ 13323 h 42943"/>
                  <a:gd name="connsiteX1" fmla="*/ 3684 w 43150"/>
                  <a:gd name="connsiteY1" fmla="*/ 13599 h 42943"/>
                  <a:gd name="connsiteX0" fmla="*/ 6963 w 43150"/>
                  <a:gd name="connsiteY0" fmla="*/ 15623 h 42943"/>
                  <a:gd name="connsiteX1" fmla="*/ 5638 w 43150"/>
                  <a:gd name="connsiteY1" fmla="*/ 6736 h 42943"/>
                  <a:gd name="connsiteX2" fmla="*/ 14637 w 43150"/>
                  <a:gd name="connsiteY2" fmla="*/ 7091 h 42943"/>
                  <a:gd name="connsiteX3" fmla="*/ 22317 w 43150"/>
                  <a:gd name="connsiteY3" fmla="*/ 7380 h 42943"/>
                  <a:gd name="connsiteX4" fmla="*/ 25764 w 43150"/>
                  <a:gd name="connsiteY4" fmla="*/ 29 h 42943"/>
                  <a:gd name="connsiteX5" fmla="*/ 29848 w 43150"/>
                  <a:gd name="connsiteY5" fmla="*/ 4799 h 42943"/>
                  <a:gd name="connsiteX6" fmla="*/ 35478 w 43150"/>
                  <a:gd name="connsiteY6" fmla="*/ 519 h 42943"/>
                  <a:gd name="connsiteX7" fmla="*/ 36328 w 43150"/>
                  <a:gd name="connsiteY7" fmla="*/ 8065 h 42943"/>
                  <a:gd name="connsiteX8" fmla="*/ 41997 w 43150"/>
                  <a:gd name="connsiteY8" fmla="*/ 10147 h 42943"/>
                  <a:gd name="connsiteX9" fmla="*/ 38903 w 43150"/>
                  <a:gd name="connsiteY9" fmla="*/ 15375 h 42943"/>
                  <a:gd name="connsiteX10" fmla="*/ 43031 w 43150"/>
                  <a:gd name="connsiteY10" fmla="*/ 23151 h 42943"/>
                  <a:gd name="connsiteX11" fmla="*/ 33101 w 43150"/>
                  <a:gd name="connsiteY11" fmla="*/ 27201 h 42943"/>
                  <a:gd name="connsiteX12" fmla="*/ 35410 w 43150"/>
                  <a:gd name="connsiteY12" fmla="*/ 35930 h 42943"/>
                  <a:gd name="connsiteX13" fmla="*/ 27799 w 43150"/>
                  <a:gd name="connsiteY13" fmla="*/ 32782 h 42943"/>
                  <a:gd name="connsiteX14" fmla="*/ 23682 w 43150"/>
                  <a:gd name="connsiteY14" fmla="*/ 42935 h 42943"/>
                  <a:gd name="connsiteX15" fmla="*/ 16958 w 43150"/>
                  <a:gd name="connsiteY15" fmla="*/ 34289 h 42943"/>
                  <a:gd name="connsiteX16" fmla="*/ 8210 w 43150"/>
                  <a:gd name="connsiteY16" fmla="*/ 31697 h 42943"/>
                  <a:gd name="connsiteX17" fmla="*/ 1125 w 43150"/>
                  <a:gd name="connsiteY17" fmla="*/ 31079 h 42943"/>
                  <a:gd name="connsiteX18" fmla="*/ 4519 w 43150"/>
                  <a:gd name="connsiteY18" fmla="*/ 25037 h 42943"/>
                  <a:gd name="connsiteX19" fmla="*/ 10 w 43150"/>
                  <a:gd name="connsiteY19" fmla="*/ 19533 h 42943"/>
                  <a:gd name="connsiteX20" fmla="*/ 6963 w 43150"/>
                  <a:gd name="connsiteY20" fmla="*/ 15623 h 42943"/>
                  <a:gd name="connsiteX0" fmla="*/ 3591 w 43150"/>
                  <a:gd name="connsiteY0" fmla="*/ 13323 h 42943"/>
                  <a:gd name="connsiteX1" fmla="*/ 3684 w 43150"/>
                  <a:gd name="connsiteY1" fmla="*/ 13599 h 42943"/>
                  <a:gd name="connsiteX0" fmla="*/ 6963 w 43150"/>
                  <a:gd name="connsiteY0" fmla="*/ 15623 h 42943"/>
                  <a:gd name="connsiteX1" fmla="*/ 5638 w 43150"/>
                  <a:gd name="connsiteY1" fmla="*/ 6736 h 42943"/>
                  <a:gd name="connsiteX2" fmla="*/ 14637 w 43150"/>
                  <a:gd name="connsiteY2" fmla="*/ 7091 h 42943"/>
                  <a:gd name="connsiteX3" fmla="*/ 22317 w 43150"/>
                  <a:gd name="connsiteY3" fmla="*/ 7380 h 42943"/>
                  <a:gd name="connsiteX4" fmla="*/ 25764 w 43150"/>
                  <a:gd name="connsiteY4" fmla="*/ 29 h 42943"/>
                  <a:gd name="connsiteX5" fmla="*/ 29848 w 43150"/>
                  <a:gd name="connsiteY5" fmla="*/ 4799 h 42943"/>
                  <a:gd name="connsiteX6" fmla="*/ 35478 w 43150"/>
                  <a:gd name="connsiteY6" fmla="*/ 519 h 42943"/>
                  <a:gd name="connsiteX7" fmla="*/ 36328 w 43150"/>
                  <a:gd name="connsiteY7" fmla="*/ 8065 h 42943"/>
                  <a:gd name="connsiteX8" fmla="*/ 41997 w 43150"/>
                  <a:gd name="connsiteY8" fmla="*/ 10147 h 42943"/>
                  <a:gd name="connsiteX9" fmla="*/ 38903 w 43150"/>
                  <a:gd name="connsiteY9" fmla="*/ 15375 h 42943"/>
                  <a:gd name="connsiteX10" fmla="*/ 43031 w 43150"/>
                  <a:gd name="connsiteY10" fmla="*/ 23151 h 42943"/>
                  <a:gd name="connsiteX11" fmla="*/ 33101 w 43150"/>
                  <a:gd name="connsiteY11" fmla="*/ 27201 h 42943"/>
                  <a:gd name="connsiteX12" fmla="*/ 35410 w 43150"/>
                  <a:gd name="connsiteY12" fmla="*/ 35930 h 42943"/>
                  <a:gd name="connsiteX13" fmla="*/ 27799 w 43150"/>
                  <a:gd name="connsiteY13" fmla="*/ 32782 h 42943"/>
                  <a:gd name="connsiteX14" fmla="*/ 23682 w 43150"/>
                  <a:gd name="connsiteY14" fmla="*/ 42935 h 42943"/>
                  <a:gd name="connsiteX15" fmla="*/ 16958 w 43150"/>
                  <a:gd name="connsiteY15" fmla="*/ 34289 h 42943"/>
                  <a:gd name="connsiteX16" fmla="*/ 8210 w 43150"/>
                  <a:gd name="connsiteY16" fmla="*/ 31697 h 42943"/>
                  <a:gd name="connsiteX17" fmla="*/ 1125 w 43150"/>
                  <a:gd name="connsiteY17" fmla="*/ 31079 h 42943"/>
                  <a:gd name="connsiteX18" fmla="*/ 4519 w 43150"/>
                  <a:gd name="connsiteY18" fmla="*/ 25037 h 42943"/>
                  <a:gd name="connsiteX19" fmla="*/ 10 w 43150"/>
                  <a:gd name="connsiteY19" fmla="*/ 19533 h 42943"/>
                  <a:gd name="connsiteX20" fmla="*/ 6963 w 43150"/>
                  <a:gd name="connsiteY20" fmla="*/ 15623 h 42943"/>
                  <a:gd name="connsiteX0" fmla="*/ 3591 w 43150"/>
                  <a:gd name="connsiteY0" fmla="*/ 13323 h 42943"/>
                  <a:gd name="connsiteX1" fmla="*/ 3684 w 43150"/>
                  <a:gd name="connsiteY1" fmla="*/ 13599 h 42943"/>
                  <a:gd name="connsiteX0" fmla="*/ 6963 w 43150"/>
                  <a:gd name="connsiteY0" fmla="*/ 15623 h 42943"/>
                  <a:gd name="connsiteX1" fmla="*/ 5638 w 43150"/>
                  <a:gd name="connsiteY1" fmla="*/ 6736 h 42943"/>
                  <a:gd name="connsiteX2" fmla="*/ 14637 w 43150"/>
                  <a:gd name="connsiteY2" fmla="*/ 7091 h 42943"/>
                  <a:gd name="connsiteX3" fmla="*/ 22317 w 43150"/>
                  <a:gd name="connsiteY3" fmla="*/ 7380 h 42943"/>
                  <a:gd name="connsiteX4" fmla="*/ 25764 w 43150"/>
                  <a:gd name="connsiteY4" fmla="*/ 29 h 42943"/>
                  <a:gd name="connsiteX5" fmla="*/ 29848 w 43150"/>
                  <a:gd name="connsiteY5" fmla="*/ 4799 h 42943"/>
                  <a:gd name="connsiteX6" fmla="*/ 35478 w 43150"/>
                  <a:gd name="connsiteY6" fmla="*/ 519 h 42943"/>
                  <a:gd name="connsiteX7" fmla="*/ 36328 w 43150"/>
                  <a:gd name="connsiteY7" fmla="*/ 8065 h 42943"/>
                  <a:gd name="connsiteX8" fmla="*/ 41997 w 43150"/>
                  <a:gd name="connsiteY8" fmla="*/ 10147 h 42943"/>
                  <a:gd name="connsiteX9" fmla="*/ 38903 w 43150"/>
                  <a:gd name="connsiteY9" fmla="*/ 15375 h 42943"/>
                  <a:gd name="connsiteX10" fmla="*/ 43031 w 43150"/>
                  <a:gd name="connsiteY10" fmla="*/ 23151 h 42943"/>
                  <a:gd name="connsiteX11" fmla="*/ 33101 w 43150"/>
                  <a:gd name="connsiteY11" fmla="*/ 27201 h 42943"/>
                  <a:gd name="connsiteX12" fmla="*/ 35410 w 43150"/>
                  <a:gd name="connsiteY12" fmla="*/ 35930 h 42943"/>
                  <a:gd name="connsiteX13" fmla="*/ 27799 w 43150"/>
                  <a:gd name="connsiteY13" fmla="*/ 32782 h 42943"/>
                  <a:gd name="connsiteX14" fmla="*/ 23682 w 43150"/>
                  <a:gd name="connsiteY14" fmla="*/ 42935 h 42943"/>
                  <a:gd name="connsiteX15" fmla="*/ 16958 w 43150"/>
                  <a:gd name="connsiteY15" fmla="*/ 34289 h 42943"/>
                  <a:gd name="connsiteX16" fmla="*/ 8210 w 43150"/>
                  <a:gd name="connsiteY16" fmla="*/ 31697 h 42943"/>
                  <a:gd name="connsiteX17" fmla="*/ 1125 w 43150"/>
                  <a:gd name="connsiteY17" fmla="*/ 31079 h 42943"/>
                  <a:gd name="connsiteX18" fmla="*/ 4519 w 43150"/>
                  <a:gd name="connsiteY18" fmla="*/ 25037 h 42943"/>
                  <a:gd name="connsiteX19" fmla="*/ 10 w 43150"/>
                  <a:gd name="connsiteY19" fmla="*/ 19533 h 42943"/>
                  <a:gd name="connsiteX20" fmla="*/ 6963 w 43150"/>
                  <a:gd name="connsiteY20" fmla="*/ 15623 h 42943"/>
                  <a:gd name="connsiteX0" fmla="*/ 3591 w 43150"/>
                  <a:gd name="connsiteY0" fmla="*/ 13323 h 42943"/>
                  <a:gd name="connsiteX1" fmla="*/ 3684 w 43150"/>
                  <a:gd name="connsiteY1" fmla="*/ 13599 h 42943"/>
                  <a:gd name="connsiteX0" fmla="*/ 6963 w 43150"/>
                  <a:gd name="connsiteY0" fmla="*/ 15623 h 42943"/>
                  <a:gd name="connsiteX1" fmla="*/ 5638 w 43150"/>
                  <a:gd name="connsiteY1" fmla="*/ 6736 h 42943"/>
                  <a:gd name="connsiteX2" fmla="*/ 14637 w 43150"/>
                  <a:gd name="connsiteY2" fmla="*/ 7091 h 42943"/>
                  <a:gd name="connsiteX3" fmla="*/ 22317 w 43150"/>
                  <a:gd name="connsiteY3" fmla="*/ 7380 h 42943"/>
                  <a:gd name="connsiteX4" fmla="*/ 25764 w 43150"/>
                  <a:gd name="connsiteY4" fmla="*/ 29 h 42943"/>
                  <a:gd name="connsiteX5" fmla="*/ 29848 w 43150"/>
                  <a:gd name="connsiteY5" fmla="*/ 4799 h 42943"/>
                  <a:gd name="connsiteX6" fmla="*/ 35478 w 43150"/>
                  <a:gd name="connsiteY6" fmla="*/ 519 h 42943"/>
                  <a:gd name="connsiteX7" fmla="*/ 36328 w 43150"/>
                  <a:gd name="connsiteY7" fmla="*/ 8065 h 42943"/>
                  <a:gd name="connsiteX8" fmla="*/ 41997 w 43150"/>
                  <a:gd name="connsiteY8" fmla="*/ 10147 h 42943"/>
                  <a:gd name="connsiteX9" fmla="*/ 38903 w 43150"/>
                  <a:gd name="connsiteY9" fmla="*/ 15375 h 42943"/>
                  <a:gd name="connsiteX10" fmla="*/ 43031 w 43150"/>
                  <a:gd name="connsiteY10" fmla="*/ 23151 h 42943"/>
                  <a:gd name="connsiteX11" fmla="*/ 33101 w 43150"/>
                  <a:gd name="connsiteY11" fmla="*/ 27201 h 42943"/>
                  <a:gd name="connsiteX12" fmla="*/ 35410 w 43150"/>
                  <a:gd name="connsiteY12" fmla="*/ 35930 h 42943"/>
                  <a:gd name="connsiteX13" fmla="*/ 27799 w 43150"/>
                  <a:gd name="connsiteY13" fmla="*/ 32782 h 42943"/>
                  <a:gd name="connsiteX14" fmla="*/ 23682 w 43150"/>
                  <a:gd name="connsiteY14" fmla="*/ 42935 h 42943"/>
                  <a:gd name="connsiteX15" fmla="*/ 16958 w 43150"/>
                  <a:gd name="connsiteY15" fmla="*/ 34289 h 42943"/>
                  <a:gd name="connsiteX16" fmla="*/ 8210 w 43150"/>
                  <a:gd name="connsiteY16" fmla="*/ 31697 h 42943"/>
                  <a:gd name="connsiteX17" fmla="*/ 1125 w 43150"/>
                  <a:gd name="connsiteY17" fmla="*/ 31079 h 42943"/>
                  <a:gd name="connsiteX18" fmla="*/ 4519 w 43150"/>
                  <a:gd name="connsiteY18" fmla="*/ 25037 h 42943"/>
                  <a:gd name="connsiteX19" fmla="*/ 10 w 43150"/>
                  <a:gd name="connsiteY19" fmla="*/ 19533 h 42943"/>
                  <a:gd name="connsiteX20" fmla="*/ 6963 w 43150"/>
                  <a:gd name="connsiteY20" fmla="*/ 15623 h 42943"/>
                  <a:gd name="connsiteX0" fmla="*/ 3591 w 43150"/>
                  <a:gd name="connsiteY0" fmla="*/ 13323 h 42943"/>
                  <a:gd name="connsiteX1" fmla="*/ 3684 w 43150"/>
                  <a:gd name="connsiteY1" fmla="*/ 13599 h 42943"/>
                  <a:gd name="connsiteX0" fmla="*/ 6960 w 43147"/>
                  <a:gd name="connsiteY0" fmla="*/ 15623 h 42943"/>
                  <a:gd name="connsiteX1" fmla="*/ 5635 w 43147"/>
                  <a:gd name="connsiteY1" fmla="*/ 6736 h 42943"/>
                  <a:gd name="connsiteX2" fmla="*/ 14634 w 43147"/>
                  <a:gd name="connsiteY2" fmla="*/ 7091 h 42943"/>
                  <a:gd name="connsiteX3" fmla="*/ 22314 w 43147"/>
                  <a:gd name="connsiteY3" fmla="*/ 7380 h 42943"/>
                  <a:gd name="connsiteX4" fmla="*/ 25761 w 43147"/>
                  <a:gd name="connsiteY4" fmla="*/ 29 h 42943"/>
                  <a:gd name="connsiteX5" fmla="*/ 29845 w 43147"/>
                  <a:gd name="connsiteY5" fmla="*/ 4799 h 42943"/>
                  <a:gd name="connsiteX6" fmla="*/ 35475 w 43147"/>
                  <a:gd name="connsiteY6" fmla="*/ 519 h 42943"/>
                  <a:gd name="connsiteX7" fmla="*/ 36325 w 43147"/>
                  <a:gd name="connsiteY7" fmla="*/ 8065 h 42943"/>
                  <a:gd name="connsiteX8" fmla="*/ 41994 w 43147"/>
                  <a:gd name="connsiteY8" fmla="*/ 10147 h 42943"/>
                  <a:gd name="connsiteX9" fmla="*/ 38900 w 43147"/>
                  <a:gd name="connsiteY9" fmla="*/ 15375 h 42943"/>
                  <a:gd name="connsiteX10" fmla="*/ 43028 w 43147"/>
                  <a:gd name="connsiteY10" fmla="*/ 23151 h 42943"/>
                  <a:gd name="connsiteX11" fmla="*/ 33098 w 43147"/>
                  <a:gd name="connsiteY11" fmla="*/ 27201 h 42943"/>
                  <a:gd name="connsiteX12" fmla="*/ 35407 w 43147"/>
                  <a:gd name="connsiteY12" fmla="*/ 35930 h 42943"/>
                  <a:gd name="connsiteX13" fmla="*/ 27796 w 43147"/>
                  <a:gd name="connsiteY13" fmla="*/ 32782 h 42943"/>
                  <a:gd name="connsiteX14" fmla="*/ 23679 w 43147"/>
                  <a:gd name="connsiteY14" fmla="*/ 42935 h 42943"/>
                  <a:gd name="connsiteX15" fmla="*/ 16955 w 43147"/>
                  <a:gd name="connsiteY15" fmla="*/ 34289 h 42943"/>
                  <a:gd name="connsiteX16" fmla="*/ 8207 w 43147"/>
                  <a:gd name="connsiteY16" fmla="*/ 31697 h 42943"/>
                  <a:gd name="connsiteX17" fmla="*/ 1122 w 43147"/>
                  <a:gd name="connsiteY17" fmla="*/ 31079 h 42943"/>
                  <a:gd name="connsiteX18" fmla="*/ 4516 w 43147"/>
                  <a:gd name="connsiteY18" fmla="*/ 25037 h 42943"/>
                  <a:gd name="connsiteX19" fmla="*/ 7 w 43147"/>
                  <a:gd name="connsiteY19" fmla="*/ 19533 h 42943"/>
                  <a:gd name="connsiteX20" fmla="*/ 6960 w 43147"/>
                  <a:gd name="connsiteY20" fmla="*/ 15623 h 42943"/>
                  <a:gd name="connsiteX0" fmla="*/ 3588 w 43147"/>
                  <a:gd name="connsiteY0" fmla="*/ 13323 h 42943"/>
                  <a:gd name="connsiteX1" fmla="*/ 3681 w 43147"/>
                  <a:gd name="connsiteY1" fmla="*/ 13599 h 42943"/>
                  <a:gd name="connsiteX0" fmla="*/ 6960 w 43147"/>
                  <a:gd name="connsiteY0" fmla="*/ 15623 h 42943"/>
                  <a:gd name="connsiteX1" fmla="*/ 5635 w 43147"/>
                  <a:gd name="connsiteY1" fmla="*/ 6736 h 42943"/>
                  <a:gd name="connsiteX2" fmla="*/ 14634 w 43147"/>
                  <a:gd name="connsiteY2" fmla="*/ 7091 h 42943"/>
                  <a:gd name="connsiteX3" fmla="*/ 22314 w 43147"/>
                  <a:gd name="connsiteY3" fmla="*/ 7380 h 42943"/>
                  <a:gd name="connsiteX4" fmla="*/ 25761 w 43147"/>
                  <a:gd name="connsiteY4" fmla="*/ 29 h 42943"/>
                  <a:gd name="connsiteX5" fmla="*/ 29845 w 43147"/>
                  <a:gd name="connsiteY5" fmla="*/ 4799 h 42943"/>
                  <a:gd name="connsiteX6" fmla="*/ 35475 w 43147"/>
                  <a:gd name="connsiteY6" fmla="*/ 519 h 42943"/>
                  <a:gd name="connsiteX7" fmla="*/ 36325 w 43147"/>
                  <a:gd name="connsiteY7" fmla="*/ 8065 h 42943"/>
                  <a:gd name="connsiteX8" fmla="*/ 41994 w 43147"/>
                  <a:gd name="connsiteY8" fmla="*/ 10147 h 42943"/>
                  <a:gd name="connsiteX9" fmla="*/ 38900 w 43147"/>
                  <a:gd name="connsiteY9" fmla="*/ 15375 h 42943"/>
                  <a:gd name="connsiteX10" fmla="*/ 43028 w 43147"/>
                  <a:gd name="connsiteY10" fmla="*/ 23151 h 42943"/>
                  <a:gd name="connsiteX11" fmla="*/ 33098 w 43147"/>
                  <a:gd name="connsiteY11" fmla="*/ 27201 h 42943"/>
                  <a:gd name="connsiteX12" fmla="*/ 35407 w 43147"/>
                  <a:gd name="connsiteY12" fmla="*/ 35930 h 42943"/>
                  <a:gd name="connsiteX13" fmla="*/ 27796 w 43147"/>
                  <a:gd name="connsiteY13" fmla="*/ 32782 h 42943"/>
                  <a:gd name="connsiteX14" fmla="*/ 23679 w 43147"/>
                  <a:gd name="connsiteY14" fmla="*/ 42935 h 42943"/>
                  <a:gd name="connsiteX15" fmla="*/ 16955 w 43147"/>
                  <a:gd name="connsiteY15" fmla="*/ 34289 h 42943"/>
                  <a:gd name="connsiteX16" fmla="*/ 8207 w 43147"/>
                  <a:gd name="connsiteY16" fmla="*/ 31697 h 42943"/>
                  <a:gd name="connsiteX17" fmla="*/ 1122 w 43147"/>
                  <a:gd name="connsiteY17" fmla="*/ 31079 h 42943"/>
                  <a:gd name="connsiteX18" fmla="*/ 4516 w 43147"/>
                  <a:gd name="connsiteY18" fmla="*/ 25037 h 42943"/>
                  <a:gd name="connsiteX19" fmla="*/ 7 w 43147"/>
                  <a:gd name="connsiteY19" fmla="*/ 19533 h 42943"/>
                  <a:gd name="connsiteX20" fmla="*/ 6960 w 43147"/>
                  <a:gd name="connsiteY20" fmla="*/ 15623 h 42943"/>
                  <a:gd name="connsiteX0" fmla="*/ 3588 w 43147"/>
                  <a:gd name="connsiteY0" fmla="*/ 13323 h 42943"/>
                  <a:gd name="connsiteX1" fmla="*/ 3681 w 43147"/>
                  <a:gd name="connsiteY1" fmla="*/ 13599 h 42943"/>
                  <a:gd name="connsiteX0" fmla="*/ 6960 w 43147"/>
                  <a:gd name="connsiteY0" fmla="*/ 15623 h 42943"/>
                  <a:gd name="connsiteX1" fmla="*/ 5635 w 43147"/>
                  <a:gd name="connsiteY1" fmla="*/ 6736 h 42943"/>
                  <a:gd name="connsiteX2" fmla="*/ 14634 w 43147"/>
                  <a:gd name="connsiteY2" fmla="*/ 7091 h 42943"/>
                  <a:gd name="connsiteX3" fmla="*/ 22314 w 43147"/>
                  <a:gd name="connsiteY3" fmla="*/ 7380 h 42943"/>
                  <a:gd name="connsiteX4" fmla="*/ 25761 w 43147"/>
                  <a:gd name="connsiteY4" fmla="*/ 29 h 42943"/>
                  <a:gd name="connsiteX5" fmla="*/ 29845 w 43147"/>
                  <a:gd name="connsiteY5" fmla="*/ 4799 h 42943"/>
                  <a:gd name="connsiteX6" fmla="*/ 35475 w 43147"/>
                  <a:gd name="connsiteY6" fmla="*/ 519 h 42943"/>
                  <a:gd name="connsiteX7" fmla="*/ 36325 w 43147"/>
                  <a:gd name="connsiteY7" fmla="*/ 8065 h 42943"/>
                  <a:gd name="connsiteX8" fmla="*/ 41994 w 43147"/>
                  <a:gd name="connsiteY8" fmla="*/ 10147 h 42943"/>
                  <a:gd name="connsiteX9" fmla="*/ 38900 w 43147"/>
                  <a:gd name="connsiteY9" fmla="*/ 15375 h 42943"/>
                  <a:gd name="connsiteX10" fmla="*/ 43028 w 43147"/>
                  <a:gd name="connsiteY10" fmla="*/ 23151 h 42943"/>
                  <a:gd name="connsiteX11" fmla="*/ 33098 w 43147"/>
                  <a:gd name="connsiteY11" fmla="*/ 27201 h 42943"/>
                  <a:gd name="connsiteX12" fmla="*/ 35407 w 43147"/>
                  <a:gd name="connsiteY12" fmla="*/ 35930 h 42943"/>
                  <a:gd name="connsiteX13" fmla="*/ 27796 w 43147"/>
                  <a:gd name="connsiteY13" fmla="*/ 32782 h 42943"/>
                  <a:gd name="connsiteX14" fmla="*/ 23679 w 43147"/>
                  <a:gd name="connsiteY14" fmla="*/ 42935 h 42943"/>
                  <a:gd name="connsiteX15" fmla="*/ 16955 w 43147"/>
                  <a:gd name="connsiteY15" fmla="*/ 34289 h 42943"/>
                  <a:gd name="connsiteX16" fmla="*/ 7899 w 43147"/>
                  <a:gd name="connsiteY16" fmla="*/ 31697 h 42943"/>
                  <a:gd name="connsiteX17" fmla="*/ 1122 w 43147"/>
                  <a:gd name="connsiteY17" fmla="*/ 31079 h 42943"/>
                  <a:gd name="connsiteX18" fmla="*/ 4516 w 43147"/>
                  <a:gd name="connsiteY18" fmla="*/ 25037 h 42943"/>
                  <a:gd name="connsiteX19" fmla="*/ 7 w 43147"/>
                  <a:gd name="connsiteY19" fmla="*/ 19533 h 42943"/>
                  <a:gd name="connsiteX20" fmla="*/ 6960 w 43147"/>
                  <a:gd name="connsiteY20" fmla="*/ 15623 h 42943"/>
                  <a:gd name="connsiteX0" fmla="*/ 3588 w 43147"/>
                  <a:gd name="connsiteY0" fmla="*/ 13323 h 42943"/>
                  <a:gd name="connsiteX1" fmla="*/ 3681 w 43147"/>
                  <a:gd name="connsiteY1" fmla="*/ 13599 h 42943"/>
                  <a:gd name="connsiteX0" fmla="*/ 6960 w 43147"/>
                  <a:gd name="connsiteY0" fmla="*/ 15623 h 42943"/>
                  <a:gd name="connsiteX1" fmla="*/ 5635 w 43147"/>
                  <a:gd name="connsiteY1" fmla="*/ 6736 h 42943"/>
                  <a:gd name="connsiteX2" fmla="*/ 14634 w 43147"/>
                  <a:gd name="connsiteY2" fmla="*/ 7091 h 42943"/>
                  <a:gd name="connsiteX3" fmla="*/ 22314 w 43147"/>
                  <a:gd name="connsiteY3" fmla="*/ 7380 h 42943"/>
                  <a:gd name="connsiteX4" fmla="*/ 25761 w 43147"/>
                  <a:gd name="connsiteY4" fmla="*/ 29 h 42943"/>
                  <a:gd name="connsiteX5" fmla="*/ 29845 w 43147"/>
                  <a:gd name="connsiteY5" fmla="*/ 4799 h 42943"/>
                  <a:gd name="connsiteX6" fmla="*/ 35475 w 43147"/>
                  <a:gd name="connsiteY6" fmla="*/ 519 h 42943"/>
                  <a:gd name="connsiteX7" fmla="*/ 36325 w 43147"/>
                  <a:gd name="connsiteY7" fmla="*/ 8065 h 42943"/>
                  <a:gd name="connsiteX8" fmla="*/ 41994 w 43147"/>
                  <a:gd name="connsiteY8" fmla="*/ 10147 h 42943"/>
                  <a:gd name="connsiteX9" fmla="*/ 38900 w 43147"/>
                  <a:gd name="connsiteY9" fmla="*/ 15375 h 42943"/>
                  <a:gd name="connsiteX10" fmla="*/ 43028 w 43147"/>
                  <a:gd name="connsiteY10" fmla="*/ 23151 h 42943"/>
                  <a:gd name="connsiteX11" fmla="*/ 33098 w 43147"/>
                  <a:gd name="connsiteY11" fmla="*/ 27201 h 42943"/>
                  <a:gd name="connsiteX12" fmla="*/ 35407 w 43147"/>
                  <a:gd name="connsiteY12" fmla="*/ 35930 h 42943"/>
                  <a:gd name="connsiteX13" fmla="*/ 27796 w 43147"/>
                  <a:gd name="connsiteY13" fmla="*/ 32782 h 42943"/>
                  <a:gd name="connsiteX14" fmla="*/ 23679 w 43147"/>
                  <a:gd name="connsiteY14" fmla="*/ 42935 h 42943"/>
                  <a:gd name="connsiteX15" fmla="*/ 16955 w 43147"/>
                  <a:gd name="connsiteY15" fmla="*/ 34289 h 42943"/>
                  <a:gd name="connsiteX16" fmla="*/ 7899 w 43147"/>
                  <a:gd name="connsiteY16" fmla="*/ 31697 h 42943"/>
                  <a:gd name="connsiteX17" fmla="*/ 1122 w 43147"/>
                  <a:gd name="connsiteY17" fmla="*/ 31079 h 42943"/>
                  <a:gd name="connsiteX18" fmla="*/ 4516 w 43147"/>
                  <a:gd name="connsiteY18" fmla="*/ 25037 h 42943"/>
                  <a:gd name="connsiteX19" fmla="*/ 7 w 43147"/>
                  <a:gd name="connsiteY19" fmla="*/ 19533 h 42943"/>
                  <a:gd name="connsiteX20" fmla="*/ 6960 w 43147"/>
                  <a:gd name="connsiteY20" fmla="*/ 15623 h 42943"/>
                  <a:gd name="connsiteX0" fmla="*/ 3588 w 43147"/>
                  <a:gd name="connsiteY0" fmla="*/ 13323 h 42943"/>
                  <a:gd name="connsiteX1" fmla="*/ 3681 w 43147"/>
                  <a:gd name="connsiteY1" fmla="*/ 13599 h 42943"/>
                  <a:gd name="connsiteX0" fmla="*/ 6960 w 43147"/>
                  <a:gd name="connsiteY0" fmla="*/ 15623 h 42943"/>
                  <a:gd name="connsiteX1" fmla="*/ 5635 w 43147"/>
                  <a:gd name="connsiteY1" fmla="*/ 6736 h 42943"/>
                  <a:gd name="connsiteX2" fmla="*/ 14634 w 43147"/>
                  <a:gd name="connsiteY2" fmla="*/ 7091 h 42943"/>
                  <a:gd name="connsiteX3" fmla="*/ 22314 w 43147"/>
                  <a:gd name="connsiteY3" fmla="*/ 7380 h 42943"/>
                  <a:gd name="connsiteX4" fmla="*/ 25761 w 43147"/>
                  <a:gd name="connsiteY4" fmla="*/ 29 h 42943"/>
                  <a:gd name="connsiteX5" fmla="*/ 29845 w 43147"/>
                  <a:gd name="connsiteY5" fmla="*/ 4799 h 42943"/>
                  <a:gd name="connsiteX6" fmla="*/ 35475 w 43147"/>
                  <a:gd name="connsiteY6" fmla="*/ 519 h 42943"/>
                  <a:gd name="connsiteX7" fmla="*/ 36325 w 43147"/>
                  <a:gd name="connsiteY7" fmla="*/ 8065 h 42943"/>
                  <a:gd name="connsiteX8" fmla="*/ 41994 w 43147"/>
                  <a:gd name="connsiteY8" fmla="*/ 10147 h 42943"/>
                  <a:gd name="connsiteX9" fmla="*/ 38900 w 43147"/>
                  <a:gd name="connsiteY9" fmla="*/ 15375 h 42943"/>
                  <a:gd name="connsiteX10" fmla="*/ 43028 w 43147"/>
                  <a:gd name="connsiteY10" fmla="*/ 23151 h 42943"/>
                  <a:gd name="connsiteX11" fmla="*/ 33098 w 43147"/>
                  <a:gd name="connsiteY11" fmla="*/ 27201 h 42943"/>
                  <a:gd name="connsiteX12" fmla="*/ 35407 w 43147"/>
                  <a:gd name="connsiteY12" fmla="*/ 35930 h 42943"/>
                  <a:gd name="connsiteX13" fmla="*/ 27796 w 43147"/>
                  <a:gd name="connsiteY13" fmla="*/ 32782 h 42943"/>
                  <a:gd name="connsiteX14" fmla="*/ 23679 w 43147"/>
                  <a:gd name="connsiteY14" fmla="*/ 42935 h 42943"/>
                  <a:gd name="connsiteX15" fmla="*/ 16955 w 43147"/>
                  <a:gd name="connsiteY15" fmla="*/ 34289 h 42943"/>
                  <a:gd name="connsiteX16" fmla="*/ 7899 w 43147"/>
                  <a:gd name="connsiteY16" fmla="*/ 31697 h 42943"/>
                  <a:gd name="connsiteX17" fmla="*/ 1122 w 43147"/>
                  <a:gd name="connsiteY17" fmla="*/ 31079 h 42943"/>
                  <a:gd name="connsiteX18" fmla="*/ 4516 w 43147"/>
                  <a:gd name="connsiteY18" fmla="*/ 25037 h 42943"/>
                  <a:gd name="connsiteX19" fmla="*/ 7 w 43147"/>
                  <a:gd name="connsiteY19" fmla="*/ 19533 h 42943"/>
                  <a:gd name="connsiteX20" fmla="*/ 6960 w 43147"/>
                  <a:gd name="connsiteY20" fmla="*/ 15623 h 42943"/>
                  <a:gd name="connsiteX0" fmla="*/ 3588 w 43147"/>
                  <a:gd name="connsiteY0" fmla="*/ 13323 h 42943"/>
                  <a:gd name="connsiteX1" fmla="*/ 3681 w 43147"/>
                  <a:gd name="connsiteY1" fmla="*/ 13599 h 42943"/>
                  <a:gd name="connsiteX0" fmla="*/ 6960 w 43147"/>
                  <a:gd name="connsiteY0" fmla="*/ 15623 h 42943"/>
                  <a:gd name="connsiteX1" fmla="*/ 5635 w 43147"/>
                  <a:gd name="connsiteY1" fmla="*/ 6736 h 42943"/>
                  <a:gd name="connsiteX2" fmla="*/ 14634 w 43147"/>
                  <a:gd name="connsiteY2" fmla="*/ 7091 h 42943"/>
                  <a:gd name="connsiteX3" fmla="*/ 22314 w 43147"/>
                  <a:gd name="connsiteY3" fmla="*/ 7380 h 42943"/>
                  <a:gd name="connsiteX4" fmla="*/ 25761 w 43147"/>
                  <a:gd name="connsiteY4" fmla="*/ 29 h 42943"/>
                  <a:gd name="connsiteX5" fmla="*/ 29845 w 43147"/>
                  <a:gd name="connsiteY5" fmla="*/ 4799 h 42943"/>
                  <a:gd name="connsiteX6" fmla="*/ 35475 w 43147"/>
                  <a:gd name="connsiteY6" fmla="*/ 519 h 42943"/>
                  <a:gd name="connsiteX7" fmla="*/ 36325 w 43147"/>
                  <a:gd name="connsiteY7" fmla="*/ 8065 h 42943"/>
                  <a:gd name="connsiteX8" fmla="*/ 41994 w 43147"/>
                  <a:gd name="connsiteY8" fmla="*/ 10147 h 42943"/>
                  <a:gd name="connsiteX9" fmla="*/ 38900 w 43147"/>
                  <a:gd name="connsiteY9" fmla="*/ 15375 h 42943"/>
                  <a:gd name="connsiteX10" fmla="*/ 43028 w 43147"/>
                  <a:gd name="connsiteY10" fmla="*/ 23151 h 42943"/>
                  <a:gd name="connsiteX11" fmla="*/ 33098 w 43147"/>
                  <a:gd name="connsiteY11" fmla="*/ 27201 h 42943"/>
                  <a:gd name="connsiteX12" fmla="*/ 35407 w 43147"/>
                  <a:gd name="connsiteY12" fmla="*/ 35930 h 42943"/>
                  <a:gd name="connsiteX13" fmla="*/ 27796 w 43147"/>
                  <a:gd name="connsiteY13" fmla="*/ 32782 h 42943"/>
                  <a:gd name="connsiteX14" fmla="*/ 23679 w 43147"/>
                  <a:gd name="connsiteY14" fmla="*/ 42935 h 42943"/>
                  <a:gd name="connsiteX15" fmla="*/ 16955 w 43147"/>
                  <a:gd name="connsiteY15" fmla="*/ 34289 h 42943"/>
                  <a:gd name="connsiteX16" fmla="*/ 7899 w 43147"/>
                  <a:gd name="connsiteY16" fmla="*/ 31697 h 42943"/>
                  <a:gd name="connsiteX17" fmla="*/ 1122 w 43147"/>
                  <a:gd name="connsiteY17" fmla="*/ 31079 h 42943"/>
                  <a:gd name="connsiteX18" fmla="*/ 4516 w 43147"/>
                  <a:gd name="connsiteY18" fmla="*/ 25037 h 42943"/>
                  <a:gd name="connsiteX19" fmla="*/ 7 w 43147"/>
                  <a:gd name="connsiteY19" fmla="*/ 19533 h 42943"/>
                  <a:gd name="connsiteX20" fmla="*/ 6960 w 43147"/>
                  <a:gd name="connsiteY20" fmla="*/ 15623 h 42943"/>
                  <a:gd name="connsiteX0" fmla="*/ 3588 w 43147"/>
                  <a:gd name="connsiteY0" fmla="*/ 13323 h 42943"/>
                  <a:gd name="connsiteX1" fmla="*/ 3681 w 43147"/>
                  <a:gd name="connsiteY1" fmla="*/ 13599 h 42943"/>
                  <a:gd name="connsiteX0" fmla="*/ 6960 w 43147"/>
                  <a:gd name="connsiteY0" fmla="*/ 15623 h 42940"/>
                  <a:gd name="connsiteX1" fmla="*/ 5635 w 43147"/>
                  <a:gd name="connsiteY1" fmla="*/ 6736 h 42940"/>
                  <a:gd name="connsiteX2" fmla="*/ 14634 w 43147"/>
                  <a:gd name="connsiteY2" fmla="*/ 7091 h 42940"/>
                  <a:gd name="connsiteX3" fmla="*/ 22314 w 43147"/>
                  <a:gd name="connsiteY3" fmla="*/ 7380 h 42940"/>
                  <a:gd name="connsiteX4" fmla="*/ 25761 w 43147"/>
                  <a:gd name="connsiteY4" fmla="*/ 29 h 42940"/>
                  <a:gd name="connsiteX5" fmla="*/ 29845 w 43147"/>
                  <a:gd name="connsiteY5" fmla="*/ 4799 h 42940"/>
                  <a:gd name="connsiteX6" fmla="*/ 35475 w 43147"/>
                  <a:gd name="connsiteY6" fmla="*/ 519 h 42940"/>
                  <a:gd name="connsiteX7" fmla="*/ 36325 w 43147"/>
                  <a:gd name="connsiteY7" fmla="*/ 8065 h 42940"/>
                  <a:gd name="connsiteX8" fmla="*/ 41994 w 43147"/>
                  <a:gd name="connsiteY8" fmla="*/ 10147 h 42940"/>
                  <a:gd name="connsiteX9" fmla="*/ 38900 w 43147"/>
                  <a:gd name="connsiteY9" fmla="*/ 15375 h 42940"/>
                  <a:gd name="connsiteX10" fmla="*/ 43028 w 43147"/>
                  <a:gd name="connsiteY10" fmla="*/ 23151 h 42940"/>
                  <a:gd name="connsiteX11" fmla="*/ 33098 w 43147"/>
                  <a:gd name="connsiteY11" fmla="*/ 27201 h 42940"/>
                  <a:gd name="connsiteX12" fmla="*/ 35407 w 43147"/>
                  <a:gd name="connsiteY12" fmla="*/ 35930 h 42940"/>
                  <a:gd name="connsiteX13" fmla="*/ 27796 w 43147"/>
                  <a:gd name="connsiteY13" fmla="*/ 32782 h 42940"/>
                  <a:gd name="connsiteX14" fmla="*/ 23679 w 43147"/>
                  <a:gd name="connsiteY14" fmla="*/ 42935 h 42940"/>
                  <a:gd name="connsiteX15" fmla="*/ 16955 w 43147"/>
                  <a:gd name="connsiteY15" fmla="*/ 34289 h 42940"/>
                  <a:gd name="connsiteX16" fmla="*/ 7899 w 43147"/>
                  <a:gd name="connsiteY16" fmla="*/ 31697 h 42940"/>
                  <a:gd name="connsiteX17" fmla="*/ 1122 w 43147"/>
                  <a:gd name="connsiteY17" fmla="*/ 31079 h 42940"/>
                  <a:gd name="connsiteX18" fmla="*/ 4516 w 43147"/>
                  <a:gd name="connsiteY18" fmla="*/ 25037 h 42940"/>
                  <a:gd name="connsiteX19" fmla="*/ 7 w 43147"/>
                  <a:gd name="connsiteY19" fmla="*/ 19533 h 42940"/>
                  <a:gd name="connsiteX20" fmla="*/ 6960 w 43147"/>
                  <a:gd name="connsiteY20" fmla="*/ 15623 h 42940"/>
                  <a:gd name="connsiteX0" fmla="*/ 3588 w 43147"/>
                  <a:gd name="connsiteY0" fmla="*/ 13323 h 42940"/>
                  <a:gd name="connsiteX1" fmla="*/ 3681 w 43147"/>
                  <a:gd name="connsiteY1" fmla="*/ 13599 h 42940"/>
                  <a:gd name="connsiteX0" fmla="*/ 6960 w 43147"/>
                  <a:gd name="connsiteY0" fmla="*/ 15623 h 39938"/>
                  <a:gd name="connsiteX1" fmla="*/ 5635 w 43147"/>
                  <a:gd name="connsiteY1" fmla="*/ 6736 h 39938"/>
                  <a:gd name="connsiteX2" fmla="*/ 14634 w 43147"/>
                  <a:gd name="connsiteY2" fmla="*/ 7091 h 39938"/>
                  <a:gd name="connsiteX3" fmla="*/ 22314 w 43147"/>
                  <a:gd name="connsiteY3" fmla="*/ 7380 h 39938"/>
                  <a:gd name="connsiteX4" fmla="*/ 25761 w 43147"/>
                  <a:gd name="connsiteY4" fmla="*/ 29 h 39938"/>
                  <a:gd name="connsiteX5" fmla="*/ 29845 w 43147"/>
                  <a:gd name="connsiteY5" fmla="*/ 4799 h 39938"/>
                  <a:gd name="connsiteX6" fmla="*/ 35475 w 43147"/>
                  <a:gd name="connsiteY6" fmla="*/ 519 h 39938"/>
                  <a:gd name="connsiteX7" fmla="*/ 36325 w 43147"/>
                  <a:gd name="connsiteY7" fmla="*/ 8065 h 39938"/>
                  <a:gd name="connsiteX8" fmla="*/ 41994 w 43147"/>
                  <a:gd name="connsiteY8" fmla="*/ 10147 h 39938"/>
                  <a:gd name="connsiteX9" fmla="*/ 38900 w 43147"/>
                  <a:gd name="connsiteY9" fmla="*/ 15375 h 39938"/>
                  <a:gd name="connsiteX10" fmla="*/ 43028 w 43147"/>
                  <a:gd name="connsiteY10" fmla="*/ 23151 h 39938"/>
                  <a:gd name="connsiteX11" fmla="*/ 33098 w 43147"/>
                  <a:gd name="connsiteY11" fmla="*/ 27201 h 39938"/>
                  <a:gd name="connsiteX12" fmla="*/ 35407 w 43147"/>
                  <a:gd name="connsiteY12" fmla="*/ 35930 h 39938"/>
                  <a:gd name="connsiteX13" fmla="*/ 27796 w 43147"/>
                  <a:gd name="connsiteY13" fmla="*/ 32782 h 39938"/>
                  <a:gd name="connsiteX14" fmla="*/ 23371 w 43147"/>
                  <a:gd name="connsiteY14" fmla="*/ 39931 h 39938"/>
                  <a:gd name="connsiteX15" fmla="*/ 16955 w 43147"/>
                  <a:gd name="connsiteY15" fmla="*/ 34289 h 39938"/>
                  <a:gd name="connsiteX16" fmla="*/ 7899 w 43147"/>
                  <a:gd name="connsiteY16" fmla="*/ 31697 h 39938"/>
                  <a:gd name="connsiteX17" fmla="*/ 1122 w 43147"/>
                  <a:gd name="connsiteY17" fmla="*/ 31079 h 39938"/>
                  <a:gd name="connsiteX18" fmla="*/ 4516 w 43147"/>
                  <a:gd name="connsiteY18" fmla="*/ 25037 h 39938"/>
                  <a:gd name="connsiteX19" fmla="*/ 7 w 43147"/>
                  <a:gd name="connsiteY19" fmla="*/ 19533 h 39938"/>
                  <a:gd name="connsiteX20" fmla="*/ 6960 w 43147"/>
                  <a:gd name="connsiteY20" fmla="*/ 15623 h 39938"/>
                  <a:gd name="connsiteX0" fmla="*/ 3588 w 43147"/>
                  <a:gd name="connsiteY0" fmla="*/ 13323 h 39938"/>
                  <a:gd name="connsiteX1" fmla="*/ 3681 w 43147"/>
                  <a:gd name="connsiteY1" fmla="*/ 13599 h 39938"/>
                  <a:gd name="connsiteX0" fmla="*/ 6960 w 43147"/>
                  <a:gd name="connsiteY0" fmla="*/ 15623 h 39938"/>
                  <a:gd name="connsiteX1" fmla="*/ 5635 w 43147"/>
                  <a:gd name="connsiteY1" fmla="*/ 6736 h 39938"/>
                  <a:gd name="connsiteX2" fmla="*/ 14634 w 43147"/>
                  <a:gd name="connsiteY2" fmla="*/ 7091 h 39938"/>
                  <a:gd name="connsiteX3" fmla="*/ 22314 w 43147"/>
                  <a:gd name="connsiteY3" fmla="*/ 7380 h 39938"/>
                  <a:gd name="connsiteX4" fmla="*/ 25761 w 43147"/>
                  <a:gd name="connsiteY4" fmla="*/ 29 h 39938"/>
                  <a:gd name="connsiteX5" fmla="*/ 29845 w 43147"/>
                  <a:gd name="connsiteY5" fmla="*/ 4799 h 39938"/>
                  <a:gd name="connsiteX6" fmla="*/ 35475 w 43147"/>
                  <a:gd name="connsiteY6" fmla="*/ 519 h 39938"/>
                  <a:gd name="connsiteX7" fmla="*/ 36325 w 43147"/>
                  <a:gd name="connsiteY7" fmla="*/ 8065 h 39938"/>
                  <a:gd name="connsiteX8" fmla="*/ 41994 w 43147"/>
                  <a:gd name="connsiteY8" fmla="*/ 10147 h 39938"/>
                  <a:gd name="connsiteX9" fmla="*/ 38900 w 43147"/>
                  <a:gd name="connsiteY9" fmla="*/ 15375 h 39938"/>
                  <a:gd name="connsiteX10" fmla="*/ 43028 w 43147"/>
                  <a:gd name="connsiteY10" fmla="*/ 23151 h 39938"/>
                  <a:gd name="connsiteX11" fmla="*/ 33098 w 43147"/>
                  <a:gd name="connsiteY11" fmla="*/ 27201 h 39938"/>
                  <a:gd name="connsiteX12" fmla="*/ 35407 w 43147"/>
                  <a:gd name="connsiteY12" fmla="*/ 35930 h 39938"/>
                  <a:gd name="connsiteX13" fmla="*/ 27796 w 43147"/>
                  <a:gd name="connsiteY13" fmla="*/ 32782 h 39938"/>
                  <a:gd name="connsiteX14" fmla="*/ 23371 w 43147"/>
                  <a:gd name="connsiteY14" fmla="*/ 39931 h 39938"/>
                  <a:gd name="connsiteX15" fmla="*/ 16955 w 43147"/>
                  <a:gd name="connsiteY15" fmla="*/ 34289 h 39938"/>
                  <a:gd name="connsiteX16" fmla="*/ 7899 w 43147"/>
                  <a:gd name="connsiteY16" fmla="*/ 31697 h 39938"/>
                  <a:gd name="connsiteX17" fmla="*/ 1122 w 43147"/>
                  <a:gd name="connsiteY17" fmla="*/ 31079 h 39938"/>
                  <a:gd name="connsiteX18" fmla="*/ 4516 w 43147"/>
                  <a:gd name="connsiteY18" fmla="*/ 25037 h 39938"/>
                  <a:gd name="connsiteX19" fmla="*/ 7 w 43147"/>
                  <a:gd name="connsiteY19" fmla="*/ 19533 h 39938"/>
                  <a:gd name="connsiteX20" fmla="*/ 6960 w 43147"/>
                  <a:gd name="connsiteY20" fmla="*/ 15623 h 39938"/>
                  <a:gd name="connsiteX0" fmla="*/ 3588 w 43147"/>
                  <a:gd name="connsiteY0" fmla="*/ 13323 h 39938"/>
                  <a:gd name="connsiteX1" fmla="*/ 3681 w 43147"/>
                  <a:gd name="connsiteY1" fmla="*/ 13599 h 39938"/>
                  <a:gd name="connsiteX0" fmla="*/ 6960 w 43082"/>
                  <a:gd name="connsiteY0" fmla="*/ 15623 h 39938"/>
                  <a:gd name="connsiteX1" fmla="*/ 5635 w 43082"/>
                  <a:gd name="connsiteY1" fmla="*/ 6736 h 39938"/>
                  <a:gd name="connsiteX2" fmla="*/ 14634 w 43082"/>
                  <a:gd name="connsiteY2" fmla="*/ 7091 h 39938"/>
                  <a:gd name="connsiteX3" fmla="*/ 22314 w 43082"/>
                  <a:gd name="connsiteY3" fmla="*/ 7380 h 39938"/>
                  <a:gd name="connsiteX4" fmla="*/ 25761 w 43082"/>
                  <a:gd name="connsiteY4" fmla="*/ 29 h 39938"/>
                  <a:gd name="connsiteX5" fmla="*/ 29845 w 43082"/>
                  <a:gd name="connsiteY5" fmla="*/ 4799 h 39938"/>
                  <a:gd name="connsiteX6" fmla="*/ 35475 w 43082"/>
                  <a:gd name="connsiteY6" fmla="*/ 519 h 39938"/>
                  <a:gd name="connsiteX7" fmla="*/ 36325 w 43082"/>
                  <a:gd name="connsiteY7" fmla="*/ 8065 h 39938"/>
                  <a:gd name="connsiteX8" fmla="*/ 41994 w 43082"/>
                  <a:gd name="connsiteY8" fmla="*/ 10147 h 39938"/>
                  <a:gd name="connsiteX9" fmla="*/ 38900 w 43082"/>
                  <a:gd name="connsiteY9" fmla="*/ 15375 h 39938"/>
                  <a:gd name="connsiteX10" fmla="*/ 43028 w 43082"/>
                  <a:gd name="connsiteY10" fmla="*/ 23151 h 39938"/>
                  <a:gd name="connsiteX11" fmla="*/ 35180 w 43082"/>
                  <a:gd name="connsiteY11" fmla="*/ 26600 h 39938"/>
                  <a:gd name="connsiteX12" fmla="*/ 35407 w 43082"/>
                  <a:gd name="connsiteY12" fmla="*/ 35930 h 39938"/>
                  <a:gd name="connsiteX13" fmla="*/ 27796 w 43082"/>
                  <a:gd name="connsiteY13" fmla="*/ 32782 h 39938"/>
                  <a:gd name="connsiteX14" fmla="*/ 23371 w 43082"/>
                  <a:gd name="connsiteY14" fmla="*/ 39931 h 39938"/>
                  <a:gd name="connsiteX15" fmla="*/ 16955 w 43082"/>
                  <a:gd name="connsiteY15" fmla="*/ 34289 h 39938"/>
                  <a:gd name="connsiteX16" fmla="*/ 7899 w 43082"/>
                  <a:gd name="connsiteY16" fmla="*/ 31697 h 39938"/>
                  <a:gd name="connsiteX17" fmla="*/ 1122 w 43082"/>
                  <a:gd name="connsiteY17" fmla="*/ 31079 h 39938"/>
                  <a:gd name="connsiteX18" fmla="*/ 4516 w 43082"/>
                  <a:gd name="connsiteY18" fmla="*/ 25037 h 39938"/>
                  <a:gd name="connsiteX19" fmla="*/ 7 w 43082"/>
                  <a:gd name="connsiteY19" fmla="*/ 19533 h 39938"/>
                  <a:gd name="connsiteX20" fmla="*/ 6960 w 43082"/>
                  <a:gd name="connsiteY20" fmla="*/ 15623 h 39938"/>
                  <a:gd name="connsiteX0" fmla="*/ 3588 w 43082"/>
                  <a:gd name="connsiteY0" fmla="*/ 13323 h 39938"/>
                  <a:gd name="connsiteX1" fmla="*/ 3681 w 43082"/>
                  <a:gd name="connsiteY1" fmla="*/ 13599 h 39938"/>
                </a:gdLst>
                <a:ahLst/>
                <a:cxnLst>
                  <a:cxn ang="0">
                    <a:pos x="connsiteX0" y="connsiteY0"/>
                  </a:cxn>
                  <a:cxn ang="0">
                    <a:pos x="connsiteX1" y="connsiteY1"/>
                  </a:cxn>
                </a:cxnLst>
                <a:rect l="l" t="t" r="r" b="b"/>
                <a:pathLst>
                  <a:path w="43082" h="39938">
                    <a:moveTo>
                      <a:pt x="6960" y="15623"/>
                    </a:moveTo>
                    <a:cubicBezTo>
                      <a:pt x="8207" y="13147"/>
                      <a:pt x="4356" y="8158"/>
                      <a:pt x="5635" y="6736"/>
                    </a:cubicBezTo>
                    <a:cubicBezTo>
                      <a:pt x="6914" y="5314"/>
                      <a:pt x="11661" y="8339"/>
                      <a:pt x="14634" y="7091"/>
                    </a:cubicBezTo>
                    <a:cubicBezTo>
                      <a:pt x="21012" y="-1836"/>
                      <a:pt x="17844" y="6716"/>
                      <a:pt x="22314" y="7380"/>
                    </a:cubicBezTo>
                    <a:cubicBezTo>
                      <a:pt x="24497" y="6403"/>
                      <a:pt x="24506" y="459"/>
                      <a:pt x="25761" y="29"/>
                    </a:cubicBezTo>
                    <a:cubicBezTo>
                      <a:pt x="27016" y="-401"/>
                      <a:pt x="28039" y="4118"/>
                      <a:pt x="29845" y="4799"/>
                    </a:cubicBezTo>
                    <a:cubicBezTo>
                      <a:pt x="32538" y="5245"/>
                      <a:pt x="34395" y="-25"/>
                      <a:pt x="35475" y="519"/>
                    </a:cubicBezTo>
                    <a:cubicBezTo>
                      <a:pt x="36555" y="1063"/>
                      <a:pt x="35035" y="6747"/>
                      <a:pt x="36325" y="8065"/>
                    </a:cubicBezTo>
                    <a:cubicBezTo>
                      <a:pt x="37745" y="9737"/>
                      <a:pt x="41565" y="8929"/>
                      <a:pt x="41994" y="10147"/>
                    </a:cubicBezTo>
                    <a:cubicBezTo>
                      <a:pt x="42423" y="11365"/>
                      <a:pt x="37794" y="13489"/>
                      <a:pt x="38900" y="15375"/>
                    </a:cubicBezTo>
                    <a:cubicBezTo>
                      <a:pt x="38773" y="17695"/>
                      <a:pt x="43648" y="21280"/>
                      <a:pt x="43028" y="23151"/>
                    </a:cubicBezTo>
                    <a:cubicBezTo>
                      <a:pt x="42408" y="25022"/>
                      <a:pt x="37056" y="23839"/>
                      <a:pt x="35180" y="26600"/>
                    </a:cubicBezTo>
                    <a:cubicBezTo>
                      <a:pt x="35167" y="28867"/>
                      <a:pt x="36638" y="34900"/>
                      <a:pt x="35407" y="35930"/>
                    </a:cubicBezTo>
                    <a:cubicBezTo>
                      <a:pt x="34176" y="36960"/>
                      <a:pt x="30870" y="33405"/>
                      <a:pt x="27796" y="32782"/>
                    </a:cubicBezTo>
                    <a:cubicBezTo>
                      <a:pt x="26407" y="32654"/>
                      <a:pt x="25178" y="39680"/>
                      <a:pt x="23371" y="39931"/>
                    </a:cubicBezTo>
                    <a:cubicBezTo>
                      <a:pt x="21564" y="40182"/>
                      <a:pt x="19914" y="34063"/>
                      <a:pt x="16955" y="34289"/>
                    </a:cubicBezTo>
                    <a:cubicBezTo>
                      <a:pt x="12553" y="33814"/>
                      <a:pt x="10591" y="35623"/>
                      <a:pt x="7899" y="31697"/>
                    </a:cubicBezTo>
                    <a:cubicBezTo>
                      <a:pt x="6787" y="30232"/>
                      <a:pt x="1686" y="32189"/>
                      <a:pt x="1122" y="31079"/>
                    </a:cubicBezTo>
                    <a:cubicBezTo>
                      <a:pt x="558" y="29969"/>
                      <a:pt x="4928" y="26906"/>
                      <a:pt x="4516" y="25037"/>
                    </a:cubicBezTo>
                    <a:cubicBezTo>
                      <a:pt x="4796" y="23239"/>
                      <a:pt x="-201" y="21886"/>
                      <a:pt x="7" y="19533"/>
                    </a:cubicBezTo>
                    <a:cubicBezTo>
                      <a:pt x="251" y="16778"/>
                      <a:pt x="5944" y="17194"/>
                      <a:pt x="6960" y="15623"/>
                    </a:cubicBezTo>
                    <a:close/>
                  </a:path>
                  <a:path w="43082" h="39938" fill="none" extrusionOk="0">
                    <a:moveTo>
                      <a:pt x="3588" y="13323"/>
                    </a:moveTo>
                    <a:cubicBezTo>
                      <a:pt x="3567" y="13358"/>
                      <a:pt x="3702" y="13564"/>
                      <a:pt x="3681" y="13599"/>
                    </a:cubicBezTo>
                  </a:path>
                </a:pathLst>
              </a:custGeom>
              <a:gradFill>
                <a:gsLst>
                  <a:gs pos="97000">
                    <a:schemeClr val="accent4">
                      <a:lumMod val="40000"/>
                      <a:lumOff val="60000"/>
                    </a:schemeClr>
                  </a:gs>
                  <a:gs pos="86000">
                    <a:schemeClr val="accent4">
                      <a:lumMod val="60000"/>
                      <a:lumOff val="40000"/>
                    </a:schemeClr>
                  </a:gs>
                  <a:gs pos="11000">
                    <a:schemeClr val="accent4">
                      <a:lumMod val="20000"/>
                      <a:lumOff val="80000"/>
                    </a:schemeClr>
                  </a:gs>
                </a:gsLst>
                <a:path path="circle">
                  <a:fillToRect l="50000" t="50000" r="50000" b="50000"/>
                </a:path>
              </a:gradFill>
              <a:ln w="3175">
                <a:solidFill>
                  <a:schemeClr val="accent4">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2" name="Freeform 151">
                <a:extLst>
                  <a:ext uri="{FF2B5EF4-FFF2-40B4-BE49-F238E27FC236}">
                    <a16:creationId xmlns:a16="http://schemas.microsoft.com/office/drawing/2014/main" id="{26DBD7C1-6F90-DAE5-93F2-5CEEA9FD2B82}"/>
                  </a:ext>
                </a:extLst>
              </p:cNvPr>
              <p:cNvSpPr>
                <a:spLocks noChangeAspect="1"/>
              </p:cNvSpPr>
              <p:nvPr/>
            </p:nvSpPr>
            <p:spPr>
              <a:xfrm rot="17032382">
                <a:off x="9020787" y="6242607"/>
                <a:ext cx="103738" cy="90010"/>
              </a:xfrm>
              <a:custGeom>
                <a:avLst/>
                <a:gdLst>
                  <a:gd name="connsiteX0" fmla="*/ 43154 w 89798"/>
                  <a:gd name="connsiteY0" fmla="*/ 0 h 86046"/>
                  <a:gd name="connsiteX1" fmla="*/ 59318 w 89798"/>
                  <a:gd name="connsiteY1" fmla="*/ 7278 h 86046"/>
                  <a:gd name="connsiteX2" fmla="*/ 65570 w 89798"/>
                  <a:gd name="connsiteY2" fmla="*/ 23685 h 86046"/>
                  <a:gd name="connsiteX3" fmla="*/ 66938 w 89798"/>
                  <a:gd name="connsiteY3" fmla="*/ 22902 h 86046"/>
                  <a:gd name="connsiteX4" fmla="*/ 89798 w 89798"/>
                  <a:gd name="connsiteY4" fmla="*/ 54474 h 86046"/>
                  <a:gd name="connsiteX5" fmla="*/ 66938 w 89798"/>
                  <a:gd name="connsiteY5" fmla="*/ 86046 h 86046"/>
                  <a:gd name="connsiteX6" fmla="*/ 50774 w 89798"/>
                  <a:gd name="connsiteY6" fmla="*/ 76799 h 86046"/>
                  <a:gd name="connsiteX7" fmla="*/ 48602 w 89798"/>
                  <a:gd name="connsiteY7" fmla="*/ 69557 h 86046"/>
                  <a:gd name="connsiteX8" fmla="*/ 37059 w 89798"/>
                  <a:gd name="connsiteY8" fmla="*/ 72506 h 86046"/>
                  <a:gd name="connsiteX9" fmla="*/ 0 w 89798"/>
                  <a:gd name="connsiteY9" fmla="*/ 49646 h 86046"/>
                  <a:gd name="connsiteX10" fmla="*/ 10854 w 89798"/>
                  <a:gd name="connsiteY10" fmla="*/ 33482 h 86046"/>
                  <a:gd name="connsiteX11" fmla="*/ 22454 w 89798"/>
                  <a:gd name="connsiteY11" fmla="*/ 30518 h 86046"/>
                  <a:gd name="connsiteX12" fmla="*/ 20294 w 89798"/>
                  <a:gd name="connsiteY12" fmla="*/ 24849 h 86046"/>
                  <a:gd name="connsiteX13" fmla="*/ 43154 w 89798"/>
                  <a:gd name="connsiteY13" fmla="*/ 0 h 86046"/>
                  <a:gd name="connsiteX0" fmla="*/ 43154 w 89798"/>
                  <a:gd name="connsiteY0" fmla="*/ 0 h 86046"/>
                  <a:gd name="connsiteX1" fmla="*/ 59318 w 89798"/>
                  <a:gd name="connsiteY1" fmla="*/ 7278 h 86046"/>
                  <a:gd name="connsiteX2" fmla="*/ 65570 w 89798"/>
                  <a:gd name="connsiteY2" fmla="*/ 23685 h 86046"/>
                  <a:gd name="connsiteX3" fmla="*/ 66938 w 89798"/>
                  <a:gd name="connsiteY3" fmla="*/ 22902 h 86046"/>
                  <a:gd name="connsiteX4" fmla="*/ 89798 w 89798"/>
                  <a:gd name="connsiteY4" fmla="*/ 54474 h 86046"/>
                  <a:gd name="connsiteX5" fmla="*/ 66938 w 89798"/>
                  <a:gd name="connsiteY5" fmla="*/ 86046 h 86046"/>
                  <a:gd name="connsiteX6" fmla="*/ 50774 w 89798"/>
                  <a:gd name="connsiteY6" fmla="*/ 76799 h 86046"/>
                  <a:gd name="connsiteX7" fmla="*/ 48602 w 89798"/>
                  <a:gd name="connsiteY7" fmla="*/ 69557 h 86046"/>
                  <a:gd name="connsiteX8" fmla="*/ 37059 w 89798"/>
                  <a:gd name="connsiteY8" fmla="*/ 72506 h 86046"/>
                  <a:gd name="connsiteX9" fmla="*/ 0 w 89798"/>
                  <a:gd name="connsiteY9" fmla="*/ 49646 h 86046"/>
                  <a:gd name="connsiteX10" fmla="*/ 10854 w 89798"/>
                  <a:gd name="connsiteY10" fmla="*/ 33482 h 86046"/>
                  <a:gd name="connsiteX11" fmla="*/ 22454 w 89798"/>
                  <a:gd name="connsiteY11" fmla="*/ 30518 h 86046"/>
                  <a:gd name="connsiteX12" fmla="*/ 43154 w 89798"/>
                  <a:gd name="connsiteY12" fmla="*/ 0 h 86046"/>
                  <a:gd name="connsiteX0" fmla="*/ 43154 w 89798"/>
                  <a:gd name="connsiteY0" fmla="*/ 0 h 86046"/>
                  <a:gd name="connsiteX1" fmla="*/ 59318 w 89798"/>
                  <a:gd name="connsiteY1" fmla="*/ 7278 h 86046"/>
                  <a:gd name="connsiteX2" fmla="*/ 65570 w 89798"/>
                  <a:gd name="connsiteY2" fmla="*/ 23685 h 86046"/>
                  <a:gd name="connsiteX3" fmla="*/ 66938 w 89798"/>
                  <a:gd name="connsiteY3" fmla="*/ 22902 h 86046"/>
                  <a:gd name="connsiteX4" fmla="*/ 89798 w 89798"/>
                  <a:gd name="connsiteY4" fmla="*/ 54474 h 86046"/>
                  <a:gd name="connsiteX5" fmla="*/ 66938 w 89798"/>
                  <a:gd name="connsiteY5" fmla="*/ 86046 h 86046"/>
                  <a:gd name="connsiteX6" fmla="*/ 50774 w 89798"/>
                  <a:gd name="connsiteY6" fmla="*/ 76799 h 86046"/>
                  <a:gd name="connsiteX7" fmla="*/ 48602 w 89798"/>
                  <a:gd name="connsiteY7" fmla="*/ 69557 h 86046"/>
                  <a:gd name="connsiteX8" fmla="*/ 37059 w 89798"/>
                  <a:gd name="connsiteY8" fmla="*/ 72506 h 86046"/>
                  <a:gd name="connsiteX9" fmla="*/ 0 w 89798"/>
                  <a:gd name="connsiteY9" fmla="*/ 49646 h 86046"/>
                  <a:gd name="connsiteX10" fmla="*/ 10854 w 89798"/>
                  <a:gd name="connsiteY10" fmla="*/ 33482 h 86046"/>
                  <a:gd name="connsiteX11" fmla="*/ 22454 w 89798"/>
                  <a:gd name="connsiteY11" fmla="*/ 30518 h 86046"/>
                  <a:gd name="connsiteX12" fmla="*/ 43154 w 89798"/>
                  <a:gd name="connsiteY12" fmla="*/ 0 h 86046"/>
                  <a:gd name="connsiteX0" fmla="*/ 43154 w 89798"/>
                  <a:gd name="connsiteY0" fmla="*/ 0 h 86046"/>
                  <a:gd name="connsiteX1" fmla="*/ 59318 w 89798"/>
                  <a:gd name="connsiteY1" fmla="*/ 7278 h 86046"/>
                  <a:gd name="connsiteX2" fmla="*/ 65570 w 89798"/>
                  <a:gd name="connsiteY2" fmla="*/ 23685 h 86046"/>
                  <a:gd name="connsiteX3" fmla="*/ 66938 w 89798"/>
                  <a:gd name="connsiteY3" fmla="*/ 22902 h 86046"/>
                  <a:gd name="connsiteX4" fmla="*/ 89798 w 89798"/>
                  <a:gd name="connsiteY4" fmla="*/ 54474 h 86046"/>
                  <a:gd name="connsiteX5" fmla="*/ 66938 w 89798"/>
                  <a:gd name="connsiteY5" fmla="*/ 86046 h 86046"/>
                  <a:gd name="connsiteX6" fmla="*/ 50774 w 89798"/>
                  <a:gd name="connsiteY6" fmla="*/ 76799 h 86046"/>
                  <a:gd name="connsiteX7" fmla="*/ 48602 w 89798"/>
                  <a:gd name="connsiteY7" fmla="*/ 69557 h 86046"/>
                  <a:gd name="connsiteX8" fmla="*/ 37059 w 89798"/>
                  <a:gd name="connsiteY8" fmla="*/ 72506 h 86046"/>
                  <a:gd name="connsiteX9" fmla="*/ 0 w 89798"/>
                  <a:gd name="connsiteY9" fmla="*/ 49646 h 86046"/>
                  <a:gd name="connsiteX10" fmla="*/ 10854 w 89798"/>
                  <a:gd name="connsiteY10" fmla="*/ 33482 h 86046"/>
                  <a:gd name="connsiteX11" fmla="*/ 28913 w 89798"/>
                  <a:gd name="connsiteY11" fmla="*/ 24463 h 86046"/>
                  <a:gd name="connsiteX12" fmla="*/ 43154 w 89798"/>
                  <a:gd name="connsiteY12" fmla="*/ 0 h 86046"/>
                  <a:gd name="connsiteX0" fmla="*/ 43154 w 89798"/>
                  <a:gd name="connsiteY0" fmla="*/ 0 h 86046"/>
                  <a:gd name="connsiteX1" fmla="*/ 58107 w 89798"/>
                  <a:gd name="connsiteY1" fmla="*/ 8893 h 86046"/>
                  <a:gd name="connsiteX2" fmla="*/ 65570 w 89798"/>
                  <a:gd name="connsiteY2" fmla="*/ 23685 h 86046"/>
                  <a:gd name="connsiteX3" fmla="*/ 66938 w 89798"/>
                  <a:gd name="connsiteY3" fmla="*/ 22902 h 86046"/>
                  <a:gd name="connsiteX4" fmla="*/ 89798 w 89798"/>
                  <a:gd name="connsiteY4" fmla="*/ 54474 h 86046"/>
                  <a:gd name="connsiteX5" fmla="*/ 66938 w 89798"/>
                  <a:gd name="connsiteY5" fmla="*/ 86046 h 86046"/>
                  <a:gd name="connsiteX6" fmla="*/ 50774 w 89798"/>
                  <a:gd name="connsiteY6" fmla="*/ 76799 h 86046"/>
                  <a:gd name="connsiteX7" fmla="*/ 48602 w 89798"/>
                  <a:gd name="connsiteY7" fmla="*/ 69557 h 86046"/>
                  <a:gd name="connsiteX8" fmla="*/ 37059 w 89798"/>
                  <a:gd name="connsiteY8" fmla="*/ 72506 h 86046"/>
                  <a:gd name="connsiteX9" fmla="*/ 0 w 89798"/>
                  <a:gd name="connsiteY9" fmla="*/ 49646 h 86046"/>
                  <a:gd name="connsiteX10" fmla="*/ 10854 w 89798"/>
                  <a:gd name="connsiteY10" fmla="*/ 33482 h 86046"/>
                  <a:gd name="connsiteX11" fmla="*/ 28913 w 89798"/>
                  <a:gd name="connsiteY11" fmla="*/ 24463 h 86046"/>
                  <a:gd name="connsiteX12" fmla="*/ 43154 w 89798"/>
                  <a:gd name="connsiteY12" fmla="*/ 0 h 86046"/>
                  <a:gd name="connsiteX0" fmla="*/ 43154 w 89798"/>
                  <a:gd name="connsiteY0" fmla="*/ 0 h 86046"/>
                  <a:gd name="connsiteX1" fmla="*/ 58107 w 89798"/>
                  <a:gd name="connsiteY1" fmla="*/ 8893 h 86046"/>
                  <a:gd name="connsiteX2" fmla="*/ 65570 w 89798"/>
                  <a:gd name="connsiteY2" fmla="*/ 23685 h 86046"/>
                  <a:gd name="connsiteX3" fmla="*/ 89798 w 89798"/>
                  <a:gd name="connsiteY3" fmla="*/ 54474 h 86046"/>
                  <a:gd name="connsiteX4" fmla="*/ 66938 w 89798"/>
                  <a:gd name="connsiteY4" fmla="*/ 86046 h 86046"/>
                  <a:gd name="connsiteX5" fmla="*/ 50774 w 89798"/>
                  <a:gd name="connsiteY5" fmla="*/ 76799 h 86046"/>
                  <a:gd name="connsiteX6" fmla="*/ 48602 w 89798"/>
                  <a:gd name="connsiteY6" fmla="*/ 69557 h 86046"/>
                  <a:gd name="connsiteX7" fmla="*/ 37059 w 89798"/>
                  <a:gd name="connsiteY7" fmla="*/ 72506 h 86046"/>
                  <a:gd name="connsiteX8" fmla="*/ 0 w 89798"/>
                  <a:gd name="connsiteY8" fmla="*/ 49646 h 86046"/>
                  <a:gd name="connsiteX9" fmla="*/ 10854 w 89798"/>
                  <a:gd name="connsiteY9" fmla="*/ 33482 h 86046"/>
                  <a:gd name="connsiteX10" fmla="*/ 28913 w 89798"/>
                  <a:gd name="connsiteY10" fmla="*/ 24463 h 86046"/>
                  <a:gd name="connsiteX11" fmla="*/ 43154 w 89798"/>
                  <a:gd name="connsiteY11" fmla="*/ 0 h 86046"/>
                  <a:gd name="connsiteX0" fmla="*/ 43154 w 88587"/>
                  <a:gd name="connsiteY0" fmla="*/ 0 h 88124"/>
                  <a:gd name="connsiteX1" fmla="*/ 58107 w 88587"/>
                  <a:gd name="connsiteY1" fmla="*/ 8893 h 88124"/>
                  <a:gd name="connsiteX2" fmla="*/ 65570 w 88587"/>
                  <a:gd name="connsiteY2" fmla="*/ 23685 h 88124"/>
                  <a:gd name="connsiteX3" fmla="*/ 88587 w 88587"/>
                  <a:gd name="connsiteY3" fmla="*/ 38326 h 88124"/>
                  <a:gd name="connsiteX4" fmla="*/ 66938 w 88587"/>
                  <a:gd name="connsiteY4" fmla="*/ 86046 h 88124"/>
                  <a:gd name="connsiteX5" fmla="*/ 50774 w 88587"/>
                  <a:gd name="connsiteY5" fmla="*/ 76799 h 88124"/>
                  <a:gd name="connsiteX6" fmla="*/ 48602 w 88587"/>
                  <a:gd name="connsiteY6" fmla="*/ 69557 h 88124"/>
                  <a:gd name="connsiteX7" fmla="*/ 37059 w 88587"/>
                  <a:gd name="connsiteY7" fmla="*/ 72506 h 88124"/>
                  <a:gd name="connsiteX8" fmla="*/ 0 w 88587"/>
                  <a:gd name="connsiteY8" fmla="*/ 49646 h 88124"/>
                  <a:gd name="connsiteX9" fmla="*/ 10854 w 88587"/>
                  <a:gd name="connsiteY9" fmla="*/ 33482 h 88124"/>
                  <a:gd name="connsiteX10" fmla="*/ 28913 w 88587"/>
                  <a:gd name="connsiteY10" fmla="*/ 24463 h 88124"/>
                  <a:gd name="connsiteX11" fmla="*/ 43154 w 88587"/>
                  <a:gd name="connsiteY11" fmla="*/ 0 h 88124"/>
                  <a:gd name="connsiteX0" fmla="*/ 43154 w 88587"/>
                  <a:gd name="connsiteY0" fmla="*/ 0 h 88124"/>
                  <a:gd name="connsiteX1" fmla="*/ 58107 w 88587"/>
                  <a:gd name="connsiteY1" fmla="*/ 8893 h 88124"/>
                  <a:gd name="connsiteX2" fmla="*/ 65570 w 88587"/>
                  <a:gd name="connsiteY2" fmla="*/ 23685 h 88124"/>
                  <a:gd name="connsiteX3" fmla="*/ 88587 w 88587"/>
                  <a:gd name="connsiteY3" fmla="*/ 38326 h 88124"/>
                  <a:gd name="connsiteX4" fmla="*/ 66938 w 88587"/>
                  <a:gd name="connsiteY4" fmla="*/ 86046 h 88124"/>
                  <a:gd name="connsiteX5" fmla="*/ 50774 w 88587"/>
                  <a:gd name="connsiteY5" fmla="*/ 76799 h 88124"/>
                  <a:gd name="connsiteX6" fmla="*/ 48602 w 88587"/>
                  <a:gd name="connsiteY6" fmla="*/ 69557 h 88124"/>
                  <a:gd name="connsiteX7" fmla="*/ 37059 w 88587"/>
                  <a:gd name="connsiteY7" fmla="*/ 72506 h 88124"/>
                  <a:gd name="connsiteX8" fmla="*/ 0 w 88587"/>
                  <a:gd name="connsiteY8" fmla="*/ 49646 h 88124"/>
                  <a:gd name="connsiteX9" fmla="*/ 10854 w 88587"/>
                  <a:gd name="connsiteY9" fmla="*/ 33482 h 88124"/>
                  <a:gd name="connsiteX10" fmla="*/ 28913 w 88587"/>
                  <a:gd name="connsiteY10" fmla="*/ 24463 h 88124"/>
                  <a:gd name="connsiteX11" fmla="*/ 43154 w 88587"/>
                  <a:gd name="connsiteY11" fmla="*/ 0 h 88124"/>
                  <a:gd name="connsiteX0" fmla="*/ 43154 w 88587"/>
                  <a:gd name="connsiteY0" fmla="*/ 0 h 88124"/>
                  <a:gd name="connsiteX1" fmla="*/ 58107 w 88587"/>
                  <a:gd name="connsiteY1" fmla="*/ 8893 h 88124"/>
                  <a:gd name="connsiteX2" fmla="*/ 65570 w 88587"/>
                  <a:gd name="connsiteY2" fmla="*/ 23685 h 88124"/>
                  <a:gd name="connsiteX3" fmla="*/ 88587 w 88587"/>
                  <a:gd name="connsiteY3" fmla="*/ 38326 h 88124"/>
                  <a:gd name="connsiteX4" fmla="*/ 66938 w 88587"/>
                  <a:gd name="connsiteY4" fmla="*/ 86046 h 88124"/>
                  <a:gd name="connsiteX5" fmla="*/ 50774 w 88587"/>
                  <a:gd name="connsiteY5" fmla="*/ 76799 h 88124"/>
                  <a:gd name="connsiteX6" fmla="*/ 48602 w 88587"/>
                  <a:gd name="connsiteY6" fmla="*/ 69557 h 88124"/>
                  <a:gd name="connsiteX7" fmla="*/ 37059 w 88587"/>
                  <a:gd name="connsiteY7" fmla="*/ 72506 h 88124"/>
                  <a:gd name="connsiteX8" fmla="*/ 0 w 88587"/>
                  <a:gd name="connsiteY8" fmla="*/ 49646 h 88124"/>
                  <a:gd name="connsiteX9" fmla="*/ 10854 w 88587"/>
                  <a:gd name="connsiteY9" fmla="*/ 33482 h 88124"/>
                  <a:gd name="connsiteX10" fmla="*/ 28913 w 88587"/>
                  <a:gd name="connsiteY10" fmla="*/ 24463 h 88124"/>
                  <a:gd name="connsiteX11" fmla="*/ 43154 w 88587"/>
                  <a:gd name="connsiteY11" fmla="*/ 0 h 88124"/>
                  <a:gd name="connsiteX0" fmla="*/ 43154 w 89570"/>
                  <a:gd name="connsiteY0" fmla="*/ 0 h 78472"/>
                  <a:gd name="connsiteX1" fmla="*/ 58107 w 89570"/>
                  <a:gd name="connsiteY1" fmla="*/ 8893 h 78472"/>
                  <a:gd name="connsiteX2" fmla="*/ 65570 w 89570"/>
                  <a:gd name="connsiteY2" fmla="*/ 23685 h 78472"/>
                  <a:gd name="connsiteX3" fmla="*/ 88587 w 89570"/>
                  <a:gd name="connsiteY3" fmla="*/ 38326 h 78472"/>
                  <a:gd name="connsiteX4" fmla="*/ 81875 w 89570"/>
                  <a:gd name="connsiteY4" fmla="*/ 65861 h 78472"/>
                  <a:gd name="connsiteX5" fmla="*/ 50774 w 89570"/>
                  <a:gd name="connsiteY5" fmla="*/ 76799 h 78472"/>
                  <a:gd name="connsiteX6" fmla="*/ 48602 w 89570"/>
                  <a:gd name="connsiteY6" fmla="*/ 69557 h 78472"/>
                  <a:gd name="connsiteX7" fmla="*/ 37059 w 89570"/>
                  <a:gd name="connsiteY7" fmla="*/ 72506 h 78472"/>
                  <a:gd name="connsiteX8" fmla="*/ 0 w 89570"/>
                  <a:gd name="connsiteY8" fmla="*/ 49646 h 78472"/>
                  <a:gd name="connsiteX9" fmla="*/ 10854 w 89570"/>
                  <a:gd name="connsiteY9" fmla="*/ 33482 h 78472"/>
                  <a:gd name="connsiteX10" fmla="*/ 28913 w 89570"/>
                  <a:gd name="connsiteY10" fmla="*/ 24463 h 78472"/>
                  <a:gd name="connsiteX11" fmla="*/ 43154 w 89570"/>
                  <a:gd name="connsiteY11" fmla="*/ 0 h 78472"/>
                  <a:gd name="connsiteX0" fmla="*/ 43154 w 88978"/>
                  <a:gd name="connsiteY0" fmla="*/ 0 h 78736"/>
                  <a:gd name="connsiteX1" fmla="*/ 58107 w 88978"/>
                  <a:gd name="connsiteY1" fmla="*/ 8893 h 78736"/>
                  <a:gd name="connsiteX2" fmla="*/ 65570 w 88978"/>
                  <a:gd name="connsiteY2" fmla="*/ 23685 h 78736"/>
                  <a:gd name="connsiteX3" fmla="*/ 88587 w 88978"/>
                  <a:gd name="connsiteY3" fmla="*/ 38326 h 78736"/>
                  <a:gd name="connsiteX4" fmla="*/ 81875 w 88978"/>
                  <a:gd name="connsiteY4" fmla="*/ 65861 h 78736"/>
                  <a:gd name="connsiteX5" fmla="*/ 50774 w 88978"/>
                  <a:gd name="connsiteY5" fmla="*/ 76799 h 78736"/>
                  <a:gd name="connsiteX6" fmla="*/ 48602 w 88978"/>
                  <a:gd name="connsiteY6" fmla="*/ 69557 h 78736"/>
                  <a:gd name="connsiteX7" fmla="*/ 37059 w 88978"/>
                  <a:gd name="connsiteY7" fmla="*/ 72506 h 78736"/>
                  <a:gd name="connsiteX8" fmla="*/ 0 w 88978"/>
                  <a:gd name="connsiteY8" fmla="*/ 49646 h 78736"/>
                  <a:gd name="connsiteX9" fmla="*/ 10854 w 88978"/>
                  <a:gd name="connsiteY9" fmla="*/ 33482 h 78736"/>
                  <a:gd name="connsiteX10" fmla="*/ 28913 w 88978"/>
                  <a:gd name="connsiteY10" fmla="*/ 24463 h 78736"/>
                  <a:gd name="connsiteX11" fmla="*/ 43154 w 88978"/>
                  <a:gd name="connsiteY11" fmla="*/ 0 h 78736"/>
                  <a:gd name="connsiteX0" fmla="*/ 43154 w 90264"/>
                  <a:gd name="connsiteY0" fmla="*/ 0 h 77649"/>
                  <a:gd name="connsiteX1" fmla="*/ 58107 w 90264"/>
                  <a:gd name="connsiteY1" fmla="*/ 8893 h 77649"/>
                  <a:gd name="connsiteX2" fmla="*/ 65570 w 90264"/>
                  <a:gd name="connsiteY2" fmla="*/ 23685 h 77649"/>
                  <a:gd name="connsiteX3" fmla="*/ 88587 w 90264"/>
                  <a:gd name="connsiteY3" fmla="*/ 38326 h 77649"/>
                  <a:gd name="connsiteX4" fmla="*/ 81875 w 90264"/>
                  <a:gd name="connsiteY4" fmla="*/ 65861 h 77649"/>
                  <a:gd name="connsiteX5" fmla="*/ 50774 w 90264"/>
                  <a:gd name="connsiteY5" fmla="*/ 76799 h 77649"/>
                  <a:gd name="connsiteX6" fmla="*/ 48602 w 90264"/>
                  <a:gd name="connsiteY6" fmla="*/ 69557 h 77649"/>
                  <a:gd name="connsiteX7" fmla="*/ 37059 w 90264"/>
                  <a:gd name="connsiteY7" fmla="*/ 72506 h 77649"/>
                  <a:gd name="connsiteX8" fmla="*/ 0 w 90264"/>
                  <a:gd name="connsiteY8" fmla="*/ 49646 h 77649"/>
                  <a:gd name="connsiteX9" fmla="*/ 10854 w 90264"/>
                  <a:gd name="connsiteY9" fmla="*/ 33482 h 77649"/>
                  <a:gd name="connsiteX10" fmla="*/ 28913 w 90264"/>
                  <a:gd name="connsiteY10" fmla="*/ 24463 h 77649"/>
                  <a:gd name="connsiteX11" fmla="*/ 43154 w 90264"/>
                  <a:gd name="connsiteY11" fmla="*/ 0 h 77649"/>
                  <a:gd name="connsiteX0" fmla="*/ 43154 w 89362"/>
                  <a:gd name="connsiteY0" fmla="*/ 0 h 79578"/>
                  <a:gd name="connsiteX1" fmla="*/ 58107 w 89362"/>
                  <a:gd name="connsiteY1" fmla="*/ 8893 h 79578"/>
                  <a:gd name="connsiteX2" fmla="*/ 65570 w 89362"/>
                  <a:gd name="connsiteY2" fmla="*/ 23685 h 79578"/>
                  <a:gd name="connsiteX3" fmla="*/ 88587 w 89362"/>
                  <a:gd name="connsiteY3" fmla="*/ 38326 h 79578"/>
                  <a:gd name="connsiteX4" fmla="*/ 81875 w 89362"/>
                  <a:gd name="connsiteY4" fmla="*/ 65861 h 79578"/>
                  <a:gd name="connsiteX5" fmla="*/ 61674 w 89362"/>
                  <a:gd name="connsiteY5" fmla="*/ 78010 h 79578"/>
                  <a:gd name="connsiteX6" fmla="*/ 48602 w 89362"/>
                  <a:gd name="connsiteY6" fmla="*/ 69557 h 79578"/>
                  <a:gd name="connsiteX7" fmla="*/ 37059 w 89362"/>
                  <a:gd name="connsiteY7" fmla="*/ 72506 h 79578"/>
                  <a:gd name="connsiteX8" fmla="*/ 0 w 89362"/>
                  <a:gd name="connsiteY8" fmla="*/ 49646 h 79578"/>
                  <a:gd name="connsiteX9" fmla="*/ 10854 w 89362"/>
                  <a:gd name="connsiteY9" fmla="*/ 33482 h 79578"/>
                  <a:gd name="connsiteX10" fmla="*/ 28913 w 89362"/>
                  <a:gd name="connsiteY10" fmla="*/ 24463 h 79578"/>
                  <a:gd name="connsiteX11" fmla="*/ 43154 w 89362"/>
                  <a:gd name="connsiteY11" fmla="*/ 0 h 79578"/>
                  <a:gd name="connsiteX0" fmla="*/ 43154 w 89362"/>
                  <a:gd name="connsiteY0" fmla="*/ 0 h 78010"/>
                  <a:gd name="connsiteX1" fmla="*/ 58107 w 89362"/>
                  <a:gd name="connsiteY1" fmla="*/ 8893 h 78010"/>
                  <a:gd name="connsiteX2" fmla="*/ 65570 w 89362"/>
                  <a:gd name="connsiteY2" fmla="*/ 23685 h 78010"/>
                  <a:gd name="connsiteX3" fmla="*/ 88587 w 89362"/>
                  <a:gd name="connsiteY3" fmla="*/ 38326 h 78010"/>
                  <a:gd name="connsiteX4" fmla="*/ 81875 w 89362"/>
                  <a:gd name="connsiteY4" fmla="*/ 65861 h 78010"/>
                  <a:gd name="connsiteX5" fmla="*/ 61674 w 89362"/>
                  <a:gd name="connsiteY5" fmla="*/ 78010 h 78010"/>
                  <a:gd name="connsiteX6" fmla="*/ 48602 w 89362"/>
                  <a:gd name="connsiteY6" fmla="*/ 69557 h 78010"/>
                  <a:gd name="connsiteX7" fmla="*/ 37059 w 89362"/>
                  <a:gd name="connsiteY7" fmla="*/ 72506 h 78010"/>
                  <a:gd name="connsiteX8" fmla="*/ 0 w 89362"/>
                  <a:gd name="connsiteY8" fmla="*/ 49646 h 78010"/>
                  <a:gd name="connsiteX9" fmla="*/ 10854 w 89362"/>
                  <a:gd name="connsiteY9" fmla="*/ 33482 h 78010"/>
                  <a:gd name="connsiteX10" fmla="*/ 28913 w 89362"/>
                  <a:gd name="connsiteY10" fmla="*/ 24463 h 78010"/>
                  <a:gd name="connsiteX11" fmla="*/ 43154 w 89362"/>
                  <a:gd name="connsiteY11" fmla="*/ 0 h 78010"/>
                  <a:gd name="connsiteX0" fmla="*/ 43154 w 88876"/>
                  <a:gd name="connsiteY0" fmla="*/ 0 h 78010"/>
                  <a:gd name="connsiteX1" fmla="*/ 58107 w 88876"/>
                  <a:gd name="connsiteY1" fmla="*/ 8893 h 78010"/>
                  <a:gd name="connsiteX2" fmla="*/ 65570 w 88876"/>
                  <a:gd name="connsiteY2" fmla="*/ 23685 h 78010"/>
                  <a:gd name="connsiteX3" fmla="*/ 88587 w 88876"/>
                  <a:gd name="connsiteY3" fmla="*/ 38326 h 78010"/>
                  <a:gd name="connsiteX4" fmla="*/ 77434 w 88876"/>
                  <a:gd name="connsiteY4" fmla="*/ 55365 h 78010"/>
                  <a:gd name="connsiteX5" fmla="*/ 61674 w 88876"/>
                  <a:gd name="connsiteY5" fmla="*/ 78010 h 78010"/>
                  <a:gd name="connsiteX6" fmla="*/ 48602 w 88876"/>
                  <a:gd name="connsiteY6" fmla="*/ 69557 h 78010"/>
                  <a:gd name="connsiteX7" fmla="*/ 37059 w 88876"/>
                  <a:gd name="connsiteY7" fmla="*/ 72506 h 78010"/>
                  <a:gd name="connsiteX8" fmla="*/ 0 w 88876"/>
                  <a:gd name="connsiteY8" fmla="*/ 49646 h 78010"/>
                  <a:gd name="connsiteX9" fmla="*/ 10854 w 88876"/>
                  <a:gd name="connsiteY9" fmla="*/ 33482 h 78010"/>
                  <a:gd name="connsiteX10" fmla="*/ 28913 w 88876"/>
                  <a:gd name="connsiteY10" fmla="*/ 24463 h 78010"/>
                  <a:gd name="connsiteX11" fmla="*/ 43154 w 88876"/>
                  <a:gd name="connsiteY11" fmla="*/ 0 h 78010"/>
                  <a:gd name="connsiteX0" fmla="*/ 43154 w 88855"/>
                  <a:gd name="connsiteY0" fmla="*/ 0 h 78010"/>
                  <a:gd name="connsiteX1" fmla="*/ 58107 w 88855"/>
                  <a:gd name="connsiteY1" fmla="*/ 8893 h 78010"/>
                  <a:gd name="connsiteX2" fmla="*/ 65570 w 88855"/>
                  <a:gd name="connsiteY2" fmla="*/ 23685 h 78010"/>
                  <a:gd name="connsiteX3" fmla="*/ 88587 w 88855"/>
                  <a:gd name="connsiteY3" fmla="*/ 38326 h 78010"/>
                  <a:gd name="connsiteX4" fmla="*/ 77434 w 88855"/>
                  <a:gd name="connsiteY4" fmla="*/ 55365 h 78010"/>
                  <a:gd name="connsiteX5" fmla="*/ 61674 w 88855"/>
                  <a:gd name="connsiteY5" fmla="*/ 78010 h 78010"/>
                  <a:gd name="connsiteX6" fmla="*/ 48602 w 88855"/>
                  <a:gd name="connsiteY6" fmla="*/ 69557 h 78010"/>
                  <a:gd name="connsiteX7" fmla="*/ 37059 w 88855"/>
                  <a:gd name="connsiteY7" fmla="*/ 72506 h 78010"/>
                  <a:gd name="connsiteX8" fmla="*/ 0 w 88855"/>
                  <a:gd name="connsiteY8" fmla="*/ 49646 h 78010"/>
                  <a:gd name="connsiteX9" fmla="*/ 10854 w 88855"/>
                  <a:gd name="connsiteY9" fmla="*/ 33482 h 78010"/>
                  <a:gd name="connsiteX10" fmla="*/ 28913 w 88855"/>
                  <a:gd name="connsiteY10" fmla="*/ 24463 h 78010"/>
                  <a:gd name="connsiteX11" fmla="*/ 43154 w 88855"/>
                  <a:gd name="connsiteY11" fmla="*/ 0 h 78010"/>
                  <a:gd name="connsiteX0" fmla="*/ 43154 w 88855"/>
                  <a:gd name="connsiteY0" fmla="*/ 0 h 78010"/>
                  <a:gd name="connsiteX1" fmla="*/ 58107 w 88855"/>
                  <a:gd name="connsiteY1" fmla="*/ 8893 h 78010"/>
                  <a:gd name="connsiteX2" fmla="*/ 65570 w 88855"/>
                  <a:gd name="connsiteY2" fmla="*/ 23685 h 78010"/>
                  <a:gd name="connsiteX3" fmla="*/ 88587 w 88855"/>
                  <a:gd name="connsiteY3" fmla="*/ 38326 h 78010"/>
                  <a:gd name="connsiteX4" fmla="*/ 77434 w 88855"/>
                  <a:gd name="connsiteY4" fmla="*/ 55365 h 78010"/>
                  <a:gd name="connsiteX5" fmla="*/ 61674 w 88855"/>
                  <a:gd name="connsiteY5" fmla="*/ 78010 h 78010"/>
                  <a:gd name="connsiteX6" fmla="*/ 48602 w 88855"/>
                  <a:gd name="connsiteY6" fmla="*/ 69557 h 78010"/>
                  <a:gd name="connsiteX7" fmla="*/ 37059 w 88855"/>
                  <a:gd name="connsiteY7" fmla="*/ 72506 h 78010"/>
                  <a:gd name="connsiteX8" fmla="*/ 0 w 88855"/>
                  <a:gd name="connsiteY8" fmla="*/ 49646 h 78010"/>
                  <a:gd name="connsiteX9" fmla="*/ 10854 w 88855"/>
                  <a:gd name="connsiteY9" fmla="*/ 33482 h 78010"/>
                  <a:gd name="connsiteX10" fmla="*/ 28913 w 88855"/>
                  <a:gd name="connsiteY10" fmla="*/ 24463 h 78010"/>
                  <a:gd name="connsiteX11" fmla="*/ 43154 w 88855"/>
                  <a:gd name="connsiteY11" fmla="*/ 0 h 78010"/>
                  <a:gd name="connsiteX0" fmla="*/ 43154 w 94749"/>
                  <a:gd name="connsiteY0" fmla="*/ 0 h 78010"/>
                  <a:gd name="connsiteX1" fmla="*/ 58107 w 94749"/>
                  <a:gd name="connsiteY1" fmla="*/ 8893 h 78010"/>
                  <a:gd name="connsiteX2" fmla="*/ 65570 w 94749"/>
                  <a:gd name="connsiteY2" fmla="*/ 23685 h 78010"/>
                  <a:gd name="connsiteX3" fmla="*/ 88587 w 94749"/>
                  <a:gd name="connsiteY3" fmla="*/ 38326 h 78010"/>
                  <a:gd name="connsiteX4" fmla="*/ 77434 w 94749"/>
                  <a:gd name="connsiteY4" fmla="*/ 55365 h 78010"/>
                  <a:gd name="connsiteX5" fmla="*/ 61674 w 94749"/>
                  <a:gd name="connsiteY5" fmla="*/ 78010 h 78010"/>
                  <a:gd name="connsiteX6" fmla="*/ 48602 w 94749"/>
                  <a:gd name="connsiteY6" fmla="*/ 69557 h 78010"/>
                  <a:gd name="connsiteX7" fmla="*/ 37059 w 94749"/>
                  <a:gd name="connsiteY7" fmla="*/ 72506 h 78010"/>
                  <a:gd name="connsiteX8" fmla="*/ 0 w 94749"/>
                  <a:gd name="connsiteY8" fmla="*/ 49646 h 78010"/>
                  <a:gd name="connsiteX9" fmla="*/ 10854 w 94749"/>
                  <a:gd name="connsiteY9" fmla="*/ 33482 h 78010"/>
                  <a:gd name="connsiteX10" fmla="*/ 28913 w 94749"/>
                  <a:gd name="connsiteY10" fmla="*/ 24463 h 78010"/>
                  <a:gd name="connsiteX11" fmla="*/ 43154 w 94749"/>
                  <a:gd name="connsiteY11" fmla="*/ 0 h 78010"/>
                  <a:gd name="connsiteX0" fmla="*/ 44005 w 95600"/>
                  <a:gd name="connsiteY0" fmla="*/ 0 h 78010"/>
                  <a:gd name="connsiteX1" fmla="*/ 58958 w 95600"/>
                  <a:gd name="connsiteY1" fmla="*/ 8893 h 78010"/>
                  <a:gd name="connsiteX2" fmla="*/ 66421 w 95600"/>
                  <a:gd name="connsiteY2" fmla="*/ 23685 h 78010"/>
                  <a:gd name="connsiteX3" fmla="*/ 89438 w 95600"/>
                  <a:gd name="connsiteY3" fmla="*/ 38326 h 78010"/>
                  <a:gd name="connsiteX4" fmla="*/ 78285 w 95600"/>
                  <a:gd name="connsiteY4" fmla="*/ 55365 h 78010"/>
                  <a:gd name="connsiteX5" fmla="*/ 62525 w 95600"/>
                  <a:gd name="connsiteY5" fmla="*/ 78010 h 78010"/>
                  <a:gd name="connsiteX6" fmla="*/ 49453 w 95600"/>
                  <a:gd name="connsiteY6" fmla="*/ 69557 h 78010"/>
                  <a:gd name="connsiteX7" fmla="*/ 32258 w 95600"/>
                  <a:gd name="connsiteY7" fmla="*/ 59184 h 78010"/>
                  <a:gd name="connsiteX8" fmla="*/ 851 w 95600"/>
                  <a:gd name="connsiteY8" fmla="*/ 49646 h 78010"/>
                  <a:gd name="connsiteX9" fmla="*/ 11705 w 95600"/>
                  <a:gd name="connsiteY9" fmla="*/ 33482 h 78010"/>
                  <a:gd name="connsiteX10" fmla="*/ 29764 w 95600"/>
                  <a:gd name="connsiteY10" fmla="*/ 24463 h 78010"/>
                  <a:gd name="connsiteX11" fmla="*/ 44005 w 95600"/>
                  <a:gd name="connsiteY11" fmla="*/ 0 h 78010"/>
                  <a:gd name="connsiteX0" fmla="*/ 44005 w 95600"/>
                  <a:gd name="connsiteY0" fmla="*/ 0 h 78010"/>
                  <a:gd name="connsiteX1" fmla="*/ 58958 w 95600"/>
                  <a:gd name="connsiteY1" fmla="*/ 8893 h 78010"/>
                  <a:gd name="connsiteX2" fmla="*/ 66421 w 95600"/>
                  <a:gd name="connsiteY2" fmla="*/ 23685 h 78010"/>
                  <a:gd name="connsiteX3" fmla="*/ 89438 w 95600"/>
                  <a:gd name="connsiteY3" fmla="*/ 38326 h 78010"/>
                  <a:gd name="connsiteX4" fmla="*/ 78285 w 95600"/>
                  <a:gd name="connsiteY4" fmla="*/ 55365 h 78010"/>
                  <a:gd name="connsiteX5" fmla="*/ 62525 w 95600"/>
                  <a:gd name="connsiteY5" fmla="*/ 78010 h 78010"/>
                  <a:gd name="connsiteX6" fmla="*/ 40975 w 95600"/>
                  <a:gd name="connsiteY6" fmla="*/ 71172 h 78010"/>
                  <a:gd name="connsiteX7" fmla="*/ 32258 w 95600"/>
                  <a:gd name="connsiteY7" fmla="*/ 59184 h 78010"/>
                  <a:gd name="connsiteX8" fmla="*/ 851 w 95600"/>
                  <a:gd name="connsiteY8" fmla="*/ 49646 h 78010"/>
                  <a:gd name="connsiteX9" fmla="*/ 11705 w 95600"/>
                  <a:gd name="connsiteY9" fmla="*/ 33482 h 78010"/>
                  <a:gd name="connsiteX10" fmla="*/ 29764 w 95600"/>
                  <a:gd name="connsiteY10" fmla="*/ 24463 h 78010"/>
                  <a:gd name="connsiteX11" fmla="*/ 44005 w 95600"/>
                  <a:gd name="connsiteY11" fmla="*/ 0 h 78010"/>
                  <a:gd name="connsiteX0" fmla="*/ 44005 w 95600"/>
                  <a:gd name="connsiteY0" fmla="*/ 0 h 78010"/>
                  <a:gd name="connsiteX1" fmla="*/ 58958 w 95600"/>
                  <a:gd name="connsiteY1" fmla="*/ 8893 h 78010"/>
                  <a:gd name="connsiteX2" fmla="*/ 66421 w 95600"/>
                  <a:gd name="connsiteY2" fmla="*/ 23685 h 78010"/>
                  <a:gd name="connsiteX3" fmla="*/ 89438 w 95600"/>
                  <a:gd name="connsiteY3" fmla="*/ 38326 h 78010"/>
                  <a:gd name="connsiteX4" fmla="*/ 78285 w 95600"/>
                  <a:gd name="connsiteY4" fmla="*/ 55365 h 78010"/>
                  <a:gd name="connsiteX5" fmla="*/ 62525 w 95600"/>
                  <a:gd name="connsiteY5" fmla="*/ 78010 h 78010"/>
                  <a:gd name="connsiteX6" fmla="*/ 40975 w 95600"/>
                  <a:gd name="connsiteY6" fmla="*/ 71172 h 78010"/>
                  <a:gd name="connsiteX7" fmla="*/ 32258 w 95600"/>
                  <a:gd name="connsiteY7" fmla="*/ 59184 h 78010"/>
                  <a:gd name="connsiteX8" fmla="*/ 851 w 95600"/>
                  <a:gd name="connsiteY8" fmla="*/ 49646 h 78010"/>
                  <a:gd name="connsiteX9" fmla="*/ 11705 w 95600"/>
                  <a:gd name="connsiteY9" fmla="*/ 33482 h 78010"/>
                  <a:gd name="connsiteX10" fmla="*/ 29764 w 95600"/>
                  <a:gd name="connsiteY10" fmla="*/ 24463 h 78010"/>
                  <a:gd name="connsiteX11" fmla="*/ 44005 w 95600"/>
                  <a:gd name="connsiteY11" fmla="*/ 0 h 78010"/>
                  <a:gd name="connsiteX0" fmla="*/ 44101 w 95696"/>
                  <a:gd name="connsiteY0" fmla="*/ 0 h 78010"/>
                  <a:gd name="connsiteX1" fmla="*/ 59054 w 95696"/>
                  <a:gd name="connsiteY1" fmla="*/ 8893 h 78010"/>
                  <a:gd name="connsiteX2" fmla="*/ 66517 w 95696"/>
                  <a:gd name="connsiteY2" fmla="*/ 23685 h 78010"/>
                  <a:gd name="connsiteX3" fmla="*/ 89534 w 95696"/>
                  <a:gd name="connsiteY3" fmla="*/ 38326 h 78010"/>
                  <a:gd name="connsiteX4" fmla="*/ 78381 w 95696"/>
                  <a:gd name="connsiteY4" fmla="*/ 55365 h 78010"/>
                  <a:gd name="connsiteX5" fmla="*/ 62621 w 95696"/>
                  <a:gd name="connsiteY5" fmla="*/ 78010 h 78010"/>
                  <a:gd name="connsiteX6" fmla="*/ 41071 w 95696"/>
                  <a:gd name="connsiteY6" fmla="*/ 71172 h 78010"/>
                  <a:gd name="connsiteX7" fmla="*/ 33969 w 95696"/>
                  <a:gd name="connsiteY7" fmla="*/ 52725 h 78010"/>
                  <a:gd name="connsiteX8" fmla="*/ 947 w 95696"/>
                  <a:gd name="connsiteY8" fmla="*/ 49646 h 78010"/>
                  <a:gd name="connsiteX9" fmla="*/ 11801 w 95696"/>
                  <a:gd name="connsiteY9" fmla="*/ 33482 h 78010"/>
                  <a:gd name="connsiteX10" fmla="*/ 29860 w 95696"/>
                  <a:gd name="connsiteY10" fmla="*/ 24463 h 78010"/>
                  <a:gd name="connsiteX11" fmla="*/ 44101 w 95696"/>
                  <a:gd name="connsiteY11" fmla="*/ 0 h 78010"/>
                  <a:gd name="connsiteX0" fmla="*/ 44101 w 95696"/>
                  <a:gd name="connsiteY0" fmla="*/ 0 h 78010"/>
                  <a:gd name="connsiteX1" fmla="*/ 59054 w 95696"/>
                  <a:gd name="connsiteY1" fmla="*/ 8893 h 78010"/>
                  <a:gd name="connsiteX2" fmla="*/ 66517 w 95696"/>
                  <a:gd name="connsiteY2" fmla="*/ 23685 h 78010"/>
                  <a:gd name="connsiteX3" fmla="*/ 89534 w 95696"/>
                  <a:gd name="connsiteY3" fmla="*/ 38326 h 78010"/>
                  <a:gd name="connsiteX4" fmla="*/ 78381 w 95696"/>
                  <a:gd name="connsiteY4" fmla="*/ 55365 h 78010"/>
                  <a:gd name="connsiteX5" fmla="*/ 62621 w 95696"/>
                  <a:gd name="connsiteY5" fmla="*/ 78010 h 78010"/>
                  <a:gd name="connsiteX6" fmla="*/ 41071 w 95696"/>
                  <a:gd name="connsiteY6" fmla="*/ 71172 h 78010"/>
                  <a:gd name="connsiteX7" fmla="*/ 33969 w 95696"/>
                  <a:gd name="connsiteY7" fmla="*/ 52725 h 78010"/>
                  <a:gd name="connsiteX8" fmla="*/ 947 w 95696"/>
                  <a:gd name="connsiteY8" fmla="*/ 49646 h 78010"/>
                  <a:gd name="connsiteX9" fmla="*/ 11801 w 95696"/>
                  <a:gd name="connsiteY9" fmla="*/ 33482 h 78010"/>
                  <a:gd name="connsiteX10" fmla="*/ 29860 w 95696"/>
                  <a:gd name="connsiteY10" fmla="*/ 24463 h 78010"/>
                  <a:gd name="connsiteX11" fmla="*/ 44101 w 95696"/>
                  <a:gd name="connsiteY11" fmla="*/ 0 h 78010"/>
                  <a:gd name="connsiteX0" fmla="*/ 44101 w 95696"/>
                  <a:gd name="connsiteY0" fmla="*/ 0 h 78010"/>
                  <a:gd name="connsiteX1" fmla="*/ 59054 w 95696"/>
                  <a:gd name="connsiteY1" fmla="*/ 8893 h 78010"/>
                  <a:gd name="connsiteX2" fmla="*/ 66517 w 95696"/>
                  <a:gd name="connsiteY2" fmla="*/ 23685 h 78010"/>
                  <a:gd name="connsiteX3" fmla="*/ 89534 w 95696"/>
                  <a:gd name="connsiteY3" fmla="*/ 38326 h 78010"/>
                  <a:gd name="connsiteX4" fmla="*/ 78381 w 95696"/>
                  <a:gd name="connsiteY4" fmla="*/ 55365 h 78010"/>
                  <a:gd name="connsiteX5" fmla="*/ 62621 w 95696"/>
                  <a:gd name="connsiteY5" fmla="*/ 78010 h 78010"/>
                  <a:gd name="connsiteX6" fmla="*/ 41071 w 95696"/>
                  <a:gd name="connsiteY6" fmla="*/ 71172 h 78010"/>
                  <a:gd name="connsiteX7" fmla="*/ 33969 w 95696"/>
                  <a:gd name="connsiteY7" fmla="*/ 52725 h 78010"/>
                  <a:gd name="connsiteX8" fmla="*/ 947 w 95696"/>
                  <a:gd name="connsiteY8" fmla="*/ 49646 h 78010"/>
                  <a:gd name="connsiteX9" fmla="*/ 11801 w 95696"/>
                  <a:gd name="connsiteY9" fmla="*/ 33482 h 78010"/>
                  <a:gd name="connsiteX10" fmla="*/ 29860 w 95696"/>
                  <a:gd name="connsiteY10" fmla="*/ 24463 h 78010"/>
                  <a:gd name="connsiteX11" fmla="*/ 44101 w 95696"/>
                  <a:gd name="connsiteY11" fmla="*/ 0 h 78010"/>
                  <a:gd name="connsiteX0" fmla="*/ 44101 w 95696"/>
                  <a:gd name="connsiteY0" fmla="*/ 0 h 78010"/>
                  <a:gd name="connsiteX1" fmla="*/ 59054 w 95696"/>
                  <a:gd name="connsiteY1" fmla="*/ 8893 h 78010"/>
                  <a:gd name="connsiteX2" fmla="*/ 66517 w 95696"/>
                  <a:gd name="connsiteY2" fmla="*/ 23685 h 78010"/>
                  <a:gd name="connsiteX3" fmla="*/ 89534 w 95696"/>
                  <a:gd name="connsiteY3" fmla="*/ 38326 h 78010"/>
                  <a:gd name="connsiteX4" fmla="*/ 78381 w 95696"/>
                  <a:gd name="connsiteY4" fmla="*/ 55365 h 78010"/>
                  <a:gd name="connsiteX5" fmla="*/ 62621 w 95696"/>
                  <a:gd name="connsiteY5" fmla="*/ 78010 h 78010"/>
                  <a:gd name="connsiteX6" fmla="*/ 48741 w 95696"/>
                  <a:gd name="connsiteY6" fmla="*/ 62694 h 78010"/>
                  <a:gd name="connsiteX7" fmla="*/ 33969 w 95696"/>
                  <a:gd name="connsiteY7" fmla="*/ 52725 h 78010"/>
                  <a:gd name="connsiteX8" fmla="*/ 947 w 95696"/>
                  <a:gd name="connsiteY8" fmla="*/ 49646 h 78010"/>
                  <a:gd name="connsiteX9" fmla="*/ 11801 w 95696"/>
                  <a:gd name="connsiteY9" fmla="*/ 33482 h 78010"/>
                  <a:gd name="connsiteX10" fmla="*/ 29860 w 95696"/>
                  <a:gd name="connsiteY10" fmla="*/ 24463 h 78010"/>
                  <a:gd name="connsiteX11" fmla="*/ 44101 w 95696"/>
                  <a:gd name="connsiteY11" fmla="*/ 0 h 78010"/>
                  <a:gd name="connsiteX0" fmla="*/ 44101 w 95696"/>
                  <a:gd name="connsiteY0" fmla="*/ 0 h 78010"/>
                  <a:gd name="connsiteX1" fmla="*/ 59054 w 95696"/>
                  <a:gd name="connsiteY1" fmla="*/ 8893 h 78010"/>
                  <a:gd name="connsiteX2" fmla="*/ 66517 w 95696"/>
                  <a:gd name="connsiteY2" fmla="*/ 23685 h 78010"/>
                  <a:gd name="connsiteX3" fmla="*/ 89534 w 95696"/>
                  <a:gd name="connsiteY3" fmla="*/ 38326 h 78010"/>
                  <a:gd name="connsiteX4" fmla="*/ 78381 w 95696"/>
                  <a:gd name="connsiteY4" fmla="*/ 55365 h 78010"/>
                  <a:gd name="connsiteX5" fmla="*/ 62621 w 95696"/>
                  <a:gd name="connsiteY5" fmla="*/ 78010 h 78010"/>
                  <a:gd name="connsiteX6" fmla="*/ 48741 w 95696"/>
                  <a:gd name="connsiteY6" fmla="*/ 62694 h 78010"/>
                  <a:gd name="connsiteX7" fmla="*/ 33969 w 95696"/>
                  <a:gd name="connsiteY7" fmla="*/ 52725 h 78010"/>
                  <a:gd name="connsiteX8" fmla="*/ 947 w 95696"/>
                  <a:gd name="connsiteY8" fmla="*/ 49646 h 78010"/>
                  <a:gd name="connsiteX9" fmla="*/ 11801 w 95696"/>
                  <a:gd name="connsiteY9" fmla="*/ 33482 h 78010"/>
                  <a:gd name="connsiteX10" fmla="*/ 29860 w 95696"/>
                  <a:gd name="connsiteY10" fmla="*/ 24463 h 78010"/>
                  <a:gd name="connsiteX11" fmla="*/ 44101 w 95696"/>
                  <a:gd name="connsiteY11" fmla="*/ 0 h 78010"/>
                  <a:gd name="connsiteX0" fmla="*/ 44101 w 95696"/>
                  <a:gd name="connsiteY0" fmla="*/ 0 h 78010"/>
                  <a:gd name="connsiteX1" fmla="*/ 59054 w 95696"/>
                  <a:gd name="connsiteY1" fmla="*/ 8893 h 78010"/>
                  <a:gd name="connsiteX2" fmla="*/ 66517 w 95696"/>
                  <a:gd name="connsiteY2" fmla="*/ 23685 h 78010"/>
                  <a:gd name="connsiteX3" fmla="*/ 89534 w 95696"/>
                  <a:gd name="connsiteY3" fmla="*/ 38326 h 78010"/>
                  <a:gd name="connsiteX4" fmla="*/ 78381 w 95696"/>
                  <a:gd name="connsiteY4" fmla="*/ 55365 h 78010"/>
                  <a:gd name="connsiteX5" fmla="*/ 62621 w 95696"/>
                  <a:gd name="connsiteY5" fmla="*/ 78010 h 78010"/>
                  <a:gd name="connsiteX6" fmla="*/ 48741 w 95696"/>
                  <a:gd name="connsiteY6" fmla="*/ 62694 h 78010"/>
                  <a:gd name="connsiteX7" fmla="*/ 33969 w 95696"/>
                  <a:gd name="connsiteY7" fmla="*/ 52725 h 78010"/>
                  <a:gd name="connsiteX8" fmla="*/ 947 w 95696"/>
                  <a:gd name="connsiteY8" fmla="*/ 49646 h 78010"/>
                  <a:gd name="connsiteX9" fmla="*/ 11801 w 95696"/>
                  <a:gd name="connsiteY9" fmla="*/ 33482 h 78010"/>
                  <a:gd name="connsiteX10" fmla="*/ 29860 w 95696"/>
                  <a:gd name="connsiteY10" fmla="*/ 24463 h 78010"/>
                  <a:gd name="connsiteX11" fmla="*/ 44101 w 95696"/>
                  <a:gd name="connsiteY11" fmla="*/ 0 h 78010"/>
                  <a:gd name="connsiteX0" fmla="*/ 39910 w 91505"/>
                  <a:gd name="connsiteY0" fmla="*/ 0 h 78010"/>
                  <a:gd name="connsiteX1" fmla="*/ 54863 w 91505"/>
                  <a:gd name="connsiteY1" fmla="*/ 8893 h 78010"/>
                  <a:gd name="connsiteX2" fmla="*/ 62326 w 91505"/>
                  <a:gd name="connsiteY2" fmla="*/ 23685 h 78010"/>
                  <a:gd name="connsiteX3" fmla="*/ 85343 w 91505"/>
                  <a:gd name="connsiteY3" fmla="*/ 38326 h 78010"/>
                  <a:gd name="connsiteX4" fmla="*/ 74190 w 91505"/>
                  <a:gd name="connsiteY4" fmla="*/ 55365 h 78010"/>
                  <a:gd name="connsiteX5" fmla="*/ 58430 w 91505"/>
                  <a:gd name="connsiteY5" fmla="*/ 78010 h 78010"/>
                  <a:gd name="connsiteX6" fmla="*/ 44550 w 91505"/>
                  <a:gd name="connsiteY6" fmla="*/ 62694 h 78010"/>
                  <a:gd name="connsiteX7" fmla="*/ 29778 w 91505"/>
                  <a:gd name="connsiteY7" fmla="*/ 52725 h 78010"/>
                  <a:gd name="connsiteX8" fmla="*/ 1600 w 91505"/>
                  <a:gd name="connsiteY8" fmla="*/ 48031 h 78010"/>
                  <a:gd name="connsiteX9" fmla="*/ 7610 w 91505"/>
                  <a:gd name="connsiteY9" fmla="*/ 33482 h 78010"/>
                  <a:gd name="connsiteX10" fmla="*/ 25669 w 91505"/>
                  <a:gd name="connsiteY10" fmla="*/ 24463 h 78010"/>
                  <a:gd name="connsiteX11" fmla="*/ 39910 w 91505"/>
                  <a:gd name="connsiteY11" fmla="*/ 0 h 78010"/>
                  <a:gd name="connsiteX0" fmla="*/ 38976 w 90571"/>
                  <a:gd name="connsiteY0" fmla="*/ 0 h 78010"/>
                  <a:gd name="connsiteX1" fmla="*/ 53929 w 90571"/>
                  <a:gd name="connsiteY1" fmla="*/ 8893 h 78010"/>
                  <a:gd name="connsiteX2" fmla="*/ 61392 w 90571"/>
                  <a:gd name="connsiteY2" fmla="*/ 23685 h 78010"/>
                  <a:gd name="connsiteX3" fmla="*/ 84409 w 90571"/>
                  <a:gd name="connsiteY3" fmla="*/ 38326 h 78010"/>
                  <a:gd name="connsiteX4" fmla="*/ 73256 w 90571"/>
                  <a:gd name="connsiteY4" fmla="*/ 55365 h 78010"/>
                  <a:gd name="connsiteX5" fmla="*/ 57496 w 90571"/>
                  <a:gd name="connsiteY5" fmla="*/ 78010 h 78010"/>
                  <a:gd name="connsiteX6" fmla="*/ 43616 w 90571"/>
                  <a:gd name="connsiteY6" fmla="*/ 62694 h 78010"/>
                  <a:gd name="connsiteX7" fmla="*/ 28844 w 90571"/>
                  <a:gd name="connsiteY7" fmla="*/ 52725 h 78010"/>
                  <a:gd name="connsiteX8" fmla="*/ 666 w 90571"/>
                  <a:gd name="connsiteY8" fmla="*/ 48031 h 78010"/>
                  <a:gd name="connsiteX9" fmla="*/ 11520 w 90571"/>
                  <a:gd name="connsiteY9" fmla="*/ 35097 h 78010"/>
                  <a:gd name="connsiteX10" fmla="*/ 24735 w 90571"/>
                  <a:gd name="connsiteY10" fmla="*/ 24463 h 78010"/>
                  <a:gd name="connsiteX11" fmla="*/ 38976 w 90571"/>
                  <a:gd name="connsiteY11" fmla="*/ 0 h 78010"/>
                  <a:gd name="connsiteX0" fmla="*/ 38976 w 90571"/>
                  <a:gd name="connsiteY0" fmla="*/ 0 h 78010"/>
                  <a:gd name="connsiteX1" fmla="*/ 53929 w 90571"/>
                  <a:gd name="connsiteY1" fmla="*/ 8893 h 78010"/>
                  <a:gd name="connsiteX2" fmla="*/ 61392 w 90571"/>
                  <a:gd name="connsiteY2" fmla="*/ 23685 h 78010"/>
                  <a:gd name="connsiteX3" fmla="*/ 84409 w 90571"/>
                  <a:gd name="connsiteY3" fmla="*/ 38326 h 78010"/>
                  <a:gd name="connsiteX4" fmla="*/ 73256 w 90571"/>
                  <a:gd name="connsiteY4" fmla="*/ 55365 h 78010"/>
                  <a:gd name="connsiteX5" fmla="*/ 57496 w 90571"/>
                  <a:gd name="connsiteY5" fmla="*/ 78010 h 78010"/>
                  <a:gd name="connsiteX6" fmla="*/ 43616 w 90571"/>
                  <a:gd name="connsiteY6" fmla="*/ 62694 h 78010"/>
                  <a:gd name="connsiteX7" fmla="*/ 28844 w 90571"/>
                  <a:gd name="connsiteY7" fmla="*/ 52725 h 78010"/>
                  <a:gd name="connsiteX8" fmla="*/ 666 w 90571"/>
                  <a:gd name="connsiteY8" fmla="*/ 48031 h 78010"/>
                  <a:gd name="connsiteX9" fmla="*/ 11520 w 90571"/>
                  <a:gd name="connsiteY9" fmla="*/ 35097 h 78010"/>
                  <a:gd name="connsiteX10" fmla="*/ 24735 w 90571"/>
                  <a:gd name="connsiteY10" fmla="*/ 24463 h 78010"/>
                  <a:gd name="connsiteX11" fmla="*/ 38976 w 90571"/>
                  <a:gd name="connsiteY11" fmla="*/ 0 h 78010"/>
                  <a:gd name="connsiteX0" fmla="*/ 38726 w 90321"/>
                  <a:gd name="connsiteY0" fmla="*/ 0 h 78010"/>
                  <a:gd name="connsiteX1" fmla="*/ 53679 w 90321"/>
                  <a:gd name="connsiteY1" fmla="*/ 8893 h 78010"/>
                  <a:gd name="connsiteX2" fmla="*/ 61142 w 90321"/>
                  <a:gd name="connsiteY2" fmla="*/ 23685 h 78010"/>
                  <a:gd name="connsiteX3" fmla="*/ 84159 w 90321"/>
                  <a:gd name="connsiteY3" fmla="*/ 38326 h 78010"/>
                  <a:gd name="connsiteX4" fmla="*/ 73006 w 90321"/>
                  <a:gd name="connsiteY4" fmla="*/ 55365 h 78010"/>
                  <a:gd name="connsiteX5" fmla="*/ 57246 w 90321"/>
                  <a:gd name="connsiteY5" fmla="*/ 78010 h 78010"/>
                  <a:gd name="connsiteX6" fmla="*/ 43366 w 90321"/>
                  <a:gd name="connsiteY6" fmla="*/ 62694 h 78010"/>
                  <a:gd name="connsiteX7" fmla="*/ 28594 w 90321"/>
                  <a:gd name="connsiteY7" fmla="*/ 52725 h 78010"/>
                  <a:gd name="connsiteX8" fmla="*/ 416 w 90321"/>
                  <a:gd name="connsiteY8" fmla="*/ 48031 h 78010"/>
                  <a:gd name="connsiteX9" fmla="*/ 11270 w 90321"/>
                  <a:gd name="connsiteY9" fmla="*/ 35097 h 78010"/>
                  <a:gd name="connsiteX10" fmla="*/ 24485 w 90321"/>
                  <a:gd name="connsiteY10" fmla="*/ 24463 h 78010"/>
                  <a:gd name="connsiteX11" fmla="*/ 38726 w 90321"/>
                  <a:gd name="connsiteY11" fmla="*/ 0 h 78010"/>
                  <a:gd name="connsiteX0" fmla="*/ 38758 w 90353"/>
                  <a:gd name="connsiteY0" fmla="*/ 0 h 78010"/>
                  <a:gd name="connsiteX1" fmla="*/ 53711 w 90353"/>
                  <a:gd name="connsiteY1" fmla="*/ 8893 h 78010"/>
                  <a:gd name="connsiteX2" fmla="*/ 61174 w 90353"/>
                  <a:gd name="connsiteY2" fmla="*/ 23685 h 78010"/>
                  <a:gd name="connsiteX3" fmla="*/ 84191 w 90353"/>
                  <a:gd name="connsiteY3" fmla="*/ 38326 h 78010"/>
                  <a:gd name="connsiteX4" fmla="*/ 73038 w 90353"/>
                  <a:gd name="connsiteY4" fmla="*/ 55365 h 78010"/>
                  <a:gd name="connsiteX5" fmla="*/ 57278 w 90353"/>
                  <a:gd name="connsiteY5" fmla="*/ 78010 h 78010"/>
                  <a:gd name="connsiteX6" fmla="*/ 43398 w 90353"/>
                  <a:gd name="connsiteY6" fmla="*/ 62694 h 78010"/>
                  <a:gd name="connsiteX7" fmla="*/ 29433 w 90353"/>
                  <a:gd name="connsiteY7" fmla="*/ 49495 h 78010"/>
                  <a:gd name="connsiteX8" fmla="*/ 448 w 90353"/>
                  <a:gd name="connsiteY8" fmla="*/ 48031 h 78010"/>
                  <a:gd name="connsiteX9" fmla="*/ 11302 w 90353"/>
                  <a:gd name="connsiteY9" fmla="*/ 35097 h 78010"/>
                  <a:gd name="connsiteX10" fmla="*/ 24517 w 90353"/>
                  <a:gd name="connsiteY10" fmla="*/ 24463 h 78010"/>
                  <a:gd name="connsiteX11" fmla="*/ 38758 w 90353"/>
                  <a:gd name="connsiteY11" fmla="*/ 0 h 78010"/>
                  <a:gd name="connsiteX0" fmla="*/ 38758 w 90353"/>
                  <a:gd name="connsiteY0" fmla="*/ 0 h 78010"/>
                  <a:gd name="connsiteX1" fmla="*/ 53711 w 90353"/>
                  <a:gd name="connsiteY1" fmla="*/ 8893 h 78010"/>
                  <a:gd name="connsiteX2" fmla="*/ 61174 w 90353"/>
                  <a:gd name="connsiteY2" fmla="*/ 23685 h 78010"/>
                  <a:gd name="connsiteX3" fmla="*/ 84191 w 90353"/>
                  <a:gd name="connsiteY3" fmla="*/ 38326 h 78010"/>
                  <a:gd name="connsiteX4" fmla="*/ 73038 w 90353"/>
                  <a:gd name="connsiteY4" fmla="*/ 55365 h 78010"/>
                  <a:gd name="connsiteX5" fmla="*/ 57278 w 90353"/>
                  <a:gd name="connsiteY5" fmla="*/ 78010 h 78010"/>
                  <a:gd name="connsiteX6" fmla="*/ 43398 w 90353"/>
                  <a:gd name="connsiteY6" fmla="*/ 62694 h 78010"/>
                  <a:gd name="connsiteX7" fmla="*/ 29433 w 90353"/>
                  <a:gd name="connsiteY7" fmla="*/ 49495 h 78010"/>
                  <a:gd name="connsiteX8" fmla="*/ 448 w 90353"/>
                  <a:gd name="connsiteY8" fmla="*/ 48031 h 78010"/>
                  <a:gd name="connsiteX9" fmla="*/ 11302 w 90353"/>
                  <a:gd name="connsiteY9" fmla="*/ 35097 h 78010"/>
                  <a:gd name="connsiteX10" fmla="*/ 24517 w 90353"/>
                  <a:gd name="connsiteY10" fmla="*/ 24463 h 78010"/>
                  <a:gd name="connsiteX11" fmla="*/ 38758 w 90353"/>
                  <a:gd name="connsiteY11" fmla="*/ 0 h 78010"/>
                  <a:gd name="connsiteX0" fmla="*/ 38496 w 90091"/>
                  <a:gd name="connsiteY0" fmla="*/ 0 h 78010"/>
                  <a:gd name="connsiteX1" fmla="*/ 53449 w 90091"/>
                  <a:gd name="connsiteY1" fmla="*/ 8893 h 78010"/>
                  <a:gd name="connsiteX2" fmla="*/ 60912 w 90091"/>
                  <a:gd name="connsiteY2" fmla="*/ 23685 h 78010"/>
                  <a:gd name="connsiteX3" fmla="*/ 83929 w 90091"/>
                  <a:gd name="connsiteY3" fmla="*/ 38326 h 78010"/>
                  <a:gd name="connsiteX4" fmla="*/ 72776 w 90091"/>
                  <a:gd name="connsiteY4" fmla="*/ 55365 h 78010"/>
                  <a:gd name="connsiteX5" fmla="*/ 57016 w 90091"/>
                  <a:gd name="connsiteY5" fmla="*/ 78010 h 78010"/>
                  <a:gd name="connsiteX6" fmla="*/ 43136 w 90091"/>
                  <a:gd name="connsiteY6" fmla="*/ 62694 h 78010"/>
                  <a:gd name="connsiteX7" fmla="*/ 29171 w 90091"/>
                  <a:gd name="connsiteY7" fmla="*/ 49495 h 78010"/>
                  <a:gd name="connsiteX8" fmla="*/ 186 w 90091"/>
                  <a:gd name="connsiteY8" fmla="*/ 48031 h 78010"/>
                  <a:gd name="connsiteX9" fmla="*/ 11040 w 90091"/>
                  <a:gd name="connsiteY9" fmla="*/ 35097 h 78010"/>
                  <a:gd name="connsiteX10" fmla="*/ 24255 w 90091"/>
                  <a:gd name="connsiteY10" fmla="*/ 24463 h 78010"/>
                  <a:gd name="connsiteX11" fmla="*/ 38496 w 90091"/>
                  <a:gd name="connsiteY11" fmla="*/ 0 h 78010"/>
                  <a:gd name="connsiteX0" fmla="*/ 38317 w 89912"/>
                  <a:gd name="connsiteY0" fmla="*/ 0 h 78010"/>
                  <a:gd name="connsiteX1" fmla="*/ 53270 w 89912"/>
                  <a:gd name="connsiteY1" fmla="*/ 8893 h 78010"/>
                  <a:gd name="connsiteX2" fmla="*/ 60733 w 89912"/>
                  <a:gd name="connsiteY2" fmla="*/ 23685 h 78010"/>
                  <a:gd name="connsiteX3" fmla="*/ 83750 w 89912"/>
                  <a:gd name="connsiteY3" fmla="*/ 38326 h 78010"/>
                  <a:gd name="connsiteX4" fmla="*/ 72597 w 89912"/>
                  <a:gd name="connsiteY4" fmla="*/ 55365 h 78010"/>
                  <a:gd name="connsiteX5" fmla="*/ 56837 w 89912"/>
                  <a:gd name="connsiteY5" fmla="*/ 78010 h 78010"/>
                  <a:gd name="connsiteX6" fmla="*/ 42957 w 89912"/>
                  <a:gd name="connsiteY6" fmla="*/ 62694 h 78010"/>
                  <a:gd name="connsiteX7" fmla="*/ 28992 w 89912"/>
                  <a:gd name="connsiteY7" fmla="*/ 49495 h 78010"/>
                  <a:gd name="connsiteX8" fmla="*/ 7 w 89912"/>
                  <a:gd name="connsiteY8" fmla="*/ 48031 h 78010"/>
                  <a:gd name="connsiteX9" fmla="*/ 10861 w 89912"/>
                  <a:gd name="connsiteY9" fmla="*/ 35097 h 78010"/>
                  <a:gd name="connsiteX10" fmla="*/ 24076 w 89912"/>
                  <a:gd name="connsiteY10" fmla="*/ 24463 h 78010"/>
                  <a:gd name="connsiteX11" fmla="*/ 38317 w 89912"/>
                  <a:gd name="connsiteY11" fmla="*/ 0 h 78010"/>
                  <a:gd name="connsiteX0" fmla="*/ 38419 w 90014"/>
                  <a:gd name="connsiteY0" fmla="*/ 0 h 78010"/>
                  <a:gd name="connsiteX1" fmla="*/ 53372 w 90014"/>
                  <a:gd name="connsiteY1" fmla="*/ 8893 h 78010"/>
                  <a:gd name="connsiteX2" fmla="*/ 60835 w 90014"/>
                  <a:gd name="connsiteY2" fmla="*/ 23685 h 78010"/>
                  <a:gd name="connsiteX3" fmla="*/ 83852 w 90014"/>
                  <a:gd name="connsiteY3" fmla="*/ 38326 h 78010"/>
                  <a:gd name="connsiteX4" fmla="*/ 72699 w 90014"/>
                  <a:gd name="connsiteY4" fmla="*/ 55365 h 78010"/>
                  <a:gd name="connsiteX5" fmla="*/ 56939 w 90014"/>
                  <a:gd name="connsiteY5" fmla="*/ 78010 h 78010"/>
                  <a:gd name="connsiteX6" fmla="*/ 43059 w 90014"/>
                  <a:gd name="connsiteY6" fmla="*/ 62694 h 78010"/>
                  <a:gd name="connsiteX7" fmla="*/ 29094 w 90014"/>
                  <a:gd name="connsiteY7" fmla="*/ 49495 h 78010"/>
                  <a:gd name="connsiteX8" fmla="*/ 109 w 90014"/>
                  <a:gd name="connsiteY8" fmla="*/ 48031 h 78010"/>
                  <a:gd name="connsiteX9" fmla="*/ 18633 w 90014"/>
                  <a:gd name="connsiteY9" fmla="*/ 35097 h 78010"/>
                  <a:gd name="connsiteX10" fmla="*/ 24178 w 90014"/>
                  <a:gd name="connsiteY10" fmla="*/ 24463 h 78010"/>
                  <a:gd name="connsiteX11" fmla="*/ 38419 w 90014"/>
                  <a:gd name="connsiteY11" fmla="*/ 0 h 78010"/>
                  <a:gd name="connsiteX0" fmla="*/ 38419 w 90014"/>
                  <a:gd name="connsiteY0" fmla="*/ 0 h 78010"/>
                  <a:gd name="connsiteX1" fmla="*/ 53372 w 90014"/>
                  <a:gd name="connsiteY1" fmla="*/ 8893 h 78010"/>
                  <a:gd name="connsiteX2" fmla="*/ 60835 w 90014"/>
                  <a:gd name="connsiteY2" fmla="*/ 23685 h 78010"/>
                  <a:gd name="connsiteX3" fmla="*/ 83852 w 90014"/>
                  <a:gd name="connsiteY3" fmla="*/ 38326 h 78010"/>
                  <a:gd name="connsiteX4" fmla="*/ 72699 w 90014"/>
                  <a:gd name="connsiteY4" fmla="*/ 55365 h 78010"/>
                  <a:gd name="connsiteX5" fmla="*/ 56939 w 90014"/>
                  <a:gd name="connsiteY5" fmla="*/ 78010 h 78010"/>
                  <a:gd name="connsiteX6" fmla="*/ 43059 w 90014"/>
                  <a:gd name="connsiteY6" fmla="*/ 62694 h 78010"/>
                  <a:gd name="connsiteX7" fmla="*/ 29094 w 90014"/>
                  <a:gd name="connsiteY7" fmla="*/ 49495 h 78010"/>
                  <a:gd name="connsiteX8" fmla="*/ 109 w 90014"/>
                  <a:gd name="connsiteY8" fmla="*/ 48031 h 78010"/>
                  <a:gd name="connsiteX9" fmla="*/ 18633 w 90014"/>
                  <a:gd name="connsiteY9" fmla="*/ 35097 h 78010"/>
                  <a:gd name="connsiteX10" fmla="*/ 17315 w 90014"/>
                  <a:gd name="connsiteY10" fmla="*/ 22445 h 78010"/>
                  <a:gd name="connsiteX11" fmla="*/ 38419 w 90014"/>
                  <a:gd name="connsiteY11" fmla="*/ 0 h 78010"/>
                  <a:gd name="connsiteX0" fmla="*/ 38419 w 90014"/>
                  <a:gd name="connsiteY0" fmla="*/ 0 h 78010"/>
                  <a:gd name="connsiteX1" fmla="*/ 53372 w 90014"/>
                  <a:gd name="connsiteY1" fmla="*/ 8893 h 78010"/>
                  <a:gd name="connsiteX2" fmla="*/ 60835 w 90014"/>
                  <a:gd name="connsiteY2" fmla="*/ 23685 h 78010"/>
                  <a:gd name="connsiteX3" fmla="*/ 83852 w 90014"/>
                  <a:gd name="connsiteY3" fmla="*/ 38326 h 78010"/>
                  <a:gd name="connsiteX4" fmla="*/ 72699 w 90014"/>
                  <a:gd name="connsiteY4" fmla="*/ 55365 h 78010"/>
                  <a:gd name="connsiteX5" fmla="*/ 56939 w 90014"/>
                  <a:gd name="connsiteY5" fmla="*/ 78010 h 78010"/>
                  <a:gd name="connsiteX6" fmla="*/ 43059 w 90014"/>
                  <a:gd name="connsiteY6" fmla="*/ 62694 h 78010"/>
                  <a:gd name="connsiteX7" fmla="*/ 29094 w 90014"/>
                  <a:gd name="connsiteY7" fmla="*/ 49495 h 78010"/>
                  <a:gd name="connsiteX8" fmla="*/ 109 w 90014"/>
                  <a:gd name="connsiteY8" fmla="*/ 48031 h 78010"/>
                  <a:gd name="connsiteX9" fmla="*/ 18633 w 90014"/>
                  <a:gd name="connsiteY9" fmla="*/ 35097 h 78010"/>
                  <a:gd name="connsiteX10" fmla="*/ 17315 w 90014"/>
                  <a:gd name="connsiteY10" fmla="*/ 22445 h 78010"/>
                  <a:gd name="connsiteX11" fmla="*/ 38419 w 90014"/>
                  <a:gd name="connsiteY11" fmla="*/ 0 h 78010"/>
                  <a:gd name="connsiteX0" fmla="*/ 38419 w 90014"/>
                  <a:gd name="connsiteY0" fmla="*/ 0 h 78010"/>
                  <a:gd name="connsiteX1" fmla="*/ 53372 w 90014"/>
                  <a:gd name="connsiteY1" fmla="*/ 8893 h 78010"/>
                  <a:gd name="connsiteX2" fmla="*/ 60835 w 90014"/>
                  <a:gd name="connsiteY2" fmla="*/ 23685 h 78010"/>
                  <a:gd name="connsiteX3" fmla="*/ 83852 w 90014"/>
                  <a:gd name="connsiteY3" fmla="*/ 38326 h 78010"/>
                  <a:gd name="connsiteX4" fmla="*/ 72699 w 90014"/>
                  <a:gd name="connsiteY4" fmla="*/ 55365 h 78010"/>
                  <a:gd name="connsiteX5" fmla="*/ 56939 w 90014"/>
                  <a:gd name="connsiteY5" fmla="*/ 78010 h 78010"/>
                  <a:gd name="connsiteX6" fmla="*/ 43059 w 90014"/>
                  <a:gd name="connsiteY6" fmla="*/ 62694 h 78010"/>
                  <a:gd name="connsiteX7" fmla="*/ 29094 w 90014"/>
                  <a:gd name="connsiteY7" fmla="*/ 49495 h 78010"/>
                  <a:gd name="connsiteX8" fmla="*/ 109 w 90014"/>
                  <a:gd name="connsiteY8" fmla="*/ 48031 h 78010"/>
                  <a:gd name="connsiteX9" fmla="*/ 18633 w 90014"/>
                  <a:gd name="connsiteY9" fmla="*/ 35097 h 78010"/>
                  <a:gd name="connsiteX10" fmla="*/ 17315 w 90014"/>
                  <a:gd name="connsiteY10" fmla="*/ 22445 h 78010"/>
                  <a:gd name="connsiteX11" fmla="*/ 38419 w 90014"/>
                  <a:gd name="connsiteY11" fmla="*/ 0 h 78010"/>
                  <a:gd name="connsiteX0" fmla="*/ 38312 w 89907"/>
                  <a:gd name="connsiteY0" fmla="*/ 0 h 78010"/>
                  <a:gd name="connsiteX1" fmla="*/ 53265 w 89907"/>
                  <a:gd name="connsiteY1" fmla="*/ 8893 h 78010"/>
                  <a:gd name="connsiteX2" fmla="*/ 60728 w 89907"/>
                  <a:gd name="connsiteY2" fmla="*/ 23685 h 78010"/>
                  <a:gd name="connsiteX3" fmla="*/ 83745 w 89907"/>
                  <a:gd name="connsiteY3" fmla="*/ 38326 h 78010"/>
                  <a:gd name="connsiteX4" fmla="*/ 72592 w 89907"/>
                  <a:gd name="connsiteY4" fmla="*/ 55365 h 78010"/>
                  <a:gd name="connsiteX5" fmla="*/ 56832 w 89907"/>
                  <a:gd name="connsiteY5" fmla="*/ 78010 h 78010"/>
                  <a:gd name="connsiteX6" fmla="*/ 42952 w 89907"/>
                  <a:gd name="connsiteY6" fmla="*/ 62694 h 78010"/>
                  <a:gd name="connsiteX7" fmla="*/ 28987 w 89907"/>
                  <a:gd name="connsiteY7" fmla="*/ 49495 h 78010"/>
                  <a:gd name="connsiteX8" fmla="*/ 2 w 89907"/>
                  <a:gd name="connsiteY8" fmla="*/ 48031 h 78010"/>
                  <a:gd name="connsiteX9" fmla="*/ 27811 w 89907"/>
                  <a:gd name="connsiteY9" fmla="*/ 35904 h 78010"/>
                  <a:gd name="connsiteX10" fmla="*/ 17208 w 89907"/>
                  <a:gd name="connsiteY10" fmla="*/ 22445 h 78010"/>
                  <a:gd name="connsiteX11" fmla="*/ 38312 w 89907"/>
                  <a:gd name="connsiteY11" fmla="*/ 0 h 7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907" h="78010">
                    <a:moveTo>
                      <a:pt x="38312" y="0"/>
                    </a:moveTo>
                    <a:cubicBezTo>
                      <a:pt x="44625" y="0"/>
                      <a:pt x="49129" y="4396"/>
                      <a:pt x="53265" y="8893"/>
                    </a:cubicBezTo>
                    <a:cubicBezTo>
                      <a:pt x="55753" y="13824"/>
                      <a:pt x="55414" y="20369"/>
                      <a:pt x="60728" y="23685"/>
                    </a:cubicBezTo>
                    <a:cubicBezTo>
                      <a:pt x="91007" y="22106"/>
                      <a:pt x="95897" y="36679"/>
                      <a:pt x="83745" y="38326"/>
                    </a:cubicBezTo>
                    <a:cubicBezTo>
                      <a:pt x="71593" y="39973"/>
                      <a:pt x="76270" y="47944"/>
                      <a:pt x="72592" y="55365"/>
                    </a:cubicBezTo>
                    <a:cubicBezTo>
                      <a:pt x="69043" y="62525"/>
                      <a:pt x="77117" y="77669"/>
                      <a:pt x="56832" y="78010"/>
                    </a:cubicBezTo>
                    <a:cubicBezTo>
                      <a:pt x="52205" y="72905"/>
                      <a:pt x="36275" y="75066"/>
                      <a:pt x="42952" y="62694"/>
                    </a:cubicBezTo>
                    <a:cubicBezTo>
                      <a:pt x="43679" y="54661"/>
                      <a:pt x="39160" y="49050"/>
                      <a:pt x="28987" y="49495"/>
                    </a:cubicBezTo>
                    <a:cubicBezTo>
                      <a:pt x="10942" y="55954"/>
                      <a:pt x="198" y="50296"/>
                      <a:pt x="2" y="48031"/>
                    </a:cubicBezTo>
                    <a:cubicBezTo>
                      <a:pt x="-194" y="45766"/>
                      <a:pt x="27161" y="42463"/>
                      <a:pt x="27811" y="35904"/>
                    </a:cubicBezTo>
                    <a:cubicBezTo>
                      <a:pt x="28986" y="29937"/>
                      <a:pt x="7959" y="30027"/>
                      <a:pt x="17208" y="22445"/>
                    </a:cubicBezTo>
                    <a:cubicBezTo>
                      <a:pt x="40660" y="14694"/>
                      <a:pt x="29393" y="2906"/>
                      <a:pt x="38312" y="0"/>
                    </a:cubicBezTo>
                    <a:close/>
                  </a:path>
                </a:pathLst>
              </a:custGeom>
              <a:gradFill>
                <a:gsLst>
                  <a:gs pos="97000">
                    <a:schemeClr val="accent4">
                      <a:lumMod val="40000"/>
                      <a:lumOff val="60000"/>
                    </a:schemeClr>
                  </a:gs>
                  <a:gs pos="67000">
                    <a:schemeClr val="accent4">
                      <a:lumMod val="75000"/>
                    </a:schemeClr>
                  </a:gs>
                  <a:gs pos="1000">
                    <a:schemeClr val="accent4">
                      <a:lumMod val="20000"/>
                      <a:lumOff val="80000"/>
                    </a:schemeClr>
                  </a:gs>
                </a:gsLst>
                <a:path path="circle">
                  <a:fillToRect l="50000" t="50000" r="50000" b="50000"/>
                </a:path>
              </a:gradFill>
              <a:ln w="3175">
                <a:solidFill>
                  <a:schemeClr val="accent4">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46" name="Oval 145">
              <a:extLst>
                <a:ext uri="{FF2B5EF4-FFF2-40B4-BE49-F238E27FC236}">
                  <a16:creationId xmlns:a16="http://schemas.microsoft.com/office/drawing/2014/main" id="{A147578A-FBAF-A8CC-2953-F49711550F5F}"/>
                </a:ext>
              </a:extLst>
            </p:cNvPr>
            <p:cNvSpPr/>
            <p:nvPr/>
          </p:nvSpPr>
          <p:spPr>
            <a:xfrm>
              <a:off x="10294492" y="4766649"/>
              <a:ext cx="48321" cy="57987"/>
            </a:xfrm>
            <a:prstGeom prst="ellipse">
              <a:avLst/>
            </a:prstGeom>
            <a:gradFill>
              <a:gsLst>
                <a:gs pos="97000">
                  <a:schemeClr val="accent4">
                    <a:lumMod val="40000"/>
                    <a:lumOff val="60000"/>
                  </a:schemeClr>
                </a:gs>
                <a:gs pos="86000">
                  <a:schemeClr val="accent4">
                    <a:lumMod val="60000"/>
                    <a:lumOff val="40000"/>
                  </a:schemeClr>
                </a:gs>
                <a:gs pos="11000">
                  <a:schemeClr val="accent4">
                    <a:lumMod val="20000"/>
                    <a:lumOff val="80000"/>
                  </a:schemeClr>
                </a:gs>
              </a:gsLst>
              <a:path path="circle">
                <a:fillToRect l="50000" t="50000" r="50000" b="50000"/>
              </a:path>
            </a:grad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7" name="Oval 146">
              <a:extLst>
                <a:ext uri="{FF2B5EF4-FFF2-40B4-BE49-F238E27FC236}">
                  <a16:creationId xmlns:a16="http://schemas.microsoft.com/office/drawing/2014/main" id="{AADA6642-53F4-CCE5-57E4-7D165BC694A3}"/>
                </a:ext>
              </a:extLst>
            </p:cNvPr>
            <p:cNvSpPr/>
            <p:nvPr/>
          </p:nvSpPr>
          <p:spPr>
            <a:xfrm>
              <a:off x="10292915" y="4905697"/>
              <a:ext cx="48321" cy="57987"/>
            </a:xfrm>
            <a:prstGeom prst="ellipse">
              <a:avLst/>
            </a:prstGeom>
            <a:gradFill>
              <a:gsLst>
                <a:gs pos="97000">
                  <a:schemeClr val="accent4">
                    <a:lumMod val="40000"/>
                    <a:lumOff val="60000"/>
                  </a:schemeClr>
                </a:gs>
                <a:gs pos="86000">
                  <a:schemeClr val="accent4">
                    <a:lumMod val="60000"/>
                    <a:lumOff val="40000"/>
                  </a:schemeClr>
                </a:gs>
                <a:gs pos="11000">
                  <a:schemeClr val="accent4">
                    <a:lumMod val="20000"/>
                    <a:lumOff val="80000"/>
                  </a:schemeClr>
                </a:gs>
              </a:gsLst>
              <a:path path="circle">
                <a:fillToRect l="50000" t="50000" r="50000" b="50000"/>
              </a:path>
            </a:grad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8" name="Oval 147">
              <a:extLst>
                <a:ext uri="{FF2B5EF4-FFF2-40B4-BE49-F238E27FC236}">
                  <a16:creationId xmlns:a16="http://schemas.microsoft.com/office/drawing/2014/main" id="{0A8B554A-23AA-E6EF-C477-4AFD55FA2A1E}"/>
                </a:ext>
              </a:extLst>
            </p:cNvPr>
            <p:cNvSpPr/>
            <p:nvPr/>
          </p:nvSpPr>
          <p:spPr>
            <a:xfrm>
              <a:off x="10244153" y="4860753"/>
              <a:ext cx="28993" cy="38658"/>
            </a:xfrm>
            <a:prstGeom prst="ellipse">
              <a:avLst/>
            </a:prstGeom>
            <a:gradFill>
              <a:gsLst>
                <a:gs pos="97000">
                  <a:schemeClr val="accent4">
                    <a:lumMod val="40000"/>
                    <a:lumOff val="60000"/>
                  </a:schemeClr>
                </a:gs>
                <a:gs pos="86000">
                  <a:schemeClr val="accent4">
                    <a:lumMod val="60000"/>
                    <a:lumOff val="40000"/>
                  </a:schemeClr>
                </a:gs>
                <a:gs pos="11000">
                  <a:schemeClr val="accent4">
                    <a:lumMod val="20000"/>
                    <a:lumOff val="80000"/>
                  </a:schemeClr>
                </a:gs>
              </a:gsLst>
              <a:path path="circle">
                <a:fillToRect l="50000" t="50000" r="50000" b="50000"/>
              </a:path>
            </a:grad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9" name="Oval 148">
              <a:extLst>
                <a:ext uri="{FF2B5EF4-FFF2-40B4-BE49-F238E27FC236}">
                  <a16:creationId xmlns:a16="http://schemas.microsoft.com/office/drawing/2014/main" id="{0D581923-DED0-CDEA-1C78-BF7B2DB4080E}"/>
                </a:ext>
              </a:extLst>
            </p:cNvPr>
            <p:cNvSpPr/>
            <p:nvPr/>
          </p:nvSpPr>
          <p:spPr>
            <a:xfrm>
              <a:off x="10378695" y="4681333"/>
              <a:ext cx="28993" cy="38658"/>
            </a:xfrm>
            <a:prstGeom prst="ellipse">
              <a:avLst/>
            </a:prstGeom>
            <a:gradFill>
              <a:gsLst>
                <a:gs pos="97000">
                  <a:schemeClr val="accent4">
                    <a:lumMod val="40000"/>
                    <a:lumOff val="60000"/>
                  </a:schemeClr>
                </a:gs>
                <a:gs pos="67000">
                  <a:schemeClr val="accent4">
                    <a:lumMod val="75000"/>
                  </a:schemeClr>
                </a:gs>
                <a:gs pos="1000">
                  <a:schemeClr val="accent4">
                    <a:lumMod val="20000"/>
                    <a:lumOff val="80000"/>
                  </a:schemeClr>
                </a:gs>
              </a:gsLst>
              <a:path path="circle">
                <a:fillToRect l="50000" t="50000" r="50000" b="50000"/>
              </a:path>
            </a:grad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0" name="Oval 149">
              <a:extLst>
                <a:ext uri="{FF2B5EF4-FFF2-40B4-BE49-F238E27FC236}">
                  <a16:creationId xmlns:a16="http://schemas.microsoft.com/office/drawing/2014/main" id="{5D40D58B-FB34-1B8D-2F8A-57E8D139F99F}"/>
                </a:ext>
              </a:extLst>
            </p:cNvPr>
            <p:cNvSpPr/>
            <p:nvPr/>
          </p:nvSpPr>
          <p:spPr>
            <a:xfrm>
              <a:off x="10358622" y="4826613"/>
              <a:ext cx="48321" cy="38658"/>
            </a:xfrm>
            <a:prstGeom prst="ellipse">
              <a:avLst/>
            </a:prstGeom>
            <a:gradFill>
              <a:gsLst>
                <a:gs pos="97000">
                  <a:schemeClr val="accent4">
                    <a:lumMod val="40000"/>
                    <a:lumOff val="60000"/>
                  </a:schemeClr>
                </a:gs>
                <a:gs pos="67000">
                  <a:schemeClr val="accent4">
                    <a:lumMod val="75000"/>
                  </a:schemeClr>
                </a:gs>
                <a:gs pos="1000">
                  <a:schemeClr val="accent4">
                    <a:lumMod val="20000"/>
                    <a:lumOff val="80000"/>
                  </a:schemeClr>
                </a:gs>
              </a:gsLst>
              <a:path path="circle">
                <a:fillToRect l="50000" t="50000" r="50000" b="50000"/>
              </a:path>
            </a:grad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54" name="TextBox 153">
            <a:extLst>
              <a:ext uri="{FF2B5EF4-FFF2-40B4-BE49-F238E27FC236}">
                <a16:creationId xmlns:a16="http://schemas.microsoft.com/office/drawing/2014/main" id="{0F74994D-D763-26F7-344A-6761D254D546}"/>
              </a:ext>
            </a:extLst>
          </p:cNvPr>
          <p:cNvSpPr txBox="1"/>
          <p:nvPr/>
        </p:nvSpPr>
        <p:spPr>
          <a:xfrm>
            <a:off x="4724828" y="819571"/>
            <a:ext cx="3456395" cy="253916"/>
          </a:xfrm>
          <a:prstGeom prst="rect">
            <a:avLst/>
          </a:prstGeom>
          <a:noFill/>
        </p:spPr>
        <p:txBody>
          <a:bodyPr wrap="none" rtlCol="0">
            <a:spAutoFit/>
          </a:bodyPr>
          <a:lstStyle/>
          <a:p>
            <a:r>
              <a:rPr lang="en-US" sz="1050" dirty="0"/>
              <a:t>Germline DNA damaging alterations in prostate cancer</a:t>
            </a:r>
          </a:p>
        </p:txBody>
      </p:sp>
      <p:sp>
        <p:nvSpPr>
          <p:cNvPr id="155" name="TextBox 154">
            <a:extLst>
              <a:ext uri="{FF2B5EF4-FFF2-40B4-BE49-F238E27FC236}">
                <a16:creationId xmlns:a16="http://schemas.microsoft.com/office/drawing/2014/main" id="{75BDC3A4-0617-0A2B-2340-7172C36BF9B5}"/>
              </a:ext>
            </a:extLst>
          </p:cNvPr>
          <p:cNvSpPr txBox="1"/>
          <p:nvPr/>
        </p:nvSpPr>
        <p:spPr>
          <a:xfrm>
            <a:off x="6510809" y="4676354"/>
            <a:ext cx="2633191" cy="346249"/>
          </a:xfrm>
          <a:prstGeom prst="rect">
            <a:avLst/>
          </a:prstGeom>
          <a:noFill/>
        </p:spPr>
        <p:txBody>
          <a:bodyPr wrap="square" lIns="68580" tIns="34290" rIns="68580" bIns="34290" rtlCol="0" anchor="t">
            <a:spAutoFit/>
          </a:bodyPr>
          <a:lstStyle/>
          <a:p>
            <a:r>
              <a:rPr lang="en-US" sz="900" dirty="0">
                <a:latin typeface="Calibri"/>
                <a:cs typeface="Calibri"/>
              </a:rPr>
              <a:t>Ocana A et al. </a:t>
            </a:r>
            <a:r>
              <a:rPr lang="en-US" sz="900" i="1" dirty="0" err="1">
                <a:latin typeface="Calibri"/>
                <a:cs typeface="Calibri"/>
              </a:rPr>
              <a:t>Oncotarget</a:t>
            </a:r>
            <a:r>
              <a:rPr lang="en-US" sz="900" i="1" dirty="0">
                <a:latin typeface="Calibri"/>
                <a:cs typeface="Calibri"/>
              </a:rPr>
              <a:t>. </a:t>
            </a:r>
            <a:r>
              <a:rPr lang="en-US" sz="900" dirty="0">
                <a:latin typeface="Calibri"/>
                <a:cs typeface="Calibri"/>
              </a:rPr>
              <a:t>2017;8(13):22218-22234. </a:t>
            </a:r>
            <a:endParaRPr lang="en-US" sz="1050" dirty="0"/>
          </a:p>
          <a:p>
            <a:r>
              <a:rPr lang="en-US" sz="900" dirty="0">
                <a:latin typeface="Calibri"/>
                <a:cs typeface="Calibri"/>
              </a:rPr>
              <a:t>Pritchard CC et al. </a:t>
            </a:r>
            <a:r>
              <a:rPr lang="en-US" sz="900" i="1" dirty="0">
                <a:latin typeface="Calibri"/>
                <a:cs typeface="Calibri"/>
              </a:rPr>
              <a:t>N Engl J Med</a:t>
            </a:r>
            <a:r>
              <a:rPr lang="en-US" sz="900" dirty="0">
                <a:latin typeface="Calibri"/>
                <a:cs typeface="Calibri"/>
              </a:rPr>
              <a:t>. 2016;375:443-453.</a:t>
            </a:r>
            <a:endParaRPr lang="en-US" sz="900" dirty="0">
              <a:cs typeface="Calibri"/>
            </a:endParaRPr>
          </a:p>
        </p:txBody>
      </p:sp>
      <p:pic>
        <p:nvPicPr>
          <p:cNvPr id="5" name="Picture 5" descr="Chart, pie chart&#10;&#10;Description automatically generated">
            <a:extLst>
              <a:ext uri="{FF2B5EF4-FFF2-40B4-BE49-F238E27FC236}">
                <a16:creationId xmlns:a16="http://schemas.microsoft.com/office/drawing/2014/main" id="{48A19062-90E5-0E28-84C7-15055ABCB605}"/>
              </a:ext>
            </a:extLst>
          </p:cNvPr>
          <p:cNvPicPr>
            <a:picLocks noChangeAspect="1"/>
          </p:cNvPicPr>
          <p:nvPr/>
        </p:nvPicPr>
        <p:blipFill>
          <a:blip r:embed="rId3"/>
          <a:stretch>
            <a:fillRect/>
          </a:stretch>
        </p:blipFill>
        <p:spPr>
          <a:xfrm>
            <a:off x="4792377" y="1028481"/>
            <a:ext cx="3827462" cy="2787944"/>
          </a:xfrm>
          <a:prstGeom prst="rect">
            <a:avLst/>
          </a:prstGeom>
        </p:spPr>
      </p:pic>
      <p:sp>
        <p:nvSpPr>
          <p:cNvPr id="6" name="TextBox 5">
            <a:extLst>
              <a:ext uri="{FF2B5EF4-FFF2-40B4-BE49-F238E27FC236}">
                <a16:creationId xmlns:a16="http://schemas.microsoft.com/office/drawing/2014/main" id="{31E9BC71-B2EE-A456-93D5-EF7741959E6B}"/>
              </a:ext>
            </a:extLst>
          </p:cNvPr>
          <p:cNvSpPr txBox="1"/>
          <p:nvPr/>
        </p:nvSpPr>
        <p:spPr>
          <a:xfrm>
            <a:off x="53789" y="4581104"/>
            <a:ext cx="2057400" cy="19050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788" dirty="0">
                <a:latin typeface="Calibri"/>
                <a:cs typeface="Calibri"/>
              </a:rPr>
              <a:t>HRR, homologous recombination repair.</a:t>
            </a:r>
          </a:p>
        </p:txBody>
      </p:sp>
    </p:spTree>
    <p:extLst>
      <p:ext uri="{BB962C8B-B14F-4D97-AF65-F5344CB8AC3E}">
        <p14:creationId xmlns:p14="http://schemas.microsoft.com/office/powerpoint/2010/main" val="23436473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2B19BA-C53F-CA81-2607-FC2530187067}"/>
              </a:ext>
            </a:extLst>
          </p:cNvPr>
          <p:cNvSpPr>
            <a:spLocks noGrp="1"/>
          </p:cNvSpPr>
          <p:nvPr>
            <p:ph type="body" sz="quarter" idx="10"/>
          </p:nvPr>
        </p:nvSpPr>
        <p:spPr/>
        <p:txBody>
          <a:bodyPr/>
          <a:lstStyle/>
          <a:p>
            <a:r>
              <a:rPr lang="en-US" dirty="0"/>
              <a:t>Suggestion that there is more toxicity with combination </a:t>
            </a:r>
          </a:p>
          <a:p>
            <a:pPr lvl="1"/>
            <a:r>
              <a:rPr lang="en-US" dirty="0">
                <a:sym typeface="Wingdings" pitchFamily="2" charset="2"/>
              </a:rPr>
              <a:t>Unknown how combo toxicity profile would compare to PARP inhibitor monotherapy</a:t>
            </a:r>
          </a:p>
          <a:p>
            <a:pPr marL="342900" lvl="1" indent="0">
              <a:buNone/>
            </a:pPr>
            <a:endParaRPr lang="en-US" dirty="0"/>
          </a:p>
          <a:p>
            <a:r>
              <a:rPr lang="en-US" dirty="0"/>
              <a:t>Control group was an ARSI </a:t>
            </a:r>
            <a:r>
              <a:rPr lang="en-US" dirty="0">
                <a:sym typeface="Wingdings" pitchFamily="2" charset="2"/>
              </a:rPr>
              <a:t> Unknown how combo would compare to PAPR inhibitor monotherapy</a:t>
            </a:r>
          </a:p>
          <a:p>
            <a:pPr lvl="1"/>
            <a:r>
              <a:rPr lang="en-US" dirty="0">
                <a:sym typeface="Wingdings" pitchFamily="2" charset="2"/>
              </a:rPr>
              <a:t>PFS benefit implies additive benefit... is this enough when combining two active therapies?</a:t>
            </a:r>
          </a:p>
          <a:p>
            <a:pPr lvl="1"/>
            <a:endParaRPr lang="en-US" dirty="0">
              <a:sym typeface="Wingdings" pitchFamily="2" charset="2"/>
            </a:endParaRPr>
          </a:p>
          <a:p>
            <a:pPr lvl="1"/>
            <a:endParaRPr lang="en-US" dirty="0">
              <a:sym typeface="Wingdings" pitchFamily="2" charset="2"/>
            </a:endParaRPr>
          </a:p>
          <a:p>
            <a:pPr lvl="1"/>
            <a:endParaRPr lang="en-US" dirty="0"/>
          </a:p>
          <a:p>
            <a:endParaRPr lang="en-US" dirty="0"/>
          </a:p>
        </p:txBody>
      </p:sp>
      <p:sp>
        <p:nvSpPr>
          <p:cNvPr id="3" name="Text Placeholder 2">
            <a:extLst>
              <a:ext uri="{FF2B5EF4-FFF2-40B4-BE49-F238E27FC236}">
                <a16:creationId xmlns:a16="http://schemas.microsoft.com/office/drawing/2014/main" id="{0E456EE7-7F91-046F-5084-93124917E2B8}"/>
              </a:ext>
            </a:extLst>
          </p:cNvPr>
          <p:cNvSpPr>
            <a:spLocks noGrp="1"/>
          </p:cNvSpPr>
          <p:nvPr>
            <p:ph type="body" sz="quarter" idx="16"/>
          </p:nvPr>
        </p:nvSpPr>
        <p:spPr/>
        <p:txBody>
          <a:bodyPr/>
          <a:lstStyle/>
          <a:p>
            <a:r>
              <a:rPr lang="en-US" dirty="0"/>
              <a:t>Combo vs. Monotherapy?</a:t>
            </a:r>
          </a:p>
        </p:txBody>
      </p:sp>
    </p:spTree>
    <p:extLst>
      <p:ext uri="{BB962C8B-B14F-4D97-AF65-F5344CB8AC3E}">
        <p14:creationId xmlns:p14="http://schemas.microsoft.com/office/powerpoint/2010/main" val="611832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B57D6F-00F4-06D4-1611-A078CBEF5F38}"/>
              </a:ext>
            </a:extLst>
          </p:cNvPr>
          <p:cNvSpPr>
            <a:spLocks noGrp="1"/>
          </p:cNvSpPr>
          <p:nvPr>
            <p:ph idx="1"/>
          </p:nvPr>
        </p:nvSpPr>
        <p:spPr>
          <a:xfrm>
            <a:off x="-39411" y="994418"/>
            <a:ext cx="4117243" cy="3394473"/>
          </a:xfrm>
        </p:spPr>
        <p:txBody>
          <a:bodyPr>
            <a:normAutofit/>
          </a:bodyPr>
          <a:lstStyle/>
          <a:p>
            <a:r>
              <a:rPr lang="en-US" sz="1800" dirty="0">
                <a:latin typeface="Calibri" panose="020F0502020204030204" pitchFamily="34" charset="0"/>
                <a:cs typeface="Calibri" panose="020F0502020204030204" pitchFamily="34" charset="0"/>
              </a:rPr>
              <a:t>These trials mainly enrolled patients exposed to ADT monotherapy</a:t>
            </a:r>
          </a:p>
          <a:p>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Unclear if combos are appropriate in patients progressing on </a:t>
            </a:r>
            <a:r>
              <a:rPr lang="en-US" sz="1800" dirty="0" err="1">
                <a:latin typeface="Calibri" panose="020F0502020204030204" pitchFamily="34" charset="0"/>
                <a:cs typeface="Calibri" panose="020F0502020204030204" pitchFamily="34" charset="0"/>
              </a:rPr>
              <a:t>abi</a:t>
            </a:r>
            <a:r>
              <a:rPr lang="en-US" sz="1800" dirty="0">
                <a:latin typeface="Calibri" panose="020F0502020204030204" pitchFamily="34" charset="0"/>
                <a:cs typeface="Calibri" panose="020F0502020204030204" pitchFamily="34" charset="0"/>
              </a:rPr>
              <a:t>/</a:t>
            </a:r>
            <a:r>
              <a:rPr lang="en-US" sz="1800" dirty="0" err="1">
                <a:latin typeface="Calibri" panose="020F0502020204030204" pitchFamily="34" charset="0"/>
                <a:cs typeface="Calibri" panose="020F0502020204030204" pitchFamily="34" charset="0"/>
              </a:rPr>
              <a:t>enza</a:t>
            </a:r>
            <a:endParaRPr lang="en-US" sz="1800" dirty="0">
              <a:latin typeface="Calibri" panose="020F0502020204030204" pitchFamily="34" charset="0"/>
              <a:cs typeface="Calibri" panose="020F0502020204030204" pitchFamily="34" charset="0"/>
            </a:endParaRPr>
          </a:p>
          <a:p>
            <a:pPr marL="76200" indent="0">
              <a:buNone/>
            </a:pPr>
            <a:endParaRPr lang="en-US" sz="18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29CB738-6E3D-888B-3DA8-BDAC3FBF6586}"/>
              </a:ext>
            </a:extLst>
          </p:cNvPr>
          <p:cNvSpPr txBox="1"/>
          <p:nvPr/>
        </p:nvSpPr>
        <p:spPr>
          <a:xfrm>
            <a:off x="5897061" y="4448454"/>
            <a:ext cx="3373039" cy="810478"/>
          </a:xfrm>
          <a:prstGeom prst="rect">
            <a:avLst/>
          </a:prstGeom>
          <a:noFill/>
        </p:spPr>
        <p:txBody>
          <a:bodyPr wrap="none" rtlCol="0">
            <a:spAutoFit/>
          </a:bodyPr>
          <a:lstStyle/>
          <a:p>
            <a:pPr marL="228600" indent="-228600">
              <a:buFont typeface="+mj-lt"/>
              <a:buAutoNum type="arabicPeriod"/>
            </a:pPr>
            <a:r>
              <a:rPr lang="en-GB" sz="1000" dirty="0">
                <a:latin typeface="Calibri" panose="020F0502020204030204" pitchFamily="34" charset="0"/>
                <a:cs typeface="Calibri" panose="020F0502020204030204" pitchFamily="34" charset="0"/>
              </a:rPr>
              <a:t>Agarwal N, et al. </a:t>
            </a:r>
            <a:r>
              <a:rPr lang="en-GB" sz="1000" i="1" dirty="0">
                <a:latin typeface="Calibri" panose="020F0502020204030204" pitchFamily="34" charset="0"/>
                <a:cs typeface="Calibri" panose="020F0502020204030204" pitchFamily="34" charset="0"/>
              </a:rPr>
              <a:t>J Clin Oncol</a:t>
            </a:r>
            <a:r>
              <a:rPr lang="en-GB" sz="1000" dirty="0">
                <a:latin typeface="Calibri" panose="020F0502020204030204" pitchFamily="34" charset="0"/>
                <a:cs typeface="Calibri" panose="020F0502020204030204" pitchFamily="34" charset="0"/>
              </a:rPr>
              <a:t>. 2023;41(</a:t>
            </a:r>
            <a:r>
              <a:rPr lang="en-GB" sz="1000" dirty="0" err="1">
                <a:latin typeface="Calibri" panose="020F0502020204030204" pitchFamily="34" charset="0"/>
                <a:cs typeface="Calibri" panose="020F0502020204030204" pitchFamily="34" charset="0"/>
              </a:rPr>
              <a:t>suppl</a:t>
            </a:r>
            <a:r>
              <a:rPr lang="en-GB" sz="1000" dirty="0">
                <a:latin typeface="Calibri" panose="020F0502020204030204" pitchFamily="34" charset="0"/>
                <a:cs typeface="Calibri" panose="020F0502020204030204" pitchFamily="34" charset="0"/>
              </a:rPr>
              <a:t> 6):LBA17</a:t>
            </a:r>
          </a:p>
          <a:p>
            <a:pPr marL="257175" indent="-257175">
              <a:buFont typeface="+mj-lt"/>
              <a:buAutoNum type="arabicPeriod"/>
            </a:pPr>
            <a:r>
              <a:rPr lang="en-US" sz="1000" dirty="0">
                <a:latin typeface="Calibri" panose="020F0502020204030204" pitchFamily="34" charset="0"/>
                <a:cs typeface="Calibri" panose="020F0502020204030204" pitchFamily="34" charset="0"/>
              </a:rPr>
              <a:t>Agarwal, et al. Lancet. 2023 Jul 22;402(10398):291-303. </a:t>
            </a:r>
          </a:p>
          <a:p>
            <a:pPr marL="257175" indent="-257175">
              <a:buFont typeface="+mj-lt"/>
              <a:buAutoNum type="arabicPeriod"/>
            </a:pPr>
            <a:r>
              <a:rPr lang="en-US" sz="1000" dirty="0">
                <a:latin typeface="Calibri" panose="020F0502020204030204" pitchFamily="34" charset="0"/>
                <a:cs typeface="Calibri" panose="020F0502020204030204" pitchFamily="34" charset="0"/>
              </a:rPr>
              <a:t>Chi, et al. J Clin Oncol. 2023 Jun 20;41(18):3339-3351</a:t>
            </a:r>
          </a:p>
          <a:p>
            <a:pPr marL="257175" indent="-257175">
              <a:buFont typeface="+mj-lt"/>
              <a:buAutoNum type="arabicPeriod"/>
            </a:pPr>
            <a:r>
              <a:rPr lang="en-US" sz="1000" dirty="0">
                <a:latin typeface="Calibri" panose="020F0502020204030204" pitchFamily="34" charset="0"/>
                <a:cs typeface="Calibri" panose="020F0502020204030204" pitchFamily="34" charset="0"/>
              </a:rPr>
              <a:t>Clarke, et al. NEJM Evid 2022;1(9)</a:t>
            </a:r>
          </a:p>
          <a:p>
            <a:endParaRPr lang="en-GB" sz="1000" baseline="30000" dirty="0">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CA975227-F08C-A288-F88E-2F7DE7C992D0}"/>
              </a:ext>
            </a:extLst>
          </p:cNvPr>
          <p:cNvGrpSpPr/>
          <p:nvPr/>
        </p:nvGrpSpPr>
        <p:grpSpPr>
          <a:xfrm>
            <a:off x="4353127" y="1016794"/>
            <a:ext cx="4596764" cy="2721769"/>
            <a:chOff x="5838459" y="1524000"/>
            <a:chExt cx="6129018" cy="3629025"/>
          </a:xfrm>
        </p:grpSpPr>
        <p:grpSp>
          <p:nvGrpSpPr>
            <p:cNvPr id="6" name="Group 5">
              <a:extLst>
                <a:ext uri="{FF2B5EF4-FFF2-40B4-BE49-F238E27FC236}">
                  <a16:creationId xmlns:a16="http://schemas.microsoft.com/office/drawing/2014/main" id="{80C16286-3636-B42D-C297-74E269926D41}"/>
                </a:ext>
              </a:extLst>
            </p:cNvPr>
            <p:cNvGrpSpPr/>
            <p:nvPr/>
          </p:nvGrpSpPr>
          <p:grpSpPr>
            <a:xfrm>
              <a:off x="6517620" y="3846113"/>
              <a:ext cx="4696130" cy="316341"/>
              <a:chOff x="1438275" y="4347856"/>
              <a:chExt cx="5429252" cy="457206"/>
            </a:xfrm>
          </p:grpSpPr>
          <p:sp>
            <p:nvSpPr>
              <p:cNvPr id="53" name="Freeform: Shape 45">
                <a:extLst>
                  <a:ext uri="{FF2B5EF4-FFF2-40B4-BE49-F238E27FC236}">
                    <a16:creationId xmlns:a16="http://schemas.microsoft.com/office/drawing/2014/main" id="{B9F61B69-ECA6-A501-A6C9-8953D53ACB6C}"/>
                  </a:ext>
                </a:extLst>
              </p:cNvPr>
              <p:cNvSpPr/>
              <p:nvPr/>
            </p:nvSpPr>
            <p:spPr>
              <a:xfrm>
                <a:off x="1438275" y="4347856"/>
                <a:ext cx="2714625" cy="457201"/>
              </a:xfrm>
              <a:custGeom>
                <a:avLst/>
                <a:gdLst>
                  <a:gd name="connsiteX0" fmla="*/ 0 w 2714625"/>
                  <a:gd name="connsiteY0" fmla="*/ 0 h 457200"/>
                  <a:gd name="connsiteX1" fmla="*/ 0 w 2714625"/>
                  <a:gd name="connsiteY1" fmla="*/ 457200 h 457200"/>
                  <a:gd name="connsiteX2" fmla="*/ 2714625 w 2714625"/>
                  <a:gd name="connsiteY2" fmla="*/ 457200 h 457200"/>
                </a:gdLst>
                <a:ahLst/>
                <a:cxnLst>
                  <a:cxn ang="0">
                    <a:pos x="connsiteX0" y="connsiteY0"/>
                  </a:cxn>
                  <a:cxn ang="0">
                    <a:pos x="connsiteX1" y="connsiteY1"/>
                  </a:cxn>
                  <a:cxn ang="0">
                    <a:pos x="connsiteX2" y="connsiteY2"/>
                  </a:cxn>
                </a:cxnLst>
                <a:rect l="l" t="t" r="r" b="b"/>
                <a:pathLst>
                  <a:path w="2714625" h="457200">
                    <a:moveTo>
                      <a:pt x="0" y="0"/>
                    </a:moveTo>
                    <a:lnTo>
                      <a:pt x="0" y="457200"/>
                    </a:lnTo>
                    <a:lnTo>
                      <a:pt x="2714625" y="457200"/>
                    </a:lnTo>
                  </a:path>
                </a:pathLst>
              </a:custGeom>
              <a:ln w="381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dirty="0">
                  <a:latin typeface="Calibri" panose="020F0502020204030204" pitchFamily="34" charset="0"/>
                  <a:cs typeface="Calibri" panose="020F0502020204030204" pitchFamily="34" charset="0"/>
                </a:endParaRPr>
              </a:p>
            </p:txBody>
          </p:sp>
          <p:sp>
            <p:nvSpPr>
              <p:cNvPr id="54" name="Freeform: Shape 46">
                <a:extLst>
                  <a:ext uri="{FF2B5EF4-FFF2-40B4-BE49-F238E27FC236}">
                    <a16:creationId xmlns:a16="http://schemas.microsoft.com/office/drawing/2014/main" id="{2AEEC16A-5A8D-5E17-C264-73360B228FBC}"/>
                  </a:ext>
                </a:extLst>
              </p:cNvPr>
              <p:cNvSpPr/>
              <p:nvPr/>
            </p:nvSpPr>
            <p:spPr>
              <a:xfrm flipH="1">
                <a:off x="4152901" y="4347862"/>
                <a:ext cx="2714626" cy="457200"/>
              </a:xfrm>
              <a:custGeom>
                <a:avLst/>
                <a:gdLst>
                  <a:gd name="connsiteX0" fmla="*/ 0 w 2714625"/>
                  <a:gd name="connsiteY0" fmla="*/ 0 h 457200"/>
                  <a:gd name="connsiteX1" fmla="*/ 0 w 2714625"/>
                  <a:gd name="connsiteY1" fmla="*/ 457200 h 457200"/>
                  <a:gd name="connsiteX2" fmla="*/ 2714625 w 2714625"/>
                  <a:gd name="connsiteY2" fmla="*/ 457200 h 457200"/>
                </a:gdLst>
                <a:ahLst/>
                <a:cxnLst>
                  <a:cxn ang="0">
                    <a:pos x="connsiteX0" y="connsiteY0"/>
                  </a:cxn>
                  <a:cxn ang="0">
                    <a:pos x="connsiteX1" y="connsiteY1"/>
                  </a:cxn>
                  <a:cxn ang="0">
                    <a:pos x="connsiteX2" y="connsiteY2"/>
                  </a:cxn>
                </a:cxnLst>
                <a:rect l="l" t="t" r="r" b="b"/>
                <a:pathLst>
                  <a:path w="2714625" h="457200">
                    <a:moveTo>
                      <a:pt x="0" y="0"/>
                    </a:moveTo>
                    <a:lnTo>
                      <a:pt x="0" y="457200"/>
                    </a:lnTo>
                    <a:lnTo>
                      <a:pt x="2714625" y="457200"/>
                    </a:lnTo>
                  </a:path>
                </a:pathLst>
              </a:cu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dirty="0">
                  <a:latin typeface="Calibri" panose="020F0502020204030204" pitchFamily="34" charset="0"/>
                  <a:cs typeface="Calibri" panose="020F0502020204030204" pitchFamily="34" charset="0"/>
                </a:endParaRPr>
              </a:p>
            </p:txBody>
          </p:sp>
        </p:grpSp>
        <p:sp>
          <p:nvSpPr>
            <p:cNvPr id="7" name="Freeform: Shape 1">
              <a:extLst>
                <a:ext uri="{FF2B5EF4-FFF2-40B4-BE49-F238E27FC236}">
                  <a16:creationId xmlns:a16="http://schemas.microsoft.com/office/drawing/2014/main" id="{0647E9CA-F77C-5D7E-5259-71CC73ACB93B}"/>
                </a:ext>
              </a:extLst>
            </p:cNvPr>
            <p:cNvSpPr/>
            <p:nvPr/>
          </p:nvSpPr>
          <p:spPr>
            <a:xfrm>
              <a:off x="10535655" y="2062737"/>
              <a:ext cx="473485" cy="746969"/>
            </a:xfrm>
            <a:custGeom>
              <a:avLst/>
              <a:gdLst>
                <a:gd name="connsiteX0" fmla="*/ 503853 w 503853"/>
                <a:gd name="connsiteY0" fmla="*/ 0 h 802433"/>
                <a:gd name="connsiteX1" fmla="*/ 503853 w 503853"/>
                <a:gd name="connsiteY1" fmla="*/ 802433 h 802433"/>
                <a:gd name="connsiteX2" fmla="*/ 0 w 503853"/>
                <a:gd name="connsiteY2" fmla="*/ 802433 h 802433"/>
              </a:gdLst>
              <a:ahLst/>
              <a:cxnLst>
                <a:cxn ang="0">
                  <a:pos x="connsiteX0" y="connsiteY0"/>
                </a:cxn>
                <a:cxn ang="0">
                  <a:pos x="connsiteX1" y="connsiteY1"/>
                </a:cxn>
                <a:cxn ang="0">
                  <a:pos x="connsiteX2" y="connsiteY2"/>
                </a:cxn>
              </a:cxnLst>
              <a:rect l="l" t="t" r="r" b="b"/>
              <a:pathLst>
                <a:path w="503853" h="802433">
                  <a:moveTo>
                    <a:pt x="503853" y="0"/>
                  </a:moveTo>
                  <a:lnTo>
                    <a:pt x="503853" y="802433"/>
                  </a:lnTo>
                  <a:lnTo>
                    <a:pt x="0" y="802433"/>
                  </a:lnTo>
                </a:path>
              </a:pathLst>
            </a:custGeom>
            <a:no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schemeClr val="tx1"/>
                </a:solidFill>
                <a:latin typeface="Calibri" panose="020F0502020204030204" pitchFamily="34" charset="0"/>
                <a:cs typeface="Calibri" panose="020F0502020204030204" pitchFamily="34" charset="0"/>
              </a:endParaRPr>
            </a:p>
          </p:txBody>
        </p:sp>
        <p:sp>
          <p:nvSpPr>
            <p:cNvPr id="8" name="Rounded Rectangle 24">
              <a:extLst>
                <a:ext uri="{FF2B5EF4-FFF2-40B4-BE49-F238E27FC236}">
                  <a16:creationId xmlns:a16="http://schemas.microsoft.com/office/drawing/2014/main" id="{DBD30C87-CD08-80FA-852C-E1292D1AC798}"/>
                </a:ext>
              </a:extLst>
            </p:cNvPr>
            <p:cNvSpPr/>
            <p:nvPr/>
          </p:nvSpPr>
          <p:spPr>
            <a:xfrm>
              <a:off x="7124587" y="4464266"/>
              <a:ext cx="3482191" cy="688759"/>
            </a:xfrm>
            <a:prstGeom prst="roundRect">
              <a:avLst>
                <a:gd name="adj" fmla="val 43367"/>
              </a:avLst>
            </a:prstGeom>
            <a:solidFill>
              <a:srgbClr val="EDAEAE"/>
            </a:solidFill>
            <a:ln w="28575" cap="flat" cmpd="sng" algn="ctr">
              <a:solidFill>
                <a:srgbClr val="A64948"/>
              </a:solidFill>
              <a:prstDash val="solid"/>
            </a:ln>
            <a:effectLst>
              <a:outerShdw blurRad="63500" sx="102000" sy="102000" algn="ctr" rotWithShape="0">
                <a:srgbClr val="5F2D95">
                  <a:alpha val="40000"/>
                </a:srgbClr>
              </a:outerShdw>
            </a:effectLst>
          </p:spPr>
          <p:txBody>
            <a:bodyPr lIns="137160" tIns="0" rIns="137160" bIns="0" rtlCol="0" anchor="ctr"/>
            <a:lstStyle/>
            <a:p>
              <a:pPr algn="ctr"/>
              <a:r>
                <a:rPr lang="en-GB" sz="1050" dirty="0">
                  <a:latin typeface="Calibri" panose="020F0502020204030204" pitchFamily="34" charset="0"/>
                  <a:cs typeface="Calibri" panose="020F0502020204030204" pitchFamily="34" charset="0"/>
                </a:rPr>
                <a:t>Co-inhibition of AR and PARP may result in enhanced benefit in tumors with or without HRR gene alterations</a:t>
              </a:r>
              <a:endParaRPr lang="en-GB" sz="1050" baseline="30000" dirty="0">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DA9E1DF0-92F0-2478-DAF2-556A2D2C4ED4}"/>
                </a:ext>
              </a:extLst>
            </p:cNvPr>
            <p:cNvGrpSpPr/>
            <p:nvPr/>
          </p:nvGrpSpPr>
          <p:grpSpPr>
            <a:xfrm>
              <a:off x="6117560" y="1588770"/>
              <a:ext cx="774011" cy="572136"/>
              <a:chOff x="6270950" y="1514474"/>
              <a:chExt cx="529181" cy="391162"/>
            </a:xfrm>
          </p:grpSpPr>
          <p:sp>
            <p:nvSpPr>
              <p:cNvPr id="51" name="Freeform: Shape 3">
                <a:extLst>
                  <a:ext uri="{FF2B5EF4-FFF2-40B4-BE49-F238E27FC236}">
                    <a16:creationId xmlns:a16="http://schemas.microsoft.com/office/drawing/2014/main" id="{D6F3E1ED-7257-5849-1F8F-FD1E6E2C9FCF}"/>
                  </a:ext>
                </a:extLst>
              </p:cNvPr>
              <p:cNvSpPr/>
              <p:nvPr/>
            </p:nvSpPr>
            <p:spPr>
              <a:xfrm>
                <a:off x="6396541" y="1514474"/>
                <a:ext cx="276923" cy="276923"/>
              </a:xfrm>
              <a:custGeom>
                <a:avLst/>
                <a:gdLst>
                  <a:gd name="connsiteX0" fmla="*/ 401790 w 401790"/>
                  <a:gd name="connsiteY0" fmla="*/ 200895 h 401790"/>
                  <a:gd name="connsiteX1" fmla="*/ 200895 w 401790"/>
                  <a:gd name="connsiteY1" fmla="*/ 401790 h 401790"/>
                  <a:gd name="connsiteX2" fmla="*/ 0 w 401790"/>
                  <a:gd name="connsiteY2" fmla="*/ 200895 h 401790"/>
                  <a:gd name="connsiteX3" fmla="*/ 200895 w 401790"/>
                  <a:gd name="connsiteY3" fmla="*/ 0 h 401790"/>
                  <a:gd name="connsiteX4" fmla="*/ 401790 w 401790"/>
                  <a:gd name="connsiteY4" fmla="*/ 200895 h 401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790" h="401790">
                    <a:moveTo>
                      <a:pt x="401790" y="200895"/>
                    </a:moveTo>
                    <a:cubicBezTo>
                      <a:pt x="401790" y="311847"/>
                      <a:pt x="311847" y="401790"/>
                      <a:pt x="200895" y="401790"/>
                    </a:cubicBezTo>
                    <a:cubicBezTo>
                      <a:pt x="89944" y="401790"/>
                      <a:pt x="0" y="311847"/>
                      <a:pt x="0" y="200895"/>
                    </a:cubicBezTo>
                    <a:cubicBezTo>
                      <a:pt x="0" y="89944"/>
                      <a:pt x="89944" y="0"/>
                      <a:pt x="200895" y="0"/>
                    </a:cubicBezTo>
                    <a:cubicBezTo>
                      <a:pt x="311847" y="0"/>
                      <a:pt x="401790" y="89944"/>
                      <a:pt x="401790" y="200895"/>
                    </a:cubicBezTo>
                    <a:close/>
                  </a:path>
                </a:pathLst>
              </a:custGeom>
              <a:solidFill>
                <a:schemeClr val="accent6">
                  <a:lumMod val="20000"/>
                  <a:lumOff val="80000"/>
                </a:schemeClr>
              </a:solidFill>
              <a:ln w="19050" cap="flat" cmpd="sng" algn="ctr">
                <a:solidFill>
                  <a:schemeClr val="accent6"/>
                </a:solidFill>
                <a:prstDash val="solid"/>
              </a:ln>
              <a:effectLst>
                <a:outerShdw blurRad="63500" sx="102000" sy="102000" algn="ctr" rotWithShape="0">
                  <a:srgbClr val="5F2D95">
                    <a:alpha val="40000"/>
                  </a:srgbClr>
                </a:outerShdw>
              </a:effectLst>
            </p:spPr>
            <p:txBody>
              <a:bodyPr wrap="none" lIns="137160" tIns="0" rIns="137160" bIns="0" rtlCol="0" anchor="ctr"/>
              <a:lstStyle/>
              <a:p>
                <a:pPr algn="ctr"/>
                <a:r>
                  <a:rPr lang="en-GB" sz="675" dirty="0">
                    <a:latin typeface="Calibri" panose="020F0502020204030204" pitchFamily="34" charset="0"/>
                    <a:cs typeface="Calibri" panose="020F0502020204030204" pitchFamily="34" charset="0"/>
                  </a:rPr>
                  <a:t>ARSi</a:t>
                </a:r>
              </a:p>
            </p:txBody>
          </p:sp>
          <p:sp>
            <p:nvSpPr>
              <p:cNvPr id="52" name="Freeform: Shape 4">
                <a:extLst>
                  <a:ext uri="{FF2B5EF4-FFF2-40B4-BE49-F238E27FC236}">
                    <a16:creationId xmlns:a16="http://schemas.microsoft.com/office/drawing/2014/main" id="{C7F7A1A0-DF0D-A8D7-E116-898D0AE13A58}"/>
                  </a:ext>
                </a:extLst>
              </p:cNvPr>
              <p:cNvSpPr/>
              <p:nvPr/>
            </p:nvSpPr>
            <p:spPr>
              <a:xfrm>
                <a:off x="6270950" y="1638033"/>
                <a:ext cx="529181" cy="267603"/>
              </a:xfrm>
              <a:custGeom>
                <a:avLst/>
                <a:gdLst>
                  <a:gd name="connsiteX0" fmla="*/ 48266 w 764823"/>
                  <a:gd name="connsiteY0" fmla="*/ 9620 h 386766"/>
                  <a:gd name="connsiteX1" fmla="*/ 81694 w 764823"/>
                  <a:gd name="connsiteY1" fmla="*/ 280 h 386766"/>
                  <a:gd name="connsiteX2" fmla="*/ 133802 w 764823"/>
                  <a:gd name="connsiteY2" fmla="*/ 15192 h 386766"/>
                  <a:gd name="connsiteX3" fmla="*/ 152319 w 764823"/>
                  <a:gd name="connsiteY3" fmla="*/ 56157 h 386766"/>
                  <a:gd name="connsiteX4" fmla="*/ 159693 w 764823"/>
                  <a:gd name="connsiteY4" fmla="*/ 102694 h 386766"/>
                  <a:gd name="connsiteX5" fmla="*/ 189516 w 764823"/>
                  <a:gd name="connsiteY5" fmla="*/ 167747 h 386766"/>
                  <a:gd name="connsiteX6" fmla="*/ 241624 w 764823"/>
                  <a:gd name="connsiteY6" fmla="*/ 217889 h 386766"/>
                  <a:gd name="connsiteX7" fmla="*/ 321589 w 764823"/>
                  <a:gd name="connsiteY7" fmla="*/ 249515 h 386766"/>
                  <a:gd name="connsiteX8" fmla="*/ 414499 w 764823"/>
                  <a:gd name="connsiteY8" fmla="*/ 255086 h 386766"/>
                  <a:gd name="connsiteX9" fmla="*/ 526089 w 764823"/>
                  <a:gd name="connsiteY9" fmla="*/ 217889 h 386766"/>
                  <a:gd name="connsiteX10" fmla="*/ 589340 w 764823"/>
                  <a:gd name="connsiteY10" fmla="*/ 152836 h 386766"/>
                  <a:gd name="connsiteX11" fmla="*/ 607856 w 764823"/>
                  <a:gd name="connsiteY11" fmla="*/ 84014 h 386766"/>
                  <a:gd name="connsiteX12" fmla="*/ 609659 w 764823"/>
                  <a:gd name="connsiteY12" fmla="*/ 33872 h 386766"/>
                  <a:gd name="connsiteX13" fmla="*/ 693392 w 764823"/>
                  <a:gd name="connsiteY13" fmla="*/ 4049 h 386766"/>
                  <a:gd name="connsiteX14" fmla="*/ 754841 w 764823"/>
                  <a:gd name="connsiteY14" fmla="*/ 39443 h 386766"/>
                  <a:gd name="connsiteX15" fmla="*/ 762214 w 764823"/>
                  <a:gd name="connsiteY15" fmla="*/ 108265 h 386766"/>
                  <a:gd name="connsiteX16" fmla="*/ 693392 w 764823"/>
                  <a:gd name="connsiteY16" fmla="*/ 251481 h 386766"/>
                  <a:gd name="connsiteX17" fmla="*/ 563286 w 764823"/>
                  <a:gd name="connsiteY17" fmla="*/ 348160 h 386766"/>
                  <a:gd name="connsiteX18" fmla="*/ 347643 w 764823"/>
                  <a:gd name="connsiteY18" fmla="*/ 385357 h 386766"/>
                  <a:gd name="connsiteX19" fmla="*/ 183944 w 764823"/>
                  <a:gd name="connsiteY19" fmla="*/ 342589 h 386766"/>
                  <a:gd name="connsiteX20" fmla="*/ 61212 w 764823"/>
                  <a:gd name="connsiteY20" fmla="*/ 245910 h 386766"/>
                  <a:gd name="connsiteX21" fmla="*/ 1729 w 764823"/>
                  <a:gd name="connsiteY21" fmla="*/ 113837 h 386766"/>
                  <a:gd name="connsiteX22" fmla="*/ 11070 w 764823"/>
                  <a:gd name="connsiteY22" fmla="*/ 43212 h 386766"/>
                  <a:gd name="connsiteX23" fmla="*/ 48266 w 764823"/>
                  <a:gd name="connsiteY23" fmla="*/ 9784 h 38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823" h="386766">
                    <a:moveTo>
                      <a:pt x="48266" y="9620"/>
                    </a:moveTo>
                    <a:cubicBezTo>
                      <a:pt x="64489" y="1591"/>
                      <a:pt x="78581" y="444"/>
                      <a:pt x="81694" y="280"/>
                    </a:cubicBezTo>
                    <a:cubicBezTo>
                      <a:pt x="90051" y="-211"/>
                      <a:pt x="115778" y="-1850"/>
                      <a:pt x="133802" y="15192"/>
                    </a:cubicBezTo>
                    <a:cubicBezTo>
                      <a:pt x="143798" y="24696"/>
                      <a:pt x="146911" y="35674"/>
                      <a:pt x="152319" y="56157"/>
                    </a:cubicBezTo>
                    <a:cubicBezTo>
                      <a:pt x="158382" y="78279"/>
                      <a:pt x="156088" y="84833"/>
                      <a:pt x="159693" y="102694"/>
                    </a:cubicBezTo>
                    <a:cubicBezTo>
                      <a:pt x="166083" y="134156"/>
                      <a:pt x="181323" y="156277"/>
                      <a:pt x="189516" y="167747"/>
                    </a:cubicBezTo>
                    <a:cubicBezTo>
                      <a:pt x="195087" y="175777"/>
                      <a:pt x="211965" y="198226"/>
                      <a:pt x="241624" y="217889"/>
                    </a:cubicBezTo>
                    <a:cubicBezTo>
                      <a:pt x="272102" y="238044"/>
                      <a:pt x="299795" y="244599"/>
                      <a:pt x="321589" y="249515"/>
                    </a:cubicBezTo>
                    <a:cubicBezTo>
                      <a:pt x="365504" y="259346"/>
                      <a:pt x="401226" y="256561"/>
                      <a:pt x="414499" y="255086"/>
                    </a:cubicBezTo>
                    <a:cubicBezTo>
                      <a:pt x="437767" y="252628"/>
                      <a:pt x="481354" y="247385"/>
                      <a:pt x="526089" y="217889"/>
                    </a:cubicBezTo>
                    <a:cubicBezTo>
                      <a:pt x="543458" y="206419"/>
                      <a:pt x="571315" y="188066"/>
                      <a:pt x="589340" y="152836"/>
                    </a:cubicBezTo>
                    <a:cubicBezTo>
                      <a:pt x="604907" y="122358"/>
                      <a:pt x="607528" y="89913"/>
                      <a:pt x="607856" y="84014"/>
                    </a:cubicBezTo>
                    <a:cubicBezTo>
                      <a:pt x="609986" y="53699"/>
                      <a:pt x="602776" y="47473"/>
                      <a:pt x="609659" y="33872"/>
                    </a:cubicBezTo>
                    <a:cubicBezTo>
                      <a:pt x="622768" y="7982"/>
                      <a:pt x="663733" y="-48"/>
                      <a:pt x="693392" y="4049"/>
                    </a:cubicBezTo>
                    <a:cubicBezTo>
                      <a:pt x="701094" y="5196"/>
                      <a:pt x="736160" y="10112"/>
                      <a:pt x="754841" y="39443"/>
                    </a:cubicBezTo>
                    <a:cubicBezTo>
                      <a:pt x="761723" y="50258"/>
                      <a:pt x="768769" y="68119"/>
                      <a:pt x="762214" y="108265"/>
                    </a:cubicBezTo>
                    <a:cubicBezTo>
                      <a:pt x="751072" y="177415"/>
                      <a:pt x="713547" y="227885"/>
                      <a:pt x="693392" y="251481"/>
                    </a:cubicBezTo>
                    <a:cubicBezTo>
                      <a:pt x="684380" y="261968"/>
                      <a:pt x="640629" y="312110"/>
                      <a:pt x="563286" y="348160"/>
                    </a:cubicBezTo>
                    <a:cubicBezTo>
                      <a:pt x="467918" y="392567"/>
                      <a:pt x="381726" y="387651"/>
                      <a:pt x="347643" y="385357"/>
                    </a:cubicBezTo>
                    <a:cubicBezTo>
                      <a:pt x="317820" y="383226"/>
                      <a:pt x="255061" y="378311"/>
                      <a:pt x="183944" y="342589"/>
                    </a:cubicBezTo>
                    <a:cubicBezTo>
                      <a:pt x="158873" y="329971"/>
                      <a:pt x="106601" y="302934"/>
                      <a:pt x="61212" y="245910"/>
                    </a:cubicBezTo>
                    <a:cubicBezTo>
                      <a:pt x="13364" y="185608"/>
                      <a:pt x="4024" y="130715"/>
                      <a:pt x="1729" y="113837"/>
                    </a:cubicBezTo>
                    <a:cubicBezTo>
                      <a:pt x="-3842" y="72052"/>
                      <a:pt x="5334" y="52552"/>
                      <a:pt x="11070" y="43212"/>
                    </a:cubicBezTo>
                    <a:cubicBezTo>
                      <a:pt x="23851" y="22402"/>
                      <a:pt x="43842" y="11914"/>
                      <a:pt x="48266" y="9784"/>
                    </a:cubicBezTo>
                    <a:close/>
                  </a:path>
                </a:pathLst>
              </a:custGeom>
              <a:solidFill>
                <a:schemeClr val="accent6">
                  <a:lumMod val="60000"/>
                  <a:lumOff val="40000"/>
                </a:schemeClr>
              </a:solidFill>
              <a:ln w="19050" cap="flat" cmpd="sng" algn="ctr">
                <a:solidFill>
                  <a:schemeClr val="accent6"/>
                </a:solidFill>
                <a:prstDash val="solid"/>
              </a:ln>
              <a:effectLst>
                <a:outerShdw blurRad="63500" sx="102000" sy="102000" algn="ctr" rotWithShape="0">
                  <a:srgbClr val="5F2D95">
                    <a:alpha val="40000"/>
                  </a:srgbClr>
                </a:outerShdw>
              </a:effectLst>
            </p:spPr>
            <p:txBody>
              <a:bodyPr rot="0" spcFirstLastPara="0" vertOverflow="overflow" horzOverflow="overflow" vert="horz" wrap="none" lIns="137160" tIns="0" rIns="137160" bIns="0" numCol="1" spcCol="0" rtlCol="0" fromWordArt="0" anchor="b" anchorCtr="0" forceAA="0" compatLnSpc="1">
                <a:prstTxWarp prst="textNoShape">
                  <a:avLst/>
                </a:prstTxWarp>
                <a:noAutofit/>
              </a:bodyPr>
              <a:lstStyle/>
              <a:p>
                <a:pPr algn="ctr"/>
                <a:r>
                  <a:rPr lang="en-GB" sz="675" dirty="0">
                    <a:latin typeface="Calibri" panose="020F0502020204030204" pitchFamily="34" charset="0"/>
                    <a:cs typeface="Calibri" panose="020F0502020204030204" pitchFamily="34" charset="0"/>
                  </a:rPr>
                  <a:t>AR</a:t>
                </a:r>
              </a:p>
            </p:txBody>
          </p:sp>
        </p:grpSp>
        <p:grpSp>
          <p:nvGrpSpPr>
            <p:cNvPr id="10" name="Group 9">
              <a:extLst>
                <a:ext uri="{FF2B5EF4-FFF2-40B4-BE49-F238E27FC236}">
                  <a16:creationId xmlns:a16="http://schemas.microsoft.com/office/drawing/2014/main" id="{78848FBB-17A7-565F-177D-473B6880684E}"/>
                </a:ext>
              </a:extLst>
            </p:cNvPr>
            <p:cNvGrpSpPr/>
            <p:nvPr/>
          </p:nvGrpSpPr>
          <p:grpSpPr>
            <a:xfrm>
              <a:off x="10825005" y="1611631"/>
              <a:ext cx="778632" cy="498134"/>
              <a:chOff x="10916445" y="1495355"/>
              <a:chExt cx="573280" cy="366759"/>
            </a:xfrm>
          </p:grpSpPr>
          <p:sp>
            <p:nvSpPr>
              <p:cNvPr id="49" name="Freeform: Shape 6">
                <a:extLst>
                  <a:ext uri="{FF2B5EF4-FFF2-40B4-BE49-F238E27FC236}">
                    <a16:creationId xmlns:a16="http://schemas.microsoft.com/office/drawing/2014/main" id="{F3F1A649-42B4-D33B-6AB7-D7BB0BE72E90}"/>
                  </a:ext>
                </a:extLst>
              </p:cNvPr>
              <p:cNvSpPr/>
              <p:nvPr/>
            </p:nvSpPr>
            <p:spPr>
              <a:xfrm>
                <a:off x="10916445" y="1553417"/>
                <a:ext cx="573280" cy="308697"/>
              </a:xfrm>
              <a:custGeom>
                <a:avLst/>
                <a:gdLst>
                  <a:gd name="connsiteX0" fmla="*/ 1544 w 828560"/>
                  <a:gd name="connsiteY0" fmla="*/ 83689 h 296873"/>
                  <a:gd name="connsiteX1" fmla="*/ 7935 w 828560"/>
                  <a:gd name="connsiteY1" fmla="*/ 38791 h 296873"/>
                  <a:gd name="connsiteX2" fmla="*/ 48573 w 828560"/>
                  <a:gd name="connsiteY2" fmla="*/ 10934 h 296873"/>
                  <a:gd name="connsiteX3" fmla="*/ 114773 w 828560"/>
                  <a:gd name="connsiteY3" fmla="*/ 5527 h 296873"/>
                  <a:gd name="connsiteX4" fmla="*/ 180973 w 828560"/>
                  <a:gd name="connsiteY4" fmla="*/ 24698 h 296873"/>
                  <a:gd name="connsiteX5" fmla="*/ 188511 w 828560"/>
                  <a:gd name="connsiteY5" fmla="*/ 75987 h 296873"/>
                  <a:gd name="connsiteX6" fmla="*/ 187364 w 828560"/>
                  <a:gd name="connsiteY6" fmla="*/ 158246 h 296873"/>
                  <a:gd name="connsiteX7" fmla="*/ 189494 w 828560"/>
                  <a:gd name="connsiteY7" fmla="*/ 184956 h 296873"/>
                  <a:gd name="connsiteX8" fmla="*/ 224725 w 828560"/>
                  <a:gd name="connsiteY8" fmla="*/ 206258 h 296873"/>
                  <a:gd name="connsiteX9" fmla="*/ 603083 w 828560"/>
                  <a:gd name="connsiteY9" fmla="*/ 206258 h 296873"/>
                  <a:gd name="connsiteX10" fmla="*/ 614881 w 828560"/>
                  <a:gd name="connsiteY10" fmla="*/ 206258 h 296873"/>
                  <a:gd name="connsiteX11" fmla="*/ 645851 w 828560"/>
                  <a:gd name="connsiteY11" fmla="*/ 176271 h 296873"/>
                  <a:gd name="connsiteX12" fmla="*/ 647981 w 828560"/>
                  <a:gd name="connsiteY12" fmla="*/ 130390 h 296873"/>
                  <a:gd name="connsiteX13" fmla="*/ 650111 w 828560"/>
                  <a:gd name="connsiteY13" fmla="*/ 58782 h 296873"/>
                  <a:gd name="connsiteX14" fmla="*/ 659779 w 828560"/>
                  <a:gd name="connsiteY14" fmla="*/ 22404 h 296873"/>
                  <a:gd name="connsiteX15" fmla="*/ 729256 w 828560"/>
                  <a:gd name="connsiteY15" fmla="*/ 2085 h 296873"/>
                  <a:gd name="connsiteX16" fmla="*/ 801848 w 828560"/>
                  <a:gd name="connsiteY16" fmla="*/ 10606 h 296873"/>
                  <a:gd name="connsiteX17" fmla="*/ 821019 w 828560"/>
                  <a:gd name="connsiteY17" fmla="*/ 37316 h 296873"/>
                  <a:gd name="connsiteX18" fmla="*/ 828557 w 828560"/>
                  <a:gd name="connsiteY18" fmla="*/ 61895 h 296873"/>
                  <a:gd name="connsiteX19" fmla="*/ 828557 w 828560"/>
                  <a:gd name="connsiteY19" fmla="*/ 232804 h 296873"/>
                  <a:gd name="connsiteX20" fmla="*/ 724832 w 828560"/>
                  <a:gd name="connsiteY20" fmla="*/ 296874 h 296873"/>
                  <a:gd name="connsiteX21" fmla="*/ 98551 w 828560"/>
                  <a:gd name="connsiteY21" fmla="*/ 296874 h 296873"/>
                  <a:gd name="connsiteX22" fmla="*/ 6624 w 828560"/>
                  <a:gd name="connsiteY22" fmla="*/ 233787 h 296873"/>
                  <a:gd name="connsiteX23" fmla="*/ 1216 w 828560"/>
                  <a:gd name="connsiteY23" fmla="*/ 83033 h 29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28560" h="296873">
                    <a:moveTo>
                      <a:pt x="1544" y="83689"/>
                    </a:moveTo>
                    <a:cubicBezTo>
                      <a:pt x="233" y="77134"/>
                      <a:pt x="-3208" y="57307"/>
                      <a:pt x="7935" y="38791"/>
                    </a:cubicBezTo>
                    <a:cubicBezTo>
                      <a:pt x="18094" y="22077"/>
                      <a:pt x="34480" y="16178"/>
                      <a:pt x="48573" y="10934"/>
                    </a:cubicBezTo>
                    <a:cubicBezTo>
                      <a:pt x="72169" y="2413"/>
                      <a:pt x="91996" y="3724"/>
                      <a:pt x="114773" y="5527"/>
                    </a:cubicBezTo>
                    <a:cubicBezTo>
                      <a:pt x="149348" y="8312"/>
                      <a:pt x="169339" y="9951"/>
                      <a:pt x="180973" y="24698"/>
                    </a:cubicBezTo>
                    <a:cubicBezTo>
                      <a:pt x="188183" y="33875"/>
                      <a:pt x="188511" y="43543"/>
                      <a:pt x="188511" y="75987"/>
                    </a:cubicBezTo>
                    <a:cubicBezTo>
                      <a:pt x="188511" y="115478"/>
                      <a:pt x="189986" y="135142"/>
                      <a:pt x="187364" y="158246"/>
                    </a:cubicBezTo>
                    <a:cubicBezTo>
                      <a:pt x="186217" y="168406"/>
                      <a:pt x="185070" y="176435"/>
                      <a:pt x="189494" y="184956"/>
                    </a:cubicBezTo>
                    <a:cubicBezTo>
                      <a:pt x="196868" y="199048"/>
                      <a:pt x="213910" y="204291"/>
                      <a:pt x="224725" y="206258"/>
                    </a:cubicBezTo>
                    <a:lnTo>
                      <a:pt x="603083" y="206258"/>
                    </a:lnTo>
                    <a:cubicBezTo>
                      <a:pt x="605868" y="206749"/>
                      <a:pt x="610129" y="207241"/>
                      <a:pt x="614881" y="206258"/>
                    </a:cubicBezTo>
                    <a:cubicBezTo>
                      <a:pt x="635036" y="202489"/>
                      <a:pt x="644540" y="179712"/>
                      <a:pt x="645851" y="176271"/>
                    </a:cubicBezTo>
                    <a:cubicBezTo>
                      <a:pt x="650275" y="165620"/>
                      <a:pt x="648964" y="160213"/>
                      <a:pt x="647981" y="130390"/>
                    </a:cubicBezTo>
                    <a:cubicBezTo>
                      <a:pt x="646670" y="88113"/>
                      <a:pt x="648636" y="69433"/>
                      <a:pt x="650111" y="58782"/>
                    </a:cubicBezTo>
                    <a:cubicBezTo>
                      <a:pt x="652733" y="39446"/>
                      <a:pt x="654208" y="29778"/>
                      <a:pt x="659779" y="22404"/>
                    </a:cubicBezTo>
                    <a:cubicBezTo>
                      <a:pt x="671413" y="7165"/>
                      <a:pt x="690913" y="5363"/>
                      <a:pt x="729256" y="2085"/>
                    </a:cubicBezTo>
                    <a:cubicBezTo>
                      <a:pt x="767273" y="-1028"/>
                      <a:pt x="786608" y="-2339"/>
                      <a:pt x="801848" y="10606"/>
                    </a:cubicBezTo>
                    <a:cubicBezTo>
                      <a:pt x="812826" y="19946"/>
                      <a:pt x="820200" y="35349"/>
                      <a:pt x="821019" y="37316"/>
                    </a:cubicBezTo>
                    <a:cubicBezTo>
                      <a:pt x="825608" y="46984"/>
                      <a:pt x="827574" y="55668"/>
                      <a:pt x="828557" y="61895"/>
                    </a:cubicBezTo>
                    <a:lnTo>
                      <a:pt x="828557" y="232804"/>
                    </a:lnTo>
                    <a:cubicBezTo>
                      <a:pt x="828557" y="232804"/>
                      <a:pt x="830687" y="280815"/>
                      <a:pt x="724832" y="296874"/>
                    </a:cubicBezTo>
                    <a:lnTo>
                      <a:pt x="98551" y="296874"/>
                    </a:lnTo>
                    <a:cubicBezTo>
                      <a:pt x="98551" y="296874"/>
                      <a:pt x="28090" y="286223"/>
                      <a:pt x="6624" y="233787"/>
                    </a:cubicBezTo>
                    <a:lnTo>
                      <a:pt x="1216" y="83033"/>
                    </a:lnTo>
                    <a:close/>
                  </a:path>
                </a:pathLst>
              </a:custGeom>
              <a:solidFill>
                <a:srgbClr val="71DAFF"/>
              </a:solidFill>
              <a:ln w="28575" cap="flat" cmpd="sng" algn="ctr">
                <a:solidFill>
                  <a:srgbClr val="00B0F0"/>
                </a:solidFill>
                <a:prstDash val="solid"/>
              </a:ln>
              <a:effectLst>
                <a:outerShdw blurRad="63500" sx="102000" sy="102000" algn="ctr" rotWithShape="0">
                  <a:srgbClr val="5F2D95">
                    <a:alpha val="40000"/>
                  </a:srgbClr>
                </a:outerShdw>
              </a:effectLst>
            </p:spPr>
            <p:txBody>
              <a:bodyPr lIns="68580" tIns="0" rIns="68580" bIns="0" rtlCol="0" anchor="b" anchorCtr="0"/>
              <a:lstStyle/>
              <a:p>
                <a:pPr algn="ctr"/>
                <a:r>
                  <a:rPr lang="en-GB" sz="675" dirty="0">
                    <a:latin typeface="Calibri" panose="020F0502020204030204" pitchFamily="34" charset="0"/>
                    <a:cs typeface="Calibri" panose="020F0502020204030204" pitchFamily="34" charset="0"/>
                  </a:rPr>
                  <a:t>PARP</a:t>
                </a:r>
              </a:p>
            </p:txBody>
          </p:sp>
          <p:sp>
            <p:nvSpPr>
              <p:cNvPr id="50" name="Freeform: Shape 8">
                <a:extLst>
                  <a:ext uri="{FF2B5EF4-FFF2-40B4-BE49-F238E27FC236}">
                    <a16:creationId xmlns:a16="http://schemas.microsoft.com/office/drawing/2014/main" id="{3A7E8B49-C004-3064-B232-DC98696E21DE}"/>
                  </a:ext>
                </a:extLst>
              </p:cNvPr>
              <p:cNvSpPr/>
              <p:nvPr/>
            </p:nvSpPr>
            <p:spPr>
              <a:xfrm>
                <a:off x="11067430" y="1495355"/>
                <a:ext cx="271309" cy="235142"/>
              </a:xfrm>
              <a:custGeom>
                <a:avLst/>
                <a:gdLst>
                  <a:gd name="connsiteX0" fmla="*/ 332804 w 392122"/>
                  <a:gd name="connsiteY0" fmla="*/ 0 h 339850"/>
                  <a:gd name="connsiteX1" fmla="*/ 392122 w 392122"/>
                  <a:gd name="connsiteY1" fmla="*/ 59318 h 339850"/>
                  <a:gd name="connsiteX2" fmla="*/ 392122 w 392122"/>
                  <a:gd name="connsiteY2" fmla="*/ 280532 h 339850"/>
                  <a:gd name="connsiteX3" fmla="*/ 332804 w 392122"/>
                  <a:gd name="connsiteY3" fmla="*/ 339850 h 339850"/>
                  <a:gd name="connsiteX4" fmla="*/ 59318 w 392122"/>
                  <a:gd name="connsiteY4" fmla="*/ 339850 h 339850"/>
                  <a:gd name="connsiteX5" fmla="*/ 0 w 392122"/>
                  <a:gd name="connsiteY5" fmla="*/ 280532 h 339850"/>
                  <a:gd name="connsiteX6" fmla="*/ 0 w 392122"/>
                  <a:gd name="connsiteY6" fmla="*/ 59318 h 339850"/>
                  <a:gd name="connsiteX7" fmla="*/ 59318 w 392122"/>
                  <a:gd name="connsiteY7" fmla="*/ 0 h 33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122" h="339850">
                    <a:moveTo>
                      <a:pt x="332804" y="0"/>
                    </a:moveTo>
                    <a:cubicBezTo>
                      <a:pt x="365565" y="0"/>
                      <a:pt x="392122" y="26558"/>
                      <a:pt x="392122" y="59318"/>
                    </a:cubicBezTo>
                    <a:lnTo>
                      <a:pt x="392122" y="280532"/>
                    </a:lnTo>
                    <a:cubicBezTo>
                      <a:pt x="392122" y="313293"/>
                      <a:pt x="365565" y="339850"/>
                      <a:pt x="332804" y="339850"/>
                    </a:cubicBezTo>
                    <a:lnTo>
                      <a:pt x="59318" y="339850"/>
                    </a:lnTo>
                    <a:cubicBezTo>
                      <a:pt x="26558" y="339850"/>
                      <a:pt x="0" y="313293"/>
                      <a:pt x="0" y="280532"/>
                    </a:cubicBezTo>
                    <a:lnTo>
                      <a:pt x="0" y="59318"/>
                    </a:lnTo>
                    <a:cubicBezTo>
                      <a:pt x="0" y="26558"/>
                      <a:pt x="26558" y="0"/>
                      <a:pt x="59318" y="0"/>
                    </a:cubicBezTo>
                    <a:close/>
                  </a:path>
                </a:pathLst>
              </a:custGeom>
              <a:solidFill>
                <a:schemeClr val="accent5">
                  <a:lumMod val="20000"/>
                  <a:lumOff val="80000"/>
                </a:schemeClr>
              </a:solidFill>
              <a:ln w="19050" cap="flat" cmpd="sng" algn="ctr">
                <a:solidFill>
                  <a:schemeClr val="accent5"/>
                </a:solidFill>
                <a:prstDash val="solid"/>
              </a:ln>
              <a:effectLst>
                <a:outerShdw blurRad="63500" sx="102000" sy="102000" algn="ctr" rotWithShape="0">
                  <a:srgbClr val="5F2D95">
                    <a:alpha val="40000"/>
                  </a:srgbClr>
                </a:outerShdw>
              </a:effectLst>
            </p:spPr>
            <p:txBody>
              <a:bodyPr rot="0" spcFirstLastPara="0" vertOverflow="overflow" horzOverflow="overflow" vert="horz" wrap="none" lIns="137160" tIns="0" rIns="137160" bIns="0" numCol="1" spcCol="0" rtlCol="0" fromWordArt="0" anchor="ctr" anchorCtr="0" forceAA="0" compatLnSpc="1">
                <a:prstTxWarp prst="textNoShape">
                  <a:avLst/>
                </a:prstTxWarp>
                <a:noAutofit/>
              </a:bodyPr>
              <a:lstStyle/>
              <a:p>
                <a:pPr algn="ctr"/>
                <a:r>
                  <a:rPr lang="en-GB" sz="675" dirty="0">
                    <a:latin typeface="Calibri" panose="020F0502020204030204" pitchFamily="34" charset="0"/>
                    <a:cs typeface="Calibri" panose="020F0502020204030204" pitchFamily="34" charset="0"/>
                  </a:rPr>
                  <a:t>PARPi</a:t>
                </a:r>
              </a:p>
            </p:txBody>
          </p:sp>
        </p:grpSp>
        <p:grpSp>
          <p:nvGrpSpPr>
            <p:cNvPr id="11" name="Group 10">
              <a:extLst>
                <a:ext uri="{FF2B5EF4-FFF2-40B4-BE49-F238E27FC236}">
                  <a16:creationId xmlns:a16="http://schemas.microsoft.com/office/drawing/2014/main" id="{AC4B96F1-A08C-8FAD-DF09-E49912AFD047}"/>
                </a:ext>
              </a:extLst>
            </p:cNvPr>
            <p:cNvGrpSpPr/>
            <p:nvPr/>
          </p:nvGrpSpPr>
          <p:grpSpPr>
            <a:xfrm>
              <a:off x="7491448" y="3361342"/>
              <a:ext cx="2747927" cy="543908"/>
              <a:chOff x="2712542" y="3495796"/>
              <a:chExt cx="2815973" cy="497976"/>
            </a:xfrm>
          </p:grpSpPr>
          <p:sp>
            <p:nvSpPr>
              <p:cNvPr id="24" name="Freeform: Shape 10">
                <a:extLst>
                  <a:ext uri="{FF2B5EF4-FFF2-40B4-BE49-F238E27FC236}">
                    <a16:creationId xmlns:a16="http://schemas.microsoft.com/office/drawing/2014/main" id="{6C1FF223-DB86-6244-B490-8440AF653C77}"/>
                  </a:ext>
                </a:extLst>
              </p:cNvPr>
              <p:cNvSpPr/>
              <p:nvPr/>
            </p:nvSpPr>
            <p:spPr>
              <a:xfrm>
                <a:off x="2715328" y="3525926"/>
                <a:ext cx="2813187" cy="448293"/>
              </a:xfrm>
              <a:custGeom>
                <a:avLst/>
                <a:gdLst>
                  <a:gd name="connsiteX0" fmla="*/ 0 w 2813187"/>
                  <a:gd name="connsiteY0" fmla="*/ 27386 h 448293"/>
                  <a:gd name="connsiteX1" fmla="*/ 148295 w 2813187"/>
                  <a:gd name="connsiteY1" fmla="*/ 139304 h 448293"/>
                  <a:gd name="connsiteX2" fmla="*/ 260213 w 2813187"/>
                  <a:gd name="connsiteY2" fmla="*/ 276457 h 448293"/>
                  <a:gd name="connsiteX3" fmla="*/ 386223 w 2813187"/>
                  <a:gd name="connsiteY3" fmla="*/ 391160 h 448293"/>
                  <a:gd name="connsiteX4" fmla="*/ 562539 w 2813187"/>
                  <a:gd name="connsiteY4" fmla="*/ 438680 h 448293"/>
                  <a:gd name="connsiteX5" fmla="*/ 752947 w 2813187"/>
                  <a:gd name="connsiteY5" fmla="*/ 402303 h 448293"/>
                  <a:gd name="connsiteX6" fmla="*/ 943355 w 2813187"/>
                  <a:gd name="connsiteY6" fmla="*/ 220416 h 448293"/>
                  <a:gd name="connsiteX7" fmla="*/ 1161620 w 2813187"/>
                  <a:gd name="connsiteY7" fmla="*/ 24436 h 448293"/>
                  <a:gd name="connsiteX8" fmla="*/ 1421997 w 2813187"/>
                  <a:gd name="connsiteY8" fmla="*/ 24436 h 448293"/>
                  <a:gd name="connsiteX9" fmla="*/ 1573078 w 2813187"/>
                  <a:gd name="connsiteY9" fmla="*/ 144875 h 448293"/>
                  <a:gd name="connsiteX10" fmla="*/ 1724159 w 2813187"/>
                  <a:gd name="connsiteY10" fmla="*/ 318405 h 448293"/>
                  <a:gd name="connsiteX11" fmla="*/ 1900475 w 2813187"/>
                  <a:gd name="connsiteY11" fmla="*/ 433109 h 448293"/>
                  <a:gd name="connsiteX12" fmla="*/ 2166423 w 2813187"/>
                  <a:gd name="connsiteY12" fmla="*/ 413445 h 448293"/>
                  <a:gd name="connsiteX13" fmla="*/ 2393209 w 2813187"/>
                  <a:gd name="connsiteY13" fmla="*/ 197966 h 448293"/>
                  <a:gd name="connsiteX14" fmla="*/ 2522005 w 2813187"/>
                  <a:gd name="connsiteY14" fmla="*/ 49671 h 448293"/>
                  <a:gd name="connsiteX15" fmla="*/ 2813188 w 2813187"/>
                  <a:gd name="connsiteY15" fmla="*/ 18865 h 44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13187" h="448293">
                    <a:moveTo>
                      <a:pt x="0" y="27386"/>
                    </a:moveTo>
                    <a:cubicBezTo>
                      <a:pt x="71280" y="66385"/>
                      <a:pt x="118472" y="108334"/>
                      <a:pt x="148295" y="139304"/>
                    </a:cubicBezTo>
                    <a:cubicBezTo>
                      <a:pt x="194668" y="187315"/>
                      <a:pt x="198273" y="207798"/>
                      <a:pt x="260213" y="276457"/>
                    </a:cubicBezTo>
                    <a:cubicBezTo>
                      <a:pt x="313632" y="335611"/>
                      <a:pt x="340342" y="365106"/>
                      <a:pt x="386223" y="391160"/>
                    </a:cubicBezTo>
                    <a:cubicBezTo>
                      <a:pt x="460617" y="433600"/>
                      <a:pt x="531733" y="437369"/>
                      <a:pt x="562539" y="438680"/>
                    </a:cubicBezTo>
                    <a:cubicBezTo>
                      <a:pt x="588593" y="439827"/>
                      <a:pt x="668886" y="442449"/>
                      <a:pt x="752947" y="402303"/>
                    </a:cubicBezTo>
                    <a:cubicBezTo>
                      <a:pt x="818164" y="371169"/>
                      <a:pt x="831601" y="340199"/>
                      <a:pt x="943355" y="220416"/>
                    </a:cubicBezTo>
                    <a:cubicBezTo>
                      <a:pt x="1050849" y="105056"/>
                      <a:pt x="1105743" y="47049"/>
                      <a:pt x="1161620" y="24436"/>
                    </a:cubicBezTo>
                    <a:cubicBezTo>
                      <a:pt x="1173745" y="19520"/>
                      <a:pt x="1297134" y="-28000"/>
                      <a:pt x="1421997" y="24436"/>
                    </a:cubicBezTo>
                    <a:cubicBezTo>
                      <a:pt x="1475252" y="46722"/>
                      <a:pt x="1507861" y="79494"/>
                      <a:pt x="1573078" y="144875"/>
                    </a:cubicBezTo>
                    <a:cubicBezTo>
                      <a:pt x="1657303" y="229264"/>
                      <a:pt x="1653043" y="253024"/>
                      <a:pt x="1724159" y="318405"/>
                    </a:cubicBezTo>
                    <a:cubicBezTo>
                      <a:pt x="1773645" y="363795"/>
                      <a:pt x="1823296" y="409513"/>
                      <a:pt x="1900475" y="433109"/>
                    </a:cubicBezTo>
                    <a:cubicBezTo>
                      <a:pt x="2031565" y="473419"/>
                      <a:pt x="2148726" y="421639"/>
                      <a:pt x="2166423" y="413445"/>
                    </a:cubicBezTo>
                    <a:cubicBezTo>
                      <a:pt x="2239998" y="379690"/>
                      <a:pt x="2290959" y="319061"/>
                      <a:pt x="2393209" y="197966"/>
                    </a:cubicBezTo>
                    <a:cubicBezTo>
                      <a:pt x="2476943" y="98666"/>
                      <a:pt x="2478745" y="78183"/>
                      <a:pt x="2522005" y="49671"/>
                    </a:cubicBezTo>
                    <a:cubicBezTo>
                      <a:pt x="2613931" y="-11286"/>
                      <a:pt x="2728799" y="-471"/>
                      <a:pt x="2813188" y="18865"/>
                    </a:cubicBezTo>
                  </a:path>
                </a:pathLst>
              </a:custGeom>
              <a:noFill/>
              <a:ln w="65545" cap="rnd">
                <a:solidFill>
                  <a:srgbClr val="231F20"/>
                </a:solidFill>
                <a:prstDash val="solid"/>
                <a:round/>
              </a:ln>
            </p:spPr>
            <p:txBody>
              <a:bodyPr rtlCol="0" anchor="ctr"/>
              <a:lstStyle/>
              <a:p>
                <a:endParaRPr lang="en-GB" sz="1350" dirty="0">
                  <a:latin typeface="Calibri" panose="020F0502020204030204" pitchFamily="34" charset="0"/>
                  <a:cs typeface="Calibri" panose="020F0502020204030204" pitchFamily="34" charset="0"/>
                </a:endParaRPr>
              </a:p>
            </p:txBody>
          </p:sp>
          <p:sp>
            <p:nvSpPr>
              <p:cNvPr id="25" name="Freeform: Shape 11">
                <a:extLst>
                  <a:ext uri="{FF2B5EF4-FFF2-40B4-BE49-F238E27FC236}">
                    <a16:creationId xmlns:a16="http://schemas.microsoft.com/office/drawing/2014/main" id="{F89FA88C-26E7-C13C-6FE5-5264872EC2BA}"/>
                  </a:ext>
                </a:extLst>
              </p:cNvPr>
              <p:cNvSpPr/>
              <p:nvPr/>
            </p:nvSpPr>
            <p:spPr>
              <a:xfrm>
                <a:off x="2712542" y="3529952"/>
                <a:ext cx="2813023" cy="434228"/>
              </a:xfrm>
              <a:custGeom>
                <a:avLst/>
                <a:gdLst>
                  <a:gd name="connsiteX0" fmla="*/ 0 w 2813023"/>
                  <a:gd name="connsiteY0" fmla="*/ 426461 h 434228"/>
                  <a:gd name="connsiteX1" fmla="*/ 137153 w 2813023"/>
                  <a:gd name="connsiteY1" fmla="*/ 429247 h 434228"/>
                  <a:gd name="connsiteX2" fmla="*/ 260377 w 2813023"/>
                  <a:gd name="connsiteY2" fmla="*/ 398441 h 434228"/>
                  <a:gd name="connsiteX3" fmla="*/ 422765 w 2813023"/>
                  <a:gd name="connsiteY3" fmla="*/ 227696 h 434228"/>
                  <a:gd name="connsiteX4" fmla="*/ 568274 w 2813023"/>
                  <a:gd name="connsiteY4" fmla="*/ 65308 h 434228"/>
                  <a:gd name="connsiteX5" fmla="*/ 806203 w 2813023"/>
                  <a:gd name="connsiteY5" fmla="*/ 910 h 434228"/>
                  <a:gd name="connsiteX6" fmla="*/ 979733 w 2813023"/>
                  <a:gd name="connsiteY6" fmla="*/ 45645 h 434228"/>
                  <a:gd name="connsiteX7" fmla="*/ 1136549 w 2813023"/>
                  <a:gd name="connsiteY7" fmla="*/ 193940 h 434228"/>
                  <a:gd name="connsiteX8" fmla="*/ 1273702 w 2813023"/>
                  <a:gd name="connsiteY8" fmla="*/ 353542 h 434228"/>
                  <a:gd name="connsiteX9" fmla="*/ 1441661 w 2813023"/>
                  <a:gd name="connsiteY9" fmla="*/ 426297 h 434228"/>
                  <a:gd name="connsiteX10" fmla="*/ 1651568 w 2813023"/>
                  <a:gd name="connsiteY10" fmla="*/ 409583 h 434228"/>
                  <a:gd name="connsiteX11" fmla="*/ 1855904 w 2813023"/>
                  <a:gd name="connsiteY11" fmla="*/ 210818 h 434228"/>
                  <a:gd name="connsiteX12" fmla="*/ 2068598 w 2813023"/>
                  <a:gd name="connsiteY12" fmla="*/ 26145 h 434228"/>
                  <a:gd name="connsiteX13" fmla="*/ 2354046 w 2813023"/>
                  <a:gd name="connsiteY13" fmla="*/ 26145 h 434228"/>
                  <a:gd name="connsiteX14" fmla="*/ 2538719 w 2813023"/>
                  <a:gd name="connsiteY14" fmla="*/ 160512 h 434228"/>
                  <a:gd name="connsiteX15" fmla="*/ 2664729 w 2813023"/>
                  <a:gd name="connsiteY15" fmla="*/ 328471 h 434228"/>
                  <a:gd name="connsiteX16" fmla="*/ 2813024 w 2813023"/>
                  <a:gd name="connsiteY16" fmla="*/ 420890 h 43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3023" h="434228">
                    <a:moveTo>
                      <a:pt x="0" y="426461"/>
                    </a:moveTo>
                    <a:cubicBezTo>
                      <a:pt x="32772" y="431705"/>
                      <a:pt x="80456" y="435801"/>
                      <a:pt x="137153" y="429247"/>
                    </a:cubicBezTo>
                    <a:cubicBezTo>
                      <a:pt x="165337" y="425969"/>
                      <a:pt x="213676" y="420234"/>
                      <a:pt x="260377" y="398441"/>
                    </a:cubicBezTo>
                    <a:cubicBezTo>
                      <a:pt x="319859" y="370420"/>
                      <a:pt x="337065" y="334534"/>
                      <a:pt x="422765" y="227696"/>
                    </a:cubicBezTo>
                    <a:cubicBezTo>
                      <a:pt x="497486" y="134458"/>
                      <a:pt x="534847" y="87758"/>
                      <a:pt x="568274" y="65308"/>
                    </a:cubicBezTo>
                    <a:cubicBezTo>
                      <a:pt x="659546" y="4024"/>
                      <a:pt x="758519" y="-728"/>
                      <a:pt x="806203" y="910"/>
                    </a:cubicBezTo>
                    <a:cubicBezTo>
                      <a:pt x="834059" y="1894"/>
                      <a:pt x="904684" y="5171"/>
                      <a:pt x="979733" y="45645"/>
                    </a:cubicBezTo>
                    <a:cubicBezTo>
                      <a:pt x="1032496" y="74157"/>
                      <a:pt x="1067891" y="114467"/>
                      <a:pt x="1136549" y="193940"/>
                    </a:cubicBezTo>
                    <a:cubicBezTo>
                      <a:pt x="1223560" y="294879"/>
                      <a:pt x="1220610" y="313888"/>
                      <a:pt x="1273702" y="353542"/>
                    </a:cubicBezTo>
                    <a:cubicBezTo>
                      <a:pt x="1340066" y="403029"/>
                      <a:pt x="1407249" y="420070"/>
                      <a:pt x="1441661" y="426297"/>
                    </a:cubicBezTo>
                    <a:cubicBezTo>
                      <a:pt x="1472467" y="432032"/>
                      <a:pt x="1561444" y="447271"/>
                      <a:pt x="1651568" y="409583"/>
                    </a:cubicBezTo>
                    <a:cubicBezTo>
                      <a:pt x="1723831" y="379432"/>
                      <a:pt x="1731205" y="342727"/>
                      <a:pt x="1855904" y="210818"/>
                    </a:cubicBezTo>
                    <a:cubicBezTo>
                      <a:pt x="1956516" y="104472"/>
                      <a:pt x="2006822" y="51216"/>
                      <a:pt x="2068598" y="26145"/>
                    </a:cubicBezTo>
                    <a:cubicBezTo>
                      <a:pt x="2202146" y="-28257"/>
                      <a:pt x="2331597" y="17788"/>
                      <a:pt x="2354046" y="26145"/>
                    </a:cubicBezTo>
                    <a:cubicBezTo>
                      <a:pt x="2451871" y="62687"/>
                      <a:pt x="2512009" y="130362"/>
                      <a:pt x="2538719" y="160512"/>
                    </a:cubicBezTo>
                    <a:cubicBezTo>
                      <a:pt x="2600003" y="229662"/>
                      <a:pt x="2601969" y="268825"/>
                      <a:pt x="2664729" y="328471"/>
                    </a:cubicBezTo>
                    <a:cubicBezTo>
                      <a:pt x="2717492" y="378613"/>
                      <a:pt x="2773697" y="405814"/>
                      <a:pt x="2813024" y="420890"/>
                    </a:cubicBezTo>
                  </a:path>
                </a:pathLst>
              </a:custGeom>
              <a:noFill/>
              <a:ln w="65545" cap="rnd">
                <a:solidFill>
                  <a:srgbClr val="FFFF99"/>
                </a:solidFill>
                <a:prstDash val="solid"/>
                <a:round/>
              </a:ln>
            </p:spPr>
            <p:txBody>
              <a:bodyPr rtlCol="0" anchor="ctr"/>
              <a:lstStyle/>
              <a:p>
                <a:endParaRPr lang="en-GB" sz="1350" dirty="0">
                  <a:latin typeface="Calibri" panose="020F0502020204030204" pitchFamily="34" charset="0"/>
                  <a:cs typeface="Calibri" panose="020F0502020204030204" pitchFamily="34" charset="0"/>
                </a:endParaRPr>
              </a:p>
            </p:txBody>
          </p:sp>
          <p:sp>
            <p:nvSpPr>
              <p:cNvPr id="26" name="Freeform: Shape 12">
                <a:extLst>
                  <a:ext uri="{FF2B5EF4-FFF2-40B4-BE49-F238E27FC236}">
                    <a16:creationId xmlns:a16="http://schemas.microsoft.com/office/drawing/2014/main" id="{971C1AC9-AEEE-CA52-0174-225940A3B27A}"/>
                  </a:ext>
                </a:extLst>
              </p:cNvPr>
              <p:cNvSpPr/>
              <p:nvPr/>
            </p:nvSpPr>
            <p:spPr>
              <a:xfrm>
                <a:off x="2781037" y="3594441"/>
                <a:ext cx="16386" cy="366396"/>
              </a:xfrm>
              <a:custGeom>
                <a:avLst/>
                <a:gdLst>
                  <a:gd name="connsiteX0" fmla="*/ 0 w 16386"/>
                  <a:gd name="connsiteY0" fmla="*/ 0 h 366396"/>
                  <a:gd name="connsiteX1" fmla="*/ 0 w 16386"/>
                  <a:gd name="connsiteY1" fmla="*/ 366396 h 366396"/>
                </a:gdLst>
                <a:ahLst/>
                <a:cxnLst>
                  <a:cxn ang="0">
                    <a:pos x="connsiteX0" y="connsiteY0"/>
                  </a:cxn>
                  <a:cxn ang="0">
                    <a:pos x="connsiteX1" y="connsiteY1"/>
                  </a:cxn>
                </a:cxnLst>
                <a:rect l="l" t="t" r="r" b="b"/>
                <a:pathLst>
                  <a:path w="16386" h="366396">
                    <a:moveTo>
                      <a:pt x="0" y="0"/>
                    </a:moveTo>
                    <a:lnTo>
                      <a:pt x="0" y="366396"/>
                    </a:lnTo>
                  </a:path>
                </a:pathLst>
              </a:custGeom>
              <a:ln w="65545" cap="rnd">
                <a:solidFill>
                  <a:srgbClr val="FFFF99"/>
                </a:solidFill>
                <a:prstDash val="solid"/>
                <a:round/>
              </a:ln>
            </p:spPr>
            <p:txBody>
              <a:bodyPr rtlCol="0" anchor="ctr"/>
              <a:lstStyle/>
              <a:p>
                <a:endParaRPr lang="en-GB" sz="1350" dirty="0">
                  <a:latin typeface="Calibri" panose="020F0502020204030204" pitchFamily="34" charset="0"/>
                  <a:cs typeface="Calibri" panose="020F0502020204030204" pitchFamily="34" charset="0"/>
                </a:endParaRPr>
              </a:p>
            </p:txBody>
          </p:sp>
          <p:sp>
            <p:nvSpPr>
              <p:cNvPr id="27" name="Freeform: Shape 14">
                <a:extLst>
                  <a:ext uri="{FF2B5EF4-FFF2-40B4-BE49-F238E27FC236}">
                    <a16:creationId xmlns:a16="http://schemas.microsoft.com/office/drawing/2014/main" id="{1F7A4AA2-A91C-3091-C610-99E8DE960067}"/>
                  </a:ext>
                </a:extLst>
              </p:cNvPr>
              <p:cNvSpPr/>
              <p:nvPr/>
            </p:nvSpPr>
            <p:spPr>
              <a:xfrm>
                <a:off x="3308674" y="3594441"/>
                <a:ext cx="16386" cy="366396"/>
              </a:xfrm>
              <a:custGeom>
                <a:avLst/>
                <a:gdLst>
                  <a:gd name="connsiteX0" fmla="*/ 0 w 16386"/>
                  <a:gd name="connsiteY0" fmla="*/ 0 h 366396"/>
                  <a:gd name="connsiteX1" fmla="*/ 0 w 16386"/>
                  <a:gd name="connsiteY1" fmla="*/ 366396 h 366396"/>
                </a:gdLst>
                <a:ahLst/>
                <a:cxnLst>
                  <a:cxn ang="0">
                    <a:pos x="connsiteX0" y="connsiteY0"/>
                  </a:cxn>
                  <a:cxn ang="0">
                    <a:pos x="connsiteX1" y="connsiteY1"/>
                  </a:cxn>
                </a:cxnLst>
                <a:rect l="l" t="t" r="r" b="b"/>
                <a:pathLst>
                  <a:path w="16386" h="366396">
                    <a:moveTo>
                      <a:pt x="0" y="0"/>
                    </a:moveTo>
                    <a:lnTo>
                      <a:pt x="0" y="366396"/>
                    </a:lnTo>
                  </a:path>
                </a:pathLst>
              </a:custGeom>
              <a:ln w="65545" cap="rnd">
                <a:solidFill>
                  <a:srgbClr val="FFFF99"/>
                </a:solidFill>
                <a:prstDash val="solid"/>
                <a:round/>
              </a:ln>
            </p:spPr>
            <p:txBody>
              <a:bodyPr rtlCol="0" anchor="ctr"/>
              <a:lstStyle/>
              <a:p>
                <a:endParaRPr lang="en-GB" sz="1350" dirty="0">
                  <a:latin typeface="Calibri" panose="020F0502020204030204" pitchFamily="34" charset="0"/>
                  <a:cs typeface="Calibri" panose="020F0502020204030204" pitchFamily="34" charset="0"/>
                </a:endParaRPr>
              </a:p>
            </p:txBody>
          </p:sp>
          <p:sp>
            <p:nvSpPr>
              <p:cNvPr id="28" name="Freeform: Shape 15">
                <a:extLst>
                  <a:ext uri="{FF2B5EF4-FFF2-40B4-BE49-F238E27FC236}">
                    <a16:creationId xmlns:a16="http://schemas.microsoft.com/office/drawing/2014/main" id="{C13C6642-044D-8E3F-FF49-5A998A23A63B}"/>
                  </a:ext>
                </a:extLst>
              </p:cNvPr>
              <p:cNvSpPr/>
              <p:nvPr/>
            </p:nvSpPr>
            <p:spPr>
              <a:xfrm>
                <a:off x="3490725" y="3542005"/>
                <a:ext cx="16386" cy="357711"/>
              </a:xfrm>
              <a:custGeom>
                <a:avLst/>
                <a:gdLst>
                  <a:gd name="connsiteX0" fmla="*/ 0 w 16386"/>
                  <a:gd name="connsiteY0" fmla="*/ 0 h 357711"/>
                  <a:gd name="connsiteX1" fmla="*/ 0 w 16386"/>
                  <a:gd name="connsiteY1" fmla="*/ 357712 h 357711"/>
                </a:gdLst>
                <a:ahLst/>
                <a:cxnLst>
                  <a:cxn ang="0">
                    <a:pos x="connsiteX0" y="connsiteY0"/>
                  </a:cxn>
                  <a:cxn ang="0">
                    <a:pos x="connsiteX1" y="connsiteY1"/>
                  </a:cxn>
                </a:cxnLst>
                <a:rect l="l" t="t" r="r" b="b"/>
                <a:pathLst>
                  <a:path w="16386" h="357711">
                    <a:moveTo>
                      <a:pt x="0" y="0"/>
                    </a:moveTo>
                    <a:lnTo>
                      <a:pt x="0" y="357712"/>
                    </a:lnTo>
                  </a:path>
                </a:pathLst>
              </a:custGeom>
              <a:ln w="65545" cap="rnd">
                <a:solidFill>
                  <a:srgbClr val="FFFF99"/>
                </a:solidFill>
                <a:prstDash val="solid"/>
                <a:round/>
              </a:ln>
            </p:spPr>
            <p:txBody>
              <a:bodyPr rtlCol="0" anchor="ctr"/>
              <a:lstStyle/>
              <a:p>
                <a:endParaRPr lang="en-GB" sz="1350" dirty="0">
                  <a:latin typeface="Calibri" panose="020F0502020204030204" pitchFamily="34" charset="0"/>
                  <a:cs typeface="Calibri" panose="020F0502020204030204" pitchFamily="34" charset="0"/>
                </a:endParaRPr>
              </a:p>
            </p:txBody>
          </p:sp>
          <p:sp>
            <p:nvSpPr>
              <p:cNvPr id="29" name="Freeform: Shape 16">
                <a:extLst>
                  <a:ext uri="{FF2B5EF4-FFF2-40B4-BE49-F238E27FC236}">
                    <a16:creationId xmlns:a16="http://schemas.microsoft.com/office/drawing/2014/main" id="{2050B2C7-6597-07B5-E258-34D0007D9580}"/>
                  </a:ext>
                </a:extLst>
              </p:cNvPr>
              <p:cNvSpPr/>
              <p:nvPr/>
            </p:nvSpPr>
            <p:spPr>
              <a:xfrm>
                <a:off x="3677528" y="3568223"/>
                <a:ext cx="16386" cy="136169"/>
              </a:xfrm>
              <a:custGeom>
                <a:avLst/>
                <a:gdLst>
                  <a:gd name="connsiteX0" fmla="*/ 0 w 16386"/>
                  <a:gd name="connsiteY0" fmla="*/ 0 h 136169"/>
                  <a:gd name="connsiteX1" fmla="*/ 0 w 16386"/>
                  <a:gd name="connsiteY1" fmla="*/ 136169 h 136169"/>
                </a:gdLst>
                <a:ahLst/>
                <a:cxnLst>
                  <a:cxn ang="0">
                    <a:pos x="connsiteX0" y="connsiteY0"/>
                  </a:cxn>
                  <a:cxn ang="0">
                    <a:pos x="connsiteX1" y="connsiteY1"/>
                  </a:cxn>
                </a:cxnLst>
                <a:rect l="l" t="t" r="r" b="b"/>
                <a:pathLst>
                  <a:path w="16386" h="136169">
                    <a:moveTo>
                      <a:pt x="0" y="0"/>
                    </a:moveTo>
                    <a:lnTo>
                      <a:pt x="0" y="136169"/>
                    </a:lnTo>
                  </a:path>
                </a:pathLst>
              </a:custGeom>
              <a:ln w="65545" cap="rnd">
                <a:solidFill>
                  <a:srgbClr val="FFFF99"/>
                </a:solidFill>
                <a:prstDash val="solid"/>
                <a:round/>
              </a:ln>
            </p:spPr>
            <p:txBody>
              <a:bodyPr rtlCol="0" anchor="ctr"/>
              <a:lstStyle/>
              <a:p>
                <a:endParaRPr lang="en-GB" sz="1350" dirty="0">
                  <a:latin typeface="Calibri" panose="020F0502020204030204" pitchFamily="34" charset="0"/>
                  <a:cs typeface="Calibri" panose="020F0502020204030204" pitchFamily="34" charset="0"/>
                </a:endParaRPr>
              </a:p>
            </p:txBody>
          </p:sp>
          <p:sp>
            <p:nvSpPr>
              <p:cNvPr id="30" name="Freeform: Shape 17">
                <a:extLst>
                  <a:ext uri="{FF2B5EF4-FFF2-40B4-BE49-F238E27FC236}">
                    <a16:creationId xmlns:a16="http://schemas.microsoft.com/office/drawing/2014/main" id="{DAC73589-20CB-0D61-152B-6CC0FD172D1B}"/>
                  </a:ext>
                </a:extLst>
              </p:cNvPr>
              <p:cNvSpPr/>
              <p:nvPr/>
            </p:nvSpPr>
            <p:spPr>
              <a:xfrm>
                <a:off x="3848927" y="3568223"/>
                <a:ext cx="16386" cy="136169"/>
              </a:xfrm>
              <a:custGeom>
                <a:avLst/>
                <a:gdLst>
                  <a:gd name="connsiteX0" fmla="*/ 0 w 16386"/>
                  <a:gd name="connsiteY0" fmla="*/ 0 h 136169"/>
                  <a:gd name="connsiteX1" fmla="*/ 0 w 16386"/>
                  <a:gd name="connsiteY1" fmla="*/ 136169 h 136169"/>
                </a:gdLst>
                <a:ahLst/>
                <a:cxnLst>
                  <a:cxn ang="0">
                    <a:pos x="connsiteX0" y="connsiteY0"/>
                  </a:cxn>
                  <a:cxn ang="0">
                    <a:pos x="connsiteX1" y="connsiteY1"/>
                  </a:cxn>
                </a:cxnLst>
                <a:rect l="l" t="t" r="r" b="b"/>
                <a:pathLst>
                  <a:path w="16386" h="136169">
                    <a:moveTo>
                      <a:pt x="0" y="0"/>
                    </a:moveTo>
                    <a:lnTo>
                      <a:pt x="0" y="136169"/>
                    </a:lnTo>
                  </a:path>
                </a:pathLst>
              </a:custGeom>
              <a:ln w="65545" cap="rnd">
                <a:solidFill>
                  <a:srgbClr val="FFFF99"/>
                </a:solidFill>
                <a:prstDash val="solid"/>
                <a:round/>
              </a:ln>
            </p:spPr>
            <p:txBody>
              <a:bodyPr rtlCol="0" anchor="ctr"/>
              <a:lstStyle/>
              <a:p>
                <a:endParaRPr lang="en-GB" sz="1350" dirty="0">
                  <a:latin typeface="Calibri" panose="020F0502020204030204" pitchFamily="34" charset="0"/>
                  <a:cs typeface="Calibri" panose="020F0502020204030204" pitchFamily="34" charset="0"/>
                </a:endParaRPr>
              </a:p>
            </p:txBody>
          </p:sp>
          <p:sp>
            <p:nvSpPr>
              <p:cNvPr id="31" name="Freeform: Shape 18">
                <a:extLst>
                  <a:ext uri="{FF2B5EF4-FFF2-40B4-BE49-F238E27FC236}">
                    <a16:creationId xmlns:a16="http://schemas.microsoft.com/office/drawing/2014/main" id="{BC4E57B6-9DF9-8A7D-1A3C-075BC5E023C5}"/>
                  </a:ext>
                </a:extLst>
              </p:cNvPr>
              <p:cNvSpPr/>
              <p:nvPr/>
            </p:nvSpPr>
            <p:spPr>
              <a:xfrm>
                <a:off x="4020655" y="3568223"/>
                <a:ext cx="16386" cy="331493"/>
              </a:xfrm>
              <a:custGeom>
                <a:avLst/>
                <a:gdLst>
                  <a:gd name="connsiteX0" fmla="*/ 0 w 16386"/>
                  <a:gd name="connsiteY0" fmla="*/ 0 h 331493"/>
                  <a:gd name="connsiteX1" fmla="*/ 0 w 16386"/>
                  <a:gd name="connsiteY1" fmla="*/ 331494 h 331493"/>
                </a:gdLst>
                <a:ahLst/>
                <a:cxnLst>
                  <a:cxn ang="0">
                    <a:pos x="connsiteX0" y="connsiteY0"/>
                  </a:cxn>
                  <a:cxn ang="0">
                    <a:pos x="connsiteX1" y="connsiteY1"/>
                  </a:cxn>
                </a:cxnLst>
                <a:rect l="l" t="t" r="r" b="b"/>
                <a:pathLst>
                  <a:path w="16386" h="331493">
                    <a:moveTo>
                      <a:pt x="0" y="0"/>
                    </a:moveTo>
                    <a:lnTo>
                      <a:pt x="0" y="331494"/>
                    </a:lnTo>
                  </a:path>
                </a:pathLst>
              </a:custGeom>
              <a:ln w="65545" cap="rnd">
                <a:solidFill>
                  <a:srgbClr val="FFFF99"/>
                </a:solidFill>
                <a:prstDash val="solid"/>
                <a:round/>
              </a:ln>
            </p:spPr>
            <p:txBody>
              <a:bodyPr rtlCol="0" anchor="ctr"/>
              <a:lstStyle/>
              <a:p>
                <a:endParaRPr lang="en-GB" sz="1350" dirty="0">
                  <a:latin typeface="Calibri" panose="020F0502020204030204" pitchFamily="34" charset="0"/>
                  <a:cs typeface="Calibri" panose="020F0502020204030204" pitchFamily="34" charset="0"/>
                </a:endParaRPr>
              </a:p>
            </p:txBody>
          </p:sp>
          <p:sp>
            <p:nvSpPr>
              <p:cNvPr id="32" name="Freeform: Shape 19">
                <a:extLst>
                  <a:ext uri="{FF2B5EF4-FFF2-40B4-BE49-F238E27FC236}">
                    <a16:creationId xmlns:a16="http://schemas.microsoft.com/office/drawing/2014/main" id="{88D5CE1C-2D07-2340-0664-BC69342DAD98}"/>
                  </a:ext>
                </a:extLst>
              </p:cNvPr>
              <p:cNvSpPr/>
              <p:nvPr/>
            </p:nvSpPr>
            <p:spPr>
              <a:xfrm>
                <a:off x="4201723" y="3611974"/>
                <a:ext cx="16386" cy="348862"/>
              </a:xfrm>
              <a:custGeom>
                <a:avLst/>
                <a:gdLst>
                  <a:gd name="connsiteX0" fmla="*/ 0 w 16386"/>
                  <a:gd name="connsiteY0" fmla="*/ 0 h 348862"/>
                  <a:gd name="connsiteX1" fmla="*/ 0 w 16386"/>
                  <a:gd name="connsiteY1" fmla="*/ 348863 h 348862"/>
                </a:gdLst>
                <a:ahLst/>
                <a:cxnLst>
                  <a:cxn ang="0">
                    <a:pos x="connsiteX0" y="connsiteY0"/>
                  </a:cxn>
                  <a:cxn ang="0">
                    <a:pos x="connsiteX1" y="connsiteY1"/>
                  </a:cxn>
                </a:cxnLst>
                <a:rect l="l" t="t" r="r" b="b"/>
                <a:pathLst>
                  <a:path w="16386" h="348862">
                    <a:moveTo>
                      <a:pt x="0" y="0"/>
                    </a:moveTo>
                    <a:lnTo>
                      <a:pt x="0" y="348863"/>
                    </a:lnTo>
                  </a:path>
                </a:pathLst>
              </a:custGeom>
              <a:ln w="65545" cap="rnd">
                <a:solidFill>
                  <a:srgbClr val="FFFF99"/>
                </a:solidFill>
                <a:prstDash val="solid"/>
                <a:round/>
              </a:ln>
            </p:spPr>
            <p:txBody>
              <a:bodyPr rtlCol="0" anchor="ctr"/>
              <a:lstStyle/>
              <a:p>
                <a:endParaRPr lang="en-GB" sz="1350" dirty="0">
                  <a:latin typeface="Calibri" panose="020F0502020204030204" pitchFamily="34" charset="0"/>
                  <a:cs typeface="Calibri" panose="020F0502020204030204" pitchFamily="34" charset="0"/>
                </a:endParaRPr>
              </a:p>
            </p:txBody>
          </p:sp>
          <p:sp>
            <p:nvSpPr>
              <p:cNvPr id="33" name="Freeform: Shape 20">
                <a:extLst>
                  <a:ext uri="{FF2B5EF4-FFF2-40B4-BE49-F238E27FC236}">
                    <a16:creationId xmlns:a16="http://schemas.microsoft.com/office/drawing/2014/main" id="{0F729B63-C253-8421-6831-1B57177D34A3}"/>
                  </a:ext>
                </a:extLst>
              </p:cNvPr>
              <p:cNvSpPr/>
              <p:nvPr/>
            </p:nvSpPr>
            <p:spPr>
              <a:xfrm>
                <a:off x="4378039" y="3804840"/>
                <a:ext cx="16386" cy="116669"/>
              </a:xfrm>
              <a:custGeom>
                <a:avLst/>
                <a:gdLst>
                  <a:gd name="connsiteX0" fmla="*/ 0 w 16386"/>
                  <a:gd name="connsiteY0" fmla="*/ 0 h 116669"/>
                  <a:gd name="connsiteX1" fmla="*/ 0 w 16386"/>
                  <a:gd name="connsiteY1" fmla="*/ 116670 h 116669"/>
                </a:gdLst>
                <a:ahLst/>
                <a:cxnLst>
                  <a:cxn ang="0">
                    <a:pos x="connsiteX0" y="connsiteY0"/>
                  </a:cxn>
                  <a:cxn ang="0">
                    <a:pos x="connsiteX1" y="connsiteY1"/>
                  </a:cxn>
                </a:cxnLst>
                <a:rect l="l" t="t" r="r" b="b"/>
                <a:pathLst>
                  <a:path w="16386" h="116669">
                    <a:moveTo>
                      <a:pt x="0" y="0"/>
                    </a:moveTo>
                    <a:lnTo>
                      <a:pt x="0" y="116670"/>
                    </a:lnTo>
                  </a:path>
                </a:pathLst>
              </a:custGeom>
              <a:ln w="65545" cap="rnd">
                <a:solidFill>
                  <a:srgbClr val="FFFF99"/>
                </a:solidFill>
                <a:prstDash val="solid"/>
                <a:round/>
              </a:ln>
            </p:spPr>
            <p:txBody>
              <a:bodyPr rtlCol="0" anchor="ctr"/>
              <a:lstStyle/>
              <a:p>
                <a:endParaRPr lang="en-GB" sz="1350" dirty="0">
                  <a:latin typeface="Calibri" panose="020F0502020204030204" pitchFamily="34" charset="0"/>
                  <a:cs typeface="Calibri" panose="020F0502020204030204" pitchFamily="34" charset="0"/>
                </a:endParaRPr>
              </a:p>
            </p:txBody>
          </p:sp>
          <p:sp>
            <p:nvSpPr>
              <p:cNvPr id="34" name="Freeform: Shape 21">
                <a:extLst>
                  <a:ext uri="{FF2B5EF4-FFF2-40B4-BE49-F238E27FC236}">
                    <a16:creationId xmlns:a16="http://schemas.microsoft.com/office/drawing/2014/main" id="{88637C0B-A493-1756-569B-3111051F169B}"/>
                  </a:ext>
                </a:extLst>
              </p:cNvPr>
              <p:cNvSpPr/>
              <p:nvPr/>
            </p:nvSpPr>
            <p:spPr>
              <a:xfrm>
                <a:off x="4551569" y="3793206"/>
                <a:ext cx="16386" cy="116669"/>
              </a:xfrm>
              <a:custGeom>
                <a:avLst/>
                <a:gdLst>
                  <a:gd name="connsiteX0" fmla="*/ 0 w 16386"/>
                  <a:gd name="connsiteY0" fmla="*/ 0 h 116669"/>
                  <a:gd name="connsiteX1" fmla="*/ 0 w 16386"/>
                  <a:gd name="connsiteY1" fmla="*/ 116670 h 116669"/>
                </a:gdLst>
                <a:ahLst/>
                <a:cxnLst>
                  <a:cxn ang="0">
                    <a:pos x="connsiteX0" y="connsiteY0"/>
                  </a:cxn>
                  <a:cxn ang="0">
                    <a:pos x="connsiteX1" y="connsiteY1"/>
                  </a:cxn>
                </a:cxnLst>
                <a:rect l="l" t="t" r="r" b="b"/>
                <a:pathLst>
                  <a:path w="16386" h="116669">
                    <a:moveTo>
                      <a:pt x="0" y="0"/>
                    </a:moveTo>
                    <a:lnTo>
                      <a:pt x="0" y="116670"/>
                    </a:lnTo>
                  </a:path>
                </a:pathLst>
              </a:custGeom>
              <a:ln w="65545" cap="rnd">
                <a:solidFill>
                  <a:srgbClr val="FFFF99"/>
                </a:solidFill>
                <a:prstDash val="solid"/>
                <a:round/>
              </a:ln>
            </p:spPr>
            <p:txBody>
              <a:bodyPr rtlCol="0" anchor="ctr"/>
              <a:lstStyle/>
              <a:p>
                <a:endParaRPr lang="en-GB" sz="1350" dirty="0">
                  <a:latin typeface="Calibri" panose="020F0502020204030204" pitchFamily="34" charset="0"/>
                  <a:cs typeface="Calibri" panose="020F0502020204030204" pitchFamily="34" charset="0"/>
                </a:endParaRPr>
              </a:p>
            </p:txBody>
          </p:sp>
          <p:sp>
            <p:nvSpPr>
              <p:cNvPr id="35" name="Freeform: Shape 22">
                <a:extLst>
                  <a:ext uri="{FF2B5EF4-FFF2-40B4-BE49-F238E27FC236}">
                    <a16:creationId xmlns:a16="http://schemas.microsoft.com/office/drawing/2014/main" id="{FB25B6BB-3C07-8207-C139-D2DECF4FC5C9}"/>
                  </a:ext>
                </a:extLst>
              </p:cNvPr>
              <p:cNvSpPr/>
              <p:nvPr/>
            </p:nvSpPr>
            <p:spPr>
              <a:xfrm>
                <a:off x="4730670" y="3594441"/>
                <a:ext cx="16386" cy="366396"/>
              </a:xfrm>
              <a:custGeom>
                <a:avLst/>
                <a:gdLst>
                  <a:gd name="connsiteX0" fmla="*/ 0 w 16386"/>
                  <a:gd name="connsiteY0" fmla="*/ 0 h 366396"/>
                  <a:gd name="connsiteX1" fmla="*/ 0 w 16386"/>
                  <a:gd name="connsiteY1" fmla="*/ 366396 h 366396"/>
                </a:gdLst>
                <a:ahLst/>
                <a:cxnLst>
                  <a:cxn ang="0">
                    <a:pos x="connsiteX0" y="connsiteY0"/>
                  </a:cxn>
                  <a:cxn ang="0">
                    <a:pos x="connsiteX1" y="connsiteY1"/>
                  </a:cxn>
                </a:cxnLst>
                <a:rect l="l" t="t" r="r" b="b"/>
                <a:pathLst>
                  <a:path w="16386" h="366396">
                    <a:moveTo>
                      <a:pt x="0" y="0"/>
                    </a:moveTo>
                    <a:lnTo>
                      <a:pt x="0" y="366396"/>
                    </a:lnTo>
                  </a:path>
                </a:pathLst>
              </a:custGeom>
              <a:ln w="65545" cap="rnd">
                <a:solidFill>
                  <a:srgbClr val="FFFF99"/>
                </a:solidFill>
                <a:prstDash val="solid"/>
                <a:round/>
              </a:ln>
            </p:spPr>
            <p:txBody>
              <a:bodyPr rtlCol="0" anchor="ctr"/>
              <a:lstStyle/>
              <a:p>
                <a:endParaRPr lang="en-GB" sz="1350" dirty="0">
                  <a:latin typeface="Calibri" panose="020F0502020204030204" pitchFamily="34" charset="0"/>
                  <a:cs typeface="Calibri" panose="020F0502020204030204" pitchFamily="34" charset="0"/>
                </a:endParaRPr>
              </a:p>
            </p:txBody>
          </p:sp>
          <p:sp>
            <p:nvSpPr>
              <p:cNvPr id="36" name="Freeform: Shape 23">
                <a:extLst>
                  <a:ext uri="{FF2B5EF4-FFF2-40B4-BE49-F238E27FC236}">
                    <a16:creationId xmlns:a16="http://schemas.microsoft.com/office/drawing/2014/main" id="{80E6E61D-E761-55FA-57C5-D2BE8496247E}"/>
                  </a:ext>
                </a:extLst>
              </p:cNvPr>
              <p:cNvSpPr/>
              <p:nvPr/>
            </p:nvSpPr>
            <p:spPr>
              <a:xfrm>
                <a:off x="4915507" y="3537745"/>
                <a:ext cx="16386" cy="366396"/>
              </a:xfrm>
              <a:custGeom>
                <a:avLst/>
                <a:gdLst>
                  <a:gd name="connsiteX0" fmla="*/ 0 w 16386"/>
                  <a:gd name="connsiteY0" fmla="*/ 0 h 366396"/>
                  <a:gd name="connsiteX1" fmla="*/ 0 w 16386"/>
                  <a:gd name="connsiteY1" fmla="*/ 366396 h 366396"/>
                </a:gdLst>
                <a:ahLst/>
                <a:cxnLst>
                  <a:cxn ang="0">
                    <a:pos x="connsiteX0" y="connsiteY0"/>
                  </a:cxn>
                  <a:cxn ang="0">
                    <a:pos x="connsiteX1" y="connsiteY1"/>
                  </a:cxn>
                </a:cxnLst>
                <a:rect l="l" t="t" r="r" b="b"/>
                <a:pathLst>
                  <a:path w="16386" h="366396">
                    <a:moveTo>
                      <a:pt x="0" y="0"/>
                    </a:moveTo>
                    <a:lnTo>
                      <a:pt x="0" y="366396"/>
                    </a:lnTo>
                  </a:path>
                </a:pathLst>
              </a:custGeom>
              <a:ln w="65545" cap="rnd">
                <a:solidFill>
                  <a:srgbClr val="FFFF99"/>
                </a:solidFill>
                <a:prstDash val="solid"/>
                <a:round/>
              </a:ln>
            </p:spPr>
            <p:txBody>
              <a:bodyPr rtlCol="0" anchor="ctr"/>
              <a:lstStyle/>
              <a:p>
                <a:endParaRPr lang="en-GB" sz="1350" dirty="0">
                  <a:latin typeface="Calibri" panose="020F0502020204030204" pitchFamily="34" charset="0"/>
                  <a:cs typeface="Calibri" panose="020F0502020204030204" pitchFamily="34" charset="0"/>
                </a:endParaRPr>
              </a:p>
            </p:txBody>
          </p:sp>
          <p:sp>
            <p:nvSpPr>
              <p:cNvPr id="37" name="Freeform: Shape 25">
                <a:extLst>
                  <a:ext uri="{FF2B5EF4-FFF2-40B4-BE49-F238E27FC236}">
                    <a16:creationId xmlns:a16="http://schemas.microsoft.com/office/drawing/2014/main" id="{E19902B0-AA18-664D-A402-D5D2FB713BCB}"/>
                  </a:ext>
                </a:extLst>
              </p:cNvPr>
              <p:cNvSpPr/>
              <p:nvPr/>
            </p:nvSpPr>
            <p:spPr>
              <a:xfrm>
                <a:off x="5447240" y="3537745"/>
                <a:ext cx="16386" cy="366396"/>
              </a:xfrm>
              <a:custGeom>
                <a:avLst/>
                <a:gdLst>
                  <a:gd name="connsiteX0" fmla="*/ 0 w 16386"/>
                  <a:gd name="connsiteY0" fmla="*/ 0 h 366396"/>
                  <a:gd name="connsiteX1" fmla="*/ 0 w 16386"/>
                  <a:gd name="connsiteY1" fmla="*/ 366396 h 366396"/>
                </a:gdLst>
                <a:ahLst/>
                <a:cxnLst>
                  <a:cxn ang="0">
                    <a:pos x="connsiteX0" y="connsiteY0"/>
                  </a:cxn>
                  <a:cxn ang="0">
                    <a:pos x="connsiteX1" y="connsiteY1"/>
                  </a:cxn>
                </a:cxnLst>
                <a:rect l="l" t="t" r="r" b="b"/>
                <a:pathLst>
                  <a:path w="16386" h="366396">
                    <a:moveTo>
                      <a:pt x="0" y="0"/>
                    </a:moveTo>
                    <a:lnTo>
                      <a:pt x="0" y="366396"/>
                    </a:lnTo>
                  </a:path>
                </a:pathLst>
              </a:custGeom>
              <a:ln w="65545" cap="rnd">
                <a:solidFill>
                  <a:srgbClr val="FFFF99"/>
                </a:solidFill>
                <a:prstDash val="solid"/>
                <a:round/>
              </a:ln>
            </p:spPr>
            <p:txBody>
              <a:bodyPr rtlCol="0" anchor="ctr"/>
              <a:lstStyle/>
              <a:p>
                <a:endParaRPr lang="en-GB" sz="1350" dirty="0">
                  <a:latin typeface="Calibri" panose="020F0502020204030204" pitchFamily="34" charset="0"/>
                  <a:cs typeface="Calibri" panose="020F0502020204030204" pitchFamily="34" charset="0"/>
                </a:endParaRPr>
              </a:p>
            </p:txBody>
          </p:sp>
          <p:sp>
            <p:nvSpPr>
              <p:cNvPr id="38" name="Freeform: Shape 26">
                <a:extLst>
                  <a:ext uri="{FF2B5EF4-FFF2-40B4-BE49-F238E27FC236}">
                    <a16:creationId xmlns:a16="http://schemas.microsoft.com/office/drawing/2014/main" id="{9F4CCCD1-32DC-7B98-33B5-AAA374D5A047}"/>
                  </a:ext>
                </a:extLst>
              </p:cNvPr>
              <p:cNvSpPr/>
              <p:nvPr/>
            </p:nvSpPr>
            <p:spPr>
              <a:xfrm>
                <a:off x="5265353" y="3578383"/>
                <a:ext cx="16386" cy="126010"/>
              </a:xfrm>
              <a:custGeom>
                <a:avLst/>
                <a:gdLst>
                  <a:gd name="connsiteX0" fmla="*/ 0 w 16386"/>
                  <a:gd name="connsiteY0" fmla="*/ 0 h 126010"/>
                  <a:gd name="connsiteX1" fmla="*/ 0 w 16386"/>
                  <a:gd name="connsiteY1" fmla="*/ 126010 h 126010"/>
                </a:gdLst>
                <a:ahLst/>
                <a:cxnLst>
                  <a:cxn ang="0">
                    <a:pos x="connsiteX0" y="connsiteY0"/>
                  </a:cxn>
                  <a:cxn ang="0">
                    <a:pos x="connsiteX1" y="connsiteY1"/>
                  </a:cxn>
                </a:cxnLst>
                <a:rect l="l" t="t" r="r" b="b"/>
                <a:pathLst>
                  <a:path w="16386" h="126010">
                    <a:moveTo>
                      <a:pt x="0" y="0"/>
                    </a:moveTo>
                    <a:lnTo>
                      <a:pt x="0" y="126010"/>
                    </a:lnTo>
                  </a:path>
                </a:pathLst>
              </a:custGeom>
              <a:ln w="65545" cap="rnd">
                <a:solidFill>
                  <a:srgbClr val="FFFF99"/>
                </a:solidFill>
                <a:prstDash val="solid"/>
                <a:round/>
              </a:ln>
            </p:spPr>
            <p:txBody>
              <a:bodyPr rtlCol="0" anchor="ctr"/>
              <a:lstStyle/>
              <a:p>
                <a:endParaRPr lang="en-GB" sz="1350" dirty="0">
                  <a:latin typeface="Calibri" panose="020F0502020204030204" pitchFamily="34" charset="0"/>
                  <a:cs typeface="Calibri" panose="020F0502020204030204" pitchFamily="34" charset="0"/>
                </a:endParaRPr>
              </a:p>
            </p:txBody>
          </p:sp>
          <p:sp>
            <p:nvSpPr>
              <p:cNvPr id="39" name="Freeform: Shape 27">
                <a:extLst>
                  <a:ext uri="{FF2B5EF4-FFF2-40B4-BE49-F238E27FC236}">
                    <a16:creationId xmlns:a16="http://schemas.microsoft.com/office/drawing/2014/main" id="{142ED413-314A-3399-F41D-0BE6D32E86E1}"/>
                  </a:ext>
                </a:extLst>
              </p:cNvPr>
              <p:cNvSpPr/>
              <p:nvPr/>
            </p:nvSpPr>
            <p:spPr>
              <a:xfrm>
                <a:off x="5090348" y="3578383"/>
                <a:ext cx="16386" cy="166484"/>
              </a:xfrm>
              <a:custGeom>
                <a:avLst/>
                <a:gdLst>
                  <a:gd name="connsiteX0" fmla="*/ 0 w 16386"/>
                  <a:gd name="connsiteY0" fmla="*/ 0 h 166484"/>
                  <a:gd name="connsiteX1" fmla="*/ 0 w 16386"/>
                  <a:gd name="connsiteY1" fmla="*/ 166484 h 166484"/>
                </a:gdLst>
                <a:ahLst/>
                <a:cxnLst>
                  <a:cxn ang="0">
                    <a:pos x="connsiteX0" y="connsiteY0"/>
                  </a:cxn>
                  <a:cxn ang="0">
                    <a:pos x="connsiteX1" y="connsiteY1"/>
                  </a:cxn>
                </a:cxnLst>
                <a:rect l="l" t="t" r="r" b="b"/>
                <a:pathLst>
                  <a:path w="16386" h="166484">
                    <a:moveTo>
                      <a:pt x="0" y="0"/>
                    </a:moveTo>
                    <a:lnTo>
                      <a:pt x="0" y="166484"/>
                    </a:lnTo>
                  </a:path>
                </a:pathLst>
              </a:custGeom>
              <a:ln w="65545" cap="rnd">
                <a:solidFill>
                  <a:srgbClr val="FFFF99"/>
                </a:solidFill>
                <a:prstDash val="solid"/>
                <a:round/>
              </a:ln>
            </p:spPr>
            <p:txBody>
              <a:bodyPr rtlCol="0" anchor="ctr"/>
              <a:lstStyle/>
              <a:p>
                <a:endParaRPr lang="en-GB" sz="1350" dirty="0">
                  <a:latin typeface="Calibri" panose="020F0502020204030204" pitchFamily="34" charset="0"/>
                  <a:cs typeface="Calibri" panose="020F0502020204030204" pitchFamily="34" charset="0"/>
                </a:endParaRPr>
              </a:p>
            </p:txBody>
          </p:sp>
          <p:sp>
            <p:nvSpPr>
              <p:cNvPr id="40" name="Freeform: Shape 28">
                <a:extLst>
                  <a:ext uri="{FF2B5EF4-FFF2-40B4-BE49-F238E27FC236}">
                    <a16:creationId xmlns:a16="http://schemas.microsoft.com/office/drawing/2014/main" id="{D18D98D0-DF7E-BDA5-940E-F59371CA4DC9}"/>
                  </a:ext>
                </a:extLst>
              </p:cNvPr>
              <p:cNvSpPr/>
              <p:nvPr/>
            </p:nvSpPr>
            <p:spPr>
              <a:xfrm>
                <a:off x="3130064" y="3788126"/>
                <a:ext cx="16386" cy="140102"/>
              </a:xfrm>
              <a:custGeom>
                <a:avLst/>
                <a:gdLst>
                  <a:gd name="connsiteX0" fmla="*/ 0 w 16386"/>
                  <a:gd name="connsiteY0" fmla="*/ 0 h 140102"/>
                  <a:gd name="connsiteX1" fmla="*/ 0 w 16386"/>
                  <a:gd name="connsiteY1" fmla="*/ 140102 h 140102"/>
                </a:gdLst>
                <a:ahLst/>
                <a:cxnLst>
                  <a:cxn ang="0">
                    <a:pos x="connsiteX0" y="connsiteY0"/>
                  </a:cxn>
                  <a:cxn ang="0">
                    <a:pos x="connsiteX1" y="connsiteY1"/>
                  </a:cxn>
                </a:cxnLst>
                <a:rect l="l" t="t" r="r" b="b"/>
                <a:pathLst>
                  <a:path w="16386" h="140102">
                    <a:moveTo>
                      <a:pt x="0" y="0"/>
                    </a:moveTo>
                    <a:lnTo>
                      <a:pt x="0" y="140102"/>
                    </a:lnTo>
                  </a:path>
                </a:pathLst>
              </a:custGeom>
              <a:ln w="65545" cap="rnd">
                <a:solidFill>
                  <a:srgbClr val="FFFF99"/>
                </a:solidFill>
                <a:prstDash val="solid"/>
                <a:round/>
              </a:ln>
            </p:spPr>
            <p:txBody>
              <a:bodyPr rtlCol="0" anchor="ctr"/>
              <a:lstStyle/>
              <a:p>
                <a:endParaRPr lang="en-GB" sz="1350" dirty="0">
                  <a:latin typeface="Calibri" panose="020F0502020204030204" pitchFamily="34" charset="0"/>
                  <a:cs typeface="Calibri" panose="020F0502020204030204" pitchFamily="34" charset="0"/>
                </a:endParaRPr>
              </a:p>
            </p:txBody>
          </p:sp>
          <p:sp>
            <p:nvSpPr>
              <p:cNvPr id="41" name="Freeform: Shape 29">
                <a:extLst>
                  <a:ext uri="{FF2B5EF4-FFF2-40B4-BE49-F238E27FC236}">
                    <a16:creationId xmlns:a16="http://schemas.microsoft.com/office/drawing/2014/main" id="{125885F8-F163-90AC-0126-88A6B75AADC5}"/>
                  </a:ext>
                </a:extLst>
              </p:cNvPr>
              <p:cNvSpPr/>
              <p:nvPr/>
            </p:nvSpPr>
            <p:spPr>
              <a:xfrm>
                <a:off x="2951454" y="3774690"/>
                <a:ext cx="16386" cy="153702"/>
              </a:xfrm>
              <a:custGeom>
                <a:avLst/>
                <a:gdLst>
                  <a:gd name="connsiteX0" fmla="*/ 0 w 16386"/>
                  <a:gd name="connsiteY0" fmla="*/ 0 h 153702"/>
                  <a:gd name="connsiteX1" fmla="*/ 0 w 16386"/>
                  <a:gd name="connsiteY1" fmla="*/ 153703 h 153702"/>
                </a:gdLst>
                <a:ahLst/>
                <a:cxnLst>
                  <a:cxn ang="0">
                    <a:pos x="connsiteX0" y="connsiteY0"/>
                  </a:cxn>
                  <a:cxn ang="0">
                    <a:pos x="connsiteX1" y="connsiteY1"/>
                  </a:cxn>
                </a:cxnLst>
                <a:rect l="l" t="t" r="r" b="b"/>
                <a:pathLst>
                  <a:path w="16386" h="153702">
                    <a:moveTo>
                      <a:pt x="0" y="0"/>
                    </a:moveTo>
                    <a:lnTo>
                      <a:pt x="0" y="153703"/>
                    </a:lnTo>
                  </a:path>
                </a:pathLst>
              </a:custGeom>
              <a:ln w="65545" cap="rnd">
                <a:solidFill>
                  <a:srgbClr val="FFFF99"/>
                </a:solidFill>
                <a:prstDash val="solid"/>
                <a:round/>
              </a:ln>
            </p:spPr>
            <p:txBody>
              <a:bodyPr rtlCol="0" anchor="ctr"/>
              <a:lstStyle/>
              <a:p>
                <a:endParaRPr lang="en-GB" sz="1350" dirty="0">
                  <a:latin typeface="Calibri" panose="020F0502020204030204" pitchFamily="34" charset="0"/>
                  <a:cs typeface="Calibri" panose="020F0502020204030204" pitchFamily="34" charset="0"/>
                </a:endParaRPr>
              </a:p>
            </p:txBody>
          </p:sp>
          <p:sp>
            <p:nvSpPr>
              <p:cNvPr id="42" name="Freeform: Shape 30">
                <a:extLst>
                  <a:ext uri="{FF2B5EF4-FFF2-40B4-BE49-F238E27FC236}">
                    <a16:creationId xmlns:a16="http://schemas.microsoft.com/office/drawing/2014/main" id="{7027ECD8-4A35-3E40-5285-1C21193DACCD}"/>
                  </a:ext>
                </a:extLst>
              </p:cNvPr>
              <p:cNvSpPr/>
              <p:nvPr/>
            </p:nvSpPr>
            <p:spPr>
              <a:xfrm>
                <a:off x="2888367" y="3697674"/>
                <a:ext cx="287578" cy="286759"/>
              </a:xfrm>
              <a:custGeom>
                <a:avLst/>
                <a:gdLst>
                  <a:gd name="connsiteX0" fmla="*/ 0 w 287578"/>
                  <a:gd name="connsiteY0" fmla="*/ 80784 h 286759"/>
                  <a:gd name="connsiteX1" fmla="*/ 253003 w 287578"/>
                  <a:gd name="connsiteY1" fmla="*/ 286759 h 286759"/>
                  <a:gd name="connsiteX2" fmla="*/ 287578 w 287578"/>
                  <a:gd name="connsiteY2" fmla="*/ 188605 h 286759"/>
                  <a:gd name="connsiteX3" fmla="*/ 78818 w 287578"/>
                  <a:gd name="connsiteY3" fmla="*/ 0 h 286759"/>
                  <a:gd name="connsiteX4" fmla="*/ 164 w 287578"/>
                  <a:gd name="connsiteY4" fmla="*/ 80784 h 286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78" h="286759">
                    <a:moveTo>
                      <a:pt x="0" y="80784"/>
                    </a:moveTo>
                    <a:cubicBezTo>
                      <a:pt x="0" y="80784"/>
                      <a:pt x="116015" y="268406"/>
                      <a:pt x="253003" y="286759"/>
                    </a:cubicBezTo>
                    <a:lnTo>
                      <a:pt x="287578" y="188605"/>
                    </a:lnTo>
                    <a:cubicBezTo>
                      <a:pt x="287578" y="188605"/>
                      <a:pt x="226294" y="206794"/>
                      <a:pt x="78818" y="0"/>
                    </a:cubicBezTo>
                    <a:lnTo>
                      <a:pt x="164" y="80784"/>
                    </a:lnTo>
                    <a:close/>
                  </a:path>
                </a:pathLst>
              </a:custGeom>
              <a:solidFill>
                <a:srgbClr val="002557"/>
              </a:solidFill>
              <a:ln w="16386" cap="flat">
                <a:noFill/>
                <a:prstDash val="solid"/>
                <a:miter/>
              </a:ln>
            </p:spPr>
            <p:txBody>
              <a:bodyPr rtlCol="0" anchor="ctr"/>
              <a:lstStyle/>
              <a:p>
                <a:endParaRPr lang="en-GB" sz="1350" dirty="0">
                  <a:latin typeface="Calibri" panose="020F0502020204030204" pitchFamily="34" charset="0"/>
                  <a:cs typeface="Calibri" panose="020F0502020204030204" pitchFamily="34" charset="0"/>
                </a:endParaRPr>
              </a:p>
            </p:txBody>
          </p:sp>
          <p:sp>
            <p:nvSpPr>
              <p:cNvPr id="43" name="Freeform: Shape 31">
                <a:extLst>
                  <a:ext uri="{FF2B5EF4-FFF2-40B4-BE49-F238E27FC236}">
                    <a16:creationId xmlns:a16="http://schemas.microsoft.com/office/drawing/2014/main" id="{0E13EB75-F506-C6D2-6DDA-6A063516A613}"/>
                  </a:ext>
                </a:extLst>
              </p:cNvPr>
              <p:cNvSpPr/>
              <p:nvPr/>
            </p:nvSpPr>
            <p:spPr>
              <a:xfrm>
                <a:off x="4324620" y="3707014"/>
                <a:ext cx="287578" cy="286758"/>
              </a:xfrm>
              <a:custGeom>
                <a:avLst/>
                <a:gdLst>
                  <a:gd name="connsiteX0" fmla="*/ 0 w 287578"/>
                  <a:gd name="connsiteY0" fmla="*/ 80784 h 286759"/>
                  <a:gd name="connsiteX1" fmla="*/ 253003 w 287578"/>
                  <a:gd name="connsiteY1" fmla="*/ 286759 h 286759"/>
                  <a:gd name="connsiteX2" fmla="*/ 287578 w 287578"/>
                  <a:gd name="connsiteY2" fmla="*/ 188606 h 286759"/>
                  <a:gd name="connsiteX3" fmla="*/ 78818 w 287578"/>
                  <a:gd name="connsiteY3" fmla="*/ 0 h 286759"/>
                  <a:gd name="connsiteX4" fmla="*/ 164 w 287578"/>
                  <a:gd name="connsiteY4" fmla="*/ 80784 h 286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78" h="286759">
                    <a:moveTo>
                      <a:pt x="0" y="80784"/>
                    </a:moveTo>
                    <a:cubicBezTo>
                      <a:pt x="0" y="80784"/>
                      <a:pt x="116015" y="268407"/>
                      <a:pt x="253003" y="286759"/>
                    </a:cubicBezTo>
                    <a:lnTo>
                      <a:pt x="287578" y="188606"/>
                    </a:lnTo>
                    <a:cubicBezTo>
                      <a:pt x="287578" y="188606"/>
                      <a:pt x="226294" y="206794"/>
                      <a:pt x="78818" y="0"/>
                    </a:cubicBezTo>
                    <a:lnTo>
                      <a:pt x="164" y="80784"/>
                    </a:lnTo>
                    <a:close/>
                  </a:path>
                </a:pathLst>
              </a:custGeom>
              <a:solidFill>
                <a:srgbClr val="002557"/>
              </a:solidFill>
              <a:ln w="16386" cap="flat">
                <a:noFill/>
                <a:prstDash val="solid"/>
                <a:miter/>
              </a:ln>
            </p:spPr>
            <p:txBody>
              <a:bodyPr rtlCol="0" anchor="ctr"/>
              <a:lstStyle/>
              <a:p>
                <a:endParaRPr lang="en-GB" sz="1350" dirty="0">
                  <a:latin typeface="Calibri" panose="020F0502020204030204" pitchFamily="34" charset="0"/>
                  <a:cs typeface="Calibri" panose="020F0502020204030204" pitchFamily="34" charset="0"/>
                </a:endParaRPr>
              </a:p>
            </p:txBody>
          </p:sp>
          <p:sp>
            <p:nvSpPr>
              <p:cNvPr id="44" name="Freeform: Shape 32">
                <a:extLst>
                  <a:ext uri="{FF2B5EF4-FFF2-40B4-BE49-F238E27FC236}">
                    <a16:creationId xmlns:a16="http://schemas.microsoft.com/office/drawing/2014/main" id="{28EDE7C5-3210-767D-27CA-9D364888E937}"/>
                  </a:ext>
                </a:extLst>
              </p:cNvPr>
              <p:cNvSpPr/>
              <p:nvPr/>
            </p:nvSpPr>
            <p:spPr>
              <a:xfrm>
                <a:off x="2715328" y="3525107"/>
                <a:ext cx="2813187" cy="448293"/>
              </a:xfrm>
              <a:custGeom>
                <a:avLst/>
                <a:gdLst>
                  <a:gd name="connsiteX0" fmla="*/ 0 w 2813187"/>
                  <a:gd name="connsiteY0" fmla="*/ 27386 h 448293"/>
                  <a:gd name="connsiteX1" fmla="*/ 148295 w 2813187"/>
                  <a:gd name="connsiteY1" fmla="*/ 139304 h 448293"/>
                  <a:gd name="connsiteX2" fmla="*/ 260213 w 2813187"/>
                  <a:gd name="connsiteY2" fmla="*/ 276457 h 448293"/>
                  <a:gd name="connsiteX3" fmla="*/ 386223 w 2813187"/>
                  <a:gd name="connsiteY3" fmla="*/ 391160 h 448293"/>
                  <a:gd name="connsiteX4" fmla="*/ 562539 w 2813187"/>
                  <a:gd name="connsiteY4" fmla="*/ 438680 h 448293"/>
                  <a:gd name="connsiteX5" fmla="*/ 752947 w 2813187"/>
                  <a:gd name="connsiteY5" fmla="*/ 402303 h 448293"/>
                  <a:gd name="connsiteX6" fmla="*/ 943355 w 2813187"/>
                  <a:gd name="connsiteY6" fmla="*/ 220416 h 448293"/>
                  <a:gd name="connsiteX7" fmla="*/ 1161620 w 2813187"/>
                  <a:gd name="connsiteY7" fmla="*/ 24436 h 448293"/>
                  <a:gd name="connsiteX8" fmla="*/ 1421997 w 2813187"/>
                  <a:gd name="connsiteY8" fmla="*/ 24436 h 448293"/>
                  <a:gd name="connsiteX9" fmla="*/ 1573078 w 2813187"/>
                  <a:gd name="connsiteY9" fmla="*/ 144875 h 448293"/>
                  <a:gd name="connsiteX10" fmla="*/ 1724159 w 2813187"/>
                  <a:gd name="connsiteY10" fmla="*/ 318405 h 448293"/>
                  <a:gd name="connsiteX11" fmla="*/ 1900475 w 2813187"/>
                  <a:gd name="connsiteY11" fmla="*/ 433109 h 448293"/>
                  <a:gd name="connsiteX12" fmla="*/ 2166423 w 2813187"/>
                  <a:gd name="connsiteY12" fmla="*/ 413445 h 448293"/>
                  <a:gd name="connsiteX13" fmla="*/ 2393209 w 2813187"/>
                  <a:gd name="connsiteY13" fmla="*/ 197966 h 448293"/>
                  <a:gd name="connsiteX14" fmla="*/ 2522005 w 2813187"/>
                  <a:gd name="connsiteY14" fmla="*/ 49671 h 448293"/>
                  <a:gd name="connsiteX15" fmla="*/ 2813188 w 2813187"/>
                  <a:gd name="connsiteY15" fmla="*/ 18865 h 44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13187" h="448293">
                    <a:moveTo>
                      <a:pt x="0" y="27386"/>
                    </a:moveTo>
                    <a:cubicBezTo>
                      <a:pt x="71280" y="66385"/>
                      <a:pt x="118472" y="108334"/>
                      <a:pt x="148295" y="139304"/>
                    </a:cubicBezTo>
                    <a:cubicBezTo>
                      <a:pt x="194668" y="187315"/>
                      <a:pt x="198273" y="207798"/>
                      <a:pt x="260213" y="276457"/>
                    </a:cubicBezTo>
                    <a:cubicBezTo>
                      <a:pt x="313632" y="335611"/>
                      <a:pt x="340342" y="365106"/>
                      <a:pt x="386223" y="391160"/>
                    </a:cubicBezTo>
                    <a:cubicBezTo>
                      <a:pt x="460617" y="433600"/>
                      <a:pt x="531733" y="437369"/>
                      <a:pt x="562539" y="438680"/>
                    </a:cubicBezTo>
                    <a:cubicBezTo>
                      <a:pt x="588593" y="439827"/>
                      <a:pt x="668886" y="442449"/>
                      <a:pt x="752947" y="402303"/>
                    </a:cubicBezTo>
                    <a:cubicBezTo>
                      <a:pt x="818164" y="371169"/>
                      <a:pt x="831601" y="340199"/>
                      <a:pt x="943355" y="220416"/>
                    </a:cubicBezTo>
                    <a:cubicBezTo>
                      <a:pt x="1050849" y="105056"/>
                      <a:pt x="1105743" y="47049"/>
                      <a:pt x="1161620" y="24436"/>
                    </a:cubicBezTo>
                    <a:cubicBezTo>
                      <a:pt x="1173745" y="19520"/>
                      <a:pt x="1297134" y="-28000"/>
                      <a:pt x="1421997" y="24436"/>
                    </a:cubicBezTo>
                    <a:cubicBezTo>
                      <a:pt x="1475252" y="46722"/>
                      <a:pt x="1507861" y="79494"/>
                      <a:pt x="1573078" y="144875"/>
                    </a:cubicBezTo>
                    <a:cubicBezTo>
                      <a:pt x="1657303" y="229264"/>
                      <a:pt x="1653043" y="253024"/>
                      <a:pt x="1724159" y="318405"/>
                    </a:cubicBezTo>
                    <a:cubicBezTo>
                      <a:pt x="1773645" y="363795"/>
                      <a:pt x="1823296" y="409513"/>
                      <a:pt x="1900475" y="433109"/>
                    </a:cubicBezTo>
                    <a:cubicBezTo>
                      <a:pt x="2031565" y="473419"/>
                      <a:pt x="2148726" y="421639"/>
                      <a:pt x="2166423" y="413445"/>
                    </a:cubicBezTo>
                    <a:cubicBezTo>
                      <a:pt x="2239998" y="379690"/>
                      <a:pt x="2290959" y="319061"/>
                      <a:pt x="2393209" y="197966"/>
                    </a:cubicBezTo>
                    <a:cubicBezTo>
                      <a:pt x="2476943" y="98666"/>
                      <a:pt x="2478745" y="78183"/>
                      <a:pt x="2522005" y="49671"/>
                    </a:cubicBezTo>
                    <a:cubicBezTo>
                      <a:pt x="2613931" y="-11286"/>
                      <a:pt x="2728799" y="-471"/>
                      <a:pt x="2813188" y="18865"/>
                    </a:cubicBezTo>
                  </a:path>
                </a:pathLst>
              </a:custGeom>
              <a:noFill/>
              <a:ln w="65545" cap="rnd">
                <a:solidFill>
                  <a:srgbClr val="FFFF99"/>
                </a:solidFill>
                <a:prstDash val="solid"/>
                <a:round/>
              </a:ln>
            </p:spPr>
            <p:txBody>
              <a:bodyPr rtlCol="0" anchor="ctr"/>
              <a:lstStyle/>
              <a:p>
                <a:endParaRPr lang="en-GB" sz="1350" dirty="0">
                  <a:latin typeface="Calibri" panose="020F0502020204030204" pitchFamily="34" charset="0"/>
                  <a:cs typeface="Calibri" panose="020F0502020204030204" pitchFamily="34" charset="0"/>
                </a:endParaRPr>
              </a:p>
            </p:txBody>
          </p:sp>
          <p:sp>
            <p:nvSpPr>
              <p:cNvPr id="45" name="Freeform: Shape 33">
                <a:extLst>
                  <a:ext uri="{FF2B5EF4-FFF2-40B4-BE49-F238E27FC236}">
                    <a16:creationId xmlns:a16="http://schemas.microsoft.com/office/drawing/2014/main" id="{D179F4E7-5E2A-AE49-1498-AC1AFB2C13C9}"/>
                  </a:ext>
                </a:extLst>
              </p:cNvPr>
              <p:cNvSpPr/>
              <p:nvPr/>
            </p:nvSpPr>
            <p:spPr>
              <a:xfrm>
                <a:off x="3598874" y="3495796"/>
                <a:ext cx="309208" cy="268570"/>
              </a:xfrm>
              <a:custGeom>
                <a:avLst/>
                <a:gdLst>
                  <a:gd name="connsiteX0" fmla="*/ 68167 w 309208"/>
                  <a:gd name="connsiteY0" fmla="*/ 0 h 268570"/>
                  <a:gd name="connsiteX1" fmla="*/ 309208 w 309208"/>
                  <a:gd name="connsiteY1" fmla="*/ 219903 h 268570"/>
                  <a:gd name="connsiteX2" fmla="*/ 217281 w 309208"/>
                  <a:gd name="connsiteY2" fmla="*/ 268570 h 268570"/>
                  <a:gd name="connsiteX3" fmla="*/ 0 w 309208"/>
                  <a:gd name="connsiteY3" fmla="*/ 89796 h 268570"/>
                  <a:gd name="connsiteX4" fmla="*/ 68331 w 309208"/>
                  <a:gd name="connsiteY4" fmla="*/ 0 h 268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08" h="268570">
                    <a:moveTo>
                      <a:pt x="68167" y="0"/>
                    </a:moveTo>
                    <a:cubicBezTo>
                      <a:pt x="68167" y="0"/>
                      <a:pt x="270864" y="87011"/>
                      <a:pt x="309208" y="219903"/>
                    </a:cubicBezTo>
                    <a:lnTo>
                      <a:pt x="217281" y="268570"/>
                    </a:lnTo>
                    <a:cubicBezTo>
                      <a:pt x="217281" y="268570"/>
                      <a:pt x="226294" y="205319"/>
                      <a:pt x="0" y="89796"/>
                    </a:cubicBezTo>
                    <a:lnTo>
                      <a:pt x="68331" y="0"/>
                    </a:lnTo>
                    <a:close/>
                  </a:path>
                </a:pathLst>
              </a:custGeom>
              <a:solidFill>
                <a:srgbClr val="002557"/>
              </a:solidFill>
              <a:ln w="16386" cap="flat">
                <a:noFill/>
                <a:prstDash val="solid"/>
                <a:miter/>
              </a:ln>
            </p:spPr>
            <p:txBody>
              <a:bodyPr rtlCol="0" anchor="ctr"/>
              <a:lstStyle/>
              <a:p>
                <a:endParaRPr lang="en-GB" sz="1350" dirty="0">
                  <a:latin typeface="Calibri" panose="020F0502020204030204" pitchFamily="34" charset="0"/>
                  <a:cs typeface="Calibri" panose="020F0502020204030204" pitchFamily="34" charset="0"/>
                </a:endParaRPr>
              </a:p>
            </p:txBody>
          </p:sp>
          <p:sp>
            <p:nvSpPr>
              <p:cNvPr id="46" name="Freeform: Shape 34">
                <a:extLst>
                  <a:ext uri="{FF2B5EF4-FFF2-40B4-BE49-F238E27FC236}">
                    <a16:creationId xmlns:a16="http://schemas.microsoft.com/office/drawing/2014/main" id="{7D097077-6D54-EC19-EB2D-DCB20BF513D3}"/>
                  </a:ext>
                </a:extLst>
              </p:cNvPr>
              <p:cNvSpPr/>
              <p:nvPr/>
            </p:nvSpPr>
            <p:spPr>
              <a:xfrm>
                <a:off x="5009564" y="3495796"/>
                <a:ext cx="309208" cy="268570"/>
              </a:xfrm>
              <a:custGeom>
                <a:avLst/>
                <a:gdLst>
                  <a:gd name="connsiteX0" fmla="*/ 68167 w 309208"/>
                  <a:gd name="connsiteY0" fmla="*/ 0 h 268570"/>
                  <a:gd name="connsiteX1" fmla="*/ 309208 w 309208"/>
                  <a:gd name="connsiteY1" fmla="*/ 219903 h 268570"/>
                  <a:gd name="connsiteX2" fmla="*/ 217281 w 309208"/>
                  <a:gd name="connsiteY2" fmla="*/ 268570 h 268570"/>
                  <a:gd name="connsiteX3" fmla="*/ 0 w 309208"/>
                  <a:gd name="connsiteY3" fmla="*/ 89796 h 268570"/>
                  <a:gd name="connsiteX4" fmla="*/ 68331 w 309208"/>
                  <a:gd name="connsiteY4" fmla="*/ 0 h 268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08" h="268570">
                    <a:moveTo>
                      <a:pt x="68167" y="0"/>
                    </a:moveTo>
                    <a:cubicBezTo>
                      <a:pt x="68167" y="0"/>
                      <a:pt x="270864" y="87011"/>
                      <a:pt x="309208" y="219903"/>
                    </a:cubicBezTo>
                    <a:lnTo>
                      <a:pt x="217281" y="268570"/>
                    </a:lnTo>
                    <a:cubicBezTo>
                      <a:pt x="217281" y="268570"/>
                      <a:pt x="226294" y="205319"/>
                      <a:pt x="0" y="89796"/>
                    </a:cubicBezTo>
                    <a:lnTo>
                      <a:pt x="68331" y="0"/>
                    </a:lnTo>
                    <a:close/>
                  </a:path>
                </a:pathLst>
              </a:custGeom>
              <a:solidFill>
                <a:srgbClr val="002557"/>
              </a:solidFill>
              <a:ln w="16386" cap="flat">
                <a:noFill/>
                <a:prstDash val="solid"/>
                <a:miter/>
              </a:ln>
            </p:spPr>
            <p:txBody>
              <a:bodyPr rtlCol="0" anchor="ctr"/>
              <a:lstStyle/>
              <a:p>
                <a:endParaRPr lang="en-GB" sz="1350" dirty="0">
                  <a:latin typeface="Calibri" panose="020F0502020204030204" pitchFamily="34" charset="0"/>
                  <a:cs typeface="Calibri" panose="020F0502020204030204" pitchFamily="34" charset="0"/>
                </a:endParaRPr>
              </a:p>
            </p:txBody>
          </p:sp>
          <p:sp>
            <p:nvSpPr>
              <p:cNvPr id="47" name="Freeform: Shape 35">
                <a:extLst>
                  <a:ext uri="{FF2B5EF4-FFF2-40B4-BE49-F238E27FC236}">
                    <a16:creationId xmlns:a16="http://schemas.microsoft.com/office/drawing/2014/main" id="{DEC05539-1BA6-E64D-E4C7-C3F0662C4554}"/>
                  </a:ext>
                </a:extLst>
              </p:cNvPr>
              <p:cNvSpPr/>
              <p:nvPr/>
            </p:nvSpPr>
            <p:spPr>
              <a:xfrm>
                <a:off x="3620503" y="3546429"/>
                <a:ext cx="237108" cy="187622"/>
              </a:xfrm>
              <a:custGeom>
                <a:avLst/>
                <a:gdLst>
                  <a:gd name="connsiteX0" fmla="*/ 0 w 237108"/>
                  <a:gd name="connsiteY0" fmla="*/ 0 h 187622"/>
                  <a:gd name="connsiteX1" fmla="*/ 237109 w 237108"/>
                  <a:gd name="connsiteY1" fmla="*/ 187623 h 187622"/>
                </a:gdLst>
                <a:ahLst/>
                <a:cxnLst>
                  <a:cxn ang="0">
                    <a:pos x="connsiteX0" y="connsiteY0"/>
                  </a:cxn>
                  <a:cxn ang="0">
                    <a:pos x="connsiteX1" y="connsiteY1"/>
                  </a:cxn>
                </a:cxnLst>
                <a:rect l="l" t="t" r="r" b="b"/>
                <a:pathLst>
                  <a:path w="237108" h="187622">
                    <a:moveTo>
                      <a:pt x="0" y="0"/>
                    </a:moveTo>
                    <a:cubicBezTo>
                      <a:pt x="0" y="0"/>
                      <a:pt x="148295" y="60137"/>
                      <a:pt x="237109" y="187623"/>
                    </a:cubicBezTo>
                  </a:path>
                </a:pathLst>
              </a:custGeom>
              <a:noFill/>
              <a:ln w="65545" cap="rnd">
                <a:solidFill>
                  <a:srgbClr val="FFFF99"/>
                </a:solidFill>
                <a:prstDash val="solid"/>
                <a:round/>
              </a:ln>
            </p:spPr>
            <p:txBody>
              <a:bodyPr rtlCol="0" anchor="ctr"/>
              <a:lstStyle/>
              <a:p>
                <a:endParaRPr lang="en-GB" sz="1350" dirty="0">
                  <a:latin typeface="Calibri" panose="020F0502020204030204" pitchFamily="34" charset="0"/>
                  <a:cs typeface="Calibri" panose="020F0502020204030204" pitchFamily="34" charset="0"/>
                </a:endParaRPr>
              </a:p>
            </p:txBody>
          </p:sp>
          <p:sp>
            <p:nvSpPr>
              <p:cNvPr id="48" name="Freeform: Shape 36">
                <a:extLst>
                  <a:ext uri="{FF2B5EF4-FFF2-40B4-BE49-F238E27FC236}">
                    <a16:creationId xmlns:a16="http://schemas.microsoft.com/office/drawing/2014/main" id="{2F8629C4-C2BA-D0E9-F7C4-E2B1415C0315}"/>
                  </a:ext>
                </a:extLst>
              </p:cNvPr>
              <p:cNvSpPr/>
              <p:nvPr/>
            </p:nvSpPr>
            <p:spPr>
              <a:xfrm>
                <a:off x="5038896" y="3546921"/>
                <a:ext cx="248251" cy="185492"/>
              </a:xfrm>
              <a:custGeom>
                <a:avLst/>
                <a:gdLst>
                  <a:gd name="connsiteX0" fmla="*/ 0 w 248251"/>
                  <a:gd name="connsiteY0" fmla="*/ 0 h 185492"/>
                  <a:gd name="connsiteX1" fmla="*/ 248251 w 248251"/>
                  <a:gd name="connsiteY1" fmla="*/ 185492 h 185492"/>
                </a:gdLst>
                <a:ahLst/>
                <a:cxnLst>
                  <a:cxn ang="0">
                    <a:pos x="connsiteX0" y="connsiteY0"/>
                  </a:cxn>
                  <a:cxn ang="0">
                    <a:pos x="connsiteX1" y="connsiteY1"/>
                  </a:cxn>
                </a:cxnLst>
                <a:rect l="l" t="t" r="r" b="b"/>
                <a:pathLst>
                  <a:path w="248251" h="185492">
                    <a:moveTo>
                      <a:pt x="0" y="0"/>
                    </a:moveTo>
                    <a:cubicBezTo>
                      <a:pt x="0" y="0"/>
                      <a:pt x="180249" y="82423"/>
                      <a:pt x="248251" y="185492"/>
                    </a:cubicBezTo>
                  </a:path>
                </a:pathLst>
              </a:custGeom>
              <a:noFill/>
              <a:ln w="65545" cap="rnd">
                <a:solidFill>
                  <a:srgbClr val="FFFF99"/>
                </a:solidFill>
                <a:prstDash val="solid"/>
                <a:round/>
              </a:ln>
            </p:spPr>
            <p:txBody>
              <a:bodyPr rtlCol="0" anchor="ctr"/>
              <a:lstStyle/>
              <a:p>
                <a:endParaRPr lang="en-GB" sz="1350" dirty="0">
                  <a:latin typeface="Calibri" panose="020F0502020204030204" pitchFamily="34" charset="0"/>
                  <a:cs typeface="Calibri" panose="020F0502020204030204" pitchFamily="34" charset="0"/>
                </a:endParaRPr>
              </a:p>
            </p:txBody>
          </p:sp>
        </p:grpSp>
        <p:sp>
          <p:nvSpPr>
            <p:cNvPr id="12" name="Rounded Rectangle 24">
              <a:extLst>
                <a:ext uri="{FF2B5EF4-FFF2-40B4-BE49-F238E27FC236}">
                  <a16:creationId xmlns:a16="http://schemas.microsoft.com/office/drawing/2014/main" id="{2824ACDA-3FF0-A0A3-D10C-A146879C0BE3}"/>
                </a:ext>
              </a:extLst>
            </p:cNvPr>
            <p:cNvSpPr/>
            <p:nvPr/>
          </p:nvSpPr>
          <p:spPr>
            <a:xfrm>
              <a:off x="5838459" y="3291033"/>
              <a:ext cx="1499601" cy="661842"/>
            </a:xfrm>
            <a:prstGeom prst="roundRect">
              <a:avLst>
                <a:gd name="adj" fmla="val 43367"/>
              </a:avLst>
            </a:prstGeom>
            <a:solidFill>
              <a:schemeClr val="accent6">
                <a:lumMod val="20000"/>
                <a:lumOff val="80000"/>
              </a:schemeClr>
            </a:solidFill>
            <a:ln w="28575" cap="flat" cmpd="sng" algn="ctr">
              <a:solidFill>
                <a:schemeClr val="accent6"/>
              </a:solidFill>
              <a:prstDash val="solid"/>
            </a:ln>
            <a:effectLst>
              <a:outerShdw blurRad="63500" sx="102000" sy="102000" algn="ctr" rotWithShape="0">
                <a:srgbClr val="5F2D95">
                  <a:alpha val="40000"/>
                </a:srgbClr>
              </a:outerShdw>
            </a:effectLst>
          </p:spPr>
          <p:txBody>
            <a:bodyPr lIns="68580" tIns="0" rIns="68580" bIns="0" rtlCol="0" anchor="ctr"/>
            <a:lstStyle/>
            <a:p>
              <a:pPr algn="ctr"/>
              <a:r>
                <a:rPr lang="en-GB" sz="1050" dirty="0">
                  <a:latin typeface="Calibri" panose="020F0502020204030204" pitchFamily="34" charset="0"/>
                  <a:cs typeface="Calibri" panose="020F0502020204030204" pitchFamily="34" charset="0"/>
                </a:rPr>
                <a:t>Suppresses AR activity</a:t>
              </a:r>
            </a:p>
          </p:txBody>
        </p:sp>
        <p:sp>
          <p:nvSpPr>
            <p:cNvPr id="13" name="Rounded Rectangle 24">
              <a:extLst>
                <a:ext uri="{FF2B5EF4-FFF2-40B4-BE49-F238E27FC236}">
                  <a16:creationId xmlns:a16="http://schemas.microsoft.com/office/drawing/2014/main" id="{7E13D892-1D78-0959-19E5-5D2AC326F754}"/>
                </a:ext>
              </a:extLst>
            </p:cNvPr>
            <p:cNvSpPr/>
            <p:nvPr/>
          </p:nvSpPr>
          <p:spPr>
            <a:xfrm>
              <a:off x="10467974" y="3291033"/>
              <a:ext cx="1499503" cy="661842"/>
            </a:xfrm>
            <a:prstGeom prst="roundRect">
              <a:avLst>
                <a:gd name="adj" fmla="val 43367"/>
              </a:avLst>
            </a:prstGeom>
            <a:solidFill>
              <a:srgbClr val="71DAFF"/>
            </a:solidFill>
            <a:ln w="28575" cap="flat" cmpd="sng" algn="ctr">
              <a:solidFill>
                <a:srgbClr val="00B0F0"/>
              </a:solidFill>
              <a:prstDash val="solid"/>
            </a:ln>
            <a:effectLst>
              <a:outerShdw blurRad="63500" sx="102000" sy="102000" algn="ctr" rotWithShape="0">
                <a:srgbClr val="5F2D95">
                  <a:alpha val="40000"/>
                </a:srgbClr>
              </a:outerShdw>
            </a:effectLst>
          </p:spPr>
          <p:txBody>
            <a:bodyPr lIns="68580" tIns="0" rIns="68580" bIns="0" rtlCol="0" anchor="ctr"/>
            <a:lstStyle/>
            <a:p>
              <a:pPr algn="ctr"/>
              <a:r>
                <a:rPr lang="en-GB" sz="1050" dirty="0">
                  <a:latin typeface="Calibri" panose="020F0502020204030204" pitchFamily="34" charset="0"/>
                  <a:cs typeface="Calibri" panose="020F0502020204030204" pitchFamily="34" charset="0"/>
                </a:rPr>
                <a:t>Disrupts SSB repair leading to DSB</a:t>
              </a:r>
            </a:p>
          </p:txBody>
        </p:sp>
        <p:cxnSp>
          <p:nvCxnSpPr>
            <p:cNvPr id="14" name="Straight Arrow Connector 13">
              <a:extLst>
                <a:ext uri="{FF2B5EF4-FFF2-40B4-BE49-F238E27FC236}">
                  <a16:creationId xmlns:a16="http://schemas.microsoft.com/office/drawing/2014/main" id="{54387C5F-B153-658B-9186-55C7C4CAD567}"/>
                </a:ext>
              </a:extLst>
            </p:cNvPr>
            <p:cNvCxnSpPr>
              <a:cxnSpLocks/>
            </p:cNvCxnSpPr>
            <p:nvPr/>
          </p:nvCxnSpPr>
          <p:spPr>
            <a:xfrm>
              <a:off x="6518007" y="2152312"/>
              <a:ext cx="0" cy="1138721"/>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369BA7D-4AC2-0B67-2FE1-E4E550627743}"/>
                </a:ext>
              </a:extLst>
            </p:cNvPr>
            <p:cNvCxnSpPr>
              <a:cxnSpLocks/>
              <a:endCxn id="13" idx="0"/>
            </p:cNvCxnSpPr>
            <p:nvPr/>
          </p:nvCxnSpPr>
          <p:spPr>
            <a:xfrm>
              <a:off x="11217726" y="2124075"/>
              <a:ext cx="0" cy="116695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24666AEC-4809-D600-A06F-78D3C5BE82EB}"/>
                </a:ext>
              </a:extLst>
            </p:cNvPr>
            <p:cNvGrpSpPr/>
            <p:nvPr/>
          </p:nvGrpSpPr>
          <p:grpSpPr>
            <a:xfrm>
              <a:off x="8796485" y="4156215"/>
              <a:ext cx="138397" cy="280194"/>
              <a:chOff x="4057650" y="5199617"/>
              <a:chExt cx="171450" cy="792003"/>
            </a:xfrm>
          </p:grpSpPr>
          <p:cxnSp>
            <p:nvCxnSpPr>
              <p:cNvPr id="22" name="Straight Arrow Connector 21">
                <a:extLst>
                  <a:ext uri="{FF2B5EF4-FFF2-40B4-BE49-F238E27FC236}">
                    <a16:creationId xmlns:a16="http://schemas.microsoft.com/office/drawing/2014/main" id="{28D571BD-91E8-4EE5-93CD-F27624550C38}"/>
                  </a:ext>
                </a:extLst>
              </p:cNvPr>
              <p:cNvCxnSpPr/>
              <p:nvPr/>
            </p:nvCxnSpPr>
            <p:spPr>
              <a:xfrm>
                <a:off x="4057650" y="5199620"/>
                <a:ext cx="0" cy="79200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0A3B098-13A9-0458-AEFC-44A741EDA2E4}"/>
                  </a:ext>
                </a:extLst>
              </p:cNvPr>
              <p:cNvCxnSpPr>
                <a:cxnSpLocks/>
              </p:cNvCxnSpPr>
              <p:nvPr/>
            </p:nvCxnSpPr>
            <p:spPr>
              <a:xfrm>
                <a:off x="4229100" y="5199617"/>
                <a:ext cx="0" cy="79200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006A3C20-1DD8-AF3A-2132-2F5F7499A869}"/>
                </a:ext>
              </a:extLst>
            </p:cNvPr>
            <p:cNvCxnSpPr>
              <a:cxnSpLocks/>
            </p:cNvCxnSpPr>
            <p:nvPr/>
          </p:nvCxnSpPr>
          <p:spPr>
            <a:xfrm flipH="1">
              <a:off x="6883447" y="1903828"/>
              <a:ext cx="492713" cy="0"/>
            </a:xfrm>
            <a:prstGeom prst="line">
              <a:avLst/>
            </a:prstGeom>
            <a:ln w="38100">
              <a:solidFill>
                <a:schemeClr val="accent6"/>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Freeform: Shape 49">
              <a:extLst>
                <a:ext uri="{FF2B5EF4-FFF2-40B4-BE49-F238E27FC236}">
                  <a16:creationId xmlns:a16="http://schemas.microsoft.com/office/drawing/2014/main" id="{11CA5423-1937-4329-F91A-ED571FB842DF}"/>
                </a:ext>
              </a:extLst>
            </p:cNvPr>
            <p:cNvSpPr/>
            <p:nvPr/>
          </p:nvSpPr>
          <p:spPr>
            <a:xfrm>
              <a:off x="10356555" y="1954689"/>
              <a:ext cx="415843" cy="1342083"/>
            </a:xfrm>
            <a:custGeom>
              <a:avLst/>
              <a:gdLst>
                <a:gd name="connsiteX0" fmla="*/ 0 w 223935"/>
                <a:gd name="connsiteY0" fmla="*/ 0 h 1903445"/>
                <a:gd name="connsiteX1" fmla="*/ 223935 w 223935"/>
                <a:gd name="connsiteY1" fmla="*/ 0 h 1903445"/>
                <a:gd name="connsiteX2" fmla="*/ 223935 w 223935"/>
                <a:gd name="connsiteY2" fmla="*/ 1903445 h 1903445"/>
              </a:gdLst>
              <a:ahLst/>
              <a:cxnLst>
                <a:cxn ang="0">
                  <a:pos x="connsiteX0" y="connsiteY0"/>
                </a:cxn>
                <a:cxn ang="0">
                  <a:pos x="connsiteX1" y="connsiteY1"/>
                </a:cxn>
                <a:cxn ang="0">
                  <a:pos x="connsiteX2" y="connsiteY2"/>
                </a:cxn>
              </a:cxnLst>
              <a:rect l="l" t="t" r="r" b="b"/>
              <a:pathLst>
                <a:path w="223935" h="1903445">
                  <a:moveTo>
                    <a:pt x="0" y="0"/>
                  </a:moveTo>
                  <a:lnTo>
                    <a:pt x="223935" y="0"/>
                  </a:lnTo>
                  <a:lnTo>
                    <a:pt x="223935" y="1903445"/>
                  </a:lnTo>
                </a:path>
              </a:pathLst>
            </a:custGeom>
            <a:ln w="38100">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dirty="0">
                <a:latin typeface="Calibri" panose="020F0502020204030204" pitchFamily="34" charset="0"/>
                <a:cs typeface="Calibri" panose="020F0502020204030204" pitchFamily="34" charset="0"/>
              </a:endParaRPr>
            </a:p>
          </p:txBody>
        </p:sp>
        <p:sp>
          <p:nvSpPr>
            <p:cNvPr id="19" name="Rounded Rectangle 24">
              <a:extLst>
                <a:ext uri="{FF2B5EF4-FFF2-40B4-BE49-F238E27FC236}">
                  <a16:creationId xmlns:a16="http://schemas.microsoft.com/office/drawing/2014/main" id="{2901B510-2711-DB0C-D1CF-C376AD2427D0}"/>
                </a:ext>
              </a:extLst>
            </p:cNvPr>
            <p:cNvSpPr/>
            <p:nvPr/>
          </p:nvSpPr>
          <p:spPr>
            <a:xfrm>
              <a:off x="7124134" y="2422790"/>
              <a:ext cx="3483098" cy="773832"/>
            </a:xfrm>
            <a:prstGeom prst="roundRect">
              <a:avLst>
                <a:gd name="adj" fmla="val 21211"/>
              </a:avLst>
            </a:prstGeom>
            <a:solidFill>
              <a:srgbClr val="71DAFF"/>
            </a:solidFill>
            <a:ln w="28575" cap="flat" cmpd="sng" algn="ctr">
              <a:solidFill>
                <a:srgbClr val="00B0F0"/>
              </a:solidFill>
              <a:prstDash val="solid"/>
            </a:ln>
            <a:effectLst>
              <a:outerShdw blurRad="63500" sx="102000" sy="102000" algn="ctr" rotWithShape="0">
                <a:srgbClr val="5F2D95">
                  <a:alpha val="40000"/>
                </a:srgbClr>
              </a:outerShdw>
            </a:effectLst>
          </p:spPr>
          <p:txBody>
            <a:bodyPr lIns="68580" tIns="0" rIns="68580" bIns="0" rtlCol="0" anchor="ctr"/>
            <a:lstStyle/>
            <a:p>
              <a:r>
                <a:rPr lang="en-GB" sz="1050" dirty="0">
                  <a:latin typeface="Calibri" panose="020F0502020204030204" pitchFamily="34" charset="0"/>
                  <a:cs typeface="Calibri" panose="020F0502020204030204" pitchFamily="34" charset="0"/>
                </a:rPr>
                <a:t>PARP inhibition:</a:t>
              </a:r>
            </a:p>
            <a:p>
              <a:pPr marL="130969" indent="-130969">
                <a:buFont typeface="Arial" panose="020B0604020202020204" pitchFamily="34" charset="0"/>
                <a:buChar char="•"/>
              </a:pPr>
              <a:r>
                <a:rPr lang="en-GB" sz="1050" dirty="0">
                  <a:latin typeface="Calibri" panose="020F0502020204030204" pitchFamily="34" charset="0"/>
                  <a:cs typeface="Calibri" panose="020F0502020204030204" pitchFamily="34" charset="0"/>
                </a:rPr>
                <a:t>Suppresses AR transcriptional activity</a:t>
              </a:r>
            </a:p>
            <a:p>
              <a:pPr marL="130969" indent="-130969">
                <a:buFont typeface="Arial" panose="020B0604020202020204" pitchFamily="34" charset="0"/>
                <a:buChar char="•"/>
              </a:pPr>
              <a:r>
                <a:rPr lang="en-GB" sz="1050" dirty="0">
                  <a:latin typeface="Calibri" panose="020F0502020204030204" pitchFamily="34" charset="0"/>
                  <a:cs typeface="Calibri" panose="020F0502020204030204" pitchFamily="34" charset="0"/>
                </a:rPr>
                <a:t>May attenuate resistance to ARSi</a:t>
              </a:r>
            </a:p>
          </p:txBody>
        </p:sp>
        <p:sp>
          <p:nvSpPr>
            <p:cNvPr id="20" name="Rounded Rectangle 24">
              <a:extLst>
                <a:ext uri="{FF2B5EF4-FFF2-40B4-BE49-F238E27FC236}">
                  <a16:creationId xmlns:a16="http://schemas.microsoft.com/office/drawing/2014/main" id="{1F0637E8-8EF9-41DE-3BC3-D44C8555256D}"/>
                </a:ext>
              </a:extLst>
            </p:cNvPr>
            <p:cNvSpPr/>
            <p:nvPr/>
          </p:nvSpPr>
          <p:spPr>
            <a:xfrm>
              <a:off x="7124588" y="1524000"/>
              <a:ext cx="3482191" cy="775109"/>
            </a:xfrm>
            <a:prstGeom prst="roundRect">
              <a:avLst>
                <a:gd name="adj" fmla="val 19609"/>
              </a:avLst>
            </a:prstGeom>
            <a:solidFill>
              <a:schemeClr val="accent6">
                <a:lumMod val="60000"/>
                <a:lumOff val="40000"/>
              </a:schemeClr>
            </a:solidFill>
            <a:ln w="28575" cap="flat" cmpd="sng" algn="ctr">
              <a:solidFill>
                <a:schemeClr val="accent6"/>
              </a:solidFill>
              <a:prstDash val="solid"/>
            </a:ln>
            <a:effectLst>
              <a:outerShdw blurRad="63500" sx="102000" sy="102000" algn="ctr" rotWithShape="0">
                <a:srgbClr val="5F2D95">
                  <a:alpha val="40000"/>
                </a:srgbClr>
              </a:outerShdw>
            </a:effectLst>
          </p:spPr>
          <p:txBody>
            <a:bodyPr lIns="68580" tIns="0" rIns="68580" bIns="0" rtlCol="0" anchor="ctr"/>
            <a:lstStyle/>
            <a:p>
              <a:r>
                <a:rPr lang="en-GB" sz="1050" dirty="0">
                  <a:latin typeface="Calibri" panose="020F0502020204030204" pitchFamily="34" charset="0"/>
                  <a:cs typeface="Calibri" panose="020F0502020204030204" pitchFamily="34" charset="0"/>
                </a:rPr>
                <a:t>AR inhibition:</a:t>
              </a:r>
            </a:p>
            <a:p>
              <a:pPr marL="128588" indent="-128588">
                <a:buFont typeface="Arial" panose="020B0604020202020204" pitchFamily="34" charset="0"/>
                <a:buChar char="•"/>
              </a:pPr>
              <a:r>
                <a:rPr lang="en-GB" sz="1050" dirty="0">
                  <a:latin typeface="Calibri" panose="020F0502020204030204" pitchFamily="34" charset="0"/>
                  <a:cs typeface="Calibri" panose="020F0502020204030204" pitchFamily="34" charset="0"/>
                </a:rPr>
                <a:t>Upregulates PARP activity</a:t>
              </a:r>
            </a:p>
            <a:p>
              <a:pPr marL="128588" indent="-128588">
                <a:buFont typeface="Arial" panose="020B0604020202020204" pitchFamily="34" charset="0"/>
                <a:buChar char="•"/>
              </a:pPr>
              <a:r>
                <a:rPr lang="en-GB" sz="1050" dirty="0">
                  <a:latin typeface="Calibri" panose="020F0502020204030204" pitchFamily="34" charset="0"/>
                  <a:cs typeface="Calibri" panose="020F0502020204030204" pitchFamily="34" charset="0"/>
                </a:rPr>
                <a:t>Downregulates HRR gene expression</a:t>
              </a:r>
              <a:endParaRPr lang="en-GB" sz="1050" baseline="30000" dirty="0">
                <a:latin typeface="Calibri" panose="020F0502020204030204" pitchFamily="34" charset="0"/>
                <a:cs typeface="Calibri" panose="020F0502020204030204" pitchFamily="34" charset="0"/>
              </a:endParaRPr>
            </a:p>
          </p:txBody>
        </p:sp>
        <p:sp>
          <p:nvSpPr>
            <p:cNvPr id="21" name="Freeform: Shape 68">
              <a:extLst>
                <a:ext uri="{FF2B5EF4-FFF2-40B4-BE49-F238E27FC236}">
                  <a16:creationId xmlns:a16="http://schemas.microsoft.com/office/drawing/2014/main" id="{65232A99-F901-037C-8D6C-40164C8FB673}"/>
                </a:ext>
              </a:extLst>
            </p:cNvPr>
            <p:cNvSpPr/>
            <p:nvPr/>
          </p:nvSpPr>
          <p:spPr>
            <a:xfrm>
              <a:off x="6591300" y="2792729"/>
              <a:ext cx="518160" cy="499745"/>
            </a:xfrm>
            <a:custGeom>
              <a:avLst/>
              <a:gdLst>
                <a:gd name="connsiteX0" fmla="*/ 518160 w 518160"/>
                <a:gd name="connsiteY0" fmla="*/ 0 h 472440"/>
                <a:gd name="connsiteX1" fmla="*/ 0 w 518160"/>
                <a:gd name="connsiteY1" fmla="*/ 0 h 472440"/>
                <a:gd name="connsiteX2" fmla="*/ 0 w 518160"/>
                <a:gd name="connsiteY2" fmla="*/ 472440 h 472440"/>
              </a:gdLst>
              <a:ahLst/>
              <a:cxnLst>
                <a:cxn ang="0">
                  <a:pos x="connsiteX0" y="connsiteY0"/>
                </a:cxn>
                <a:cxn ang="0">
                  <a:pos x="connsiteX1" y="connsiteY1"/>
                </a:cxn>
                <a:cxn ang="0">
                  <a:pos x="connsiteX2" y="connsiteY2"/>
                </a:cxn>
              </a:cxnLst>
              <a:rect l="l" t="t" r="r" b="b"/>
              <a:pathLst>
                <a:path w="518160" h="472440">
                  <a:moveTo>
                    <a:pt x="518160" y="0"/>
                  </a:moveTo>
                  <a:lnTo>
                    <a:pt x="0" y="0"/>
                  </a:lnTo>
                  <a:lnTo>
                    <a:pt x="0" y="472440"/>
                  </a:lnTo>
                </a:path>
              </a:pathLst>
            </a:custGeom>
            <a:ln w="3810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latin typeface="Calibri" panose="020F0502020204030204" pitchFamily="34" charset="0"/>
                <a:cs typeface="Calibri" panose="020F0502020204030204" pitchFamily="34" charset="0"/>
              </a:endParaRPr>
            </a:p>
          </p:txBody>
        </p:sp>
      </p:grpSp>
      <p:sp>
        <p:nvSpPr>
          <p:cNvPr id="57" name="Multiply 56">
            <a:extLst>
              <a:ext uri="{FF2B5EF4-FFF2-40B4-BE49-F238E27FC236}">
                <a16:creationId xmlns:a16="http://schemas.microsoft.com/office/drawing/2014/main" id="{67CDC2ED-CCC7-B4AE-B21C-473A6607B712}"/>
              </a:ext>
            </a:extLst>
          </p:cNvPr>
          <p:cNvSpPr/>
          <p:nvPr/>
        </p:nvSpPr>
        <p:spPr>
          <a:xfrm>
            <a:off x="4572000" y="716436"/>
            <a:ext cx="4043244" cy="1138782"/>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itle 58">
            <a:extLst>
              <a:ext uri="{FF2B5EF4-FFF2-40B4-BE49-F238E27FC236}">
                <a16:creationId xmlns:a16="http://schemas.microsoft.com/office/drawing/2014/main" id="{DCD0C15B-05EE-0CE0-679C-4FC34643EA48}"/>
              </a:ext>
            </a:extLst>
          </p:cNvPr>
          <p:cNvSpPr>
            <a:spLocks noGrp="1"/>
          </p:cNvSpPr>
          <p:nvPr>
            <p:ph type="title"/>
          </p:nvPr>
        </p:nvSpPr>
        <p:spPr/>
        <p:txBody>
          <a:bodyPr/>
          <a:lstStyle/>
          <a:p>
            <a:endParaRPr lang="en-US" dirty="0"/>
          </a:p>
        </p:txBody>
      </p:sp>
      <p:sp>
        <p:nvSpPr>
          <p:cNvPr id="61" name="Text Placeholder 2">
            <a:extLst>
              <a:ext uri="{FF2B5EF4-FFF2-40B4-BE49-F238E27FC236}">
                <a16:creationId xmlns:a16="http://schemas.microsoft.com/office/drawing/2014/main" id="{07393B8E-5AA7-6174-CF93-1B63F8DC4736}"/>
              </a:ext>
            </a:extLst>
          </p:cNvPr>
          <p:cNvSpPr txBox="1">
            <a:spLocks/>
          </p:cNvSpPr>
          <p:nvPr/>
        </p:nvSpPr>
        <p:spPr>
          <a:xfrm>
            <a:off x="0" y="239202"/>
            <a:ext cx="9144000" cy="53881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dirty="0"/>
              <a:t>Combo vs. Monotherapy?</a:t>
            </a:r>
          </a:p>
        </p:txBody>
      </p:sp>
      <p:sp>
        <p:nvSpPr>
          <p:cNvPr id="62" name="TextBox 61">
            <a:extLst>
              <a:ext uri="{FF2B5EF4-FFF2-40B4-BE49-F238E27FC236}">
                <a16:creationId xmlns:a16="http://schemas.microsoft.com/office/drawing/2014/main" id="{8FDB205D-06E1-E3B3-A2B7-AD8779663B01}"/>
              </a:ext>
            </a:extLst>
          </p:cNvPr>
          <p:cNvSpPr txBox="1"/>
          <p:nvPr/>
        </p:nvSpPr>
        <p:spPr>
          <a:xfrm>
            <a:off x="678648" y="1398194"/>
            <a:ext cx="7936596" cy="1908215"/>
          </a:xfrm>
          <a:prstGeom prst="rect">
            <a:avLst/>
          </a:prstGeom>
          <a:solidFill>
            <a:schemeClr val="lt1"/>
          </a:solidFill>
          <a:ln>
            <a:solidFill>
              <a:schemeClr val="accent1">
                <a:shade val="15000"/>
              </a:schemeClr>
            </a:solidFill>
          </a:ln>
        </p:spPr>
        <p:txBody>
          <a:bodyPr wrap="square" rtlCol="0">
            <a:spAutoFit/>
          </a:bodyPr>
          <a:lstStyle/>
          <a:p>
            <a:endParaRPr lang="en-US" i="1" dirty="0"/>
          </a:p>
          <a:p>
            <a:r>
              <a:rPr lang="en-US" sz="3000" i="1" u="sng" dirty="0"/>
              <a:t>Schweizer Editorial:</a:t>
            </a:r>
            <a:r>
              <a:rPr lang="en-US" sz="3000" i="1" dirty="0"/>
              <a:t> Current data is insufficient to recommend PARP inhibitor combinations for most patients</a:t>
            </a:r>
          </a:p>
          <a:p>
            <a:endParaRPr lang="en-US" i="1" dirty="0"/>
          </a:p>
        </p:txBody>
      </p:sp>
    </p:spTree>
    <p:extLst>
      <p:ext uri="{BB962C8B-B14F-4D97-AF65-F5344CB8AC3E}">
        <p14:creationId xmlns:p14="http://schemas.microsoft.com/office/powerpoint/2010/main" val="353731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dissolv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dissolve">
                                      <p:cBhvr>
                                        <p:cTn id="1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04DB-4D51-F07E-1532-5EB3883BED2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3076B98-A6EE-C097-827C-3CE22854B064}"/>
              </a:ext>
            </a:extLst>
          </p:cNvPr>
          <p:cNvSpPr>
            <a:spLocks noGrp="1"/>
          </p:cNvSpPr>
          <p:nvPr>
            <p:ph idx="1"/>
          </p:nvPr>
        </p:nvSpPr>
        <p:spPr>
          <a:xfrm>
            <a:off x="685800" y="1621522"/>
            <a:ext cx="7772400" cy="2882987"/>
          </a:xfrm>
        </p:spPr>
        <p:txBody>
          <a:bodyPr/>
          <a:lstStyle/>
          <a:p>
            <a:pPr marL="76200" indent="0">
              <a:buNone/>
            </a:pPr>
            <a:r>
              <a:rPr lang="en-US" i="1" dirty="0"/>
              <a:t>Which patients should we offer PARP inhibitors to?</a:t>
            </a:r>
          </a:p>
        </p:txBody>
      </p:sp>
    </p:spTree>
    <p:extLst>
      <p:ext uri="{BB962C8B-B14F-4D97-AF65-F5344CB8AC3E}">
        <p14:creationId xmlns:p14="http://schemas.microsoft.com/office/powerpoint/2010/main" val="36818243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63CCD-36DD-6247-AD53-29B4D2829736}"/>
              </a:ext>
            </a:extLst>
          </p:cNvPr>
          <p:cNvSpPr>
            <a:spLocks noGrp="1"/>
          </p:cNvSpPr>
          <p:nvPr>
            <p:ph type="title"/>
          </p:nvPr>
        </p:nvSpPr>
        <p:spPr>
          <a:xfrm>
            <a:off x="0" y="79057"/>
            <a:ext cx="8255374" cy="994173"/>
          </a:xfrm>
        </p:spPr>
        <p:txBody>
          <a:bodyPr/>
          <a:lstStyle/>
          <a:p>
            <a:r>
              <a:rPr lang="en-US" sz="2000" dirty="0" err="1">
                <a:latin typeface="Calibri" panose="020F0502020204030204" pitchFamily="34" charset="0"/>
                <a:cs typeface="Calibri" panose="020F0502020204030204" pitchFamily="34" charset="0"/>
              </a:rPr>
              <a:t>PROFound</a:t>
            </a:r>
            <a:r>
              <a:rPr lang="en-US" sz="2000" dirty="0">
                <a:latin typeface="Calibri" panose="020F0502020204030204" pitchFamily="34" charset="0"/>
                <a:cs typeface="Calibri" panose="020F0502020204030204" pitchFamily="34" charset="0"/>
              </a:rPr>
              <a:t>: Olaparib vs. abiraterone or enzalutamide</a:t>
            </a:r>
          </a:p>
        </p:txBody>
      </p:sp>
      <p:sp>
        <p:nvSpPr>
          <p:cNvPr id="10" name="TextBox 9">
            <a:extLst>
              <a:ext uri="{FF2B5EF4-FFF2-40B4-BE49-F238E27FC236}">
                <a16:creationId xmlns:a16="http://schemas.microsoft.com/office/drawing/2014/main" id="{0C5271A7-F1EE-4E4A-B4D9-027004E7D89C}"/>
              </a:ext>
            </a:extLst>
          </p:cNvPr>
          <p:cNvSpPr txBox="1"/>
          <p:nvPr/>
        </p:nvSpPr>
        <p:spPr>
          <a:xfrm>
            <a:off x="6585779" y="4799865"/>
            <a:ext cx="3687368" cy="823302"/>
          </a:xfrm>
          <a:prstGeom prst="rect">
            <a:avLst/>
          </a:prstGeom>
          <a:noFill/>
        </p:spPr>
        <p:txBody>
          <a:bodyPr wrap="square" rtlCol="0">
            <a:spAutoFit/>
          </a:bodyPr>
          <a:lstStyle/>
          <a:p>
            <a:r>
              <a:rPr lang="en-US" sz="950" dirty="0">
                <a:latin typeface="Calibri" panose="020F0502020204030204" pitchFamily="34" charset="0"/>
                <a:cs typeface="Calibri" panose="020F0502020204030204" pitchFamily="34" charset="0"/>
              </a:rPr>
              <a:t>de Bono, et al. N </a:t>
            </a:r>
            <a:r>
              <a:rPr lang="en-US" sz="950" dirty="0" err="1">
                <a:latin typeface="Calibri" panose="020F0502020204030204" pitchFamily="34" charset="0"/>
                <a:cs typeface="Calibri" panose="020F0502020204030204" pitchFamily="34" charset="0"/>
              </a:rPr>
              <a:t>Engl</a:t>
            </a:r>
            <a:r>
              <a:rPr lang="en-US" sz="950" dirty="0">
                <a:latin typeface="Calibri" panose="020F0502020204030204" pitchFamily="34" charset="0"/>
                <a:cs typeface="Calibri" panose="020F0502020204030204" pitchFamily="34" charset="0"/>
              </a:rPr>
              <a:t> J Med 2020;382:2091-102.</a:t>
            </a:r>
          </a:p>
          <a:p>
            <a:r>
              <a:rPr lang="en-US" sz="950" dirty="0">
                <a:latin typeface="Calibri" panose="020F0502020204030204" pitchFamily="34" charset="0"/>
                <a:cs typeface="Calibri" panose="020F0502020204030204" pitchFamily="34" charset="0"/>
              </a:rPr>
              <a:t>Hussain, et al. N </a:t>
            </a:r>
            <a:r>
              <a:rPr lang="en-US" sz="950" dirty="0" err="1">
                <a:latin typeface="Calibri" panose="020F0502020204030204" pitchFamily="34" charset="0"/>
                <a:cs typeface="Calibri" panose="020F0502020204030204" pitchFamily="34" charset="0"/>
              </a:rPr>
              <a:t>Engl</a:t>
            </a:r>
            <a:r>
              <a:rPr lang="en-US" sz="950" dirty="0">
                <a:latin typeface="Calibri" panose="020F0502020204030204" pitchFamily="34" charset="0"/>
                <a:cs typeface="Calibri" panose="020F0502020204030204" pitchFamily="34" charset="0"/>
              </a:rPr>
              <a:t> J Med 2020;383:2345-57.</a:t>
            </a:r>
            <a:br>
              <a:rPr lang="en-US" sz="950" dirty="0">
                <a:latin typeface="Calibri" panose="020F0502020204030204" pitchFamily="34" charset="0"/>
                <a:cs typeface="Calibri" panose="020F0502020204030204" pitchFamily="34" charset="0"/>
              </a:rPr>
            </a:br>
            <a:endParaRPr lang="en-US" sz="950" dirty="0">
              <a:latin typeface="Calibri" panose="020F0502020204030204" pitchFamily="34" charset="0"/>
              <a:cs typeface="Calibri" panose="020F0502020204030204" pitchFamily="34" charset="0"/>
            </a:endParaRPr>
          </a:p>
          <a:p>
            <a:br>
              <a:rPr lang="en-US" sz="950" dirty="0">
                <a:latin typeface="Calibri" panose="020F0502020204030204" pitchFamily="34" charset="0"/>
                <a:cs typeface="Calibri" panose="020F0502020204030204" pitchFamily="34" charset="0"/>
              </a:rPr>
            </a:br>
            <a:endParaRPr lang="en-US" sz="950" dirty="0">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418B01EF-40E1-7F4F-8296-5EC0AF71A980}"/>
              </a:ext>
            </a:extLst>
          </p:cNvPr>
          <p:cNvPicPr>
            <a:picLocks noChangeAspect="1"/>
          </p:cNvPicPr>
          <p:nvPr/>
        </p:nvPicPr>
        <p:blipFill>
          <a:blip r:embed="rId3"/>
          <a:stretch>
            <a:fillRect/>
          </a:stretch>
        </p:blipFill>
        <p:spPr>
          <a:xfrm>
            <a:off x="931940" y="946895"/>
            <a:ext cx="2790341" cy="1483604"/>
          </a:xfrm>
          <a:prstGeom prst="rect">
            <a:avLst/>
          </a:prstGeom>
        </p:spPr>
      </p:pic>
      <p:sp>
        <p:nvSpPr>
          <p:cNvPr id="22" name="TextBox 21">
            <a:extLst>
              <a:ext uri="{FF2B5EF4-FFF2-40B4-BE49-F238E27FC236}">
                <a16:creationId xmlns:a16="http://schemas.microsoft.com/office/drawing/2014/main" id="{33D58EC6-0246-004E-A907-5C84FDE40919}"/>
              </a:ext>
            </a:extLst>
          </p:cNvPr>
          <p:cNvSpPr txBox="1"/>
          <p:nvPr/>
        </p:nvSpPr>
        <p:spPr>
          <a:xfrm>
            <a:off x="1437938" y="606844"/>
            <a:ext cx="2151284" cy="300082"/>
          </a:xfrm>
          <a:prstGeom prst="rect">
            <a:avLst/>
          </a:prstGeom>
          <a:noFill/>
        </p:spPr>
        <p:txBody>
          <a:bodyPr wrap="square" rtlCol="0">
            <a:spAutoFit/>
          </a:bodyPr>
          <a:lstStyle/>
          <a:p>
            <a:r>
              <a:rPr lang="en-US" sz="1350" dirty="0">
                <a:latin typeface="Calibri" panose="020F0502020204030204" pitchFamily="34" charset="0"/>
                <a:cs typeface="Calibri" panose="020F0502020204030204" pitchFamily="34" charset="0"/>
              </a:rPr>
              <a:t>Cohort A: </a:t>
            </a:r>
            <a:r>
              <a:rPr lang="en-US" sz="1350" i="1" dirty="0">
                <a:latin typeface="Calibri" panose="020F0502020204030204" pitchFamily="34" charset="0"/>
                <a:cs typeface="Calibri" panose="020F0502020204030204" pitchFamily="34" charset="0"/>
              </a:rPr>
              <a:t>BRCA</a:t>
            </a:r>
            <a:r>
              <a:rPr lang="en-US" sz="1350" dirty="0">
                <a:latin typeface="Calibri" panose="020F0502020204030204" pitchFamily="34" charset="0"/>
                <a:cs typeface="Calibri" panose="020F0502020204030204" pitchFamily="34" charset="0"/>
              </a:rPr>
              <a:t> </a:t>
            </a:r>
            <a:r>
              <a:rPr lang="en-US" sz="1350" i="1" dirty="0">
                <a:latin typeface="Calibri" panose="020F0502020204030204" pitchFamily="34" charset="0"/>
                <a:cs typeface="Calibri" panose="020F0502020204030204" pitchFamily="34" charset="0"/>
              </a:rPr>
              <a:t>1/2</a:t>
            </a:r>
            <a:r>
              <a:rPr lang="en-US" sz="1350" dirty="0">
                <a:latin typeface="Calibri" panose="020F0502020204030204" pitchFamily="34" charset="0"/>
                <a:cs typeface="Calibri" panose="020F0502020204030204" pitchFamily="34" charset="0"/>
              </a:rPr>
              <a:t> or </a:t>
            </a:r>
            <a:r>
              <a:rPr lang="en-US" sz="1350" i="1" dirty="0">
                <a:latin typeface="Calibri" panose="020F0502020204030204" pitchFamily="34" charset="0"/>
                <a:cs typeface="Calibri" panose="020F0502020204030204" pitchFamily="34" charset="0"/>
              </a:rPr>
              <a:t>ATM</a:t>
            </a:r>
          </a:p>
        </p:txBody>
      </p:sp>
      <p:pic>
        <p:nvPicPr>
          <p:cNvPr id="23" name="Picture 22">
            <a:extLst>
              <a:ext uri="{FF2B5EF4-FFF2-40B4-BE49-F238E27FC236}">
                <a16:creationId xmlns:a16="http://schemas.microsoft.com/office/drawing/2014/main" id="{281A739C-37B6-6A49-85BA-39BC63BF2129}"/>
              </a:ext>
            </a:extLst>
          </p:cNvPr>
          <p:cNvPicPr>
            <a:picLocks noChangeAspect="1"/>
          </p:cNvPicPr>
          <p:nvPr/>
        </p:nvPicPr>
        <p:blipFill>
          <a:blip r:embed="rId4"/>
          <a:stretch>
            <a:fillRect/>
          </a:stretch>
        </p:blipFill>
        <p:spPr>
          <a:xfrm>
            <a:off x="3234660" y="812785"/>
            <a:ext cx="975242" cy="814002"/>
          </a:xfrm>
          <a:prstGeom prst="rect">
            <a:avLst/>
          </a:prstGeom>
        </p:spPr>
      </p:pic>
      <p:pic>
        <p:nvPicPr>
          <p:cNvPr id="24" name="Picture 23">
            <a:extLst>
              <a:ext uri="{FF2B5EF4-FFF2-40B4-BE49-F238E27FC236}">
                <a16:creationId xmlns:a16="http://schemas.microsoft.com/office/drawing/2014/main" id="{408435C0-C2DD-644E-B449-7B4C67131F22}"/>
              </a:ext>
            </a:extLst>
          </p:cNvPr>
          <p:cNvPicPr>
            <a:picLocks noChangeAspect="1"/>
          </p:cNvPicPr>
          <p:nvPr/>
        </p:nvPicPr>
        <p:blipFill>
          <a:blip r:embed="rId5"/>
          <a:stretch>
            <a:fillRect/>
          </a:stretch>
        </p:blipFill>
        <p:spPr>
          <a:xfrm>
            <a:off x="4806398" y="969416"/>
            <a:ext cx="2866190" cy="1543344"/>
          </a:xfrm>
          <a:prstGeom prst="rect">
            <a:avLst/>
          </a:prstGeom>
        </p:spPr>
      </p:pic>
      <p:sp>
        <p:nvSpPr>
          <p:cNvPr id="25" name="TextBox 24">
            <a:extLst>
              <a:ext uri="{FF2B5EF4-FFF2-40B4-BE49-F238E27FC236}">
                <a16:creationId xmlns:a16="http://schemas.microsoft.com/office/drawing/2014/main" id="{28C8DAE6-4E2F-4040-9675-85CA2CF6F72E}"/>
              </a:ext>
            </a:extLst>
          </p:cNvPr>
          <p:cNvSpPr txBox="1"/>
          <p:nvPr/>
        </p:nvSpPr>
        <p:spPr>
          <a:xfrm>
            <a:off x="5600436" y="571459"/>
            <a:ext cx="2413008" cy="300082"/>
          </a:xfrm>
          <a:prstGeom prst="rect">
            <a:avLst/>
          </a:prstGeom>
          <a:noFill/>
        </p:spPr>
        <p:txBody>
          <a:bodyPr wrap="square" rtlCol="0">
            <a:spAutoFit/>
          </a:bodyPr>
          <a:lstStyle/>
          <a:p>
            <a:r>
              <a:rPr lang="en-US" sz="1350" dirty="0">
                <a:latin typeface="Calibri" panose="020F0502020204030204" pitchFamily="34" charset="0"/>
                <a:cs typeface="Calibri" panose="020F0502020204030204" pitchFamily="34" charset="0"/>
              </a:rPr>
              <a:t>Cohort A + B: Any HR mutation</a:t>
            </a:r>
          </a:p>
        </p:txBody>
      </p:sp>
      <p:pic>
        <p:nvPicPr>
          <p:cNvPr id="26" name="Picture 25">
            <a:extLst>
              <a:ext uri="{FF2B5EF4-FFF2-40B4-BE49-F238E27FC236}">
                <a16:creationId xmlns:a16="http://schemas.microsoft.com/office/drawing/2014/main" id="{CD260462-856A-F943-8412-427BE64404C0}"/>
              </a:ext>
            </a:extLst>
          </p:cNvPr>
          <p:cNvPicPr>
            <a:picLocks noChangeAspect="1"/>
          </p:cNvPicPr>
          <p:nvPr/>
        </p:nvPicPr>
        <p:blipFill>
          <a:blip r:embed="rId6"/>
          <a:stretch>
            <a:fillRect/>
          </a:stretch>
        </p:blipFill>
        <p:spPr>
          <a:xfrm>
            <a:off x="7193298" y="849213"/>
            <a:ext cx="957122" cy="792461"/>
          </a:xfrm>
          <a:prstGeom prst="rect">
            <a:avLst/>
          </a:prstGeom>
        </p:spPr>
      </p:pic>
      <p:sp>
        <p:nvSpPr>
          <p:cNvPr id="27" name="TextBox 26">
            <a:extLst>
              <a:ext uri="{FF2B5EF4-FFF2-40B4-BE49-F238E27FC236}">
                <a16:creationId xmlns:a16="http://schemas.microsoft.com/office/drawing/2014/main" id="{A393A901-EC29-EE44-ABA3-6F2A21D12C13}"/>
              </a:ext>
            </a:extLst>
          </p:cNvPr>
          <p:cNvSpPr txBox="1"/>
          <p:nvPr/>
        </p:nvSpPr>
        <p:spPr>
          <a:xfrm rot="16200000">
            <a:off x="159123" y="1270921"/>
            <a:ext cx="833963" cy="438582"/>
          </a:xfrm>
          <a:prstGeom prst="rect">
            <a:avLst/>
          </a:prstGeom>
          <a:noFill/>
        </p:spPr>
        <p:txBody>
          <a:bodyPr wrap="square" rtlCol="0">
            <a:spAutoFit/>
          </a:bodyPr>
          <a:lstStyle/>
          <a:p>
            <a:pPr algn="ctr"/>
            <a:r>
              <a:rPr lang="en-US" sz="2250" b="1" dirty="0">
                <a:latin typeface="Calibri" panose="020F0502020204030204" pitchFamily="34" charset="0"/>
                <a:cs typeface="Calibri" panose="020F0502020204030204" pitchFamily="34" charset="0"/>
              </a:rPr>
              <a:t>PFS</a:t>
            </a:r>
          </a:p>
        </p:txBody>
      </p:sp>
      <p:pic>
        <p:nvPicPr>
          <p:cNvPr id="3" name="Picture 2">
            <a:extLst>
              <a:ext uri="{FF2B5EF4-FFF2-40B4-BE49-F238E27FC236}">
                <a16:creationId xmlns:a16="http://schemas.microsoft.com/office/drawing/2014/main" id="{C2BA57F8-CB32-4F5A-55F9-9D080BD2C18D}"/>
              </a:ext>
            </a:extLst>
          </p:cNvPr>
          <p:cNvPicPr>
            <a:picLocks noChangeAspect="1"/>
          </p:cNvPicPr>
          <p:nvPr/>
        </p:nvPicPr>
        <p:blipFill>
          <a:blip r:embed="rId7"/>
          <a:stretch>
            <a:fillRect/>
          </a:stretch>
        </p:blipFill>
        <p:spPr>
          <a:xfrm>
            <a:off x="1016933" y="2704452"/>
            <a:ext cx="2620355" cy="1764866"/>
          </a:xfrm>
          <a:prstGeom prst="rect">
            <a:avLst/>
          </a:prstGeom>
        </p:spPr>
      </p:pic>
      <p:pic>
        <p:nvPicPr>
          <p:cNvPr id="4" name="Picture 3">
            <a:extLst>
              <a:ext uri="{FF2B5EF4-FFF2-40B4-BE49-F238E27FC236}">
                <a16:creationId xmlns:a16="http://schemas.microsoft.com/office/drawing/2014/main" id="{6F0719A8-F368-7467-59F0-F33EF30319D2}"/>
              </a:ext>
            </a:extLst>
          </p:cNvPr>
          <p:cNvPicPr>
            <a:picLocks noChangeAspect="1"/>
          </p:cNvPicPr>
          <p:nvPr/>
        </p:nvPicPr>
        <p:blipFill>
          <a:blip r:embed="rId8"/>
          <a:stretch>
            <a:fillRect/>
          </a:stretch>
        </p:blipFill>
        <p:spPr>
          <a:xfrm>
            <a:off x="4692098" y="2574925"/>
            <a:ext cx="2620355" cy="1832228"/>
          </a:xfrm>
          <a:prstGeom prst="rect">
            <a:avLst/>
          </a:prstGeom>
        </p:spPr>
      </p:pic>
      <p:sp>
        <p:nvSpPr>
          <p:cNvPr id="5" name="TextBox 4">
            <a:extLst>
              <a:ext uri="{FF2B5EF4-FFF2-40B4-BE49-F238E27FC236}">
                <a16:creationId xmlns:a16="http://schemas.microsoft.com/office/drawing/2014/main" id="{1B55C979-1D13-46D6-9E0C-1E86FEBF9D0F}"/>
              </a:ext>
            </a:extLst>
          </p:cNvPr>
          <p:cNvSpPr txBox="1"/>
          <p:nvPr/>
        </p:nvSpPr>
        <p:spPr>
          <a:xfrm rot="16200000">
            <a:off x="303141" y="3271748"/>
            <a:ext cx="833963" cy="438582"/>
          </a:xfrm>
          <a:prstGeom prst="rect">
            <a:avLst/>
          </a:prstGeom>
          <a:noFill/>
        </p:spPr>
        <p:txBody>
          <a:bodyPr wrap="square" rtlCol="0">
            <a:spAutoFit/>
          </a:bodyPr>
          <a:lstStyle/>
          <a:p>
            <a:pPr algn="ctr"/>
            <a:r>
              <a:rPr lang="en-US" sz="2250" b="1" dirty="0">
                <a:latin typeface="Calibri" panose="020F0502020204030204" pitchFamily="34" charset="0"/>
                <a:cs typeface="Calibri" panose="020F0502020204030204" pitchFamily="34" charset="0"/>
              </a:rPr>
              <a:t>OS</a:t>
            </a:r>
          </a:p>
        </p:txBody>
      </p:sp>
    </p:spTree>
    <p:extLst>
      <p:ext uri="{BB962C8B-B14F-4D97-AF65-F5344CB8AC3E}">
        <p14:creationId xmlns:p14="http://schemas.microsoft.com/office/powerpoint/2010/main" val="28252273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63CCD-36DD-6247-AD53-29B4D2829736}"/>
              </a:ext>
            </a:extLst>
          </p:cNvPr>
          <p:cNvSpPr>
            <a:spLocks noGrp="1"/>
          </p:cNvSpPr>
          <p:nvPr>
            <p:ph type="title"/>
          </p:nvPr>
        </p:nvSpPr>
        <p:spPr>
          <a:xfrm>
            <a:off x="628650" y="125190"/>
            <a:ext cx="7886700" cy="994173"/>
          </a:xfrm>
        </p:spPr>
        <p:txBody>
          <a:bodyPr/>
          <a:lstStyle/>
          <a:p>
            <a:r>
              <a:rPr lang="en-US" sz="3000" dirty="0" err="1">
                <a:latin typeface="Arial" panose="020B0604020202020204" pitchFamily="34" charset="0"/>
                <a:cs typeface="Arial" panose="020B0604020202020204" pitchFamily="34" charset="0"/>
              </a:rPr>
              <a:t>PROFound</a:t>
            </a:r>
            <a:r>
              <a:rPr lang="en-US" sz="3000" dirty="0">
                <a:latin typeface="Arial" panose="020B0604020202020204" pitchFamily="34" charset="0"/>
                <a:cs typeface="Arial" panose="020B0604020202020204" pitchFamily="34" charset="0"/>
              </a:rPr>
              <a:t>: Benefit in those without BRCA1/2 alterations is unclear</a:t>
            </a:r>
          </a:p>
        </p:txBody>
      </p:sp>
      <p:sp>
        <p:nvSpPr>
          <p:cNvPr id="3" name="Content Placeholder 2">
            <a:extLst>
              <a:ext uri="{FF2B5EF4-FFF2-40B4-BE49-F238E27FC236}">
                <a16:creationId xmlns:a16="http://schemas.microsoft.com/office/drawing/2014/main" id="{FCE4B55E-D7CD-1A4B-AC49-03B7A7AB1BB9}"/>
              </a:ext>
            </a:extLst>
          </p:cNvPr>
          <p:cNvSpPr>
            <a:spLocks noGrp="1"/>
          </p:cNvSpPr>
          <p:nvPr>
            <p:ph idx="1"/>
          </p:nvPr>
        </p:nvSpPr>
        <p:spPr>
          <a:xfrm>
            <a:off x="0" y="1165622"/>
            <a:ext cx="9078012" cy="3263504"/>
          </a:xfrm>
        </p:spPr>
        <p:txBody>
          <a:bodyPr/>
          <a:lstStyle/>
          <a:p>
            <a:r>
              <a:rPr lang="en-US" sz="2000" dirty="0">
                <a:latin typeface="Calibri" panose="020F0502020204030204" pitchFamily="34" charset="0"/>
                <a:cs typeface="Calibri" panose="020F0502020204030204" pitchFamily="34" charset="0"/>
              </a:rPr>
              <a:t>&gt;80% of cases had a mutation in </a:t>
            </a:r>
            <a:r>
              <a:rPr lang="en-US" sz="2000" i="1" dirty="0">
                <a:latin typeface="Calibri" panose="020F0502020204030204" pitchFamily="34" charset="0"/>
                <a:cs typeface="Calibri" panose="020F0502020204030204" pitchFamily="34" charset="0"/>
              </a:rPr>
              <a:t>BRCA1/2</a:t>
            </a:r>
            <a:r>
              <a:rPr lang="en-US" sz="2000" dirty="0">
                <a:latin typeface="Calibri" panose="020F0502020204030204" pitchFamily="34" charset="0"/>
                <a:cs typeface="Calibri" panose="020F0502020204030204" pitchFamily="34" charset="0"/>
              </a:rPr>
              <a:t> (36%), </a:t>
            </a:r>
            <a:r>
              <a:rPr lang="en-US" sz="2000" i="1" dirty="0">
                <a:latin typeface="Calibri" panose="020F0502020204030204" pitchFamily="34" charset="0"/>
                <a:cs typeface="Calibri" panose="020F0502020204030204" pitchFamily="34" charset="0"/>
              </a:rPr>
              <a:t>CDK12</a:t>
            </a:r>
            <a:r>
              <a:rPr lang="en-US" sz="2000" dirty="0">
                <a:latin typeface="Calibri" panose="020F0502020204030204" pitchFamily="34" charset="0"/>
                <a:cs typeface="Calibri" panose="020F0502020204030204" pitchFamily="34" charset="0"/>
              </a:rPr>
              <a:t> (23%) and </a:t>
            </a:r>
            <a:r>
              <a:rPr lang="en-US" sz="2000" i="1" dirty="0">
                <a:latin typeface="Calibri" panose="020F0502020204030204" pitchFamily="34" charset="0"/>
                <a:cs typeface="Calibri" panose="020F0502020204030204" pitchFamily="34" charset="0"/>
              </a:rPr>
              <a:t>ATM</a:t>
            </a:r>
            <a:r>
              <a:rPr lang="en-US" sz="2000" dirty="0">
                <a:latin typeface="Calibri" panose="020F0502020204030204" pitchFamily="34" charset="0"/>
                <a:cs typeface="Calibri" panose="020F0502020204030204" pitchFamily="34" charset="0"/>
              </a:rPr>
              <a:t> (22%)</a:t>
            </a:r>
          </a:p>
          <a:p>
            <a:endParaRPr lang="en-US" sz="20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8277C6A-7EEC-7142-B3C1-7EFF5214C4E3}"/>
              </a:ext>
            </a:extLst>
          </p:cNvPr>
          <p:cNvPicPr>
            <a:picLocks noChangeAspect="1"/>
          </p:cNvPicPr>
          <p:nvPr/>
        </p:nvPicPr>
        <p:blipFill>
          <a:blip r:embed="rId3"/>
          <a:stretch>
            <a:fillRect/>
          </a:stretch>
        </p:blipFill>
        <p:spPr>
          <a:xfrm>
            <a:off x="303701" y="2046305"/>
            <a:ext cx="2605284" cy="2458666"/>
          </a:xfrm>
          <a:prstGeom prst="rect">
            <a:avLst/>
          </a:prstGeom>
        </p:spPr>
      </p:pic>
      <p:sp>
        <p:nvSpPr>
          <p:cNvPr id="5" name="TextBox 4">
            <a:extLst>
              <a:ext uri="{FF2B5EF4-FFF2-40B4-BE49-F238E27FC236}">
                <a16:creationId xmlns:a16="http://schemas.microsoft.com/office/drawing/2014/main" id="{68C143E8-49C8-104D-A0E5-D58F7BF76F69}"/>
              </a:ext>
            </a:extLst>
          </p:cNvPr>
          <p:cNvSpPr txBox="1"/>
          <p:nvPr/>
        </p:nvSpPr>
        <p:spPr>
          <a:xfrm>
            <a:off x="918902" y="1809402"/>
            <a:ext cx="1354858" cy="300082"/>
          </a:xfrm>
          <a:prstGeom prst="rect">
            <a:avLst/>
          </a:prstGeom>
          <a:noFill/>
        </p:spPr>
        <p:txBody>
          <a:bodyPr wrap="none" rtlCol="0">
            <a:spAutoFit/>
          </a:bodyPr>
          <a:lstStyle/>
          <a:p>
            <a:r>
              <a:rPr lang="en-US" sz="1350" b="1" i="1" dirty="0">
                <a:latin typeface="Calibri" panose="020F0502020204030204" pitchFamily="34" charset="0"/>
                <a:cs typeface="Calibri" panose="020F0502020204030204" pitchFamily="34" charset="0"/>
              </a:rPr>
              <a:t>BRCA1/2 </a:t>
            </a:r>
            <a:r>
              <a:rPr lang="en-US" sz="1350" b="1" dirty="0">
                <a:latin typeface="Calibri" panose="020F0502020204030204" pitchFamily="34" charset="0"/>
                <a:cs typeface="Calibri" panose="020F0502020204030204" pitchFamily="34" charset="0"/>
              </a:rPr>
              <a:t>Cohort</a:t>
            </a:r>
          </a:p>
        </p:txBody>
      </p:sp>
      <p:pic>
        <p:nvPicPr>
          <p:cNvPr id="6" name="Picture 5">
            <a:extLst>
              <a:ext uri="{FF2B5EF4-FFF2-40B4-BE49-F238E27FC236}">
                <a16:creationId xmlns:a16="http://schemas.microsoft.com/office/drawing/2014/main" id="{6940F507-4CCD-584F-B5AF-B312F5FA8760}"/>
              </a:ext>
            </a:extLst>
          </p:cNvPr>
          <p:cNvPicPr>
            <a:picLocks noChangeAspect="1"/>
          </p:cNvPicPr>
          <p:nvPr/>
        </p:nvPicPr>
        <p:blipFill>
          <a:blip r:embed="rId4"/>
          <a:stretch>
            <a:fillRect/>
          </a:stretch>
        </p:blipFill>
        <p:spPr>
          <a:xfrm>
            <a:off x="3206479" y="2069459"/>
            <a:ext cx="2605284" cy="2475609"/>
          </a:xfrm>
          <a:prstGeom prst="rect">
            <a:avLst/>
          </a:prstGeom>
        </p:spPr>
      </p:pic>
      <p:sp>
        <p:nvSpPr>
          <p:cNvPr id="7" name="TextBox 6">
            <a:extLst>
              <a:ext uri="{FF2B5EF4-FFF2-40B4-BE49-F238E27FC236}">
                <a16:creationId xmlns:a16="http://schemas.microsoft.com/office/drawing/2014/main" id="{24C6934D-0F1D-7C43-A56D-0E37719B3609}"/>
              </a:ext>
            </a:extLst>
          </p:cNvPr>
          <p:cNvSpPr txBox="1"/>
          <p:nvPr/>
        </p:nvSpPr>
        <p:spPr>
          <a:xfrm>
            <a:off x="4046452" y="1792460"/>
            <a:ext cx="1053494" cy="300082"/>
          </a:xfrm>
          <a:prstGeom prst="rect">
            <a:avLst/>
          </a:prstGeom>
          <a:noFill/>
        </p:spPr>
        <p:txBody>
          <a:bodyPr wrap="none" rtlCol="0">
            <a:spAutoFit/>
          </a:bodyPr>
          <a:lstStyle/>
          <a:p>
            <a:r>
              <a:rPr lang="en-US" sz="1350" b="1" i="1" dirty="0">
                <a:latin typeface="Calibri" panose="020F0502020204030204" pitchFamily="34" charset="0"/>
                <a:cs typeface="Calibri" panose="020F0502020204030204" pitchFamily="34" charset="0"/>
              </a:rPr>
              <a:t>ATM </a:t>
            </a:r>
            <a:r>
              <a:rPr lang="en-US" sz="1350" b="1" dirty="0">
                <a:latin typeface="Calibri" panose="020F0502020204030204" pitchFamily="34" charset="0"/>
                <a:cs typeface="Calibri" panose="020F0502020204030204" pitchFamily="34" charset="0"/>
              </a:rPr>
              <a:t>Cohort</a:t>
            </a:r>
          </a:p>
        </p:txBody>
      </p:sp>
      <p:pic>
        <p:nvPicPr>
          <p:cNvPr id="8" name="Picture 7">
            <a:extLst>
              <a:ext uri="{FF2B5EF4-FFF2-40B4-BE49-F238E27FC236}">
                <a16:creationId xmlns:a16="http://schemas.microsoft.com/office/drawing/2014/main" id="{014C0422-7F88-9640-B49D-2BDA91F1FC87}"/>
              </a:ext>
            </a:extLst>
          </p:cNvPr>
          <p:cNvPicPr>
            <a:picLocks noChangeAspect="1"/>
          </p:cNvPicPr>
          <p:nvPr/>
        </p:nvPicPr>
        <p:blipFill>
          <a:blip r:embed="rId5"/>
          <a:stretch>
            <a:fillRect/>
          </a:stretch>
        </p:blipFill>
        <p:spPr>
          <a:xfrm>
            <a:off x="6049887" y="2086401"/>
            <a:ext cx="2574093" cy="2445971"/>
          </a:xfrm>
          <a:prstGeom prst="rect">
            <a:avLst/>
          </a:prstGeom>
        </p:spPr>
      </p:pic>
      <p:sp>
        <p:nvSpPr>
          <p:cNvPr id="9" name="TextBox 8">
            <a:extLst>
              <a:ext uri="{FF2B5EF4-FFF2-40B4-BE49-F238E27FC236}">
                <a16:creationId xmlns:a16="http://schemas.microsoft.com/office/drawing/2014/main" id="{7ADC5F9B-6CD7-5740-A395-FB030029FB43}"/>
              </a:ext>
            </a:extLst>
          </p:cNvPr>
          <p:cNvSpPr txBox="1"/>
          <p:nvPr/>
        </p:nvSpPr>
        <p:spPr>
          <a:xfrm>
            <a:off x="6970627" y="1716881"/>
            <a:ext cx="1183337" cy="300082"/>
          </a:xfrm>
          <a:prstGeom prst="rect">
            <a:avLst/>
          </a:prstGeom>
          <a:noFill/>
        </p:spPr>
        <p:txBody>
          <a:bodyPr wrap="none" rtlCol="0">
            <a:spAutoFit/>
          </a:bodyPr>
          <a:lstStyle/>
          <a:p>
            <a:r>
              <a:rPr lang="en-US" sz="1350" b="1" i="1" dirty="0">
                <a:latin typeface="Calibri" panose="020F0502020204030204" pitchFamily="34" charset="0"/>
                <a:cs typeface="Calibri" panose="020F0502020204030204" pitchFamily="34" charset="0"/>
              </a:rPr>
              <a:t>CDK12 </a:t>
            </a:r>
            <a:r>
              <a:rPr lang="en-US" sz="1350" b="1" dirty="0">
                <a:latin typeface="Calibri" panose="020F0502020204030204" pitchFamily="34" charset="0"/>
                <a:cs typeface="Calibri" panose="020F0502020204030204" pitchFamily="34" charset="0"/>
              </a:rPr>
              <a:t>Cohort</a:t>
            </a:r>
          </a:p>
        </p:txBody>
      </p:sp>
      <p:sp>
        <p:nvSpPr>
          <p:cNvPr id="10" name="TextBox 9">
            <a:extLst>
              <a:ext uri="{FF2B5EF4-FFF2-40B4-BE49-F238E27FC236}">
                <a16:creationId xmlns:a16="http://schemas.microsoft.com/office/drawing/2014/main" id="{0C5271A7-F1EE-4E4A-B4D9-027004E7D89C}"/>
              </a:ext>
            </a:extLst>
          </p:cNvPr>
          <p:cNvSpPr txBox="1"/>
          <p:nvPr/>
        </p:nvSpPr>
        <p:spPr>
          <a:xfrm>
            <a:off x="5895659" y="4647803"/>
            <a:ext cx="2723823" cy="400110"/>
          </a:xfrm>
          <a:prstGeom prst="rect">
            <a:avLst/>
          </a:prstGeom>
          <a:noFill/>
        </p:spPr>
        <p:txBody>
          <a:bodyPr wrap="none" rtlCol="0">
            <a:spAutoFit/>
          </a:bodyPr>
          <a:lstStyle/>
          <a:p>
            <a:r>
              <a:rPr lang="en-US" sz="1000" dirty="0">
                <a:latin typeface="Calibri" panose="020F0502020204030204" pitchFamily="34" charset="0"/>
                <a:cs typeface="Calibri" panose="020F0502020204030204" pitchFamily="34" charset="0"/>
              </a:rPr>
              <a:t>de Bono, et al. N </a:t>
            </a:r>
            <a:r>
              <a:rPr lang="en-US" sz="1000" dirty="0" err="1">
                <a:latin typeface="Calibri" panose="020F0502020204030204" pitchFamily="34" charset="0"/>
                <a:cs typeface="Calibri" panose="020F0502020204030204" pitchFamily="34" charset="0"/>
              </a:rPr>
              <a:t>Engl</a:t>
            </a:r>
            <a:r>
              <a:rPr lang="en-US" sz="1000" dirty="0">
                <a:latin typeface="Calibri" panose="020F0502020204030204" pitchFamily="34" charset="0"/>
                <a:cs typeface="Calibri" panose="020F0502020204030204" pitchFamily="34" charset="0"/>
              </a:rPr>
              <a:t> J Med 2020;382:2091-102.</a:t>
            </a:r>
          </a:p>
          <a:p>
            <a:r>
              <a:rPr lang="en-US" sz="1000" dirty="0">
                <a:latin typeface="Calibri" panose="020F0502020204030204" pitchFamily="34" charset="0"/>
                <a:cs typeface="Calibri" panose="020F0502020204030204" pitchFamily="34" charset="0"/>
              </a:rPr>
              <a:t>Hussain, et al. N </a:t>
            </a:r>
            <a:r>
              <a:rPr lang="en-US" sz="1000" dirty="0" err="1">
                <a:latin typeface="Calibri" panose="020F0502020204030204" pitchFamily="34" charset="0"/>
                <a:cs typeface="Calibri" panose="020F0502020204030204" pitchFamily="34" charset="0"/>
              </a:rPr>
              <a:t>Engl</a:t>
            </a:r>
            <a:r>
              <a:rPr lang="en-US" sz="1000" dirty="0">
                <a:latin typeface="Calibri" panose="020F0502020204030204" pitchFamily="34" charset="0"/>
                <a:cs typeface="Calibri" panose="020F0502020204030204" pitchFamily="34" charset="0"/>
              </a:rPr>
              <a:t> J Med 2020;383:2345-57.</a:t>
            </a:r>
          </a:p>
        </p:txBody>
      </p:sp>
    </p:spTree>
    <p:extLst>
      <p:ext uri="{BB962C8B-B14F-4D97-AF65-F5344CB8AC3E}">
        <p14:creationId xmlns:p14="http://schemas.microsoft.com/office/powerpoint/2010/main" val="181136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0DFBE6CC-DF0B-0F4C-830E-F4F0FE107F5E}"/>
              </a:ext>
            </a:extLst>
          </p:cNvPr>
          <p:cNvSpPr txBox="1">
            <a:spLocks/>
          </p:cNvSpPr>
          <p:nvPr/>
        </p:nvSpPr>
        <p:spPr>
          <a:xfrm>
            <a:off x="5666731" y="3356618"/>
            <a:ext cx="3253191" cy="817244"/>
          </a:xfrm>
          <a:prstGeom prst="rect">
            <a:avLst/>
          </a:prstGeom>
        </p:spPr>
        <p:txBody>
          <a:bodyPr vert="horz" lIns="68580" tIns="34290" rIns="68580" bIns="3429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50" baseline="30000" dirty="0">
                <a:solidFill>
                  <a:srgbClr val="000000"/>
                </a:solidFill>
              </a:rPr>
              <a:t>a</a:t>
            </a:r>
            <a:r>
              <a:rPr lang="en-US" sz="750" dirty="0">
                <a:solidFill>
                  <a:srgbClr val="000000"/>
                </a:solidFill>
              </a:rPr>
              <a:t> Per modified RECIST/PCWG3 criteria. </a:t>
            </a:r>
            <a:r>
              <a:rPr lang="en-US" sz="750" baseline="30000" dirty="0">
                <a:solidFill>
                  <a:srgbClr val="000000"/>
                </a:solidFill>
              </a:rPr>
              <a:t>b</a:t>
            </a:r>
            <a:r>
              <a:rPr lang="en-US" sz="750" dirty="0">
                <a:solidFill>
                  <a:srgbClr val="000000"/>
                </a:solidFill>
              </a:rPr>
              <a:t> One patient had </a:t>
            </a:r>
            <a:r>
              <a:rPr lang="en-US" sz="750" i="1" dirty="0">
                <a:solidFill>
                  <a:srgbClr val="000000"/>
                </a:solidFill>
              </a:rPr>
              <a:t>FANCA</a:t>
            </a:r>
            <a:r>
              <a:rPr lang="en-US" sz="750" dirty="0">
                <a:solidFill>
                  <a:srgbClr val="000000"/>
                </a:solidFill>
              </a:rPr>
              <a:t> alteration. </a:t>
            </a:r>
            <a:r>
              <a:rPr lang="en-US" sz="750" baseline="30000" dirty="0">
                <a:solidFill>
                  <a:srgbClr val="000000"/>
                </a:solidFill>
              </a:rPr>
              <a:t>c </a:t>
            </a:r>
            <a:r>
              <a:rPr lang="en-US" sz="750" dirty="0">
                <a:solidFill>
                  <a:srgbClr val="000000"/>
                </a:solidFill>
              </a:rPr>
              <a:t>Two patients had a </a:t>
            </a:r>
            <a:r>
              <a:rPr lang="en-US" sz="750" i="1" dirty="0">
                <a:solidFill>
                  <a:srgbClr val="000000"/>
                </a:solidFill>
              </a:rPr>
              <a:t>PALB2</a:t>
            </a:r>
            <a:r>
              <a:rPr lang="en-US" sz="750" dirty="0">
                <a:solidFill>
                  <a:srgbClr val="000000"/>
                </a:solidFill>
              </a:rPr>
              <a:t> alteration; 1 patient each had a </a:t>
            </a:r>
            <a:r>
              <a:rPr lang="en-US" sz="750" i="1" dirty="0">
                <a:solidFill>
                  <a:srgbClr val="000000"/>
                </a:solidFill>
              </a:rPr>
              <a:t>BRIP1</a:t>
            </a:r>
            <a:r>
              <a:rPr lang="en-US" sz="750" dirty="0">
                <a:solidFill>
                  <a:srgbClr val="000000"/>
                </a:solidFill>
              </a:rPr>
              <a:t> or </a:t>
            </a:r>
            <a:r>
              <a:rPr lang="en-US" sz="750" i="1" dirty="0">
                <a:solidFill>
                  <a:srgbClr val="000000"/>
                </a:solidFill>
              </a:rPr>
              <a:t>RAD51B</a:t>
            </a:r>
            <a:r>
              <a:rPr lang="en-US" sz="750" dirty="0">
                <a:solidFill>
                  <a:srgbClr val="000000"/>
                </a:solidFill>
              </a:rPr>
              <a:t> alteration.</a:t>
            </a:r>
          </a:p>
          <a:p>
            <a:pPr algn="l"/>
            <a:r>
              <a:rPr lang="en-US" sz="750" dirty="0">
                <a:solidFill>
                  <a:srgbClr val="000000"/>
                </a:solidFill>
              </a:rPr>
              <a:t>1. </a:t>
            </a:r>
            <a:r>
              <a:rPr lang="en-US" sz="750" dirty="0" err="1">
                <a:solidFill>
                  <a:srgbClr val="000000"/>
                </a:solidFill>
              </a:rPr>
              <a:t>Abida</a:t>
            </a:r>
            <a:r>
              <a:rPr lang="en-US" sz="750" dirty="0">
                <a:solidFill>
                  <a:srgbClr val="000000"/>
                </a:solidFill>
              </a:rPr>
              <a:t> W et al. ESMO 2019. Abstract 846PD.</a:t>
            </a:r>
          </a:p>
        </p:txBody>
      </p:sp>
      <p:graphicFrame>
        <p:nvGraphicFramePr>
          <p:cNvPr id="6" name="Table 5">
            <a:extLst>
              <a:ext uri="{FF2B5EF4-FFF2-40B4-BE49-F238E27FC236}">
                <a16:creationId xmlns:a16="http://schemas.microsoft.com/office/drawing/2014/main" id="{D2367284-F34B-FD44-82C6-ADF0BF2EBA78}"/>
              </a:ext>
            </a:extLst>
          </p:cNvPr>
          <p:cNvGraphicFramePr>
            <a:graphicFrameLocks noGrp="1"/>
          </p:cNvGraphicFramePr>
          <p:nvPr/>
        </p:nvGraphicFramePr>
        <p:xfrm>
          <a:off x="218376" y="795028"/>
          <a:ext cx="5258672" cy="3131820"/>
        </p:xfrm>
        <a:graphic>
          <a:graphicData uri="http://schemas.openxmlformats.org/drawingml/2006/table">
            <a:tbl>
              <a:tblPr firstRow="1" bandRow="1">
                <a:tableStyleId>{5C22544A-7EE6-4342-B048-85BDC9FD1C3A}</a:tableStyleId>
              </a:tblPr>
              <a:tblGrid>
                <a:gridCol w="1498758">
                  <a:extLst>
                    <a:ext uri="{9D8B030D-6E8A-4147-A177-3AD203B41FA5}">
                      <a16:colId xmlns:a16="http://schemas.microsoft.com/office/drawing/2014/main" val="20000"/>
                    </a:ext>
                  </a:extLst>
                </a:gridCol>
                <a:gridCol w="754213">
                  <a:extLst>
                    <a:ext uri="{9D8B030D-6E8A-4147-A177-3AD203B41FA5}">
                      <a16:colId xmlns:a16="http://schemas.microsoft.com/office/drawing/2014/main" val="20001"/>
                    </a:ext>
                  </a:extLst>
                </a:gridCol>
                <a:gridCol w="754213">
                  <a:extLst>
                    <a:ext uri="{9D8B030D-6E8A-4147-A177-3AD203B41FA5}">
                      <a16:colId xmlns:a16="http://schemas.microsoft.com/office/drawing/2014/main" val="20002"/>
                    </a:ext>
                  </a:extLst>
                </a:gridCol>
                <a:gridCol w="754213">
                  <a:extLst>
                    <a:ext uri="{9D8B030D-6E8A-4147-A177-3AD203B41FA5}">
                      <a16:colId xmlns:a16="http://schemas.microsoft.com/office/drawing/2014/main" val="20003"/>
                    </a:ext>
                  </a:extLst>
                </a:gridCol>
                <a:gridCol w="754213">
                  <a:extLst>
                    <a:ext uri="{9D8B030D-6E8A-4147-A177-3AD203B41FA5}">
                      <a16:colId xmlns:a16="http://schemas.microsoft.com/office/drawing/2014/main" val="20004"/>
                    </a:ext>
                  </a:extLst>
                </a:gridCol>
                <a:gridCol w="743062">
                  <a:extLst>
                    <a:ext uri="{9D8B030D-6E8A-4147-A177-3AD203B41FA5}">
                      <a16:colId xmlns:a16="http://schemas.microsoft.com/office/drawing/2014/main" val="20005"/>
                    </a:ext>
                  </a:extLst>
                </a:gridCol>
              </a:tblGrid>
              <a:tr h="228600">
                <a:tc rowSpan="2">
                  <a:txBody>
                    <a:bodyPr/>
                    <a:lstStyle/>
                    <a:p>
                      <a:r>
                        <a:rPr lang="en-US" sz="1100" b="1" dirty="0">
                          <a:solidFill>
                            <a:schemeClr val="tx1"/>
                          </a:solidFill>
                        </a:rPr>
                        <a:t>Characteristic</a:t>
                      </a:r>
                    </a:p>
                  </a:txBody>
                  <a:tcPr marL="68580" marR="68580" marT="34290" marB="34290" anchor="ctr">
                    <a:lnB w="38100" cap="flat" cmpd="sng" algn="ctr">
                      <a:solidFill>
                        <a:schemeClr val="bg1"/>
                      </a:solidFill>
                      <a:prstDash val="solid"/>
                      <a:round/>
                      <a:headEnd type="none" w="med" len="med"/>
                      <a:tailEnd type="none" w="med" len="med"/>
                    </a:lnB>
                  </a:tcPr>
                </a:tc>
                <a:tc gridSpan="5">
                  <a:txBody>
                    <a:bodyPr/>
                    <a:lstStyle/>
                    <a:p>
                      <a:pPr algn="ctr"/>
                      <a:r>
                        <a:rPr lang="en-US" sz="1100" dirty="0">
                          <a:solidFill>
                            <a:schemeClr val="tx1"/>
                          </a:solidFill>
                        </a:rPr>
                        <a:t>By HRR Gene With Alteration</a:t>
                      </a:r>
                    </a:p>
                  </a:txBody>
                  <a:tcPr marL="68580" marR="68580" marT="34290" marB="34290" anchor="ctr">
                    <a:lnB w="38100" cap="flat" cmpd="sng" algn="ctr">
                      <a:solidFill>
                        <a:schemeClr val="bg1"/>
                      </a:solidFill>
                      <a:prstDash val="solid"/>
                      <a:round/>
                      <a:headEnd type="none" w="med" len="med"/>
                      <a:tailEnd type="none" w="med" len="med"/>
                    </a:lnB>
                  </a:tcPr>
                </a:tc>
                <a:tc hMerge="1">
                  <a:txBody>
                    <a:bodyPr/>
                    <a:lstStyle/>
                    <a:p>
                      <a:endParaRPr lang="en-US" dirty="0"/>
                    </a:p>
                  </a:txBody>
                  <a:tcPr>
                    <a:lnB w="6350" cap="flat" cmpd="sng" algn="ctr">
                      <a:solidFill>
                        <a:schemeClr val="bg1"/>
                      </a:solidFill>
                      <a:prstDash val="solid"/>
                      <a:round/>
                      <a:headEnd type="none" w="med" len="med"/>
                      <a:tailEnd type="none" w="med" len="med"/>
                    </a:lnB>
                  </a:tcPr>
                </a:tc>
                <a:tc hMerge="1">
                  <a:txBody>
                    <a:bodyPr/>
                    <a:lstStyle/>
                    <a:p>
                      <a:endParaRPr lang="en-US" dirty="0"/>
                    </a:p>
                  </a:txBody>
                  <a:tcPr>
                    <a:lnB w="635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388620">
                <a:tc vMerge="1">
                  <a:txBody>
                    <a:bodyPr/>
                    <a:lstStyle/>
                    <a:p>
                      <a:endParaRPr lang="en-US" sz="1200" b="1" dirty="0">
                        <a:solidFill>
                          <a:schemeClr val="bg1"/>
                        </a:solidFill>
                      </a:endParaRPr>
                    </a:p>
                  </a:txBody>
                  <a:tcPr anchor="ctr">
                    <a:lnT w="63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100" b="1" i="1" dirty="0">
                          <a:solidFill>
                            <a:schemeClr val="tx1"/>
                          </a:solidFill>
                        </a:rPr>
                        <a:t>BRCA1/2</a:t>
                      </a:r>
                    </a:p>
                    <a:p>
                      <a:pPr algn="ctr"/>
                      <a:r>
                        <a:rPr lang="en-US" sz="1100" b="1" dirty="0">
                          <a:solidFill>
                            <a:schemeClr val="tx1"/>
                          </a:solidFill>
                        </a:rPr>
                        <a:t>(n =</a:t>
                      </a:r>
                      <a:r>
                        <a:rPr lang="en-US" sz="1100" b="1" baseline="0" dirty="0">
                          <a:solidFill>
                            <a:schemeClr val="tx1"/>
                          </a:solidFill>
                        </a:rPr>
                        <a:t> 57)</a:t>
                      </a:r>
                      <a:endParaRPr lang="en-US" sz="1100" b="1" dirty="0">
                        <a:solidFill>
                          <a:schemeClr val="tx1"/>
                        </a:solidFill>
                      </a:endParaRPr>
                    </a:p>
                  </a:txBody>
                  <a:tcPr marL="68580" marR="68580" marT="34290" marB="34290" anchor="ctr">
                    <a:lnL w="127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100" b="1" i="1" dirty="0">
                          <a:solidFill>
                            <a:schemeClr val="tx1"/>
                          </a:solidFill>
                        </a:rPr>
                        <a:t>ATM</a:t>
                      </a:r>
                    </a:p>
                    <a:p>
                      <a:pPr algn="ctr"/>
                      <a:r>
                        <a:rPr lang="en-US" sz="1100" b="1" dirty="0">
                          <a:solidFill>
                            <a:schemeClr val="tx1"/>
                          </a:solidFill>
                        </a:rPr>
                        <a:t>(n = 21)</a:t>
                      </a:r>
                    </a:p>
                  </a:txBody>
                  <a:tcPr marL="68580" marR="68580" marT="34290" marB="3429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100" b="1" i="1" dirty="0">
                          <a:solidFill>
                            <a:schemeClr val="tx1"/>
                          </a:solidFill>
                        </a:rPr>
                        <a:t>CDK12</a:t>
                      </a:r>
                    </a:p>
                    <a:p>
                      <a:pPr algn="ctr"/>
                      <a:r>
                        <a:rPr lang="en-US" sz="1100" b="1" dirty="0">
                          <a:solidFill>
                            <a:schemeClr val="tx1"/>
                          </a:solidFill>
                        </a:rPr>
                        <a:t>(n</a:t>
                      </a:r>
                      <a:r>
                        <a:rPr lang="en-US" sz="1100" b="1" baseline="0" dirty="0">
                          <a:solidFill>
                            <a:schemeClr val="tx1"/>
                          </a:solidFill>
                        </a:rPr>
                        <a:t> = 9)</a:t>
                      </a:r>
                      <a:endParaRPr lang="en-US" sz="1100" b="1" dirty="0">
                        <a:solidFill>
                          <a:schemeClr val="tx1"/>
                        </a:solidFill>
                      </a:endParaRPr>
                    </a:p>
                  </a:txBody>
                  <a:tcPr marL="68580" marR="68580" marT="34290" marB="3429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100" b="1" i="1" dirty="0">
                          <a:solidFill>
                            <a:schemeClr val="tx1"/>
                          </a:solidFill>
                        </a:rPr>
                        <a:t>CHEK2</a:t>
                      </a:r>
                    </a:p>
                    <a:p>
                      <a:pPr algn="ctr"/>
                      <a:r>
                        <a:rPr lang="en-US" sz="1100" b="1" dirty="0">
                          <a:solidFill>
                            <a:schemeClr val="tx1"/>
                          </a:solidFill>
                        </a:rPr>
                        <a:t>(n = 5)</a:t>
                      </a:r>
                    </a:p>
                  </a:txBody>
                  <a:tcPr marL="68580" marR="68580" marT="34290" marB="3429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100" b="1" dirty="0">
                          <a:solidFill>
                            <a:schemeClr val="tx1"/>
                          </a:solidFill>
                        </a:rPr>
                        <a:t>Other</a:t>
                      </a:r>
                    </a:p>
                    <a:p>
                      <a:pPr algn="ctr"/>
                      <a:r>
                        <a:rPr lang="en-US" sz="1100" b="1" dirty="0">
                          <a:solidFill>
                            <a:schemeClr val="tx1"/>
                          </a:solidFill>
                        </a:rPr>
                        <a:t>(n = 13)</a:t>
                      </a:r>
                    </a:p>
                  </a:txBody>
                  <a:tcPr marL="68580" marR="68580" marT="34290" marB="3429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228600">
                <a:tc>
                  <a:txBody>
                    <a:bodyPr/>
                    <a:lstStyle/>
                    <a:p>
                      <a:r>
                        <a:rPr lang="en-US" sz="1100" dirty="0"/>
                        <a:t>ORR, n (%)</a:t>
                      </a:r>
                      <a:r>
                        <a:rPr lang="en-US" sz="1100" baseline="30000" dirty="0"/>
                        <a:t>a</a:t>
                      </a:r>
                    </a:p>
                  </a:txBody>
                  <a:tcPr marL="68580" marR="68580" marT="34290" marB="34290" anchor="ctr">
                    <a:lnT w="38100" cap="flat" cmpd="sng" algn="ctr">
                      <a:solidFill>
                        <a:schemeClr val="bg1"/>
                      </a:solidFill>
                      <a:prstDash val="solid"/>
                      <a:round/>
                      <a:headEnd type="none" w="med" len="med"/>
                      <a:tailEnd type="none" w="med" len="med"/>
                    </a:lnT>
                  </a:tcPr>
                </a:tc>
                <a:tc>
                  <a:txBody>
                    <a:bodyPr/>
                    <a:lstStyle/>
                    <a:p>
                      <a:pPr algn="ctr"/>
                      <a:r>
                        <a:rPr lang="en-US" sz="1100" dirty="0"/>
                        <a:t>25 (43.9)</a:t>
                      </a:r>
                    </a:p>
                  </a:txBody>
                  <a:tcPr marL="68580" marR="68580" marT="34290" marB="34290" anchor="ctr">
                    <a:lnT w="38100" cap="flat" cmpd="sng" algn="ctr">
                      <a:solidFill>
                        <a:schemeClr val="bg1"/>
                      </a:solidFill>
                      <a:prstDash val="solid"/>
                      <a:round/>
                      <a:headEnd type="none" w="med" len="med"/>
                      <a:tailEnd type="none" w="med" len="med"/>
                    </a:lnT>
                  </a:tcPr>
                </a:tc>
                <a:tc>
                  <a:txBody>
                    <a:bodyPr/>
                    <a:lstStyle/>
                    <a:p>
                      <a:pPr algn="ctr"/>
                      <a:r>
                        <a:rPr lang="en-US" sz="1100" dirty="0"/>
                        <a:t>2 (9.5)</a:t>
                      </a:r>
                    </a:p>
                  </a:txBody>
                  <a:tcPr marL="68580" marR="68580" marT="34290" marB="34290" anchor="ctr">
                    <a:lnT w="38100" cap="flat" cmpd="sng" algn="ctr">
                      <a:solidFill>
                        <a:schemeClr val="bg1"/>
                      </a:solidFill>
                      <a:prstDash val="solid"/>
                      <a:round/>
                      <a:headEnd type="none" w="med" len="med"/>
                      <a:tailEnd type="none" w="med" len="med"/>
                    </a:lnT>
                  </a:tcPr>
                </a:tc>
                <a:tc>
                  <a:txBody>
                    <a:bodyPr/>
                    <a:lstStyle/>
                    <a:p>
                      <a:pPr algn="ctr"/>
                      <a:r>
                        <a:rPr lang="en-US" sz="1100" dirty="0"/>
                        <a:t>0</a:t>
                      </a:r>
                    </a:p>
                  </a:txBody>
                  <a:tcPr marL="68580" marR="68580" marT="34290" marB="34290" anchor="ctr">
                    <a:lnT w="38100" cap="flat" cmpd="sng" algn="ctr">
                      <a:solidFill>
                        <a:schemeClr val="bg1"/>
                      </a:solidFill>
                      <a:prstDash val="solid"/>
                      <a:round/>
                      <a:headEnd type="none" w="med" len="med"/>
                      <a:tailEnd type="none" w="med" len="med"/>
                    </a:lnT>
                  </a:tcPr>
                </a:tc>
                <a:tc>
                  <a:txBody>
                    <a:bodyPr/>
                    <a:lstStyle/>
                    <a:p>
                      <a:pPr algn="ctr"/>
                      <a:r>
                        <a:rPr lang="en-US" sz="1100" dirty="0"/>
                        <a:t>0</a:t>
                      </a:r>
                    </a:p>
                  </a:txBody>
                  <a:tcPr marL="68580" marR="68580" marT="34290" marB="34290" anchor="ctr">
                    <a:lnT w="38100" cap="flat" cmpd="sng" algn="ctr">
                      <a:solidFill>
                        <a:schemeClr val="bg1"/>
                      </a:solidFill>
                      <a:prstDash val="solid"/>
                      <a:round/>
                      <a:headEnd type="none" w="med" len="med"/>
                      <a:tailEnd type="none" w="med" len="med"/>
                    </a:lnT>
                  </a:tcPr>
                </a:tc>
                <a:tc>
                  <a:txBody>
                    <a:bodyPr/>
                    <a:lstStyle/>
                    <a:p>
                      <a:pPr algn="ctr"/>
                      <a:r>
                        <a:rPr lang="en-US" sz="1100" dirty="0"/>
                        <a:t>5 (38.5)</a:t>
                      </a:r>
                    </a:p>
                  </a:txBody>
                  <a:tcPr marL="68580" marR="68580" marT="34290" marB="3429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388620">
                <a:tc>
                  <a:txBody>
                    <a:bodyPr/>
                    <a:lstStyle/>
                    <a:p>
                      <a:pPr marL="0"/>
                      <a:r>
                        <a:rPr lang="en-US" sz="1100" dirty="0"/>
                        <a:t>Complete response, n (%)</a:t>
                      </a:r>
                    </a:p>
                  </a:txBody>
                  <a:tcPr marL="68580" marR="68580" marT="34290" marB="34290" anchor="ctr"/>
                </a:tc>
                <a:tc>
                  <a:txBody>
                    <a:bodyPr/>
                    <a:lstStyle/>
                    <a:p>
                      <a:pPr algn="ctr"/>
                      <a:r>
                        <a:rPr lang="en-US" sz="1100" dirty="0"/>
                        <a:t>3 (5.3)</a:t>
                      </a:r>
                    </a:p>
                  </a:txBody>
                  <a:tcPr marL="68580" marR="68580" marT="34290" marB="34290" anchor="ctr"/>
                </a:tc>
                <a:tc>
                  <a:txBody>
                    <a:bodyPr/>
                    <a:lstStyle/>
                    <a:p>
                      <a:pPr algn="ctr"/>
                      <a:r>
                        <a:rPr lang="en-US" sz="1100" dirty="0"/>
                        <a:t>0</a:t>
                      </a:r>
                    </a:p>
                  </a:txBody>
                  <a:tcPr marL="68580" marR="68580" marT="34290" marB="34290" anchor="ctr"/>
                </a:tc>
                <a:tc>
                  <a:txBody>
                    <a:bodyPr/>
                    <a:lstStyle/>
                    <a:p>
                      <a:pPr algn="ctr"/>
                      <a:r>
                        <a:rPr lang="en-US" sz="1100" dirty="0"/>
                        <a:t>0</a:t>
                      </a:r>
                    </a:p>
                  </a:txBody>
                  <a:tcPr marL="68580" marR="68580" marT="34290" marB="34290" anchor="ctr"/>
                </a:tc>
                <a:tc>
                  <a:txBody>
                    <a:bodyPr/>
                    <a:lstStyle/>
                    <a:p>
                      <a:pPr algn="ctr"/>
                      <a:r>
                        <a:rPr lang="en-US" sz="1100" dirty="0"/>
                        <a:t>0</a:t>
                      </a: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t>1 (7.7)</a:t>
                      </a:r>
                      <a:r>
                        <a:rPr lang="en-US" sz="1100" baseline="30000" dirty="0"/>
                        <a:t>b</a:t>
                      </a:r>
                    </a:p>
                  </a:txBody>
                  <a:tcPr marL="68580" marR="68580" marT="34290" marB="34290" anchor="ctr"/>
                </a:tc>
                <a:extLst>
                  <a:ext uri="{0D108BD9-81ED-4DB2-BD59-A6C34878D82A}">
                    <a16:rowId xmlns:a16="http://schemas.microsoft.com/office/drawing/2014/main" val="10003"/>
                  </a:ext>
                </a:extLst>
              </a:tr>
              <a:tr h="228600">
                <a:tc>
                  <a:txBody>
                    <a:bodyPr/>
                    <a:lstStyle/>
                    <a:p>
                      <a:pPr marL="0"/>
                      <a:r>
                        <a:rPr lang="en-US" sz="1100" dirty="0"/>
                        <a:t>Partial</a:t>
                      </a:r>
                      <a:r>
                        <a:rPr lang="en-US" sz="1100" baseline="0" dirty="0"/>
                        <a:t> response, n (%)</a:t>
                      </a:r>
                      <a:endParaRPr lang="en-US" sz="1100" dirty="0"/>
                    </a:p>
                  </a:txBody>
                  <a:tcPr marL="68580" marR="68580" marT="34290" marB="34290" anchor="ctr"/>
                </a:tc>
                <a:tc>
                  <a:txBody>
                    <a:bodyPr/>
                    <a:lstStyle/>
                    <a:p>
                      <a:pPr algn="ctr"/>
                      <a:r>
                        <a:rPr lang="en-US" sz="1100" dirty="0"/>
                        <a:t>22 (38.6)</a:t>
                      </a:r>
                    </a:p>
                  </a:txBody>
                  <a:tcPr marL="68580" marR="68580" marT="34290" marB="34290" anchor="ctr"/>
                </a:tc>
                <a:tc>
                  <a:txBody>
                    <a:bodyPr/>
                    <a:lstStyle/>
                    <a:p>
                      <a:pPr algn="ctr"/>
                      <a:r>
                        <a:rPr lang="en-US" sz="1100" dirty="0"/>
                        <a:t>2 (9.5)</a:t>
                      </a:r>
                    </a:p>
                  </a:txBody>
                  <a:tcPr marL="68580" marR="68580" marT="34290" marB="34290" anchor="ctr"/>
                </a:tc>
                <a:tc>
                  <a:txBody>
                    <a:bodyPr/>
                    <a:lstStyle/>
                    <a:p>
                      <a:pPr algn="ctr"/>
                      <a:r>
                        <a:rPr lang="en-US" sz="1100" dirty="0"/>
                        <a:t>0</a:t>
                      </a:r>
                    </a:p>
                  </a:txBody>
                  <a:tcPr marL="68580" marR="68580" marT="34290" marB="34290" anchor="ctr"/>
                </a:tc>
                <a:tc>
                  <a:txBody>
                    <a:bodyPr/>
                    <a:lstStyle/>
                    <a:p>
                      <a:pPr algn="ctr"/>
                      <a:r>
                        <a:rPr lang="en-US" sz="1100" dirty="0"/>
                        <a:t>0</a:t>
                      </a:r>
                    </a:p>
                  </a:txBody>
                  <a:tcPr marL="68580" marR="68580" marT="34290" marB="34290" anchor="ctr"/>
                </a:tc>
                <a:tc>
                  <a:txBody>
                    <a:bodyPr/>
                    <a:lstStyle/>
                    <a:p>
                      <a:pPr algn="ctr"/>
                      <a:r>
                        <a:rPr lang="en-US" sz="1100" dirty="0"/>
                        <a:t>4 (30.8)</a:t>
                      </a:r>
                      <a:r>
                        <a:rPr lang="en-US" sz="1100" baseline="30000" dirty="0"/>
                        <a:t>c</a:t>
                      </a:r>
                    </a:p>
                  </a:txBody>
                  <a:tcPr marL="68580" marR="68580" marT="34290" marB="34290" anchor="ctr"/>
                </a:tc>
                <a:extLst>
                  <a:ext uri="{0D108BD9-81ED-4DB2-BD59-A6C34878D82A}">
                    <a16:rowId xmlns:a16="http://schemas.microsoft.com/office/drawing/2014/main" val="10004"/>
                  </a:ext>
                </a:extLst>
              </a:tr>
              <a:tr h="228600">
                <a:tc>
                  <a:txBody>
                    <a:bodyPr/>
                    <a:lstStyle/>
                    <a:p>
                      <a:r>
                        <a:rPr lang="en-US" sz="1100" dirty="0"/>
                        <a:t>Stable disease, n (%)</a:t>
                      </a:r>
                    </a:p>
                  </a:txBody>
                  <a:tcPr marL="68580" marR="68580" marT="34290" marB="34290" anchor="ctr"/>
                </a:tc>
                <a:tc>
                  <a:txBody>
                    <a:bodyPr/>
                    <a:lstStyle/>
                    <a:p>
                      <a:pPr algn="ctr"/>
                      <a:r>
                        <a:rPr lang="en-US" sz="1100" dirty="0"/>
                        <a:t>26 (45.6)</a:t>
                      </a:r>
                    </a:p>
                  </a:txBody>
                  <a:tcPr marL="68580" marR="68580" marT="34290" marB="34290" anchor="ctr"/>
                </a:tc>
                <a:tc>
                  <a:txBody>
                    <a:bodyPr/>
                    <a:lstStyle/>
                    <a:p>
                      <a:pPr algn="ctr"/>
                      <a:r>
                        <a:rPr lang="en-US" sz="1100" dirty="0"/>
                        <a:t>10 (47.6)</a:t>
                      </a:r>
                    </a:p>
                  </a:txBody>
                  <a:tcPr marL="68580" marR="68580" marT="34290" marB="34290" anchor="ctr"/>
                </a:tc>
                <a:tc>
                  <a:txBody>
                    <a:bodyPr/>
                    <a:lstStyle/>
                    <a:p>
                      <a:pPr algn="ctr"/>
                      <a:r>
                        <a:rPr lang="en-US" sz="1100" dirty="0"/>
                        <a:t>5 (55.6)</a:t>
                      </a:r>
                    </a:p>
                  </a:txBody>
                  <a:tcPr marL="68580" marR="68580" marT="34290" marB="34290" anchor="ctr"/>
                </a:tc>
                <a:tc>
                  <a:txBody>
                    <a:bodyPr/>
                    <a:lstStyle/>
                    <a:p>
                      <a:pPr algn="ctr"/>
                      <a:r>
                        <a:rPr lang="en-US" sz="1100" dirty="0"/>
                        <a:t>3 (60.0)</a:t>
                      </a:r>
                    </a:p>
                  </a:txBody>
                  <a:tcPr marL="68580" marR="68580" marT="34290" marB="34290" anchor="ctr"/>
                </a:tc>
                <a:tc>
                  <a:txBody>
                    <a:bodyPr/>
                    <a:lstStyle/>
                    <a:p>
                      <a:pPr algn="ctr"/>
                      <a:r>
                        <a:rPr lang="en-US" sz="1100" dirty="0"/>
                        <a:t>6 (46.2)</a:t>
                      </a:r>
                    </a:p>
                  </a:txBody>
                  <a:tcPr marL="68580" marR="68580" marT="34290" marB="34290" anchor="ctr"/>
                </a:tc>
                <a:extLst>
                  <a:ext uri="{0D108BD9-81ED-4DB2-BD59-A6C34878D82A}">
                    <a16:rowId xmlns:a16="http://schemas.microsoft.com/office/drawing/2014/main" val="10005"/>
                  </a:ext>
                </a:extLst>
              </a:tr>
              <a:tr h="388620">
                <a:tc>
                  <a:txBody>
                    <a:bodyPr/>
                    <a:lstStyle/>
                    <a:p>
                      <a:r>
                        <a:rPr lang="en-US" sz="1100" dirty="0"/>
                        <a:t>Progressive disease, n</a:t>
                      </a:r>
                      <a:r>
                        <a:rPr lang="en-US" sz="1100" baseline="0" dirty="0"/>
                        <a:t> (%)</a:t>
                      </a:r>
                      <a:endParaRPr lang="en-US" sz="1100" dirty="0"/>
                    </a:p>
                  </a:txBody>
                  <a:tcPr marL="68580" marR="68580" marT="34290" marB="34290" anchor="ctr"/>
                </a:tc>
                <a:tc>
                  <a:txBody>
                    <a:bodyPr/>
                    <a:lstStyle/>
                    <a:p>
                      <a:pPr algn="ctr"/>
                      <a:r>
                        <a:rPr lang="en-US" sz="1100" dirty="0"/>
                        <a:t>5 (8.8)</a:t>
                      </a:r>
                    </a:p>
                  </a:txBody>
                  <a:tcPr marL="68580" marR="68580" marT="34290" marB="34290" anchor="ctr"/>
                </a:tc>
                <a:tc>
                  <a:txBody>
                    <a:bodyPr/>
                    <a:lstStyle/>
                    <a:p>
                      <a:pPr algn="ctr"/>
                      <a:r>
                        <a:rPr lang="en-US" sz="1100" dirty="0"/>
                        <a:t>8 (38.1)</a:t>
                      </a:r>
                    </a:p>
                  </a:txBody>
                  <a:tcPr marL="68580" marR="68580" marT="34290" marB="34290" anchor="ctr"/>
                </a:tc>
                <a:tc>
                  <a:txBody>
                    <a:bodyPr/>
                    <a:lstStyle/>
                    <a:p>
                      <a:pPr algn="ctr"/>
                      <a:r>
                        <a:rPr lang="en-US" sz="1100" dirty="0"/>
                        <a:t>3 (33.3)</a:t>
                      </a:r>
                    </a:p>
                  </a:txBody>
                  <a:tcPr marL="68580" marR="68580" marT="34290" marB="34290" anchor="ctr"/>
                </a:tc>
                <a:tc>
                  <a:txBody>
                    <a:bodyPr/>
                    <a:lstStyle/>
                    <a:p>
                      <a:pPr algn="ctr"/>
                      <a:r>
                        <a:rPr lang="en-US" sz="1100" dirty="0"/>
                        <a:t>2 (40.0)</a:t>
                      </a:r>
                    </a:p>
                  </a:txBody>
                  <a:tcPr marL="68580" marR="68580" marT="34290" marB="34290" anchor="ctr"/>
                </a:tc>
                <a:tc>
                  <a:txBody>
                    <a:bodyPr/>
                    <a:lstStyle/>
                    <a:p>
                      <a:pPr algn="ctr"/>
                      <a:r>
                        <a:rPr lang="en-US" sz="1100" dirty="0"/>
                        <a:t>1 (7.7)</a:t>
                      </a:r>
                    </a:p>
                  </a:txBody>
                  <a:tcPr marL="68580" marR="68580" marT="34290" marB="34290" anchor="ctr"/>
                </a:tc>
                <a:extLst>
                  <a:ext uri="{0D108BD9-81ED-4DB2-BD59-A6C34878D82A}">
                    <a16:rowId xmlns:a16="http://schemas.microsoft.com/office/drawing/2014/main" val="10006"/>
                  </a:ext>
                </a:extLst>
              </a:tr>
              <a:tr h="228600">
                <a:tc>
                  <a:txBody>
                    <a:bodyPr/>
                    <a:lstStyle/>
                    <a:p>
                      <a:r>
                        <a:rPr lang="en-US" sz="1100" dirty="0"/>
                        <a:t>Not evaluable, n (%)</a:t>
                      </a:r>
                    </a:p>
                  </a:txBody>
                  <a:tcPr marL="68580" marR="68580" marT="34290" marB="34290" anchor="ctr"/>
                </a:tc>
                <a:tc>
                  <a:txBody>
                    <a:bodyPr/>
                    <a:lstStyle/>
                    <a:p>
                      <a:pPr algn="ctr"/>
                      <a:r>
                        <a:rPr lang="en-US" sz="1100" dirty="0"/>
                        <a:t>1 (1.8)</a:t>
                      </a:r>
                    </a:p>
                  </a:txBody>
                  <a:tcPr marL="68580" marR="68580" marT="34290" marB="34290" anchor="ctr"/>
                </a:tc>
                <a:tc>
                  <a:txBody>
                    <a:bodyPr/>
                    <a:lstStyle/>
                    <a:p>
                      <a:pPr algn="ctr"/>
                      <a:r>
                        <a:rPr lang="en-US" sz="1100" dirty="0"/>
                        <a:t>1 (4.8)</a:t>
                      </a:r>
                    </a:p>
                  </a:txBody>
                  <a:tcPr marL="68580" marR="68580" marT="34290" marB="34290" anchor="ctr"/>
                </a:tc>
                <a:tc>
                  <a:txBody>
                    <a:bodyPr/>
                    <a:lstStyle/>
                    <a:p>
                      <a:pPr algn="ctr"/>
                      <a:r>
                        <a:rPr lang="en-US" sz="1100" dirty="0"/>
                        <a:t>1 (11.1)</a:t>
                      </a:r>
                    </a:p>
                  </a:txBody>
                  <a:tcPr marL="68580" marR="68580" marT="34290" marB="34290" anchor="ctr"/>
                </a:tc>
                <a:tc>
                  <a:txBody>
                    <a:bodyPr/>
                    <a:lstStyle/>
                    <a:p>
                      <a:pPr algn="ctr"/>
                      <a:r>
                        <a:rPr lang="en-US" sz="1100" dirty="0"/>
                        <a:t>0</a:t>
                      </a:r>
                    </a:p>
                  </a:txBody>
                  <a:tcPr marL="68580" marR="68580" marT="34290" marB="34290" anchor="ctr"/>
                </a:tc>
                <a:tc>
                  <a:txBody>
                    <a:bodyPr/>
                    <a:lstStyle/>
                    <a:p>
                      <a:pPr algn="ctr"/>
                      <a:r>
                        <a:rPr lang="en-US" sz="1100" dirty="0"/>
                        <a:t>1 (7.7)</a:t>
                      </a:r>
                    </a:p>
                  </a:txBody>
                  <a:tcPr marL="68580" marR="68580" marT="34290" marB="34290" anchor="ctr"/>
                </a:tc>
                <a:extLst>
                  <a:ext uri="{0D108BD9-81ED-4DB2-BD59-A6C34878D82A}">
                    <a16:rowId xmlns:a16="http://schemas.microsoft.com/office/drawing/2014/main" val="10007"/>
                  </a:ext>
                </a:extLst>
              </a:tr>
              <a:tr h="548640">
                <a:tc>
                  <a:txBody>
                    <a:bodyPr/>
                    <a:lstStyle/>
                    <a:p>
                      <a:r>
                        <a:rPr lang="en-US" sz="1100" dirty="0"/>
                        <a:t>Confirmed PSA response rate (all evaluable patients)</a:t>
                      </a:r>
                    </a:p>
                  </a:txBody>
                  <a:tcPr marL="68580" marR="68580" marT="34290" marB="34290" anchor="ctr"/>
                </a:tc>
                <a:tc>
                  <a:txBody>
                    <a:bodyPr/>
                    <a:lstStyle/>
                    <a:p>
                      <a:pPr algn="ctr"/>
                      <a:r>
                        <a:rPr lang="en-US" sz="1100" dirty="0"/>
                        <a:t>51/98 (52%)</a:t>
                      </a:r>
                    </a:p>
                  </a:txBody>
                  <a:tcPr marL="68580" marR="68580" marT="34290" marB="34290" anchor="ctr"/>
                </a:tc>
                <a:tc>
                  <a:txBody>
                    <a:bodyPr/>
                    <a:lstStyle/>
                    <a:p>
                      <a:pPr algn="ctr"/>
                      <a:r>
                        <a:rPr lang="en-US" sz="1100" dirty="0"/>
                        <a:t>2/57 (3.5%)</a:t>
                      </a:r>
                    </a:p>
                  </a:txBody>
                  <a:tcPr marL="68580" marR="68580" marT="34290" marB="34290" anchor="ctr"/>
                </a:tc>
                <a:tc>
                  <a:txBody>
                    <a:bodyPr/>
                    <a:lstStyle/>
                    <a:p>
                      <a:pPr algn="ctr"/>
                      <a:r>
                        <a:rPr lang="en-US" sz="1100" dirty="0"/>
                        <a:t>1/14 </a:t>
                      </a:r>
                    </a:p>
                    <a:p>
                      <a:pPr algn="ctr"/>
                      <a:r>
                        <a:rPr lang="en-US" sz="1100" dirty="0"/>
                        <a:t>(7.1)</a:t>
                      </a:r>
                    </a:p>
                  </a:txBody>
                  <a:tcPr marL="68580" marR="68580" marT="34290" marB="34290" anchor="ctr"/>
                </a:tc>
                <a:tc>
                  <a:txBody>
                    <a:bodyPr/>
                    <a:lstStyle/>
                    <a:p>
                      <a:pPr algn="ctr"/>
                      <a:r>
                        <a:rPr lang="en-US" sz="1100" dirty="0"/>
                        <a:t>1/7</a:t>
                      </a:r>
                    </a:p>
                    <a:p>
                      <a:pPr algn="ctr"/>
                      <a:r>
                        <a:rPr lang="en-US" sz="1100" dirty="0"/>
                        <a:t>(14.3)</a:t>
                      </a:r>
                    </a:p>
                  </a:txBody>
                  <a:tcPr marL="68580" marR="68580" marT="34290" marB="34290" anchor="ctr"/>
                </a:tc>
                <a:tc>
                  <a:txBody>
                    <a:bodyPr/>
                    <a:lstStyle/>
                    <a:p>
                      <a:pPr algn="ctr"/>
                      <a:r>
                        <a:rPr lang="en-US" sz="1100" dirty="0"/>
                        <a:t>5/14</a:t>
                      </a:r>
                    </a:p>
                    <a:p>
                      <a:pPr algn="ctr"/>
                      <a:r>
                        <a:rPr lang="en-US" sz="1100" dirty="0"/>
                        <a:t>(35.7%)</a:t>
                      </a:r>
                    </a:p>
                  </a:txBody>
                  <a:tcPr marL="68580" marR="68580" marT="34290" marB="34290" anchor="ctr"/>
                </a:tc>
                <a:extLst>
                  <a:ext uri="{0D108BD9-81ED-4DB2-BD59-A6C34878D82A}">
                    <a16:rowId xmlns:a16="http://schemas.microsoft.com/office/drawing/2014/main" val="10008"/>
                  </a:ext>
                </a:extLst>
              </a:tr>
            </a:tbl>
          </a:graphicData>
        </a:graphic>
      </p:graphicFrame>
      <p:sp>
        <p:nvSpPr>
          <p:cNvPr id="7" name="TextBox 6">
            <a:extLst>
              <a:ext uri="{FF2B5EF4-FFF2-40B4-BE49-F238E27FC236}">
                <a16:creationId xmlns:a16="http://schemas.microsoft.com/office/drawing/2014/main" id="{1BF47795-1653-EC47-AF71-67F82CF560A5}"/>
              </a:ext>
            </a:extLst>
          </p:cNvPr>
          <p:cNvSpPr txBox="1"/>
          <p:nvPr/>
        </p:nvSpPr>
        <p:spPr>
          <a:xfrm>
            <a:off x="179208" y="3926848"/>
            <a:ext cx="5337008" cy="817245"/>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214313" indent="-214313">
              <a:buFont typeface="Arial" panose="020B0604020202020204" pitchFamily="34" charset="0"/>
              <a:buChar char="•"/>
            </a:pPr>
            <a:r>
              <a:rPr lang="en-US" sz="1050" b="1" dirty="0">
                <a:solidFill>
                  <a:schemeClr val="tx1"/>
                </a:solidFill>
              </a:rPr>
              <a:t>43.9% confirmed objective responses were reported in 57 patients with </a:t>
            </a:r>
            <a:r>
              <a:rPr lang="en-US" sz="1050" b="1" i="1" dirty="0">
                <a:solidFill>
                  <a:schemeClr val="tx1"/>
                </a:solidFill>
              </a:rPr>
              <a:t>BRCA1/2</a:t>
            </a:r>
            <a:r>
              <a:rPr lang="en-US" sz="1050" b="1" dirty="0">
                <a:solidFill>
                  <a:schemeClr val="tx1"/>
                </a:solidFill>
              </a:rPr>
              <a:t> mutation</a:t>
            </a:r>
          </a:p>
          <a:p>
            <a:pPr marL="214313" indent="-214313">
              <a:buFont typeface="Arial" panose="020B0604020202020204" pitchFamily="34" charset="0"/>
              <a:buChar char="•"/>
            </a:pPr>
            <a:r>
              <a:rPr lang="en-US" sz="1050" b="1" dirty="0">
                <a:solidFill>
                  <a:schemeClr val="tx1"/>
                </a:solidFill>
              </a:rPr>
              <a:t>52.0% confirmed PSA response in 98 PSA-evaluable patients with </a:t>
            </a:r>
            <a:r>
              <a:rPr lang="en-US" sz="1050" b="1" i="1" dirty="0">
                <a:solidFill>
                  <a:schemeClr val="tx1"/>
                </a:solidFill>
              </a:rPr>
              <a:t>BRCA1/2</a:t>
            </a:r>
            <a:r>
              <a:rPr lang="en-US" sz="1050" b="1" dirty="0">
                <a:solidFill>
                  <a:schemeClr val="tx1"/>
                </a:solidFill>
              </a:rPr>
              <a:t> mutation</a:t>
            </a:r>
          </a:p>
        </p:txBody>
      </p:sp>
      <p:grpSp>
        <p:nvGrpSpPr>
          <p:cNvPr id="8" name="Group 8">
            <a:extLst>
              <a:ext uri="{FF2B5EF4-FFF2-40B4-BE49-F238E27FC236}">
                <a16:creationId xmlns:a16="http://schemas.microsoft.com/office/drawing/2014/main" id="{F6A75D20-C25D-0743-85BB-E44E2F6FD3BB}"/>
              </a:ext>
            </a:extLst>
          </p:cNvPr>
          <p:cNvGrpSpPr>
            <a:grpSpLocks/>
          </p:cNvGrpSpPr>
          <p:nvPr/>
        </p:nvGrpSpPr>
        <p:grpSpPr bwMode="auto">
          <a:xfrm>
            <a:off x="218376" y="70961"/>
            <a:ext cx="6643689" cy="477054"/>
            <a:chOff x="-1039462" y="3680"/>
            <a:chExt cx="7892715" cy="1250866"/>
          </a:xfrm>
        </p:grpSpPr>
        <p:sp>
          <p:nvSpPr>
            <p:cNvPr id="9" name="TextBox 8">
              <a:extLst>
                <a:ext uri="{FF2B5EF4-FFF2-40B4-BE49-F238E27FC236}">
                  <a16:creationId xmlns:a16="http://schemas.microsoft.com/office/drawing/2014/main" id="{E052F3E7-E03E-744D-BFE2-B7EB0D518A05}"/>
                </a:ext>
              </a:extLst>
            </p:cNvPr>
            <p:cNvSpPr txBox="1"/>
            <p:nvPr/>
          </p:nvSpPr>
          <p:spPr>
            <a:xfrm>
              <a:off x="211757" y="182880"/>
              <a:ext cx="2243043" cy="786834"/>
            </a:xfrm>
            <a:prstGeom prst="rect">
              <a:avLst/>
            </a:prstGeom>
            <a:solidFill>
              <a:schemeClr val="bg1"/>
            </a:solidFill>
          </p:spPr>
          <p:txBody>
            <a:bodyPr>
              <a:spAutoFit/>
            </a:bodyPr>
            <a:lstStyle/>
            <a:p>
              <a:pPr>
                <a:defRPr/>
              </a:pPr>
              <a:endParaRPr lang="en-US" sz="1350" dirty="0">
                <a:solidFill>
                  <a:srgbClr val="6C6463"/>
                </a:solidFill>
                <a:latin typeface="Calibri"/>
              </a:endParaRPr>
            </a:p>
          </p:txBody>
        </p:sp>
        <p:sp>
          <p:nvSpPr>
            <p:cNvPr id="10" name="TextBox 9">
              <a:extLst>
                <a:ext uri="{FF2B5EF4-FFF2-40B4-BE49-F238E27FC236}">
                  <a16:creationId xmlns:a16="http://schemas.microsoft.com/office/drawing/2014/main" id="{8F62F5D4-45AC-7F49-A6F0-797CB24B64FF}"/>
                </a:ext>
              </a:extLst>
            </p:cNvPr>
            <p:cNvSpPr txBox="1"/>
            <p:nvPr/>
          </p:nvSpPr>
          <p:spPr>
            <a:xfrm>
              <a:off x="-1039462" y="3680"/>
              <a:ext cx="7892715" cy="1250866"/>
            </a:xfrm>
            <a:prstGeom prst="rect">
              <a:avLst/>
            </a:prstGeom>
            <a:noFill/>
          </p:spPr>
          <p:txBody>
            <a:bodyPr>
              <a:spAutoFit/>
            </a:bodyPr>
            <a:lstStyle/>
            <a:p>
              <a:pPr>
                <a:defRPr/>
              </a:pPr>
              <a:r>
                <a:rPr lang="en-US" sz="2500" dirty="0">
                  <a:latin typeface="Calibri"/>
                </a:rPr>
                <a:t>TRITON-2: Phase 2 Rucaparib Trial</a:t>
              </a:r>
            </a:p>
          </p:txBody>
        </p:sp>
      </p:grpSp>
      <p:pic>
        <p:nvPicPr>
          <p:cNvPr id="12" name="Picture 11">
            <a:extLst>
              <a:ext uri="{FF2B5EF4-FFF2-40B4-BE49-F238E27FC236}">
                <a16:creationId xmlns:a16="http://schemas.microsoft.com/office/drawing/2014/main" id="{6B82752D-2802-E541-A7F0-87B99086968D}"/>
              </a:ext>
            </a:extLst>
          </p:cNvPr>
          <p:cNvPicPr>
            <a:picLocks noChangeAspect="1"/>
          </p:cNvPicPr>
          <p:nvPr/>
        </p:nvPicPr>
        <p:blipFill>
          <a:blip r:embed="rId3"/>
          <a:stretch>
            <a:fillRect/>
          </a:stretch>
        </p:blipFill>
        <p:spPr>
          <a:xfrm>
            <a:off x="5581173" y="1222492"/>
            <a:ext cx="3424308" cy="2194671"/>
          </a:xfrm>
          <a:prstGeom prst="rect">
            <a:avLst/>
          </a:prstGeom>
        </p:spPr>
      </p:pic>
      <p:sp>
        <p:nvSpPr>
          <p:cNvPr id="13" name="TextBox 12">
            <a:extLst>
              <a:ext uri="{FF2B5EF4-FFF2-40B4-BE49-F238E27FC236}">
                <a16:creationId xmlns:a16="http://schemas.microsoft.com/office/drawing/2014/main" id="{1B330A59-1BB8-2743-8692-B78715BFCBDB}"/>
              </a:ext>
            </a:extLst>
          </p:cNvPr>
          <p:cNvSpPr txBox="1"/>
          <p:nvPr/>
        </p:nvSpPr>
        <p:spPr>
          <a:xfrm>
            <a:off x="6445396" y="968576"/>
            <a:ext cx="2396810" cy="300082"/>
          </a:xfrm>
          <a:prstGeom prst="rect">
            <a:avLst/>
          </a:prstGeom>
          <a:noFill/>
        </p:spPr>
        <p:txBody>
          <a:bodyPr wrap="none" rtlCol="0">
            <a:spAutoFit/>
          </a:bodyPr>
          <a:lstStyle/>
          <a:p>
            <a:r>
              <a:rPr lang="en-US" sz="1350" dirty="0" err="1"/>
              <a:t>rPFS</a:t>
            </a:r>
            <a:r>
              <a:rPr lang="en-US" sz="1350" dirty="0"/>
              <a:t> in </a:t>
            </a:r>
            <a:r>
              <a:rPr lang="en-US" sz="1350" i="1" dirty="0"/>
              <a:t>BRCA1/2 </a:t>
            </a:r>
            <a:r>
              <a:rPr lang="en-US" sz="1350" dirty="0"/>
              <a:t>Population</a:t>
            </a:r>
          </a:p>
        </p:txBody>
      </p:sp>
      <p:sp>
        <p:nvSpPr>
          <p:cNvPr id="2" name="TextBox 1">
            <a:extLst>
              <a:ext uri="{FF2B5EF4-FFF2-40B4-BE49-F238E27FC236}">
                <a16:creationId xmlns:a16="http://schemas.microsoft.com/office/drawing/2014/main" id="{20B49F34-06AB-D17C-2411-07B15299E416}"/>
              </a:ext>
            </a:extLst>
          </p:cNvPr>
          <p:cNvSpPr txBox="1"/>
          <p:nvPr/>
        </p:nvSpPr>
        <p:spPr>
          <a:xfrm>
            <a:off x="742336" y="1699219"/>
            <a:ext cx="7659328" cy="1323439"/>
          </a:xfrm>
          <a:prstGeom prst="rect">
            <a:avLst/>
          </a:prstGeom>
          <a:solidFill>
            <a:schemeClr val="lt1"/>
          </a:solidFill>
          <a:ln>
            <a:solidFill>
              <a:schemeClr val="tx1"/>
            </a:solidFill>
          </a:ln>
        </p:spPr>
        <p:txBody>
          <a:bodyPr wrap="square" rtlCol="0">
            <a:spAutoFit/>
          </a:bodyPr>
          <a:lstStyle/>
          <a:p>
            <a:endParaRPr lang="en-US" sz="2000" i="1" dirty="0"/>
          </a:p>
          <a:p>
            <a:r>
              <a:rPr lang="en-US" sz="2000" i="1" dirty="0"/>
              <a:t>PARP inhibitors clearly work for patients with BRCA1/2 mutations. Limited data in other mutational subgroups. </a:t>
            </a:r>
          </a:p>
          <a:p>
            <a:endParaRPr lang="en-US" sz="2000" i="1" dirty="0"/>
          </a:p>
        </p:txBody>
      </p:sp>
    </p:spTree>
    <p:extLst>
      <p:ext uri="{BB962C8B-B14F-4D97-AF65-F5344CB8AC3E}">
        <p14:creationId xmlns:p14="http://schemas.microsoft.com/office/powerpoint/2010/main" val="32583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04DB-4D51-F07E-1532-5EB3883BED2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3076B98-A6EE-C097-827C-3CE22854B064}"/>
              </a:ext>
            </a:extLst>
          </p:cNvPr>
          <p:cNvSpPr>
            <a:spLocks noGrp="1"/>
          </p:cNvSpPr>
          <p:nvPr>
            <p:ph idx="1"/>
          </p:nvPr>
        </p:nvSpPr>
        <p:spPr>
          <a:xfrm>
            <a:off x="685800" y="1621522"/>
            <a:ext cx="7772400" cy="2882987"/>
          </a:xfrm>
        </p:spPr>
        <p:txBody>
          <a:bodyPr/>
          <a:lstStyle/>
          <a:p>
            <a:pPr marL="76200" indent="0">
              <a:buNone/>
            </a:pPr>
            <a:r>
              <a:rPr lang="en-US" i="1" dirty="0"/>
              <a:t>How do we find PARP inhibitor eligible patients in the first place? </a:t>
            </a:r>
          </a:p>
          <a:p>
            <a:pPr>
              <a:buFont typeface="Wingdings" pitchFamily="2" charset="2"/>
              <a:buChar char="Ø"/>
            </a:pPr>
            <a:r>
              <a:rPr lang="en-US" i="1" dirty="0"/>
              <a:t>metastatic tissue vs. ctDNA vs. primary tissue</a:t>
            </a:r>
          </a:p>
        </p:txBody>
      </p:sp>
    </p:spTree>
    <p:extLst>
      <p:ext uri="{BB962C8B-B14F-4D97-AF65-F5344CB8AC3E}">
        <p14:creationId xmlns:p14="http://schemas.microsoft.com/office/powerpoint/2010/main" val="3830602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B7246A-A525-0141-8E4B-3DC1334679B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5D3AD6-954A-2948-B445-9AAD968E8CED}" type="slidenum">
              <a:rPr lang="en-US" smtClean="0"/>
              <a:pPr/>
              <a:t>47</a:t>
            </a:fld>
            <a:endParaRPr lang="en-US" dirty="0"/>
          </a:p>
        </p:txBody>
      </p:sp>
      <p:pic>
        <p:nvPicPr>
          <p:cNvPr id="5" name="Picture 4" descr="landscape fig - ctDNA.jpg">
            <a:extLst>
              <a:ext uri="{FF2B5EF4-FFF2-40B4-BE49-F238E27FC236}">
                <a16:creationId xmlns:a16="http://schemas.microsoft.com/office/drawing/2014/main" id="{E2F7C757-3C8B-2143-9350-163A188EFA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788" y="712201"/>
            <a:ext cx="7972424" cy="3919123"/>
          </a:xfrm>
          <a:prstGeom prst="rect">
            <a:avLst/>
          </a:prstGeom>
        </p:spPr>
      </p:pic>
      <p:sp>
        <p:nvSpPr>
          <p:cNvPr id="8" name="Title 2">
            <a:extLst>
              <a:ext uri="{FF2B5EF4-FFF2-40B4-BE49-F238E27FC236}">
                <a16:creationId xmlns:a16="http://schemas.microsoft.com/office/drawing/2014/main" id="{DE1B137D-FA92-6A4B-8A80-144B33E80BC7}"/>
              </a:ext>
            </a:extLst>
          </p:cNvPr>
          <p:cNvSpPr>
            <a:spLocks noGrp="1"/>
          </p:cNvSpPr>
          <p:nvPr>
            <p:ph type="title"/>
          </p:nvPr>
        </p:nvSpPr>
        <p:spPr>
          <a:xfrm>
            <a:off x="0" y="83951"/>
            <a:ext cx="7658100" cy="571500"/>
          </a:xfrm>
        </p:spPr>
        <p:txBody>
          <a:bodyPr>
            <a:noAutofit/>
          </a:bodyPr>
          <a:lstStyle/>
          <a:p>
            <a:r>
              <a:rPr lang="en-US" sz="3000" b="0" dirty="0"/>
              <a:t>Sequencing concordance landscape</a:t>
            </a:r>
          </a:p>
        </p:txBody>
      </p:sp>
      <p:sp>
        <p:nvSpPr>
          <p:cNvPr id="6" name="Oval 5">
            <a:extLst>
              <a:ext uri="{FF2B5EF4-FFF2-40B4-BE49-F238E27FC236}">
                <a16:creationId xmlns:a16="http://schemas.microsoft.com/office/drawing/2014/main" id="{0CB3ECB2-2F9E-0647-9654-2D5409151698}"/>
              </a:ext>
            </a:extLst>
          </p:cNvPr>
          <p:cNvSpPr/>
          <p:nvPr/>
        </p:nvSpPr>
        <p:spPr>
          <a:xfrm>
            <a:off x="4166437" y="1349319"/>
            <a:ext cx="3853613" cy="272023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extBox 1">
            <a:extLst>
              <a:ext uri="{FF2B5EF4-FFF2-40B4-BE49-F238E27FC236}">
                <a16:creationId xmlns:a16="http://schemas.microsoft.com/office/drawing/2014/main" id="{7C1C652A-3F16-404D-9D7A-35081B074086}"/>
              </a:ext>
            </a:extLst>
          </p:cNvPr>
          <p:cNvSpPr txBox="1"/>
          <p:nvPr/>
        </p:nvSpPr>
        <p:spPr>
          <a:xfrm>
            <a:off x="4714876" y="4188382"/>
            <a:ext cx="3914775" cy="415498"/>
          </a:xfrm>
          <a:prstGeom prst="rect">
            <a:avLst/>
          </a:prstGeom>
          <a:noFill/>
        </p:spPr>
        <p:txBody>
          <a:bodyPr wrap="square" rtlCol="0">
            <a:spAutoFit/>
          </a:bodyPr>
          <a:lstStyle/>
          <a:p>
            <a:r>
              <a:rPr lang="en-US" sz="1050" b="1" dirty="0"/>
              <a:t>Many false negatives when sequencing </a:t>
            </a:r>
            <a:r>
              <a:rPr lang="en-US" sz="1050" b="1" dirty="0" err="1"/>
              <a:t>cfDNA</a:t>
            </a:r>
            <a:r>
              <a:rPr lang="en-US" sz="1050" b="1" dirty="0"/>
              <a:t> in those with low volume disease</a:t>
            </a:r>
          </a:p>
        </p:txBody>
      </p:sp>
      <p:sp>
        <p:nvSpPr>
          <p:cNvPr id="3" name="TextBox 2">
            <a:extLst>
              <a:ext uri="{FF2B5EF4-FFF2-40B4-BE49-F238E27FC236}">
                <a16:creationId xmlns:a16="http://schemas.microsoft.com/office/drawing/2014/main" id="{9B633345-C5F5-AAFB-EBC4-97056F129D8B}"/>
              </a:ext>
            </a:extLst>
          </p:cNvPr>
          <p:cNvSpPr txBox="1"/>
          <p:nvPr/>
        </p:nvSpPr>
        <p:spPr>
          <a:xfrm>
            <a:off x="6135086" y="4917430"/>
            <a:ext cx="3046027" cy="461665"/>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Schweizer, et al. </a:t>
            </a:r>
            <a:r>
              <a:rPr lang="en-US" sz="1200" dirty="0">
                <a:effectLst/>
                <a:latin typeface="Arial" panose="020B0604020202020204" pitchFamily="34" charset="0"/>
                <a:cs typeface="Arial" panose="020B0604020202020204" pitchFamily="34" charset="0"/>
              </a:rPr>
              <a:t>The Prostate. 2019;1–8. </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989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graph&#10;&#10;Description automatically generated">
            <a:extLst>
              <a:ext uri="{FF2B5EF4-FFF2-40B4-BE49-F238E27FC236}">
                <a16:creationId xmlns:a16="http://schemas.microsoft.com/office/drawing/2014/main" id="{129AF753-0E29-B8C9-8226-14F59C96CB72}"/>
              </a:ext>
            </a:extLst>
          </p:cNvPr>
          <p:cNvPicPr>
            <a:picLocks noGrp="1" noChangeAspect="1"/>
          </p:cNvPicPr>
          <p:nvPr>
            <p:ph idx="1"/>
          </p:nvPr>
        </p:nvPicPr>
        <p:blipFill>
          <a:blip r:embed="rId2"/>
          <a:stretch>
            <a:fillRect/>
          </a:stretch>
        </p:blipFill>
        <p:spPr>
          <a:xfrm>
            <a:off x="2605549" y="560981"/>
            <a:ext cx="5580433" cy="4122431"/>
          </a:xfrm>
        </p:spPr>
      </p:pic>
      <p:sp>
        <p:nvSpPr>
          <p:cNvPr id="6" name="TextBox 5">
            <a:extLst>
              <a:ext uri="{FF2B5EF4-FFF2-40B4-BE49-F238E27FC236}">
                <a16:creationId xmlns:a16="http://schemas.microsoft.com/office/drawing/2014/main" id="{69CF1B32-0808-D5E4-BD4B-2AA8AFB016CB}"/>
              </a:ext>
            </a:extLst>
          </p:cNvPr>
          <p:cNvSpPr txBox="1"/>
          <p:nvPr/>
        </p:nvSpPr>
        <p:spPr>
          <a:xfrm>
            <a:off x="5466390" y="4690035"/>
            <a:ext cx="3677610" cy="646331"/>
          </a:xfrm>
          <a:prstGeom prst="rect">
            <a:avLst/>
          </a:prstGeom>
          <a:noFill/>
        </p:spPr>
        <p:txBody>
          <a:bodyPr wrap="none" rtlCol="0">
            <a:spAutoFit/>
          </a:bodyPr>
          <a:lstStyle/>
          <a:p>
            <a:r>
              <a:rPr lang="en-US" sz="1200" dirty="0"/>
              <a:t>Schweizer, et al. JAMA Oncol. 2021 Jun 4;7(9):1-5.</a:t>
            </a:r>
          </a:p>
          <a:p>
            <a:r>
              <a:rPr lang="en-US" sz="1200" dirty="0"/>
              <a:t>Mateo, et al. JCI 2020</a:t>
            </a:r>
          </a:p>
          <a:p>
            <a:endParaRPr lang="en-US" sz="1200" dirty="0"/>
          </a:p>
        </p:txBody>
      </p:sp>
      <p:sp>
        <p:nvSpPr>
          <p:cNvPr id="7" name="TextBox 6">
            <a:extLst>
              <a:ext uri="{FF2B5EF4-FFF2-40B4-BE49-F238E27FC236}">
                <a16:creationId xmlns:a16="http://schemas.microsoft.com/office/drawing/2014/main" id="{CFA16C5B-9F54-7841-9A7E-F0F57287084D}"/>
              </a:ext>
            </a:extLst>
          </p:cNvPr>
          <p:cNvSpPr txBox="1"/>
          <p:nvPr/>
        </p:nvSpPr>
        <p:spPr>
          <a:xfrm>
            <a:off x="-137652" y="919663"/>
            <a:ext cx="2605549" cy="954107"/>
          </a:xfrm>
          <a:prstGeom prst="rect">
            <a:avLst/>
          </a:prstGeom>
          <a:noFill/>
        </p:spPr>
        <p:txBody>
          <a:bodyPr wrap="square" rtlCol="0">
            <a:spAutoFit/>
          </a:bodyPr>
          <a:lstStyle/>
          <a:p>
            <a:pPr marL="285750" indent="-285750">
              <a:buFont typeface="Arial" panose="020B0604020202020204" pitchFamily="34" charset="0"/>
              <a:buChar char="•"/>
            </a:pPr>
            <a:r>
              <a:rPr lang="en-US" dirty="0"/>
              <a:t>84% of cases with a DNA damage repair gene mutation were detectable in primary tissue</a:t>
            </a:r>
          </a:p>
        </p:txBody>
      </p:sp>
      <p:sp>
        <p:nvSpPr>
          <p:cNvPr id="2" name="Title 1">
            <a:extLst>
              <a:ext uri="{FF2B5EF4-FFF2-40B4-BE49-F238E27FC236}">
                <a16:creationId xmlns:a16="http://schemas.microsoft.com/office/drawing/2014/main" id="{5E4FA079-0231-4841-BB92-0278B909BD70}"/>
              </a:ext>
            </a:extLst>
          </p:cNvPr>
          <p:cNvSpPr>
            <a:spLocks noGrp="1"/>
          </p:cNvSpPr>
          <p:nvPr>
            <p:ph type="title"/>
          </p:nvPr>
        </p:nvSpPr>
        <p:spPr/>
        <p:txBody>
          <a:bodyPr/>
          <a:lstStyle/>
          <a:p>
            <a:r>
              <a:rPr lang="en-US" sz="2400" dirty="0"/>
              <a:t>DNA Damage Repair Gene Mutations are Early Events</a:t>
            </a:r>
          </a:p>
        </p:txBody>
      </p:sp>
      <p:sp>
        <p:nvSpPr>
          <p:cNvPr id="8" name="TextBox 7">
            <a:extLst>
              <a:ext uri="{FF2B5EF4-FFF2-40B4-BE49-F238E27FC236}">
                <a16:creationId xmlns:a16="http://schemas.microsoft.com/office/drawing/2014/main" id="{7C46414C-3ECF-B8A0-01C2-F382D6DAA309}"/>
              </a:ext>
            </a:extLst>
          </p:cNvPr>
          <p:cNvSpPr txBox="1"/>
          <p:nvPr/>
        </p:nvSpPr>
        <p:spPr>
          <a:xfrm>
            <a:off x="526654" y="1936684"/>
            <a:ext cx="7659328" cy="1446550"/>
          </a:xfrm>
          <a:prstGeom prst="rect">
            <a:avLst/>
          </a:prstGeom>
          <a:solidFill>
            <a:schemeClr val="lt1"/>
          </a:solidFill>
          <a:ln>
            <a:solidFill>
              <a:schemeClr val="tx1"/>
            </a:solidFill>
          </a:ln>
        </p:spPr>
        <p:txBody>
          <a:bodyPr wrap="square" rtlCol="0">
            <a:spAutoFit/>
          </a:bodyPr>
          <a:lstStyle/>
          <a:p>
            <a:r>
              <a:rPr lang="en-US" sz="2000" i="1" u="sng" dirty="0"/>
              <a:t>My approach:</a:t>
            </a:r>
          </a:p>
          <a:p>
            <a:endParaRPr lang="en-US" sz="800" i="1" u="sng" dirty="0"/>
          </a:p>
          <a:p>
            <a:pPr marL="692150" indent="-381000">
              <a:buAutoNum type="arabicPeriod"/>
            </a:pPr>
            <a:r>
              <a:rPr lang="en-US" sz="2000" i="1" dirty="0"/>
              <a:t>Sequence metastatic tissue if easily accessible</a:t>
            </a:r>
          </a:p>
          <a:p>
            <a:pPr marL="692150" indent="-381000">
              <a:buAutoNum type="arabicPeriod"/>
            </a:pPr>
            <a:r>
              <a:rPr lang="en-US" sz="2000" i="1" dirty="0"/>
              <a:t>ctDNA sequencing if high volume/PSA</a:t>
            </a:r>
          </a:p>
          <a:p>
            <a:pPr marL="692150" indent="-381000">
              <a:buAutoNum type="arabicPeriod"/>
            </a:pPr>
            <a:r>
              <a:rPr lang="en-US" sz="2000" i="1" dirty="0"/>
              <a:t>Primary tissue if all else fails</a:t>
            </a:r>
          </a:p>
        </p:txBody>
      </p:sp>
    </p:spTree>
    <p:extLst>
      <p:ext uri="{BB962C8B-B14F-4D97-AF65-F5344CB8AC3E}">
        <p14:creationId xmlns:p14="http://schemas.microsoft.com/office/powerpoint/2010/main" val="243804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4480C-8E22-F7C2-BD60-3CDF040137FD}"/>
              </a:ext>
            </a:extLst>
          </p:cNvPr>
          <p:cNvSpPr>
            <a:spLocks noGrp="1"/>
          </p:cNvSpPr>
          <p:nvPr>
            <p:ph type="title"/>
          </p:nvPr>
        </p:nvSpPr>
        <p:spPr/>
        <p:txBody>
          <a:bodyPr/>
          <a:lstStyle/>
          <a:p>
            <a:r>
              <a:rPr lang="en-US" sz="3000" dirty="0"/>
              <a:t>Summary</a:t>
            </a:r>
          </a:p>
        </p:txBody>
      </p:sp>
      <p:sp>
        <p:nvSpPr>
          <p:cNvPr id="3" name="Content Placeholder 2">
            <a:extLst>
              <a:ext uri="{FF2B5EF4-FFF2-40B4-BE49-F238E27FC236}">
                <a16:creationId xmlns:a16="http://schemas.microsoft.com/office/drawing/2014/main" id="{ECCF9ECC-C928-FA63-31FA-954ED46EDF98}"/>
              </a:ext>
            </a:extLst>
          </p:cNvPr>
          <p:cNvSpPr>
            <a:spLocks noGrp="1"/>
          </p:cNvSpPr>
          <p:nvPr>
            <p:ph idx="1"/>
          </p:nvPr>
        </p:nvSpPr>
        <p:spPr>
          <a:xfrm>
            <a:off x="174396" y="840407"/>
            <a:ext cx="8795208" cy="2882987"/>
          </a:xfrm>
        </p:spPr>
        <p:txBody>
          <a:bodyPr/>
          <a:lstStyle/>
          <a:p>
            <a:r>
              <a:rPr lang="en-US" dirty="0"/>
              <a:t>Favor monotherapy over combination</a:t>
            </a:r>
          </a:p>
          <a:p>
            <a:pPr lvl="1"/>
            <a:r>
              <a:rPr lang="en-US" dirty="0"/>
              <a:t>Combos show more hematologic toxicity and no clear OS benefit</a:t>
            </a:r>
          </a:p>
          <a:p>
            <a:pPr lvl="1"/>
            <a:r>
              <a:rPr lang="en-US" dirty="0"/>
              <a:t>No data in patients who have progressed on an ARSI</a:t>
            </a:r>
          </a:p>
          <a:p>
            <a:r>
              <a:rPr lang="en-US" dirty="0"/>
              <a:t>Similar toxicity between PARP inhibitors</a:t>
            </a:r>
          </a:p>
          <a:p>
            <a:r>
              <a:rPr lang="en-US" dirty="0"/>
              <a:t>Typically give PARP inhibitors pre-chemo </a:t>
            </a:r>
            <a:r>
              <a:rPr lang="en-US" dirty="0">
                <a:sym typeface="Wingdings" pitchFamily="2" charset="2"/>
              </a:rPr>
              <a:t> olaparib only approved monotherapy in this space</a:t>
            </a:r>
          </a:p>
          <a:p>
            <a:r>
              <a:rPr lang="en-US" dirty="0">
                <a:sym typeface="Wingdings" pitchFamily="2" charset="2"/>
              </a:rPr>
              <a:t>Non-</a:t>
            </a:r>
            <a:r>
              <a:rPr lang="en-US" i="1" dirty="0">
                <a:sym typeface="Wingdings" pitchFamily="2" charset="2"/>
              </a:rPr>
              <a:t>BRCA1/2 </a:t>
            </a:r>
            <a:r>
              <a:rPr lang="en-US" dirty="0">
                <a:sym typeface="Wingdings" pitchFamily="2" charset="2"/>
              </a:rPr>
              <a:t>mutations: trials preferred</a:t>
            </a:r>
          </a:p>
          <a:p>
            <a:pPr lvl="1"/>
            <a:r>
              <a:rPr lang="en-US" dirty="0">
                <a:sym typeface="Wingdings" pitchFamily="2" charset="2"/>
              </a:rPr>
              <a:t>Unclear benefit in </a:t>
            </a:r>
            <a:r>
              <a:rPr lang="en-US" i="1" dirty="0">
                <a:sym typeface="Wingdings" pitchFamily="2" charset="2"/>
              </a:rPr>
              <a:t>ATM</a:t>
            </a:r>
            <a:r>
              <a:rPr lang="en-US" dirty="0">
                <a:sym typeface="Wingdings" pitchFamily="2" charset="2"/>
              </a:rPr>
              <a:t> or </a:t>
            </a:r>
            <a:r>
              <a:rPr lang="en-US" i="1" dirty="0">
                <a:sym typeface="Wingdings" pitchFamily="2" charset="2"/>
              </a:rPr>
              <a:t>CDK12</a:t>
            </a:r>
            <a:r>
              <a:rPr lang="en-US" dirty="0">
                <a:sym typeface="Wingdings" pitchFamily="2" charset="2"/>
              </a:rPr>
              <a:t> altered cases</a:t>
            </a:r>
            <a:endParaRPr lang="en-US" dirty="0"/>
          </a:p>
          <a:p>
            <a:pPr lvl="1"/>
            <a:endParaRPr lang="en-US" dirty="0"/>
          </a:p>
        </p:txBody>
      </p:sp>
    </p:spTree>
    <p:extLst>
      <p:ext uri="{BB962C8B-B14F-4D97-AF65-F5344CB8AC3E}">
        <p14:creationId xmlns:p14="http://schemas.microsoft.com/office/powerpoint/2010/main" val="2997054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52ED5-B1AD-611F-05A9-D2E23E6BFED6}"/>
              </a:ext>
            </a:extLst>
          </p:cNvPr>
          <p:cNvSpPr>
            <a:spLocks noGrp="1"/>
          </p:cNvSpPr>
          <p:nvPr>
            <p:ph type="title"/>
          </p:nvPr>
        </p:nvSpPr>
        <p:spPr>
          <a:xfrm>
            <a:off x="273193" y="202111"/>
            <a:ext cx="9150350" cy="730250"/>
          </a:xfrm>
        </p:spPr>
        <p:txBody>
          <a:bodyPr/>
          <a:lstStyle/>
          <a:p>
            <a:r>
              <a:rPr lang="en-US" sz="2200" b="1" dirty="0"/>
              <a:t>Phase 2 Olaparib in </a:t>
            </a:r>
            <a:r>
              <a:rPr lang="en-US" sz="2200" b="1" dirty="0" err="1"/>
              <a:t>mCRPC</a:t>
            </a:r>
            <a:r>
              <a:rPr lang="en-US" sz="2200" b="1" dirty="0"/>
              <a:t> </a:t>
            </a:r>
            <a:r>
              <a:rPr lang="en-US" sz="2700" b="1" dirty="0"/>
              <a:t> </a:t>
            </a:r>
            <a:endParaRPr lang="en-US" sz="2700" b="1" dirty="0">
              <a:cs typeface="Calibri"/>
            </a:endParaRPr>
          </a:p>
        </p:txBody>
      </p:sp>
      <p:sp>
        <p:nvSpPr>
          <p:cNvPr id="4" name="Slide Number Placeholder 3">
            <a:extLst>
              <a:ext uri="{FF2B5EF4-FFF2-40B4-BE49-F238E27FC236}">
                <a16:creationId xmlns:a16="http://schemas.microsoft.com/office/drawing/2014/main" id="{FB858ECC-28EF-82C0-29A0-BC39E024D400}"/>
              </a:ext>
            </a:extLst>
          </p:cNvPr>
          <p:cNvSpPr>
            <a:spLocks noGrp="1"/>
          </p:cNvSpPr>
          <p:nvPr>
            <p:ph type="sldNum" sz="quarter" idx="12"/>
          </p:nvPr>
        </p:nvSpPr>
        <p:spPr/>
        <p:txBody>
          <a:bodyPr/>
          <a:lstStyle/>
          <a:p>
            <a:pPr>
              <a:defRPr/>
            </a:pPr>
            <a:fld id="{F673F845-AED4-BA49-8F72-676B760A862C}" type="slidenum">
              <a:rPr lang="en-US" smtClean="0"/>
              <a:pPr>
                <a:defRPr/>
              </a:pPr>
              <a:t>5</a:t>
            </a:fld>
            <a:endParaRPr lang="en-US"/>
          </a:p>
        </p:txBody>
      </p:sp>
      <p:sp>
        <p:nvSpPr>
          <p:cNvPr id="9" name="TextBox 8">
            <a:extLst>
              <a:ext uri="{FF2B5EF4-FFF2-40B4-BE49-F238E27FC236}">
                <a16:creationId xmlns:a16="http://schemas.microsoft.com/office/drawing/2014/main" id="{224CE8E1-7839-4588-4904-D543C412E680}"/>
              </a:ext>
            </a:extLst>
          </p:cNvPr>
          <p:cNvSpPr txBox="1"/>
          <p:nvPr/>
        </p:nvSpPr>
        <p:spPr>
          <a:xfrm>
            <a:off x="5662698" y="4922179"/>
            <a:ext cx="3241659" cy="207749"/>
          </a:xfrm>
          <a:prstGeom prst="rect">
            <a:avLst/>
          </a:prstGeom>
          <a:noFill/>
        </p:spPr>
        <p:txBody>
          <a:bodyPr wrap="square" lIns="68580" tIns="34290" rIns="68580" bIns="34290" rtlCol="0" anchor="t">
            <a:spAutoFit/>
          </a:bodyPr>
          <a:lstStyle/>
          <a:p>
            <a:pPr algn="r"/>
            <a:r>
              <a:rPr lang="en-US" sz="900" dirty="0">
                <a:latin typeface="Calibri"/>
                <a:cs typeface="Calibri"/>
              </a:rPr>
              <a:t>Mateo J et al.</a:t>
            </a:r>
            <a:r>
              <a:rPr lang="en-US" sz="900" i="1" dirty="0">
                <a:latin typeface="Calibri"/>
                <a:cs typeface="Calibri"/>
              </a:rPr>
              <a:t> N Engl J Med.</a:t>
            </a:r>
            <a:r>
              <a:rPr lang="en-US" sz="900" dirty="0">
                <a:latin typeface="Calibri"/>
                <a:cs typeface="Calibri"/>
              </a:rPr>
              <a:t> 2015;373(18):1697-1708.</a:t>
            </a:r>
          </a:p>
        </p:txBody>
      </p:sp>
      <p:pic>
        <p:nvPicPr>
          <p:cNvPr id="10" name="Picture 9">
            <a:extLst>
              <a:ext uri="{FF2B5EF4-FFF2-40B4-BE49-F238E27FC236}">
                <a16:creationId xmlns:a16="http://schemas.microsoft.com/office/drawing/2014/main" id="{F6F46DC3-EE15-2EF7-684A-49A4374A0AFA}"/>
              </a:ext>
            </a:extLst>
          </p:cNvPr>
          <p:cNvPicPr>
            <a:picLocks noChangeAspect="1"/>
          </p:cNvPicPr>
          <p:nvPr/>
        </p:nvPicPr>
        <p:blipFill>
          <a:blip r:embed="rId2"/>
          <a:stretch>
            <a:fillRect/>
          </a:stretch>
        </p:blipFill>
        <p:spPr>
          <a:xfrm>
            <a:off x="5171678" y="2947779"/>
            <a:ext cx="2505075" cy="1800225"/>
          </a:xfrm>
          <a:prstGeom prst="rect">
            <a:avLst/>
          </a:prstGeom>
        </p:spPr>
      </p:pic>
      <p:pic>
        <p:nvPicPr>
          <p:cNvPr id="12" name="Picture 11" descr="A picture containing chart&#10;&#10;Description automatically generated">
            <a:extLst>
              <a:ext uri="{FF2B5EF4-FFF2-40B4-BE49-F238E27FC236}">
                <a16:creationId xmlns:a16="http://schemas.microsoft.com/office/drawing/2014/main" id="{691B1619-ED31-E851-C79D-47BF2483FFEE}"/>
              </a:ext>
            </a:extLst>
          </p:cNvPr>
          <p:cNvPicPr>
            <a:picLocks noChangeAspect="1"/>
          </p:cNvPicPr>
          <p:nvPr/>
        </p:nvPicPr>
        <p:blipFill>
          <a:blip r:embed="rId3"/>
          <a:stretch>
            <a:fillRect/>
          </a:stretch>
        </p:blipFill>
        <p:spPr>
          <a:xfrm>
            <a:off x="3510106" y="1083805"/>
            <a:ext cx="2676525" cy="1781175"/>
          </a:xfrm>
          <a:prstGeom prst="rect">
            <a:avLst/>
          </a:prstGeom>
        </p:spPr>
      </p:pic>
      <p:pic>
        <p:nvPicPr>
          <p:cNvPr id="14" name="Picture 13">
            <a:extLst>
              <a:ext uri="{FF2B5EF4-FFF2-40B4-BE49-F238E27FC236}">
                <a16:creationId xmlns:a16="http://schemas.microsoft.com/office/drawing/2014/main" id="{3093A120-07C7-A0EA-C95C-F88516CF56B3}"/>
              </a:ext>
            </a:extLst>
          </p:cNvPr>
          <p:cNvPicPr>
            <a:picLocks noChangeAspect="1"/>
          </p:cNvPicPr>
          <p:nvPr/>
        </p:nvPicPr>
        <p:blipFill>
          <a:blip r:embed="rId4"/>
          <a:stretch>
            <a:fillRect/>
          </a:stretch>
        </p:blipFill>
        <p:spPr>
          <a:xfrm>
            <a:off x="6304032" y="1074439"/>
            <a:ext cx="2600325" cy="1781175"/>
          </a:xfrm>
          <a:prstGeom prst="rect">
            <a:avLst/>
          </a:prstGeom>
        </p:spPr>
      </p:pic>
      <p:sp>
        <p:nvSpPr>
          <p:cNvPr id="15" name="TextBox 14">
            <a:extLst>
              <a:ext uri="{FF2B5EF4-FFF2-40B4-BE49-F238E27FC236}">
                <a16:creationId xmlns:a16="http://schemas.microsoft.com/office/drawing/2014/main" id="{5B14CBCD-8E3B-F52E-6AEE-0B46A3AEBA06}"/>
              </a:ext>
            </a:extLst>
          </p:cNvPr>
          <p:cNvSpPr txBox="1"/>
          <p:nvPr/>
        </p:nvSpPr>
        <p:spPr>
          <a:xfrm>
            <a:off x="4236008" y="806106"/>
            <a:ext cx="1281120" cy="253916"/>
          </a:xfrm>
          <a:prstGeom prst="rect">
            <a:avLst/>
          </a:prstGeom>
          <a:noFill/>
        </p:spPr>
        <p:txBody>
          <a:bodyPr wrap="none" rtlCol="0">
            <a:spAutoFit/>
          </a:bodyPr>
          <a:lstStyle/>
          <a:p>
            <a:r>
              <a:rPr lang="en-US" sz="1050" dirty="0"/>
              <a:t>Radiographic PFS</a:t>
            </a:r>
          </a:p>
        </p:txBody>
      </p:sp>
      <p:sp>
        <p:nvSpPr>
          <p:cNvPr id="16" name="TextBox 15">
            <a:extLst>
              <a:ext uri="{FF2B5EF4-FFF2-40B4-BE49-F238E27FC236}">
                <a16:creationId xmlns:a16="http://schemas.microsoft.com/office/drawing/2014/main" id="{801F6A82-85DF-5FE0-D494-4047E196D55D}"/>
              </a:ext>
            </a:extLst>
          </p:cNvPr>
          <p:cNvSpPr txBox="1"/>
          <p:nvPr/>
        </p:nvSpPr>
        <p:spPr>
          <a:xfrm>
            <a:off x="6301460" y="777200"/>
            <a:ext cx="2534169" cy="253916"/>
          </a:xfrm>
          <a:prstGeom prst="rect">
            <a:avLst/>
          </a:prstGeom>
          <a:noFill/>
        </p:spPr>
        <p:txBody>
          <a:bodyPr wrap="square" rtlCol="0">
            <a:spAutoFit/>
          </a:bodyPr>
          <a:lstStyle/>
          <a:p>
            <a:pPr algn="ctr"/>
            <a:r>
              <a:rPr lang="en-US" sz="1050" dirty="0"/>
              <a:t>Overall Survival</a:t>
            </a:r>
          </a:p>
        </p:txBody>
      </p:sp>
      <p:sp>
        <p:nvSpPr>
          <p:cNvPr id="5" name="TextBox 4">
            <a:extLst>
              <a:ext uri="{FF2B5EF4-FFF2-40B4-BE49-F238E27FC236}">
                <a16:creationId xmlns:a16="http://schemas.microsoft.com/office/drawing/2014/main" id="{943D9A8C-ECBC-476C-C721-16D1909EF194}"/>
              </a:ext>
            </a:extLst>
          </p:cNvPr>
          <p:cNvSpPr txBox="1"/>
          <p:nvPr/>
        </p:nvSpPr>
        <p:spPr>
          <a:xfrm>
            <a:off x="0" y="4131493"/>
            <a:ext cx="4054288" cy="18466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750" dirty="0">
                <a:latin typeface="Calibri"/>
                <a:cs typeface="Calibri"/>
              </a:rPr>
              <a:t>HRR, homologous recombination repair; OS, overall survival; PFS, progression-free survival. </a:t>
            </a:r>
            <a:r>
              <a:rPr lang="en-US" sz="750" dirty="0">
                <a:latin typeface="Calibri"/>
              </a:rPr>
              <a:t>​</a:t>
            </a:r>
            <a:endParaRPr lang="en-US" sz="750" dirty="0">
              <a:latin typeface="Calibri"/>
              <a:cs typeface="Calibri"/>
            </a:endParaRPr>
          </a:p>
        </p:txBody>
      </p:sp>
      <p:sp>
        <p:nvSpPr>
          <p:cNvPr id="3" name="Content Placeholder 2">
            <a:extLst>
              <a:ext uri="{FF2B5EF4-FFF2-40B4-BE49-F238E27FC236}">
                <a16:creationId xmlns:a16="http://schemas.microsoft.com/office/drawing/2014/main" id="{F6A64EBA-F74E-1F15-6A2D-C30B13FB1EAC}"/>
              </a:ext>
            </a:extLst>
          </p:cNvPr>
          <p:cNvSpPr>
            <a:spLocks noGrp="1"/>
          </p:cNvSpPr>
          <p:nvPr>
            <p:ph idx="1"/>
          </p:nvPr>
        </p:nvSpPr>
        <p:spPr>
          <a:xfrm>
            <a:off x="185144" y="1005531"/>
            <a:ext cx="3462950" cy="2880320"/>
          </a:xfrm>
        </p:spPr>
        <p:txBody>
          <a:bodyPr/>
          <a:lstStyle/>
          <a:p>
            <a:r>
              <a:rPr lang="en-US" sz="1800" dirty="0">
                <a:solidFill>
                  <a:srgbClr val="002B5D"/>
                </a:solidFill>
              </a:rPr>
              <a:t>Single cohort </a:t>
            </a:r>
            <a:r>
              <a:rPr lang="en-US" sz="1800" dirty="0" err="1">
                <a:solidFill>
                  <a:srgbClr val="002B5D"/>
                </a:solidFill>
              </a:rPr>
              <a:t>mCRPC</a:t>
            </a:r>
            <a:r>
              <a:rPr lang="en-US" sz="1800" dirty="0">
                <a:solidFill>
                  <a:srgbClr val="002B5D"/>
                </a:solidFill>
              </a:rPr>
              <a:t> </a:t>
            </a:r>
          </a:p>
          <a:p>
            <a:pPr>
              <a:spcBef>
                <a:spcPts val="0"/>
              </a:spcBef>
              <a:spcAft>
                <a:spcPts val="450"/>
              </a:spcAft>
            </a:pPr>
            <a:r>
              <a:rPr lang="en-US" sz="1800" dirty="0">
                <a:solidFill>
                  <a:srgbClr val="002B5D"/>
                </a:solidFill>
              </a:rPr>
              <a:t>49 evaluable patients </a:t>
            </a:r>
          </a:p>
          <a:p>
            <a:r>
              <a:rPr lang="en-US" sz="1800" dirty="0">
                <a:solidFill>
                  <a:srgbClr val="002B5D"/>
                </a:solidFill>
              </a:rPr>
              <a:t>16 patients HRR positive  </a:t>
            </a:r>
          </a:p>
          <a:p>
            <a:pPr>
              <a:spcBef>
                <a:spcPts val="450"/>
              </a:spcBef>
              <a:spcAft>
                <a:spcPts val="450"/>
              </a:spcAft>
            </a:pPr>
            <a:r>
              <a:rPr lang="en-US" sz="1800" dirty="0">
                <a:solidFill>
                  <a:srgbClr val="002B5D"/>
                </a:solidFill>
              </a:rPr>
              <a:t>14/16 patients with responses</a:t>
            </a:r>
          </a:p>
          <a:p>
            <a:r>
              <a:rPr lang="en-US" sz="1800" dirty="0">
                <a:solidFill>
                  <a:srgbClr val="002B5D"/>
                </a:solidFill>
              </a:rPr>
              <a:t>PFS and OS both better for patients with HRR alterations than without HRR alterations</a:t>
            </a:r>
          </a:p>
          <a:p>
            <a:endParaRPr lang="en-US" sz="1800" dirty="0">
              <a:solidFill>
                <a:srgbClr val="002B5D"/>
              </a:solidFill>
            </a:endParaRPr>
          </a:p>
        </p:txBody>
      </p:sp>
    </p:spTree>
    <p:extLst>
      <p:ext uri="{BB962C8B-B14F-4D97-AF65-F5344CB8AC3E}">
        <p14:creationId xmlns:p14="http://schemas.microsoft.com/office/powerpoint/2010/main" val="8660681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12D07-B122-EFB3-DB36-FE857CBA773A}"/>
              </a:ext>
            </a:extLst>
          </p:cNvPr>
          <p:cNvSpPr>
            <a:spLocks noGrp="1"/>
          </p:cNvSpPr>
          <p:nvPr>
            <p:ph type="title"/>
          </p:nvPr>
        </p:nvSpPr>
        <p:spPr>
          <a:xfrm>
            <a:off x="628650" y="1814660"/>
            <a:ext cx="7886700" cy="994172"/>
          </a:xfrm>
        </p:spPr>
        <p:txBody>
          <a:bodyPr/>
          <a:lstStyle/>
          <a:p>
            <a:pPr algn="ctr"/>
            <a:r>
              <a:rPr lang="en-US" sz="3000" b="1" dirty="0"/>
              <a:t>Thank You!</a:t>
            </a:r>
            <a:br>
              <a:rPr lang="en-US" sz="3000" b="1" dirty="0"/>
            </a:br>
            <a:br>
              <a:rPr lang="en-US" sz="3000" b="1" dirty="0"/>
            </a:br>
            <a:r>
              <a:rPr lang="en-US" sz="3000" b="1" dirty="0" err="1"/>
              <a:t>schweize@uw.edu</a:t>
            </a:r>
            <a:endParaRPr lang="en-US" sz="3000" b="1" dirty="0"/>
          </a:p>
        </p:txBody>
      </p:sp>
    </p:spTree>
    <p:extLst>
      <p:ext uri="{BB962C8B-B14F-4D97-AF65-F5344CB8AC3E}">
        <p14:creationId xmlns:p14="http://schemas.microsoft.com/office/powerpoint/2010/main" val="8687212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84380"/>
            <a:ext cx="8979878" cy="1423178"/>
          </a:xfrm>
        </p:spPr>
        <p:txBody>
          <a:bodyPr>
            <a:noAutofit/>
          </a:bodyPr>
          <a:lstStyle/>
          <a:p>
            <a:pPr algn="ctr"/>
            <a:r>
              <a:rPr lang="en-US" sz="3600" b="1" i="1" dirty="0">
                <a:effectLst>
                  <a:outerShdw blurRad="38100" dist="38100" dir="2700000" algn="tl">
                    <a:srgbClr val="000000">
                      <a:alpha val="43137"/>
                    </a:srgbClr>
                  </a:outerShdw>
                </a:effectLst>
                <a:latin typeface="Abadi" panose="020F0502020204030204" pitchFamily="34" charset="0"/>
                <a:cs typeface="Arial" panose="020B0604020202020204" pitchFamily="34" charset="0"/>
              </a:rPr>
              <a:t>Recent Advances </a:t>
            </a:r>
            <a:r>
              <a:rPr lang="en-US" sz="3600" b="1" i="1">
                <a:effectLst>
                  <a:outerShdw blurRad="38100" dist="38100" dir="2700000" algn="tl">
                    <a:srgbClr val="000000">
                      <a:alpha val="43137"/>
                    </a:srgbClr>
                  </a:outerShdw>
                </a:effectLst>
                <a:latin typeface="Abadi" panose="020F0502020204030204" pitchFamily="34" charset="0"/>
                <a:cs typeface="Arial" panose="020B0604020202020204" pitchFamily="34" charset="0"/>
              </a:rPr>
              <a:t>in the Management </a:t>
            </a:r>
            <a:r>
              <a:rPr lang="en-US" sz="3600" b="1" i="1" dirty="0">
                <a:effectLst>
                  <a:outerShdw blurRad="38100" dist="38100" dir="2700000" algn="tl">
                    <a:srgbClr val="000000">
                      <a:alpha val="43137"/>
                    </a:srgbClr>
                  </a:outerShdw>
                </a:effectLst>
                <a:latin typeface="Abadi" panose="020F0502020204030204" pitchFamily="34" charset="0"/>
                <a:cs typeface="Arial" panose="020B0604020202020204" pitchFamily="34" charset="0"/>
              </a:rPr>
              <a:t>of Metastatic Urothelial Carcinoma</a:t>
            </a:r>
          </a:p>
        </p:txBody>
      </p:sp>
      <p:sp>
        <p:nvSpPr>
          <p:cNvPr id="3" name="Subtitle 2"/>
          <p:cNvSpPr>
            <a:spLocks noGrp="1"/>
          </p:cNvSpPr>
          <p:nvPr>
            <p:ph type="subTitle" idx="1"/>
          </p:nvPr>
        </p:nvSpPr>
        <p:spPr>
          <a:xfrm>
            <a:off x="1" y="1232419"/>
            <a:ext cx="8979878" cy="2137612"/>
          </a:xfrm>
        </p:spPr>
        <p:txBody>
          <a:bodyPr>
            <a:noAutofit/>
          </a:bodyPr>
          <a:lstStyle/>
          <a:p>
            <a:pPr algn="ctr"/>
            <a:r>
              <a:rPr lang="en-US" sz="2800" b="1" dirty="0">
                <a:effectLst>
                  <a:outerShdw blurRad="38100" dist="38100" dir="2700000" algn="tl">
                    <a:srgbClr val="000000">
                      <a:alpha val="43137"/>
                    </a:srgbClr>
                  </a:outerShdw>
                </a:effectLst>
              </a:rPr>
              <a:t>Petros Grivas, MD PhD</a:t>
            </a:r>
          </a:p>
          <a:p>
            <a:pPr algn="ctr"/>
            <a:endParaRPr lang="en-US" sz="1500" b="1" i="1" dirty="0">
              <a:effectLst>
                <a:outerShdw blurRad="38100" dist="38100" dir="2700000" algn="tl">
                  <a:srgbClr val="000000">
                    <a:alpha val="43137"/>
                  </a:srgbClr>
                </a:outerShdw>
              </a:effectLst>
            </a:endParaRPr>
          </a:p>
          <a:p>
            <a:pPr algn="ctr"/>
            <a:r>
              <a:rPr lang="en-US" sz="2000" b="1" i="1" dirty="0">
                <a:effectLst>
                  <a:outerShdw blurRad="38100" dist="38100" dir="2700000" algn="tl">
                    <a:srgbClr val="000000">
                      <a:alpha val="43137"/>
                    </a:srgbClr>
                  </a:outerShdw>
                </a:effectLst>
              </a:rPr>
              <a:t>Professor, Dept. of Medicine, Division of Hematology Oncology</a:t>
            </a:r>
          </a:p>
          <a:p>
            <a:pPr algn="ctr"/>
            <a:r>
              <a:rPr lang="en-US" sz="2000" b="1" i="1" dirty="0">
                <a:effectLst>
                  <a:outerShdw blurRad="38100" dist="38100" dir="2700000" algn="tl">
                    <a:srgbClr val="000000">
                      <a:alpha val="43137"/>
                    </a:srgbClr>
                  </a:outerShdw>
                </a:effectLst>
              </a:rPr>
              <a:t>Clinical Director, Genitourinary Cancers Program</a:t>
            </a:r>
            <a:br>
              <a:rPr lang="en-US" sz="2000" b="1" i="1" dirty="0">
                <a:effectLst>
                  <a:outerShdw blurRad="38100" dist="38100" dir="2700000" algn="tl">
                    <a:srgbClr val="000000">
                      <a:alpha val="43137"/>
                    </a:srgbClr>
                  </a:outerShdw>
                </a:effectLst>
              </a:rPr>
            </a:br>
            <a:r>
              <a:rPr lang="en-US" sz="2000" b="1" i="1" dirty="0">
                <a:effectLst>
                  <a:outerShdw blurRad="38100" dist="38100" dir="2700000" algn="tl">
                    <a:srgbClr val="000000">
                      <a:alpha val="43137"/>
                    </a:srgbClr>
                  </a:outerShdw>
                </a:effectLst>
              </a:rPr>
              <a:t>University of Washington</a:t>
            </a:r>
          </a:p>
          <a:p>
            <a:pPr algn="ctr"/>
            <a:br>
              <a:rPr lang="en-US" sz="2000" b="1" i="1" dirty="0">
                <a:effectLst>
                  <a:outerShdw blurRad="38100" dist="38100" dir="2700000" algn="tl">
                    <a:srgbClr val="000000">
                      <a:alpha val="43137"/>
                    </a:srgbClr>
                  </a:outerShdw>
                </a:effectLst>
              </a:rPr>
            </a:br>
            <a:r>
              <a:rPr lang="en-US" sz="2000" b="1" i="1" dirty="0">
                <a:effectLst>
                  <a:outerShdw blurRad="38100" dist="38100" dir="2700000" algn="tl">
                    <a:srgbClr val="000000">
                      <a:alpha val="43137"/>
                    </a:srgbClr>
                  </a:outerShdw>
                </a:effectLst>
              </a:rPr>
              <a:t>Professor, Clinical Research Division</a:t>
            </a:r>
            <a:br>
              <a:rPr lang="en-US" sz="2000" b="1" i="1" dirty="0">
                <a:effectLst>
                  <a:outerShdw blurRad="38100" dist="38100" dir="2700000" algn="tl">
                    <a:srgbClr val="000000">
                      <a:alpha val="43137"/>
                    </a:srgbClr>
                  </a:outerShdw>
                </a:effectLst>
              </a:rPr>
            </a:br>
            <a:r>
              <a:rPr lang="en-US" sz="2000" b="1" i="1" dirty="0">
                <a:effectLst>
                  <a:outerShdw blurRad="38100" dist="38100" dir="2700000" algn="tl">
                    <a:srgbClr val="000000">
                      <a:alpha val="43137"/>
                    </a:srgbClr>
                  </a:outerShdw>
                </a:effectLst>
              </a:rPr>
              <a:t>Fred Hutchinson Cancer Center</a:t>
            </a:r>
          </a:p>
          <a:p>
            <a:r>
              <a:rPr lang="en-US" sz="1125" dirty="0"/>
              <a:t>                </a:t>
            </a:r>
          </a:p>
        </p:txBody>
      </p:sp>
      <p:sp>
        <p:nvSpPr>
          <p:cNvPr id="4" name="Slide Number Placeholder 3"/>
          <p:cNvSpPr>
            <a:spLocks noGrp="1"/>
          </p:cNvSpPr>
          <p:nvPr>
            <p:ph type="sldNum" sz="quarter" idx="4"/>
          </p:nvPr>
        </p:nvSpPr>
        <p:spPr>
          <a:xfrm>
            <a:off x="8740139" y="4772541"/>
            <a:ext cx="287616" cy="274097"/>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619" b="1" i="0" u="none" strike="noStrike" cap="none">
                <a:solidFill>
                  <a:schemeClr val="tx2"/>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514350">
              <a:buClrTx/>
              <a:defRPr/>
            </a:pPr>
            <a:fld id="{2FFBAD49-1F68-914B-9DFB-5D552C1A2BEB}" type="slidenum">
              <a:rPr lang="en-US" smtClean="0"/>
              <a:pPr/>
              <a:t>51</a:t>
            </a:fld>
            <a:endParaRPr lang="en-US" kern="1200" dirty="0">
              <a:solidFill>
                <a:srgbClr val="44546A"/>
              </a:solidFill>
              <a:latin typeface="Trebuchet MS"/>
              <a:ea typeface="ＭＳ Ｐゴシック" charset="0"/>
              <a:cs typeface="+mn-cs"/>
            </a:endParaRPr>
          </a:p>
        </p:txBody>
      </p:sp>
      <p:sp>
        <p:nvSpPr>
          <p:cNvPr id="11" name="Rectangle: Rounded Corners 10">
            <a:extLst>
              <a:ext uri="{FF2B5EF4-FFF2-40B4-BE49-F238E27FC236}">
                <a16:creationId xmlns:a16="http://schemas.microsoft.com/office/drawing/2014/main" id="{EC78E95B-64D5-4685-B853-4175F13FFE49}"/>
              </a:ext>
            </a:extLst>
          </p:cNvPr>
          <p:cNvSpPr/>
          <p:nvPr/>
        </p:nvSpPr>
        <p:spPr>
          <a:xfrm>
            <a:off x="3407869" y="4479405"/>
            <a:ext cx="5668896" cy="748622"/>
          </a:xfrm>
          <a:prstGeom prst="roundRect">
            <a:avLst/>
          </a:prstGeom>
          <a:ln w="7620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defTabSz="514350">
              <a:buClrTx/>
              <a:defRPr/>
            </a:pPr>
            <a:r>
              <a:rPr lang="en-US" sz="1125" b="1" kern="1200" dirty="0">
                <a:solidFill>
                  <a:prstClr val="black"/>
                </a:solidFill>
                <a:latin typeface="Arial" panose="020B0604020202020204" pitchFamily="34" charset="0"/>
                <a:cs typeface="Arial" panose="020B0604020202020204" pitchFamily="34" charset="0"/>
              </a:rPr>
              <a:t>Twitter/X: </a:t>
            </a:r>
            <a:r>
              <a:rPr lang="en-US" sz="1125" b="1" kern="1200" dirty="0">
                <a:solidFill>
                  <a:prstClr val="black"/>
                </a:solidFill>
                <a:highlight>
                  <a:srgbClr val="FFFF00"/>
                </a:highlight>
                <a:latin typeface="Arial" panose="020B0604020202020204" pitchFamily="34" charset="0"/>
                <a:cs typeface="Arial" panose="020B0604020202020204" pitchFamily="34" charset="0"/>
              </a:rPr>
              <a:t>@PGrivasMDPhD </a:t>
            </a:r>
          </a:p>
        </p:txBody>
      </p:sp>
      <p:pic>
        <p:nvPicPr>
          <p:cNvPr id="6" name="Picture 5">
            <a:extLst>
              <a:ext uri="{FF2B5EF4-FFF2-40B4-BE49-F238E27FC236}">
                <a16:creationId xmlns:a16="http://schemas.microsoft.com/office/drawing/2014/main" id="{89D6EEF8-6737-4073-BC32-0DE00D934761}"/>
              </a:ext>
            </a:extLst>
          </p:cNvPr>
          <p:cNvPicPr>
            <a:picLocks noChangeAspect="1"/>
          </p:cNvPicPr>
          <p:nvPr/>
        </p:nvPicPr>
        <p:blipFill>
          <a:blip r:embed="rId2"/>
          <a:stretch>
            <a:fillRect/>
          </a:stretch>
        </p:blipFill>
        <p:spPr>
          <a:xfrm>
            <a:off x="6539428" y="4560542"/>
            <a:ext cx="997648" cy="556071"/>
          </a:xfrm>
          <a:prstGeom prst="rect">
            <a:avLst/>
          </a:prstGeom>
        </p:spPr>
      </p:pic>
      <p:pic>
        <p:nvPicPr>
          <p:cNvPr id="9" name="Picture 8">
            <a:extLst>
              <a:ext uri="{FF2B5EF4-FFF2-40B4-BE49-F238E27FC236}">
                <a16:creationId xmlns:a16="http://schemas.microsoft.com/office/drawing/2014/main" id="{030746C9-BBA9-414E-B42F-BB51077B462E}"/>
              </a:ext>
            </a:extLst>
          </p:cNvPr>
          <p:cNvPicPr>
            <a:picLocks noChangeAspect="1"/>
          </p:cNvPicPr>
          <p:nvPr/>
        </p:nvPicPr>
        <p:blipFill>
          <a:blip r:embed="rId3"/>
          <a:stretch>
            <a:fillRect/>
          </a:stretch>
        </p:blipFill>
        <p:spPr>
          <a:xfrm>
            <a:off x="7554680" y="4523181"/>
            <a:ext cx="1425198" cy="704845"/>
          </a:xfrm>
          <a:prstGeom prst="rect">
            <a:avLst/>
          </a:prstGeom>
        </p:spPr>
      </p:pic>
      <p:pic>
        <p:nvPicPr>
          <p:cNvPr id="12" name="Picture 11">
            <a:extLst>
              <a:ext uri="{FF2B5EF4-FFF2-40B4-BE49-F238E27FC236}">
                <a16:creationId xmlns:a16="http://schemas.microsoft.com/office/drawing/2014/main" id="{1F8E1062-0F3B-4A5E-84C6-F88A8B3F311C}"/>
              </a:ext>
            </a:extLst>
          </p:cNvPr>
          <p:cNvPicPr>
            <a:picLocks noChangeAspect="1"/>
          </p:cNvPicPr>
          <p:nvPr/>
        </p:nvPicPr>
        <p:blipFill>
          <a:blip r:embed="rId4"/>
          <a:stretch>
            <a:fillRect/>
          </a:stretch>
        </p:blipFill>
        <p:spPr>
          <a:xfrm>
            <a:off x="5428380" y="4567379"/>
            <a:ext cx="1093444" cy="580884"/>
          </a:xfrm>
          <a:prstGeom prst="rect">
            <a:avLst/>
          </a:prstGeom>
        </p:spPr>
      </p:pic>
    </p:spTree>
    <p:extLst>
      <p:ext uri="{BB962C8B-B14F-4D97-AF65-F5344CB8AC3E}">
        <p14:creationId xmlns:p14="http://schemas.microsoft.com/office/powerpoint/2010/main" val="35108763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509F3-C4CB-4412-B907-6D260F05FB76}"/>
              </a:ext>
            </a:extLst>
          </p:cNvPr>
          <p:cNvSpPr>
            <a:spLocks noGrp="1"/>
          </p:cNvSpPr>
          <p:nvPr>
            <p:ph type="title"/>
          </p:nvPr>
        </p:nvSpPr>
        <p:spPr>
          <a:xfrm>
            <a:off x="628650" y="89190"/>
            <a:ext cx="7886700" cy="994172"/>
          </a:xfrm>
        </p:spPr>
        <p:txBody>
          <a:bodyPr>
            <a:normAutofit/>
          </a:bodyPr>
          <a:lstStyle/>
          <a:p>
            <a:pPr algn="ctr"/>
            <a:r>
              <a:rPr lang="en-US" sz="3000" b="1" dirty="0"/>
              <a:t>Disclosures </a:t>
            </a:r>
          </a:p>
        </p:txBody>
      </p:sp>
      <p:sp>
        <p:nvSpPr>
          <p:cNvPr id="7" name="Content Placeholder 6">
            <a:extLst>
              <a:ext uri="{FF2B5EF4-FFF2-40B4-BE49-F238E27FC236}">
                <a16:creationId xmlns:a16="http://schemas.microsoft.com/office/drawing/2014/main" id="{F1122554-F9A3-42D5-A4D4-FA94269DED24}"/>
              </a:ext>
            </a:extLst>
          </p:cNvPr>
          <p:cNvSpPr>
            <a:spLocks noGrp="1"/>
          </p:cNvSpPr>
          <p:nvPr>
            <p:ph idx="4294967295"/>
          </p:nvPr>
        </p:nvSpPr>
        <p:spPr>
          <a:xfrm>
            <a:off x="0" y="912453"/>
            <a:ext cx="9085385" cy="1408445"/>
          </a:xfrm>
        </p:spPr>
        <p:txBody>
          <a:bodyPr>
            <a:normAutofit/>
          </a:bodyPr>
          <a:lstStyle/>
          <a:p>
            <a:pPr marL="214313" indent="-214313" defTabSz="685800">
              <a:spcBef>
                <a:spcPts val="0"/>
              </a:spcBef>
              <a:buClrTx/>
              <a:buSzTx/>
              <a:buFont typeface="Arial" panose="020B0604020202020204" pitchFamily="34" charset="0"/>
              <a:buChar char="•"/>
              <a:defRPr/>
            </a:pPr>
            <a:r>
              <a:rPr lang="en-US" sz="1200" u="sng" dirty="0">
                <a:solidFill>
                  <a:prstClr val="black"/>
                </a:solidFill>
                <a:latin typeface="Calibri" panose="020F0502020204030204"/>
                <a:ea typeface="+mn-ea"/>
                <a:cs typeface="+mn-cs"/>
              </a:rPr>
              <a:t>Institutional research funding: </a:t>
            </a:r>
            <a:r>
              <a:rPr lang="en-US" sz="1200" dirty="0" err="1">
                <a:solidFill>
                  <a:prstClr val="black"/>
                </a:solidFill>
                <a:latin typeface="Calibri" panose="020F0502020204030204"/>
                <a:ea typeface="+mn-ea"/>
                <a:cs typeface="+mn-cs"/>
              </a:rPr>
              <a:t>Acrivon</a:t>
            </a:r>
            <a:r>
              <a:rPr lang="en-US" sz="1200" dirty="0">
                <a:solidFill>
                  <a:prstClr val="black"/>
                </a:solidFill>
                <a:latin typeface="Calibri" panose="020F0502020204030204"/>
                <a:ea typeface="+mn-ea"/>
                <a:cs typeface="+mn-cs"/>
              </a:rPr>
              <a:t> Therapeutics</a:t>
            </a:r>
            <a:r>
              <a:rPr lang="en-US" sz="1200" dirty="0">
                <a:solidFill>
                  <a:prstClr val="black"/>
                </a:solidFill>
                <a:latin typeface="Calibri" panose="020F0502020204030204"/>
              </a:rPr>
              <a:t>; ALX Oncology, </a:t>
            </a:r>
            <a:r>
              <a:rPr lang="en-US" sz="1200" dirty="0">
                <a:solidFill>
                  <a:prstClr val="black"/>
                </a:solidFill>
                <a:latin typeface="Calibri" panose="020F0502020204030204"/>
                <a:ea typeface="+mn-ea"/>
                <a:cs typeface="+mn-cs"/>
              </a:rPr>
              <a:t>Bavarian Nordic; Bristol-Myers Squibb; </a:t>
            </a:r>
            <a:r>
              <a:rPr lang="en-US" sz="1200" dirty="0" err="1">
                <a:solidFill>
                  <a:prstClr val="black"/>
                </a:solidFill>
                <a:latin typeface="Calibri" panose="020F0502020204030204"/>
                <a:ea typeface="+mn-ea"/>
                <a:cs typeface="+mn-cs"/>
              </a:rPr>
              <a:t>Debiopharm</a:t>
            </a:r>
            <a:r>
              <a:rPr lang="en-US" sz="1200" dirty="0">
                <a:solidFill>
                  <a:prstClr val="black"/>
                </a:solidFill>
                <a:latin typeface="Calibri" panose="020F0502020204030204"/>
                <a:ea typeface="+mn-ea"/>
                <a:cs typeface="+mn-cs"/>
              </a:rPr>
              <a:t>; Merck </a:t>
            </a:r>
            <a:r>
              <a:rPr lang="en-US" sz="1200" kern="1200" dirty="0" err="1">
                <a:solidFill>
                  <a:prstClr val="black"/>
                </a:solidFill>
                <a:latin typeface="Calibri" panose="020F0502020204030204"/>
                <a:ea typeface="+mn-ea"/>
                <a:cs typeface="+mn-cs"/>
              </a:rPr>
              <a:t>KGaA</a:t>
            </a:r>
            <a:r>
              <a:rPr lang="en-US" sz="1200" dirty="0">
                <a:solidFill>
                  <a:prstClr val="black"/>
                </a:solidFill>
                <a:latin typeface="Calibri" panose="020F0502020204030204"/>
                <a:ea typeface="+mn-ea"/>
                <a:cs typeface="+mn-cs"/>
              </a:rPr>
              <a:t>; Gilead; Pfizer; MSD; QED Therapeutics; GlaxoSmithKline; G1 Therapeutics; </a:t>
            </a:r>
            <a:r>
              <a:rPr lang="en-US" sz="1200" dirty="0" err="1">
                <a:solidFill>
                  <a:prstClr val="black"/>
                </a:solidFill>
                <a:latin typeface="Calibri" panose="020F0502020204030204"/>
                <a:ea typeface="+mn-ea"/>
                <a:cs typeface="+mn-cs"/>
              </a:rPr>
              <a:t>Mirati</a:t>
            </a:r>
            <a:r>
              <a:rPr lang="en-US" sz="1200" dirty="0">
                <a:solidFill>
                  <a:prstClr val="black"/>
                </a:solidFill>
                <a:latin typeface="Calibri" panose="020F0502020204030204"/>
                <a:ea typeface="+mn-ea"/>
                <a:cs typeface="+mn-cs"/>
              </a:rPr>
              <a:t> Therapeutics</a:t>
            </a:r>
          </a:p>
          <a:p>
            <a:pPr marL="214313" indent="-214313" defTabSz="685800">
              <a:spcBef>
                <a:spcPts val="0"/>
              </a:spcBef>
              <a:buClrTx/>
              <a:buSzTx/>
              <a:buFont typeface="Arial" panose="020B0604020202020204" pitchFamily="34" charset="0"/>
              <a:buChar char="•"/>
              <a:defRPr/>
            </a:pPr>
            <a:endParaRPr lang="en-US" sz="1200" dirty="0">
              <a:solidFill>
                <a:prstClr val="black"/>
              </a:solidFill>
              <a:latin typeface="Calibri" panose="020F0502020204030204"/>
              <a:ea typeface="+mn-ea"/>
              <a:cs typeface="+mn-cs"/>
            </a:endParaRPr>
          </a:p>
          <a:p>
            <a:pPr marL="214313" indent="-214313" defTabSz="685800">
              <a:spcBef>
                <a:spcPts val="0"/>
              </a:spcBef>
              <a:buClrTx/>
              <a:buSzTx/>
              <a:buFont typeface="Arial" panose="020B0604020202020204" pitchFamily="34" charset="0"/>
              <a:buChar char="•"/>
              <a:defRPr/>
            </a:pPr>
            <a:r>
              <a:rPr lang="en-US" sz="1200" u="sng" dirty="0">
                <a:solidFill>
                  <a:prstClr val="black"/>
                </a:solidFill>
                <a:latin typeface="Calibri" panose="020F0502020204030204"/>
                <a:ea typeface="+mn-ea"/>
                <a:cs typeface="+mn-cs"/>
              </a:rPr>
              <a:t>Consulting: </a:t>
            </a:r>
            <a:r>
              <a:rPr lang="en-US" sz="1200" dirty="0">
                <a:solidFill>
                  <a:prstClr val="black"/>
                </a:solidFill>
                <a:latin typeface="Calibri" panose="020F0502020204030204"/>
                <a:ea typeface="+mn-ea"/>
                <a:cs typeface="+mn-cs"/>
              </a:rPr>
              <a:t>4D Pharma PLC, Aadi Bioscience; AstraZeneca; </a:t>
            </a:r>
            <a:r>
              <a:rPr lang="en-US" sz="1200" dirty="0" err="1">
                <a:solidFill>
                  <a:prstClr val="black"/>
                </a:solidFill>
                <a:latin typeface="Calibri" panose="020F0502020204030204"/>
                <a:ea typeface="+mn-ea"/>
                <a:cs typeface="+mn-cs"/>
              </a:rPr>
              <a:t>Asieris</a:t>
            </a:r>
            <a:r>
              <a:rPr lang="en-US" sz="1200" dirty="0">
                <a:solidFill>
                  <a:prstClr val="black"/>
                </a:solidFill>
                <a:latin typeface="Calibri" panose="020F0502020204030204"/>
                <a:ea typeface="+mn-ea"/>
                <a:cs typeface="+mn-cs"/>
              </a:rPr>
              <a:t> Pharmaceuticals, Astellas Pharma, BMS; Boston Gene, CG Oncology, </a:t>
            </a:r>
            <a:r>
              <a:rPr lang="en-US" sz="1200" dirty="0" err="1">
                <a:solidFill>
                  <a:prstClr val="black"/>
                </a:solidFill>
                <a:latin typeface="Calibri" panose="020F0502020204030204"/>
                <a:ea typeface="+mn-ea"/>
                <a:cs typeface="+mn-cs"/>
              </a:rPr>
              <a:t>Dyania</a:t>
            </a:r>
            <a:r>
              <a:rPr lang="en-US" sz="1200" dirty="0">
                <a:solidFill>
                  <a:prstClr val="black"/>
                </a:solidFill>
                <a:latin typeface="Calibri" panose="020F0502020204030204"/>
                <a:ea typeface="+mn-ea"/>
                <a:cs typeface="+mn-cs"/>
              </a:rPr>
              <a:t> Health; Lucence Health; Fresenius </a:t>
            </a:r>
            <a:r>
              <a:rPr lang="en-US" sz="1200" dirty="0" err="1">
                <a:solidFill>
                  <a:prstClr val="black"/>
                </a:solidFill>
                <a:latin typeface="Calibri" panose="020F0502020204030204"/>
                <a:ea typeface="+mn-ea"/>
                <a:cs typeface="+mn-cs"/>
              </a:rPr>
              <a:t>Kabi</a:t>
            </a:r>
            <a:r>
              <a:rPr lang="en-US" sz="1200" dirty="0">
                <a:solidFill>
                  <a:prstClr val="black"/>
                </a:solidFill>
                <a:latin typeface="Calibri" panose="020F0502020204030204"/>
                <a:ea typeface="+mn-ea"/>
                <a:cs typeface="+mn-cs"/>
              </a:rPr>
              <a:t>, G1 Therapeutics; Gilead; Guardant Health; </a:t>
            </a:r>
            <a:r>
              <a:rPr lang="en-US" sz="1200" dirty="0" err="1">
                <a:solidFill>
                  <a:prstClr val="black"/>
                </a:solidFill>
                <a:latin typeface="Calibri" panose="020F0502020204030204"/>
                <a:ea typeface="+mn-ea"/>
                <a:cs typeface="+mn-cs"/>
              </a:rPr>
              <a:t>ImmunityBio</a:t>
            </a:r>
            <a:r>
              <a:rPr lang="en-US" sz="1200" dirty="0">
                <a:solidFill>
                  <a:prstClr val="black"/>
                </a:solidFill>
                <a:latin typeface="Calibri" panose="020F0502020204030204"/>
                <a:ea typeface="+mn-ea"/>
                <a:cs typeface="+mn-cs"/>
              </a:rPr>
              <a:t>; Infinity Pharmaceuticals; Janssen; Merck </a:t>
            </a:r>
            <a:r>
              <a:rPr lang="en-US" sz="1200" kern="1200" dirty="0" err="1">
                <a:solidFill>
                  <a:prstClr val="black"/>
                </a:solidFill>
                <a:latin typeface="Calibri" panose="020F0502020204030204"/>
                <a:ea typeface="+mn-ea"/>
                <a:cs typeface="+mn-cs"/>
              </a:rPr>
              <a:t>KGaA</a:t>
            </a:r>
            <a:r>
              <a:rPr lang="en-US" sz="1200" dirty="0">
                <a:solidFill>
                  <a:prstClr val="black"/>
                </a:solidFill>
                <a:latin typeface="Calibri" panose="020F0502020204030204"/>
                <a:ea typeface="+mn-ea"/>
                <a:cs typeface="+mn-cs"/>
              </a:rPr>
              <a:t>; MSD; Pfizer; </a:t>
            </a:r>
            <a:r>
              <a:rPr lang="en-US" sz="1200" dirty="0" err="1">
                <a:solidFill>
                  <a:prstClr val="black"/>
                </a:solidFill>
                <a:latin typeface="Calibri" panose="020F0502020204030204"/>
                <a:ea typeface="+mn-ea"/>
                <a:cs typeface="+mn-cs"/>
              </a:rPr>
              <a:t>PureTech</a:t>
            </a:r>
            <a:r>
              <a:rPr lang="en-US" sz="1200" dirty="0">
                <a:solidFill>
                  <a:prstClr val="black"/>
                </a:solidFill>
                <a:latin typeface="Calibri" panose="020F0502020204030204"/>
                <a:ea typeface="+mn-ea"/>
                <a:cs typeface="+mn-cs"/>
              </a:rPr>
              <a:t>; Roche, Seattle Genetics, Strata Oncology, Silverback Therapeutics, </a:t>
            </a:r>
            <a:r>
              <a:rPr lang="en-US" sz="1200" dirty="0" err="1">
                <a:solidFill>
                  <a:prstClr val="black"/>
                </a:solidFill>
                <a:latin typeface="Calibri" panose="020F0502020204030204"/>
                <a:ea typeface="+mn-ea"/>
                <a:cs typeface="+mn-cs"/>
              </a:rPr>
              <a:t>UroGen</a:t>
            </a:r>
            <a:endParaRPr lang="en-US" sz="1200" dirty="0"/>
          </a:p>
        </p:txBody>
      </p:sp>
    </p:spTree>
    <p:extLst>
      <p:ext uri="{BB962C8B-B14F-4D97-AF65-F5344CB8AC3E}">
        <p14:creationId xmlns:p14="http://schemas.microsoft.com/office/powerpoint/2010/main" val="5980964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82578" y="621897"/>
            <a:ext cx="4250945" cy="2894725"/>
          </a:xfrm>
        </p:spPr>
        <p:txBody>
          <a:bodyPr rtlCol="0">
            <a:normAutofit fontScale="47500" lnSpcReduction="20000"/>
          </a:bodyPr>
          <a:lstStyle/>
          <a:p>
            <a:pPr>
              <a:defRPr/>
            </a:pPr>
            <a:r>
              <a:rPr lang="en-US" sz="2175" b="1" dirty="0"/>
              <a:t>Comparable ORR between GC &amp; ‘classic’ MVAC</a:t>
            </a:r>
          </a:p>
          <a:p>
            <a:pPr marL="48221" indent="0">
              <a:buNone/>
              <a:defRPr/>
            </a:pPr>
            <a:endParaRPr lang="en-US" sz="2175" b="1" dirty="0"/>
          </a:p>
          <a:p>
            <a:pPr>
              <a:defRPr/>
            </a:pPr>
            <a:r>
              <a:rPr lang="en-US" sz="2175" b="1" dirty="0"/>
              <a:t>Median PFS: 7.7m (GC) and 8.3 m (MVAC)</a:t>
            </a:r>
          </a:p>
          <a:p>
            <a:pPr>
              <a:defRPr/>
            </a:pPr>
            <a:endParaRPr lang="en-US" sz="2175" b="1" dirty="0"/>
          </a:p>
          <a:p>
            <a:pPr>
              <a:defRPr/>
            </a:pPr>
            <a:r>
              <a:rPr lang="en-US" sz="2175" b="1" dirty="0"/>
              <a:t>Median OS (14 vs. 15 months)</a:t>
            </a:r>
          </a:p>
          <a:p>
            <a:pPr marL="48221" indent="0">
              <a:buNone/>
              <a:defRPr/>
            </a:pPr>
            <a:endParaRPr lang="en-US" sz="2175" b="1" dirty="0"/>
          </a:p>
          <a:p>
            <a:pPr>
              <a:defRPr/>
            </a:pPr>
            <a:r>
              <a:rPr lang="en-US" sz="2175" b="1" dirty="0"/>
              <a:t>Similar 5-y OS rate (13-15%) (p=0.53)</a:t>
            </a:r>
          </a:p>
          <a:p>
            <a:pPr marL="48221" indent="0">
              <a:buNone/>
              <a:defRPr/>
            </a:pPr>
            <a:endParaRPr lang="en-US" sz="2175" b="1" dirty="0"/>
          </a:p>
          <a:p>
            <a:pPr>
              <a:defRPr/>
            </a:pPr>
            <a:r>
              <a:rPr lang="en-US" sz="2175" b="1" dirty="0"/>
              <a:t>Less G ¾ AEs with GC, e.g. neutropenia (71 vs. 82%), </a:t>
            </a:r>
            <a:r>
              <a:rPr lang="en-US" sz="2175" b="1" dirty="0" err="1"/>
              <a:t>neutropenic</a:t>
            </a:r>
            <a:r>
              <a:rPr lang="en-US" sz="2175" b="1" dirty="0"/>
              <a:t> sepsis (2% vs 14%),  </a:t>
            </a:r>
            <a:r>
              <a:rPr lang="en-US" sz="2175" b="1" dirty="0" err="1"/>
              <a:t>mucositis</a:t>
            </a:r>
            <a:r>
              <a:rPr lang="en-US" sz="2175" b="1" dirty="0"/>
              <a:t> (1% vs 22%)</a:t>
            </a:r>
          </a:p>
          <a:p>
            <a:pPr marL="48221" indent="0">
              <a:buNone/>
              <a:defRPr/>
            </a:pPr>
            <a:endParaRPr lang="en-US" sz="2175" b="1" dirty="0"/>
          </a:p>
          <a:p>
            <a:pPr>
              <a:defRPr/>
            </a:pPr>
            <a:r>
              <a:rPr lang="en-US" sz="2175" b="1" dirty="0"/>
              <a:t>Trial was designed to assess if GC is superior and was not powered to demonstrate non-inferiority</a:t>
            </a:r>
          </a:p>
          <a:p>
            <a:pPr>
              <a:defRPr/>
            </a:pPr>
            <a:endParaRPr lang="en-US" dirty="0"/>
          </a:p>
        </p:txBody>
      </p:sp>
      <p:pic>
        <p:nvPicPr>
          <p:cNvPr id="14029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3523" y="2051283"/>
            <a:ext cx="4543242" cy="2298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281682" y="4894347"/>
            <a:ext cx="2862318" cy="253916"/>
          </a:xfrm>
          <a:prstGeom prst="rect">
            <a:avLst/>
          </a:prstGeom>
        </p:spPr>
        <p:txBody>
          <a:bodyPr wrap="square">
            <a:spAutoFit/>
          </a:bodyPr>
          <a:lstStyle/>
          <a:p>
            <a:pPr defTabSz="514350" eaLnBrk="0" fontAlgn="base" hangingPunct="0">
              <a:spcBef>
                <a:spcPct val="0"/>
              </a:spcBef>
              <a:spcAft>
                <a:spcPct val="0"/>
              </a:spcAft>
              <a:buClrTx/>
              <a:defRPr/>
            </a:pPr>
            <a:r>
              <a:rPr lang="de-DE" sz="1050" b="1" kern="1200" dirty="0">
                <a:solidFill>
                  <a:prstClr val="black"/>
                </a:solidFill>
                <a:latin typeface="Calibri"/>
                <a:ea typeface="ＭＳ Ｐゴシック" charset="0"/>
              </a:rPr>
              <a:t>Von der Maase H et al, JCO, 2000 (17): 3068-77</a:t>
            </a:r>
          </a:p>
        </p:txBody>
      </p:sp>
      <p:pic>
        <p:nvPicPr>
          <p:cNvPr id="4" name="Picture 3">
            <a:extLst>
              <a:ext uri="{FF2B5EF4-FFF2-40B4-BE49-F238E27FC236}">
                <a16:creationId xmlns:a16="http://schemas.microsoft.com/office/drawing/2014/main" id="{7ECD3E35-1F1C-454C-8660-6C5710FF3A31}"/>
              </a:ext>
            </a:extLst>
          </p:cNvPr>
          <p:cNvPicPr>
            <a:picLocks noChangeAspect="1"/>
          </p:cNvPicPr>
          <p:nvPr/>
        </p:nvPicPr>
        <p:blipFill>
          <a:blip r:embed="rId3"/>
          <a:stretch>
            <a:fillRect/>
          </a:stretch>
        </p:blipFill>
        <p:spPr>
          <a:xfrm>
            <a:off x="4533523" y="734774"/>
            <a:ext cx="4250945" cy="1399154"/>
          </a:xfrm>
          <a:prstGeom prst="rect">
            <a:avLst/>
          </a:prstGeom>
        </p:spPr>
      </p:pic>
      <p:sp>
        <p:nvSpPr>
          <p:cNvPr id="5" name="Rectangle 4">
            <a:extLst>
              <a:ext uri="{FF2B5EF4-FFF2-40B4-BE49-F238E27FC236}">
                <a16:creationId xmlns:a16="http://schemas.microsoft.com/office/drawing/2014/main" id="{68F45306-5416-4A38-A31C-00E3C6911ADB}"/>
              </a:ext>
            </a:extLst>
          </p:cNvPr>
          <p:cNvSpPr/>
          <p:nvPr/>
        </p:nvSpPr>
        <p:spPr>
          <a:xfrm>
            <a:off x="948018" y="103793"/>
            <a:ext cx="7126941" cy="461665"/>
          </a:xfrm>
          <a:prstGeom prst="rect">
            <a:avLst/>
          </a:prstGeom>
        </p:spPr>
        <p:txBody>
          <a:bodyPr wrap="square">
            <a:spAutoFit/>
          </a:bodyPr>
          <a:lstStyle/>
          <a:p>
            <a:pPr algn="ctr" defTabSz="514350" eaLnBrk="0" fontAlgn="base" hangingPunct="0">
              <a:spcBef>
                <a:spcPct val="0"/>
              </a:spcBef>
              <a:spcAft>
                <a:spcPct val="0"/>
              </a:spcAft>
              <a:buClrTx/>
              <a:defRPr/>
            </a:pPr>
            <a:r>
              <a:rPr lang="en-US" sz="2400" b="1" kern="1200" dirty="0">
                <a:solidFill>
                  <a:prstClr val="black"/>
                </a:solidFill>
                <a:latin typeface="Calibri"/>
                <a:ea typeface="ＭＳ Ｐゴシック" charset="0"/>
              </a:rPr>
              <a:t>Metastatic UC (1st line): a standard for a long time…</a:t>
            </a:r>
          </a:p>
        </p:txBody>
      </p:sp>
      <p:cxnSp>
        <p:nvCxnSpPr>
          <p:cNvPr id="7" name="Straight Arrow Connector 6">
            <a:extLst>
              <a:ext uri="{FF2B5EF4-FFF2-40B4-BE49-F238E27FC236}">
                <a16:creationId xmlns:a16="http://schemas.microsoft.com/office/drawing/2014/main" id="{2CE68A3B-7319-4B70-814D-E3C4852370A3}"/>
              </a:ext>
            </a:extLst>
          </p:cNvPr>
          <p:cNvCxnSpPr>
            <a:cxnSpLocks/>
          </p:cNvCxnSpPr>
          <p:nvPr/>
        </p:nvCxnSpPr>
        <p:spPr>
          <a:xfrm>
            <a:off x="2408050" y="3004159"/>
            <a:ext cx="0" cy="4065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7E7027E-67AC-40AF-B7E2-3CC7211614E6}"/>
              </a:ext>
            </a:extLst>
          </p:cNvPr>
          <p:cNvSpPr txBox="1"/>
          <p:nvPr/>
        </p:nvSpPr>
        <p:spPr>
          <a:xfrm>
            <a:off x="318375" y="3516622"/>
            <a:ext cx="3971235" cy="461665"/>
          </a:xfrm>
          <a:prstGeom prst="rect">
            <a:avLst/>
          </a:prstGeom>
          <a:noFill/>
        </p:spPr>
        <p:txBody>
          <a:bodyPr wrap="square" rtlCol="0">
            <a:spAutoFit/>
          </a:bodyPr>
          <a:lstStyle/>
          <a:p>
            <a:pPr defTabSz="514350" eaLnBrk="0" fontAlgn="base" hangingPunct="0">
              <a:spcBef>
                <a:spcPct val="0"/>
              </a:spcBef>
              <a:spcAft>
                <a:spcPct val="0"/>
              </a:spcAft>
              <a:buClrTx/>
              <a:defRPr/>
            </a:pPr>
            <a:r>
              <a:rPr lang="en-US" sz="1200" b="1" kern="1200" dirty="0">
                <a:solidFill>
                  <a:prstClr val="black"/>
                </a:solidFill>
                <a:latin typeface="Calibri"/>
                <a:ea typeface="ＭＳ Ｐゴシック" charset="0"/>
              </a:rPr>
              <a:t>Most patients get GC (dose dense MVAC easier &amp; better than older ‘classic’ MVAC)</a:t>
            </a:r>
          </a:p>
        </p:txBody>
      </p:sp>
    </p:spTree>
    <p:extLst>
      <p:ext uri="{BB962C8B-B14F-4D97-AF65-F5344CB8AC3E}">
        <p14:creationId xmlns:p14="http://schemas.microsoft.com/office/powerpoint/2010/main" val="16956103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229" y="1888421"/>
            <a:ext cx="5853541" cy="258332"/>
          </a:xfrm>
        </p:spPr>
        <p:txBody>
          <a:bodyPr/>
          <a:lstStyle/>
          <a:p>
            <a:r>
              <a:rPr lang="en-US" sz="525" b="1" kern="1200" dirty="0">
                <a:solidFill>
                  <a:schemeClr val="tx1"/>
                </a:solidFill>
                <a:latin typeface="Arial" charset="0"/>
                <a:ea typeface="+mn-ea"/>
                <a:cs typeface="+mn-cs"/>
              </a:rPr>
              <a:t>Slide 1</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860" y="2717"/>
            <a:ext cx="8816280" cy="5142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30259-F6B1-440D-AF96-2BFE92C460B5}"/>
              </a:ext>
            </a:extLst>
          </p:cNvPr>
          <p:cNvSpPr>
            <a:spLocks noGrp="1"/>
          </p:cNvSpPr>
          <p:nvPr>
            <p:ph type="title"/>
          </p:nvPr>
        </p:nvSpPr>
        <p:spPr/>
        <p:txBody>
          <a:bodyPr>
            <a:noAutofit/>
          </a:bodyPr>
          <a:lstStyle/>
          <a:p>
            <a:pPr algn="ctr"/>
            <a:r>
              <a:rPr lang="en-GB" sz="2700" dirty="0"/>
              <a:t>                                                                                             Different strategies aiming to impact 1L SoC</a:t>
            </a:r>
          </a:p>
        </p:txBody>
      </p:sp>
      <p:sp>
        <p:nvSpPr>
          <p:cNvPr id="3" name="Footer Placeholder 2">
            <a:extLst>
              <a:ext uri="{FF2B5EF4-FFF2-40B4-BE49-F238E27FC236}">
                <a16:creationId xmlns:a16="http://schemas.microsoft.com/office/drawing/2014/main" id="{CEC04716-3A74-4B20-8EB4-9D44FB00A925}"/>
              </a:ext>
            </a:extLst>
          </p:cNvPr>
          <p:cNvSpPr>
            <a:spLocks noGrp="1"/>
          </p:cNvSpPr>
          <p:nvPr>
            <p:ph type="ftr" sz="quarter" idx="4294967295"/>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342900" eaLnBrk="0" fontAlgn="base" hangingPunct="0">
              <a:spcBef>
                <a:spcPct val="0"/>
              </a:spcBef>
              <a:spcAft>
                <a:spcPct val="0"/>
              </a:spcAft>
              <a:buClrTx/>
              <a:defRPr/>
            </a:pPr>
            <a:endParaRPr lang="en-US" sz="900" kern="1200" dirty="0">
              <a:solidFill>
                <a:prstClr val="black">
                  <a:tint val="75000"/>
                </a:prstClr>
              </a:solidFill>
              <a:ea typeface="ＭＳ Ｐゴシック" charset="0"/>
              <a:cs typeface="+mn-cs"/>
            </a:endParaRPr>
          </a:p>
        </p:txBody>
      </p:sp>
      <p:sp>
        <p:nvSpPr>
          <p:cNvPr id="5" name="Rounded Rectangle 9">
            <a:extLst>
              <a:ext uri="{FF2B5EF4-FFF2-40B4-BE49-F238E27FC236}">
                <a16:creationId xmlns:a16="http://schemas.microsoft.com/office/drawing/2014/main" id="{B57CB3E8-E23F-40E5-B9E3-00B40604CDC9}"/>
              </a:ext>
            </a:extLst>
          </p:cNvPr>
          <p:cNvSpPr/>
          <p:nvPr/>
        </p:nvSpPr>
        <p:spPr>
          <a:xfrm>
            <a:off x="6033917" y="2787163"/>
            <a:ext cx="486000" cy="405000"/>
          </a:xfrm>
          <a:prstGeom prst="roundRect">
            <a:avLst/>
          </a:prstGeom>
          <a:solidFill>
            <a:srgbClr val="4F81BD"/>
          </a:solidFill>
          <a:ln w="9525" cap="flat" cmpd="sng" algn="ctr">
            <a:noFill/>
            <a:prstDash val="solid"/>
          </a:ln>
          <a:effectLst/>
        </p:spPr>
        <p:txBody>
          <a:bodyPr lIns="34441" tIns="17221" rIns="34441" bIns="17221" anchor="ctr"/>
          <a:lstStyle/>
          <a:p>
            <a:pPr algn="ctr" defTabSz="685800" eaLnBrk="0" fontAlgn="base" hangingPunct="0">
              <a:lnSpc>
                <a:spcPct val="80000"/>
              </a:lnSpc>
              <a:spcBef>
                <a:spcPct val="0"/>
              </a:spcBef>
              <a:spcAft>
                <a:spcPct val="0"/>
              </a:spcAft>
              <a:buClrTx/>
              <a:defRPr/>
            </a:pPr>
            <a:r>
              <a:rPr lang="en-US" altLang="zh-TW" sz="750" b="1" dirty="0">
                <a:solidFill>
                  <a:prstClr val="white"/>
                </a:solidFill>
                <a:ea typeface="Arial" charset="0"/>
                <a:cs typeface="Arial" charset="0"/>
              </a:rPr>
              <a:t>IO</a:t>
            </a:r>
          </a:p>
        </p:txBody>
      </p:sp>
      <p:cxnSp>
        <p:nvCxnSpPr>
          <p:cNvPr id="6" name="Straight Arrow Connector 107">
            <a:extLst>
              <a:ext uri="{FF2B5EF4-FFF2-40B4-BE49-F238E27FC236}">
                <a16:creationId xmlns:a16="http://schemas.microsoft.com/office/drawing/2014/main" id="{FD29C618-639D-470B-9391-C6693855789A}"/>
              </a:ext>
            </a:extLst>
          </p:cNvPr>
          <p:cNvCxnSpPr>
            <a:cxnSpLocks noChangeShapeType="1"/>
          </p:cNvCxnSpPr>
          <p:nvPr/>
        </p:nvCxnSpPr>
        <p:spPr bwMode="auto">
          <a:xfrm>
            <a:off x="6816090" y="2061531"/>
            <a:ext cx="0" cy="706618"/>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7" name="Rounded Rectangle 12">
            <a:extLst>
              <a:ext uri="{FF2B5EF4-FFF2-40B4-BE49-F238E27FC236}">
                <a16:creationId xmlns:a16="http://schemas.microsoft.com/office/drawing/2014/main" id="{3A9F0D8D-72B0-4E0C-A911-099439AA755A}"/>
              </a:ext>
            </a:extLst>
          </p:cNvPr>
          <p:cNvSpPr/>
          <p:nvPr/>
        </p:nvSpPr>
        <p:spPr bwMode="auto">
          <a:xfrm>
            <a:off x="6209986" y="1653891"/>
            <a:ext cx="1215000" cy="405000"/>
          </a:xfrm>
          <a:prstGeom prst="roundRect">
            <a:avLst/>
          </a:prstGeom>
          <a:solidFill>
            <a:sysClr val="windowText" lastClr="000000">
              <a:lumMod val="65000"/>
              <a:lumOff val="35000"/>
            </a:sysClr>
          </a:solidFill>
          <a:ln w="9525" cap="flat" cmpd="sng" algn="ctr">
            <a:noFill/>
            <a:prstDash val="solid"/>
          </a:ln>
          <a:effectLst/>
        </p:spPr>
        <p:txBody>
          <a:bodyPr lIns="3858" tIns="3858" rIns="3858" bIns="385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eaLnBrk="0" fontAlgn="base" hangingPunct="0">
              <a:spcBef>
                <a:spcPts val="113"/>
              </a:spcBef>
              <a:spcAft>
                <a:spcPts val="113"/>
              </a:spcAft>
              <a:buClrTx/>
              <a:defRPr/>
            </a:pPr>
            <a:r>
              <a:rPr lang="en-US" altLang="en-US" sz="750" kern="1200" dirty="0">
                <a:solidFill>
                  <a:srgbClr val="FFFFFF"/>
                </a:solidFill>
                <a:ea typeface="ＭＳ Ｐゴシック" charset="0"/>
                <a:cs typeface="Arial" panose="020B0604020202020204" pitchFamily="34" charset="0"/>
              </a:rPr>
              <a:t>Metastatic UC</a:t>
            </a:r>
          </a:p>
          <a:p>
            <a:pPr algn="ctr" defTabSz="342900" eaLnBrk="0" fontAlgn="base" hangingPunct="0">
              <a:spcBef>
                <a:spcPts val="113"/>
              </a:spcBef>
              <a:spcAft>
                <a:spcPts val="113"/>
              </a:spcAft>
              <a:buClrTx/>
              <a:defRPr/>
            </a:pPr>
            <a:r>
              <a:rPr lang="en-US" altLang="en-US" sz="750" kern="1200" dirty="0">
                <a:solidFill>
                  <a:srgbClr val="FFFFFF"/>
                </a:solidFill>
                <a:ea typeface="ＭＳ Ｐゴシック" charset="0"/>
                <a:cs typeface="Arial" panose="020B0604020202020204" pitchFamily="34" charset="0"/>
              </a:rPr>
              <a:t>Cisplatin eligible / ineligible</a:t>
            </a:r>
            <a:endParaRPr lang="en-GB" altLang="en-US" sz="750" kern="1200" dirty="0">
              <a:solidFill>
                <a:srgbClr val="FFFFFF"/>
              </a:solidFill>
              <a:ea typeface="ＭＳ Ｐゴシック" charset="0"/>
              <a:cs typeface="Arial" panose="020B0604020202020204" pitchFamily="34" charset="0"/>
            </a:endParaRPr>
          </a:p>
        </p:txBody>
      </p:sp>
      <p:cxnSp>
        <p:nvCxnSpPr>
          <p:cNvPr id="8" name="Elbow Connector 14">
            <a:extLst>
              <a:ext uri="{FF2B5EF4-FFF2-40B4-BE49-F238E27FC236}">
                <a16:creationId xmlns:a16="http://schemas.microsoft.com/office/drawing/2014/main" id="{395D3BC5-67D2-4FB6-A157-50AF46E31F99}"/>
              </a:ext>
            </a:extLst>
          </p:cNvPr>
          <p:cNvCxnSpPr>
            <a:cxnSpLocks noChangeShapeType="1"/>
          </p:cNvCxnSpPr>
          <p:nvPr/>
        </p:nvCxnSpPr>
        <p:spPr bwMode="auto">
          <a:xfrm flipH="1">
            <a:off x="6272877" y="2613840"/>
            <a:ext cx="540068" cy="154305"/>
          </a:xfrm>
          <a:prstGeom prst="bentConnector2">
            <a:avLst/>
          </a:prstGeom>
          <a:noFill/>
          <a:ln w="19050">
            <a:solidFill>
              <a:srgbClr val="000000"/>
            </a:solidFill>
            <a:miter lim="800000"/>
            <a:headEnd/>
            <a:tailEnd type="triangle" w="med" len="med"/>
          </a:ln>
          <a:effectLst>
            <a:outerShdw blurRad="50800" dist="38100" dir="2700000" algn="tl" rotWithShape="0">
              <a:srgbClr val="808080">
                <a:alpha val="39998"/>
              </a:srgbClr>
            </a:outerShdw>
          </a:effectLst>
          <a:extLst>
            <a:ext uri="{909E8E84-426E-40DD-AFC4-6F175D3DCCD1}">
              <a14:hiddenFill xmlns:a14="http://schemas.microsoft.com/office/drawing/2010/main">
                <a:noFill/>
              </a14:hiddenFill>
            </a:ext>
          </a:extLst>
        </p:spPr>
      </p:cxnSp>
      <p:cxnSp>
        <p:nvCxnSpPr>
          <p:cNvPr id="9" name="Elbow Connector 15">
            <a:extLst>
              <a:ext uri="{FF2B5EF4-FFF2-40B4-BE49-F238E27FC236}">
                <a16:creationId xmlns:a16="http://schemas.microsoft.com/office/drawing/2014/main" id="{512AF27E-2D77-4838-BA6D-F5A3038FAFD0}"/>
              </a:ext>
            </a:extLst>
          </p:cNvPr>
          <p:cNvCxnSpPr>
            <a:cxnSpLocks noChangeShapeType="1"/>
          </p:cNvCxnSpPr>
          <p:nvPr/>
        </p:nvCxnSpPr>
        <p:spPr bwMode="auto">
          <a:xfrm rot="16200000" flipH="1">
            <a:off x="6970650" y="2360128"/>
            <a:ext cx="257175" cy="565785"/>
          </a:xfrm>
          <a:prstGeom prst="bentConnector3">
            <a:avLst>
              <a:gd name="adj1" fmla="val 38943"/>
            </a:avLst>
          </a:prstGeom>
          <a:noFill/>
          <a:ln w="19050">
            <a:solidFill>
              <a:srgbClr val="000000"/>
            </a:solidFill>
            <a:miter lim="800000"/>
            <a:headEnd/>
            <a:tailEnd type="triangle" w="med" len="med"/>
          </a:ln>
          <a:effectLst>
            <a:outerShdw blurRad="50800" dist="38100" dir="2700000" algn="tl" rotWithShape="0">
              <a:srgbClr val="808080">
                <a:alpha val="39998"/>
              </a:srgbClr>
            </a:outerShdw>
          </a:effectLst>
          <a:extLst>
            <a:ext uri="{909E8E84-426E-40DD-AFC4-6F175D3DCCD1}">
              <a14:hiddenFill xmlns:a14="http://schemas.microsoft.com/office/drawing/2010/main">
                <a:noFill/>
              </a14:hiddenFill>
            </a:ext>
          </a:extLst>
        </p:spPr>
      </p:cxnSp>
      <p:sp>
        <p:nvSpPr>
          <p:cNvPr id="10" name="Oval 9">
            <a:extLst>
              <a:ext uri="{FF2B5EF4-FFF2-40B4-BE49-F238E27FC236}">
                <a16:creationId xmlns:a16="http://schemas.microsoft.com/office/drawing/2014/main" id="{8F375FF0-5C20-4180-8F48-0523361172FA}"/>
              </a:ext>
            </a:extLst>
          </p:cNvPr>
          <p:cNvSpPr>
            <a:spLocks/>
          </p:cNvSpPr>
          <p:nvPr/>
        </p:nvSpPr>
        <p:spPr bwMode="auto">
          <a:xfrm>
            <a:off x="6635595" y="2177028"/>
            <a:ext cx="349679" cy="338236"/>
          </a:xfrm>
          <a:prstGeom prst="ellipse">
            <a:avLst/>
          </a:prstGeom>
          <a:solidFill>
            <a:srgbClr val="E61E50"/>
          </a:solidFill>
          <a:ln w="9525" cap="flat" cmpd="sng" algn="ctr">
            <a:noFill/>
            <a:prstDash val="solid"/>
          </a:ln>
          <a:effectLst/>
        </p:spPr>
        <p:txBody>
          <a:bodyPr lIns="34441" tIns="17221" rIns="34441" bIns="17221" anchor="ctr"/>
          <a:lstStyle/>
          <a:p>
            <a:pPr algn="ctr" defTabSz="342900" eaLnBrk="0" fontAlgn="base" hangingPunct="0">
              <a:spcBef>
                <a:spcPct val="0"/>
              </a:spcBef>
              <a:spcAft>
                <a:spcPct val="0"/>
              </a:spcAft>
              <a:buClrTx/>
              <a:defRPr/>
            </a:pPr>
            <a:r>
              <a:rPr lang="en-US" sz="750" b="1" dirty="0">
                <a:solidFill>
                  <a:prstClr val="white"/>
                </a:solidFill>
                <a:ea typeface="Arial" charset="0"/>
                <a:cs typeface="Arial" charset="0"/>
              </a:rPr>
              <a:t>R </a:t>
            </a:r>
          </a:p>
        </p:txBody>
      </p:sp>
      <p:sp>
        <p:nvSpPr>
          <p:cNvPr id="11" name="Rounded Rectangle 17">
            <a:extLst>
              <a:ext uri="{FF2B5EF4-FFF2-40B4-BE49-F238E27FC236}">
                <a16:creationId xmlns:a16="http://schemas.microsoft.com/office/drawing/2014/main" id="{2F4E73CB-52E3-4490-8ECD-29835F7F053E}"/>
              </a:ext>
            </a:extLst>
          </p:cNvPr>
          <p:cNvSpPr/>
          <p:nvPr/>
        </p:nvSpPr>
        <p:spPr bwMode="auto">
          <a:xfrm>
            <a:off x="6576393" y="2786157"/>
            <a:ext cx="486000" cy="405000"/>
          </a:xfrm>
          <a:prstGeom prst="roundRect">
            <a:avLst/>
          </a:prstGeom>
          <a:solidFill>
            <a:srgbClr val="1F497D"/>
          </a:solidFill>
          <a:ln w="9525" cap="flat" cmpd="sng" algn="ctr">
            <a:noFill/>
            <a:prstDash val="solid"/>
          </a:ln>
          <a:effectLst/>
        </p:spPr>
        <p:txBody>
          <a:bodyPr lIns="34441" tIns="17221" rIns="34441" bIns="17221" anchor="ctr"/>
          <a:lstStyle/>
          <a:p>
            <a:pPr lvl="2" algn="ctr" defTabSz="685800" eaLnBrk="0" fontAlgn="base" hangingPunct="0">
              <a:spcBef>
                <a:spcPct val="0"/>
              </a:spcBef>
              <a:spcAft>
                <a:spcPct val="0"/>
              </a:spcAft>
              <a:buClrTx/>
              <a:tabLst>
                <a:tab pos="64292" algn="l"/>
              </a:tabLst>
              <a:defRPr/>
            </a:pPr>
            <a:r>
              <a:rPr lang="pt-BR" sz="750" b="1" dirty="0">
                <a:solidFill>
                  <a:prstClr val="white"/>
                </a:solidFill>
                <a:ea typeface="Arial" charset="0"/>
                <a:cs typeface="Arial" charset="0"/>
              </a:rPr>
              <a:t>IO + IO or ADC</a:t>
            </a:r>
          </a:p>
        </p:txBody>
      </p:sp>
      <p:sp>
        <p:nvSpPr>
          <p:cNvPr id="12" name="Rounded Rectangle 30">
            <a:extLst>
              <a:ext uri="{FF2B5EF4-FFF2-40B4-BE49-F238E27FC236}">
                <a16:creationId xmlns:a16="http://schemas.microsoft.com/office/drawing/2014/main" id="{7C5B801B-E851-4205-82D0-0F7E34D0F3EB}"/>
              </a:ext>
            </a:extLst>
          </p:cNvPr>
          <p:cNvSpPr/>
          <p:nvPr/>
        </p:nvSpPr>
        <p:spPr bwMode="auto">
          <a:xfrm>
            <a:off x="7140664" y="2786157"/>
            <a:ext cx="486000" cy="405000"/>
          </a:xfrm>
          <a:prstGeom prst="roundRect">
            <a:avLst/>
          </a:prstGeom>
          <a:solidFill>
            <a:sysClr val="window" lastClr="FFFFFF">
              <a:lumMod val="50000"/>
            </a:sysClr>
          </a:solidFill>
          <a:ln w="9525" cap="flat" cmpd="sng" algn="ctr">
            <a:noFill/>
            <a:prstDash val="solid"/>
          </a:ln>
          <a:effectLst/>
        </p:spPr>
        <p:txBody>
          <a:bodyPr lIns="34441" tIns="17221" rIns="34441" bIns="17221" anchor="ctr"/>
          <a:lstStyle/>
          <a:p>
            <a:pPr lvl="2" algn="ctr" defTabSz="685800" eaLnBrk="0" fontAlgn="base" hangingPunct="0">
              <a:spcBef>
                <a:spcPct val="0"/>
              </a:spcBef>
              <a:spcAft>
                <a:spcPct val="0"/>
              </a:spcAft>
              <a:buClrTx/>
              <a:tabLst>
                <a:tab pos="64292" algn="l"/>
              </a:tabLst>
              <a:defRPr/>
            </a:pPr>
            <a:r>
              <a:rPr lang="pt-BR" sz="750" b="1" dirty="0">
                <a:solidFill>
                  <a:prstClr val="white"/>
                </a:solidFill>
                <a:ea typeface="Arial" charset="0"/>
                <a:cs typeface="Arial" charset="0"/>
              </a:rPr>
              <a:t>Chemo</a:t>
            </a:r>
          </a:p>
        </p:txBody>
      </p:sp>
      <p:graphicFrame>
        <p:nvGraphicFramePr>
          <p:cNvPr id="13" name="Table 12">
            <a:extLst>
              <a:ext uri="{FF2B5EF4-FFF2-40B4-BE49-F238E27FC236}">
                <a16:creationId xmlns:a16="http://schemas.microsoft.com/office/drawing/2014/main" id="{12E793C6-42A3-4684-A722-E3AD5238928F}"/>
              </a:ext>
            </a:extLst>
          </p:cNvPr>
          <p:cNvGraphicFramePr>
            <a:graphicFrameLocks noGrp="1"/>
          </p:cNvGraphicFramePr>
          <p:nvPr/>
        </p:nvGraphicFramePr>
        <p:xfrm>
          <a:off x="5661076" y="3205652"/>
          <a:ext cx="2463212" cy="763908"/>
        </p:xfrm>
        <a:graphic>
          <a:graphicData uri="http://schemas.openxmlformats.org/drawingml/2006/table">
            <a:tbl>
              <a:tblPr firstRow="1" bandRow="1"/>
              <a:tblGrid>
                <a:gridCol w="517933">
                  <a:extLst>
                    <a:ext uri="{9D8B030D-6E8A-4147-A177-3AD203B41FA5}">
                      <a16:colId xmlns:a16="http://schemas.microsoft.com/office/drawing/2014/main" val="1102526668"/>
                    </a:ext>
                  </a:extLst>
                </a:gridCol>
                <a:gridCol w="408098">
                  <a:extLst>
                    <a:ext uri="{9D8B030D-6E8A-4147-A177-3AD203B41FA5}">
                      <a16:colId xmlns:a16="http://schemas.microsoft.com/office/drawing/2014/main" val="1911413329"/>
                    </a:ext>
                  </a:extLst>
                </a:gridCol>
                <a:gridCol w="740722">
                  <a:extLst>
                    <a:ext uri="{9D8B030D-6E8A-4147-A177-3AD203B41FA5}">
                      <a16:colId xmlns:a16="http://schemas.microsoft.com/office/drawing/2014/main" val="2467812626"/>
                    </a:ext>
                  </a:extLst>
                </a:gridCol>
                <a:gridCol w="401265">
                  <a:extLst>
                    <a:ext uri="{9D8B030D-6E8A-4147-A177-3AD203B41FA5}">
                      <a16:colId xmlns:a16="http://schemas.microsoft.com/office/drawing/2014/main" val="3542483633"/>
                    </a:ext>
                  </a:extLst>
                </a:gridCol>
                <a:gridCol w="395194">
                  <a:extLst>
                    <a:ext uri="{9D8B030D-6E8A-4147-A177-3AD203B41FA5}">
                      <a16:colId xmlns:a16="http://schemas.microsoft.com/office/drawing/2014/main" val="380349461"/>
                    </a:ext>
                  </a:extLst>
                </a:gridCol>
              </a:tblGrid>
              <a:tr h="222885">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b="1" dirty="0"/>
                        <a:t>DANUBE</a:t>
                      </a:r>
                      <a:br>
                        <a:rPr lang="en-US" sz="700" b="1" dirty="0"/>
                      </a:br>
                      <a:r>
                        <a:rPr lang="en-GB" sz="500" b="0" i="0" kern="1200" dirty="0">
                          <a:solidFill>
                            <a:schemeClr val="tx1"/>
                          </a:solidFill>
                          <a:effectLst/>
                          <a:latin typeface="Arial"/>
                          <a:ea typeface="+mn-ea"/>
                          <a:cs typeface="+mn-cs"/>
                        </a:rPr>
                        <a:t>[NCT02516241]</a:t>
                      </a:r>
                      <a:endParaRPr lang="en-US" sz="700" b="1" dirty="0"/>
                    </a:p>
                  </a:txBody>
                  <a:tcPr marL="0" marR="51435" marT="25718" marB="25718"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dirty="0"/>
                        <a:t>durva</a:t>
                      </a:r>
                    </a:p>
                  </a:txBody>
                  <a:tcPr marL="0" marR="51435" marT="25718" marB="25718"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dirty="0"/>
                        <a:t>durva + treme</a:t>
                      </a:r>
                    </a:p>
                  </a:txBody>
                  <a:tcPr marL="0" marR="51435" marT="25718" marB="25718"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dirty="0"/>
                        <a:t>  chemo</a:t>
                      </a:r>
                    </a:p>
                  </a:txBody>
                  <a:tcPr marL="0" marR="51435" marT="25718" marB="25718"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dirty="0"/>
                        <a:t>OS</a:t>
                      </a:r>
                    </a:p>
                  </a:txBody>
                  <a:tcPr marL="0" marR="51435" marT="25718" marB="25718"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4947160"/>
                  </a:ext>
                </a:extLst>
              </a:tr>
              <a:tr h="257175">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b="1" dirty="0"/>
                        <a:t>CM901</a:t>
                      </a:r>
                      <a:br>
                        <a:rPr lang="en-US" sz="700" b="1" dirty="0"/>
                      </a:br>
                      <a:r>
                        <a:rPr lang="en-US" sz="500" b="0" dirty="0"/>
                        <a:t>[</a:t>
                      </a:r>
                      <a:r>
                        <a:rPr kumimoji="0" lang="en-US" sz="500" b="0" i="0" u="none" strike="noStrike" kern="1200" cap="none" spc="0" normalizeH="0" baseline="0" noProof="0" dirty="0">
                          <a:ln>
                            <a:noFill/>
                          </a:ln>
                          <a:solidFill>
                            <a:srgbClr val="595959"/>
                          </a:solidFill>
                          <a:effectLst/>
                          <a:uLnTx/>
                          <a:uFillTx/>
                          <a:latin typeface="Arial"/>
                          <a:ea typeface="+mn-ea"/>
                          <a:cs typeface="+mn-cs"/>
                        </a:rPr>
                        <a:t>NCT03036098]</a:t>
                      </a:r>
                      <a:endParaRPr lang="en-US" sz="500" b="1" dirty="0"/>
                    </a:p>
                  </a:txBody>
                  <a:tcPr marL="0" marR="51435" marT="25718" marB="25718"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dirty="0"/>
                        <a:t>--</a:t>
                      </a:r>
                    </a:p>
                  </a:txBody>
                  <a:tcPr marL="0" marR="51435" marT="25718" marB="25718"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dirty="0" err="1"/>
                        <a:t>nivo</a:t>
                      </a:r>
                      <a:r>
                        <a:rPr lang="en-US" sz="700" dirty="0"/>
                        <a:t> + ipi</a:t>
                      </a:r>
                    </a:p>
                  </a:txBody>
                  <a:tcPr marL="0" marR="51435" marT="25718" marB="25718"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dirty="0"/>
                        <a:t>  chemo</a:t>
                      </a:r>
                    </a:p>
                  </a:txBody>
                  <a:tcPr marL="0" marR="51435" marT="25718" marB="25718"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dirty="0"/>
                        <a:t>OS, PFS</a:t>
                      </a:r>
                    </a:p>
                  </a:txBody>
                  <a:tcPr marL="0" marR="51435" marT="25718" marB="25718"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025269223"/>
                  </a:ext>
                </a:extLst>
              </a:tr>
              <a:tr h="257175">
                <a:tc>
                  <a:txBody>
                    <a:bodyPr/>
                    <a:lstStyle/>
                    <a:p>
                      <a:pPr algn="ctr"/>
                      <a:r>
                        <a:rPr lang="en-US" sz="700" b="1" dirty="0"/>
                        <a:t>EV-302</a:t>
                      </a:r>
                    </a:p>
                    <a:p>
                      <a:pPr algn="ctr"/>
                      <a:r>
                        <a:rPr lang="en-US" sz="500" b="0" dirty="0"/>
                        <a:t>[NCT04223856]</a:t>
                      </a:r>
                    </a:p>
                  </a:txBody>
                  <a:tcPr marL="0" marR="51435" marT="25718" marB="25718"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700" dirty="0"/>
                        <a:t>--</a:t>
                      </a:r>
                    </a:p>
                  </a:txBody>
                  <a:tcPr marL="0" marR="51435" marT="25718" marB="25718"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700" dirty="0"/>
                        <a:t>pembro + EV</a:t>
                      </a:r>
                    </a:p>
                  </a:txBody>
                  <a:tcPr marL="0" marR="51435" marT="25718" marB="25718"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700" dirty="0"/>
                        <a:t>chemo</a:t>
                      </a:r>
                    </a:p>
                  </a:txBody>
                  <a:tcPr marL="0" marR="51435" marT="25718" marB="25718"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US" sz="700" dirty="0"/>
                        <a:t>OS, PFS</a:t>
                      </a:r>
                    </a:p>
                  </a:txBody>
                  <a:tcPr marL="0" marR="51435" marT="25718" marB="25718"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629673032"/>
                  </a:ext>
                </a:extLst>
              </a:tr>
            </a:tbl>
          </a:graphicData>
        </a:graphic>
      </p:graphicFrame>
      <p:sp>
        <p:nvSpPr>
          <p:cNvPr id="14" name="Rounded Rectangle 34">
            <a:extLst>
              <a:ext uri="{FF2B5EF4-FFF2-40B4-BE49-F238E27FC236}">
                <a16:creationId xmlns:a16="http://schemas.microsoft.com/office/drawing/2014/main" id="{5D233E4C-DCC0-45D6-A38C-DB79A716BFCD}"/>
              </a:ext>
            </a:extLst>
          </p:cNvPr>
          <p:cNvSpPr/>
          <p:nvPr/>
        </p:nvSpPr>
        <p:spPr>
          <a:xfrm>
            <a:off x="3697567" y="2787163"/>
            <a:ext cx="486000" cy="405000"/>
          </a:xfrm>
          <a:prstGeom prst="roundRect">
            <a:avLst/>
          </a:prstGeom>
          <a:solidFill>
            <a:srgbClr val="4F81BD"/>
          </a:solidFill>
          <a:ln w="9525" cap="flat" cmpd="sng" algn="ctr">
            <a:noFill/>
            <a:prstDash val="solid"/>
          </a:ln>
          <a:effectLst/>
        </p:spPr>
        <p:txBody>
          <a:bodyPr lIns="34441" tIns="17221" rIns="34441" bIns="17221" anchor="ctr"/>
          <a:lstStyle/>
          <a:p>
            <a:pPr algn="ctr" defTabSz="685800" eaLnBrk="0" fontAlgn="base" hangingPunct="0">
              <a:lnSpc>
                <a:spcPct val="80000"/>
              </a:lnSpc>
              <a:spcBef>
                <a:spcPct val="0"/>
              </a:spcBef>
              <a:spcAft>
                <a:spcPct val="0"/>
              </a:spcAft>
              <a:buClrTx/>
              <a:defRPr/>
            </a:pPr>
            <a:r>
              <a:rPr lang="en-US" altLang="zh-TW" sz="750" b="1" dirty="0">
                <a:solidFill>
                  <a:prstClr val="white"/>
                </a:solidFill>
                <a:ea typeface="Arial" charset="0"/>
                <a:cs typeface="Arial" charset="0"/>
              </a:rPr>
              <a:t>IO</a:t>
            </a:r>
          </a:p>
        </p:txBody>
      </p:sp>
      <p:cxnSp>
        <p:nvCxnSpPr>
          <p:cNvPr id="15" name="Straight Arrow Connector 107">
            <a:extLst>
              <a:ext uri="{FF2B5EF4-FFF2-40B4-BE49-F238E27FC236}">
                <a16:creationId xmlns:a16="http://schemas.microsoft.com/office/drawing/2014/main" id="{240603D5-C9FA-4C0F-BB7C-7CD4CA3098AB}"/>
              </a:ext>
            </a:extLst>
          </p:cNvPr>
          <p:cNvCxnSpPr>
            <a:cxnSpLocks noChangeShapeType="1"/>
          </p:cNvCxnSpPr>
          <p:nvPr/>
        </p:nvCxnSpPr>
        <p:spPr bwMode="auto">
          <a:xfrm>
            <a:off x="4479740" y="2051595"/>
            <a:ext cx="0" cy="706618"/>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16" name="Rounded Rectangle 36">
            <a:extLst>
              <a:ext uri="{FF2B5EF4-FFF2-40B4-BE49-F238E27FC236}">
                <a16:creationId xmlns:a16="http://schemas.microsoft.com/office/drawing/2014/main" id="{ADAE2565-CB69-4EE7-9AA2-C70248D11BC9}"/>
              </a:ext>
            </a:extLst>
          </p:cNvPr>
          <p:cNvSpPr/>
          <p:nvPr/>
        </p:nvSpPr>
        <p:spPr bwMode="auto">
          <a:xfrm>
            <a:off x="3867568" y="1653891"/>
            <a:ext cx="1215000" cy="405000"/>
          </a:xfrm>
          <a:prstGeom prst="roundRect">
            <a:avLst/>
          </a:prstGeom>
          <a:solidFill>
            <a:sysClr val="windowText" lastClr="000000">
              <a:lumMod val="65000"/>
              <a:lumOff val="35000"/>
            </a:sysClr>
          </a:solidFill>
          <a:ln w="9525" cap="flat" cmpd="sng" algn="ctr">
            <a:noFill/>
            <a:prstDash val="solid"/>
          </a:ln>
          <a:effectLst/>
        </p:spPr>
        <p:txBody>
          <a:bodyPr lIns="3858" tIns="3858" rIns="3858" bIns="385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eaLnBrk="0" fontAlgn="base" hangingPunct="0">
              <a:spcBef>
                <a:spcPts val="113"/>
              </a:spcBef>
              <a:spcAft>
                <a:spcPts val="113"/>
              </a:spcAft>
              <a:buClrTx/>
              <a:defRPr/>
            </a:pPr>
            <a:r>
              <a:rPr lang="en-US" altLang="en-US" sz="750" kern="1200" dirty="0">
                <a:solidFill>
                  <a:srgbClr val="FFFFFF"/>
                </a:solidFill>
                <a:ea typeface="ＭＳ Ｐゴシック" charset="0"/>
                <a:cs typeface="Arial" panose="020B0604020202020204" pitchFamily="34" charset="0"/>
              </a:rPr>
              <a:t>Metastatic UC</a:t>
            </a:r>
          </a:p>
          <a:p>
            <a:pPr algn="ctr" defTabSz="342900" eaLnBrk="0" fontAlgn="base" hangingPunct="0">
              <a:spcBef>
                <a:spcPts val="113"/>
              </a:spcBef>
              <a:spcAft>
                <a:spcPts val="113"/>
              </a:spcAft>
              <a:buClrTx/>
              <a:defRPr/>
            </a:pPr>
            <a:r>
              <a:rPr lang="en-US" altLang="en-US" sz="750" kern="1200" dirty="0">
                <a:solidFill>
                  <a:srgbClr val="FFFFFF"/>
                </a:solidFill>
                <a:ea typeface="ＭＳ Ｐゴシック" charset="0"/>
                <a:cs typeface="Arial" panose="020B0604020202020204" pitchFamily="34" charset="0"/>
              </a:rPr>
              <a:t>Cisplatin eligible / ineligible</a:t>
            </a:r>
            <a:endParaRPr lang="en-GB" altLang="en-US" sz="750" kern="1200" dirty="0">
              <a:solidFill>
                <a:srgbClr val="FFFFFF"/>
              </a:solidFill>
              <a:ea typeface="ＭＳ Ｐゴシック" charset="0"/>
              <a:cs typeface="Arial" panose="020B0604020202020204" pitchFamily="34" charset="0"/>
            </a:endParaRPr>
          </a:p>
        </p:txBody>
      </p:sp>
      <p:cxnSp>
        <p:nvCxnSpPr>
          <p:cNvPr id="17" name="Elbow Connector 37">
            <a:extLst>
              <a:ext uri="{FF2B5EF4-FFF2-40B4-BE49-F238E27FC236}">
                <a16:creationId xmlns:a16="http://schemas.microsoft.com/office/drawing/2014/main" id="{2A1D2DFC-3C0A-4E0D-B821-0F630C71CAF4}"/>
              </a:ext>
            </a:extLst>
          </p:cNvPr>
          <p:cNvCxnSpPr>
            <a:cxnSpLocks noChangeShapeType="1"/>
          </p:cNvCxnSpPr>
          <p:nvPr/>
        </p:nvCxnSpPr>
        <p:spPr bwMode="auto">
          <a:xfrm flipH="1">
            <a:off x="3936527" y="2603904"/>
            <a:ext cx="540068" cy="154305"/>
          </a:xfrm>
          <a:prstGeom prst="bentConnector2">
            <a:avLst/>
          </a:prstGeom>
          <a:noFill/>
          <a:ln w="19050">
            <a:solidFill>
              <a:srgbClr val="000000"/>
            </a:solidFill>
            <a:miter lim="800000"/>
            <a:headEnd/>
            <a:tailEnd type="triangle" w="med" len="med"/>
          </a:ln>
          <a:effectLst>
            <a:outerShdw blurRad="50800" dist="38100" dir="2700000" algn="tl" rotWithShape="0">
              <a:srgbClr val="808080">
                <a:alpha val="39998"/>
              </a:srgbClr>
            </a:outerShdw>
          </a:effectLst>
          <a:extLst>
            <a:ext uri="{909E8E84-426E-40DD-AFC4-6F175D3DCCD1}">
              <a14:hiddenFill xmlns:a14="http://schemas.microsoft.com/office/drawing/2010/main">
                <a:noFill/>
              </a14:hiddenFill>
            </a:ext>
          </a:extLst>
        </p:spPr>
      </p:cxnSp>
      <p:cxnSp>
        <p:nvCxnSpPr>
          <p:cNvPr id="18" name="Elbow Connector 38">
            <a:extLst>
              <a:ext uri="{FF2B5EF4-FFF2-40B4-BE49-F238E27FC236}">
                <a16:creationId xmlns:a16="http://schemas.microsoft.com/office/drawing/2014/main" id="{F1022F5F-14C1-479C-99A3-5F59C7B262AD}"/>
              </a:ext>
            </a:extLst>
          </p:cNvPr>
          <p:cNvCxnSpPr>
            <a:cxnSpLocks noChangeShapeType="1"/>
          </p:cNvCxnSpPr>
          <p:nvPr/>
        </p:nvCxnSpPr>
        <p:spPr bwMode="auto">
          <a:xfrm rot="16200000" flipH="1">
            <a:off x="4634301" y="2350192"/>
            <a:ext cx="257175" cy="565785"/>
          </a:xfrm>
          <a:prstGeom prst="bentConnector3">
            <a:avLst>
              <a:gd name="adj1" fmla="val 38943"/>
            </a:avLst>
          </a:prstGeom>
          <a:noFill/>
          <a:ln w="19050">
            <a:solidFill>
              <a:srgbClr val="000000"/>
            </a:solidFill>
            <a:miter lim="800000"/>
            <a:headEnd/>
            <a:tailEnd type="triangle" w="med" len="med"/>
          </a:ln>
          <a:effectLst>
            <a:outerShdw blurRad="50800" dist="38100" dir="2700000" algn="tl" rotWithShape="0">
              <a:srgbClr val="808080">
                <a:alpha val="39998"/>
              </a:srgbClr>
            </a:outerShdw>
          </a:effectLst>
          <a:extLst>
            <a:ext uri="{909E8E84-426E-40DD-AFC4-6F175D3DCCD1}">
              <a14:hiddenFill xmlns:a14="http://schemas.microsoft.com/office/drawing/2010/main">
                <a:noFill/>
              </a14:hiddenFill>
            </a:ext>
          </a:extLst>
        </p:spPr>
      </p:cxnSp>
      <p:sp>
        <p:nvSpPr>
          <p:cNvPr id="19" name="Oval 18">
            <a:extLst>
              <a:ext uri="{FF2B5EF4-FFF2-40B4-BE49-F238E27FC236}">
                <a16:creationId xmlns:a16="http://schemas.microsoft.com/office/drawing/2014/main" id="{1224337A-721D-4525-81A5-EC487D7F6785}"/>
              </a:ext>
            </a:extLst>
          </p:cNvPr>
          <p:cNvSpPr>
            <a:spLocks/>
          </p:cNvSpPr>
          <p:nvPr/>
        </p:nvSpPr>
        <p:spPr bwMode="auto">
          <a:xfrm>
            <a:off x="4299245" y="2177028"/>
            <a:ext cx="349679" cy="338236"/>
          </a:xfrm>
          <a:prstGeom prst="ellipse">
            <a:avLst/>
          </a:prstGeom>
          <a:solidFill>
            <a:srgbClr val="E61E50"/>
          </a:solidFill>
          <a:ln w="9525" cap="flat" cmpd="sng" algn="ctr">
            <a:noFill/>
            <a:prstDash val="solid"/>
          </a:ln>
          <a:effectLst/>
        </p:spPr>
        <p:txBody>
          <a:bodyPr lIns="34441" tIns="17221" rIns="34441" bIns="17221" anchor="ctr"/>
          <a:lstStyle/>
          <a:p>
            <a:pPr algn="ctr" defTabSz="342900" eaLnBrk="0" fontAlgn="base" hangingPunct="0">
              <a:spcBef>
                <a:spcPct val="0"/>
              </a:spcBef>
              <a:spcAft>
                <a:spcPct val="0"/>
              </a:spcAft>
              <a:buClrTx/>
              <a:defRPr/>
            </a:pPr>
            <a:r>
              <a:rPr lang="en-US" sz="750" b="1" dirty="0">
                <a:solidFill>
                  <a:prstClr val="white"/>
                </a:solidFill>
                <a:ea typeface="Arial" charset="0"/>
                <a:cs typeface="Arial" charset="0"/>
              </a:rPr>
              <a:t>R </a:t>
            </a:r>
          </a:p>
        </p:txBody>
      </p:sp>
      <p:sp>
        <p:nvSpPr>
          <p:cNvPr id="20" name="Rounded Rectangle 40">
            <a:extLst>
              <a:ext uri="{FF2B5EF4-FFF2-40B4-BE49-F238E27FC236}">
                <a16:creationId xmlns:a16="http://schemas.microsoft.com/office/drawing/2014/main" id="{5154EBAE-D737-4FC9-B702-89A74DC8BCC1}"/>
              </a:ext>
            </a:extLst>
          </p:cNvPr>
          <p:cNvSpPr/>
          <p:nvPr/>
        </p:nvSpPr>
        <p:spPr bwMode="auto">
          <a:xfrm>
            <a:off x="4240043" y="2786157"/>
            <a:ext cx="486000" cy="405000"/>
          </a:xfrm>
          <a:prstGeom prst="roundRect">
            <a:avLst/>
          </a:prstGeom>
          <a:solidFill>
            <a:srgbClr val="F79646"/>
          </a:solidFill>
          <a:ln w="9525" cap="flat" cmpd="sng" algn="ctr">
            <a:noFill/>
            <a:prstDash val="solid"/>
          </a:ln>
          <a:effectLst/>
        </p:spPr>
        <p:txBody>
          <a:bodyPr lIns="34441" tIns="17221" rIns="34441" bIns="17221" anchor="ctr"/>
          <a:lstStyle/>
          <a:p>
            <a:pPr lvl="2" algn="ctr" defTabSz="685800" eaLnBrk="0" fontAlgn="base" hangingPunct="0">
              <a:spcBef>
                <a:spcPct val="0"/>
              </a:spcBef>
              <a:spcAft>
                <a:spcPct val="0"/>
              </a:spcAft>
              <a:buClrTx/>
              <a:tabLst>
                <a:tab pos="64292" algn="l"/>
              </a:tabLst>
              <a:defRPr/>
            </a:pPr>
            <a:r>
              <a:rPr lang="pt-BR" sz="750" b="1" dirty="0">
                <a:solidFill>
                  <a:prstClr val="white"/>
                </a:solidFill>
                <a:ea typeface="Arial" charset="0"/>
                <a:cs typeface="Arial" charset="0"/>
              </a:rPr>
              <a:t>IO + chemo</a:t>
            </a:r>
          </a:p>
        </p:txBody>
      </p:sp>
      <p:sp>
        <p:nvSpPr>
          <p:cNvPr id="21" name="Rounded Rectangle 41">
            <a:extLst>
              <a:ext uri="{FF2B5EF4-FFF2-40B4-BE49-F238E27FC236}">
                <a16:creationId xmlns:a16="http://schemas.microsoft.com/office/drawing/2014/main" id="{AC1D9838-F136-4D5E-9D80-C4FC6083CFF5}"/>
              </a:ext>
            </a:extLst>
          </p:cNvPr>
          <p:cNvSpPr/>
          <p:nvPr/>
        </p:nvSpPr>
        <p:spPr bwMode="auto">
          <a:xfrm>
            <a:off x="4810384" y="2786157"/>
            <a:ext cx="486000" cy="405000"/>
          </a:xfrm>
          <a:prstGeom prst="roundRect">
            <a:avLst/>
          </a:prstGeom>
          <a:solidFill>
            <a:sysClr val="window" lastClr="FFFFFF">
              <a:lumMod val="50000"/>
            </a:sysClr>
          </a:solidFill>
          <a:ln w="9525" cap="flat" cmpd="sng" algn="ctr">
            <a:noFill/>
            <a:prstDash val="solid"/>
          </a:ln>
          <a:effectLst/>
        </p:spPr>
        <p:txBody>
          <a:bodyPr lIns="34441" tIns="17221" rIns="34441" bIns="17221" anchor="ctr"/>
          <a:lstStyle/>
          <a:p>
            <a:pPr lvl="2" algn="ctr" defTabSz="685800" eaLnBrk="0" fontAlgn="base" hangingPunct="0">
              <a:spcBef>
                <a:spcPct val="0"/>
              </a:spcBef>
              <a:spcAft>
                <a:spcPct val="0"/>
              </a:spcAft>
              <a:buClrTx/>
              <a:tabLst>
                <a:tab pos="64292" algn="l"/>
              </a:tabLst>
              <a:defRPr/>
            </a:pPr>
            <a:r>
              <a:rPr lang="pt-BR" sz="750" b="1" dirty="0">
                <a:solidFill>
                  <a:prstClr val="white"/>
                </a:solidFill>
                <a:ea typeface="Arial" charset="0"/>
                <a:cs typeface="Arial" charset="0"/>
              </a:rPr>
              <a:t>Chemo</a:t>
            </a:r>
          </a:p>
        </p:txBody>
      </p:sp>
      <p:graphicFrame>
        <p:nvGraphicFramePr>
          <p:cNvPr id="22" name="Table 21">
            <a:extLst>
              <a:ext uri="{FF2B5EF4-FFF2-40B4-BE49-F238E27FC236}">
                <a16:creationId xmlns:a16="http://schemas.microsoft.com/office/drawing/2014/main" id="{65EFADC5-F08A-4833-8D16-476130F247C6}"/>
              </a:ext>
            </a:extLst>
          </p:cNvPr>
          <p:cNvGraphicFramePr>
            <a:graphicFrameLocks noGrp="1"/>
          </p:cNvGraphicFramePr>
          <p:nvPr/>
        </p:nvGraphicFramePr>
        <p:xfrm>
          <a:off x="3206707" y="3205652"/>
          <a:ext cx="2414768" cy="733428"/>
        </p:xfrm>
        <a:graphic>
          <a:graphicData uri="http://schemas.openxmlformats.org/drawingml/2006/table">
            <a:tbl>
              <a:tblPr firstRow="1" bandRow="1"/>
              <a:tblGrid>
                <a:gridCol w="478552">
                  <a:extLst>
                    <a:ext uri="{9D8B030D-6E8A-4147-A177-3AD203B41FA5}">
                      <a16:colId xmlns:a16="http://schemas.microsoft.com/office/drawing/2014/main" val="1623574214"/>
                    </a:ext>
                  </a:extLst>
                </a:gridCol>
                <a:gridCol w="414760">
                  <a:extLst>
                    <a:ext uri="{9D8B030D-6E8A-4147-A177-3AD203B41FA5}">
                      <a16:colId xmlns:a16="http://schemas.microsoft.com/office/drawing/2014/main" val="1911413329"/>
                    </a:ext>
                  </a:extLst>
                </a:gridCol>
                <a:gridCol w="732488">
                  <a:extLst>
                    <a:ext uri="{9D8B030D-6E8A-4147-A177-3AD203B41FA5}">
                      <a16:colId xmlns:a16="http://schemas.microsoft.com/office/drawing/2014/main" val="2467812626"/>
                    </a:ext>
                  </a:extLst>
                </a:gridCol>
                <a:gridCol w="394484">
                  <a:extLst>
                    <a:ext uri="{9D8B030D-6E8A-4147-A177-3AD203B41FA5}">
                      <a16:colId xmlns:a16="http://schemas.microsoft.com/office/drawing/2014/main" val="3081750293"/>
                    </a:ext>
                  </a:extLst>
                </a:gridCol>
                <a:gridCol w="394484">
                  <a:extLst>
                    <a:ext uri="{9D8B030D-6E8A-4147-A177-3AD203B41FA5}">
                      <a16:colId xmlns:a16="http://schemas.microsoft.com/office/drawing/2014/main" val="3574373335"/>
                    </a:ext>
                  </a:extLst>
                </a:gridCol>
              </a:tblGrid>
              <a:tr h="222885">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b="1" dirty="0"/>
                        <a:t>KN361</a:t>
                      </a:r>
                      <a:br>
                        <a:rPr lang="en-US" sz="700" b="1" dirty="0"/>
                      </a:br>
                      <a:r>
                        <a:rPr lang="en-US" sz="500" b="0" dirty="0"/>
                        <a:t>[NCT02853305]</a:t>
                      </a:r>
                      <a:endParaRPr lang="en-US" sz="700" b="0" dirty="0"/>
                    </a:p>
                  </a:txBody>
                  <a:tcPr marL="0" marR="0" marT="25718" marB="25718"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dirty="0"/>
                        <a:t>pembro</a:t>
                      </a:r>
                    </a:p>
                  </a:txBody>
                  <a:tcPr marL="0" marR="0" marT="25718" marB="25718"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dirty="0"/>
                        <a:t>pembro + chemo</a:t>
                      </a:r>
                    </a:p>
                  </a:txBody>
                  <a:tcPr marL="0" marR="0" marT="25718" marB="25718"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dirty="0"/>
                        <a:t>chemo</a:t>
                      </a:r>
                    </a:p>
                  </a:txBody>
                  <a:tcPr marL="0" marR="0" marT="25718" marB="25718"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dirty="0"/>
                        <a:t>OS, PFS</a:t>
                      </a:r>
                    </a:p>
                  </a:txBody>
                  <a:tcPr marL="0" marR="0" marT="25718" marB="25718"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4947160"/>
                  </a:ext>
                </a:extLst>
              </a:tr>
              <a:tr h="222885">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b="1" dirty="0"/>
                        <a:t>CM901</a:t>
                      </a:r>
                      <a:br>
                        <a:rPr lang="en-US" sz="700" b="1" dirty="0"/>
                      </a:br>
                      <a:r>
                        <a:rPr lang="en-US" sz="500" b="0" dirty="0"/>
                        <a:t>[NCT03036098]</a:t>
                      </a:r>
                      <a:endParaRPr lang="en-US" sz="700" b="0" dirty="0"/>
                    </a:p>
                  </a:txBody>
                  <a:tcPr marL="0" marR="0" marT="25718" marB="25718"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dirty="0"/>
                        <a:t>--</a:t>
                      </a:r>
                    </a:p>
                  </a:txBody>
                  <a:tcPr marL="0" marR="0" marT="25718" marB="25718"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dirty="0"/>
                        <a:t>nivo + chemo*</a:t>
                      </a:r>
                    </a:p>
                  </a:txBody>
                  <a:tcPr marL="0" marR="0" marT="25718" marB="25718"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dirty="0"/>
                        <a:t>chemo</a:t>
                      </a:r>
                    </a:p>
                  </a:txBody>
                  <a:tcPr marL="0" marR="0" marT="25718" marB="25718"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dirty="0"/>
                        <a:t>OS, PFS</a:t>
                      </a:r>
                    </a:p>
                  </a:txBody>
                  <a:tcPr marL="0" marR="0" marT="25718" marB="25718"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771893426"/>
                  </a:ext>
                </a:extLst>
              </a:tr>
              <a:tr h="257175">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b="1" dirty="0"/>
                        <a:t>IMvigor130</a:t>
                      </a:r>
                      <a:br>
                        <a:rPr lang="en-US" sz="700" b="1" dirty="0"/>
                      </a:br>
                      <a:r>
                        <a:rPr lang="en-US" sz="500" b="0" dirty="0"/>
                        <a:t>[NCT02807636]</a:t>
                      </a:r>
                      <a:endParaRPr lang="en-US" sz="700" b="0" dirty="0"/>
                    </a:p>
                  </a:txBody>
                  <a:tcPr marL="0" marR="0" marT="25718" marB="25718"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dirty="0"/>
                        <a:t>atezo</a:t>
                      </a:r>
                    </a:p>
                  </a:txBody>
                  <a:tcPr marL="0" marR="0" marT="25718" marB="25718"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dirty="0"/>
                        <a:t>atezo + chemo</a:t>
                      </a:r>
                    </a:p>
                  </a:txBody>
                  <a:tcPr marL="0" marR="0" marT="25718" marB="25718"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dirty="0"/>
                        <a:t>chemo</a:t>
                      </a:r>
                    </a:p>
                  </a:txBody>
                  <a:tcPr marL="0" marR="0" marT="25718" marB="25718"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dirty="0"/>
                        <a:t>OS, PFS, safety</a:t>
                      </a:r>
                    </a:p>
                  </a:txBody>
                  <a:tcPr marL="0" marR="0" marT="25718" marB="25718"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962583671"/>
                  </a:ext>
                </a:extLst>
              </a:tr>
            </a:tbl>
          </a:graphicData>
        </a:graphic>
      </p:graphicFrame>
      <p:sp>
        <p:nvSpPr>
          <p:cNvPr id="23" name="Rounded Rectangle 52">
            <a:extLst>
              <a:ext uri="{FF2B5EF4-FFF2-40B4-BE49-F238E27FC236}">
                <a16:creationId xmlns:a16="http://schemas.microsoft.com/office/drawing/2014/main" id="{DFA32360-E155-4050-8456-2FD0760FFD65}"/>
              </a:ext>
            </a:extLst>
          </p:cNvPr>
          <p:cNvSpPr/>
          <p:nvPr/>
        </p:nvSpPr>
        <p:spPr>
          <a:xfrm>
            <a:off x="1797413" y="2787163"/>
            <a:ext cx="486000" cy="405000"/>
          </a:xfrm>
          <a:prstGeom prst="roundRect">
            <a:avLst/>
          </a:prstGeom>
          <a:solidFill>
            <a:schemeClr val="accent5"/>
          </a:solidFill>
          <a:ln w="9525" cap="flat" cmpd="sng" algn="ctr">
            <a:noFill/>
            <a:prstDash val="solid"/>
          </a:ln>
          <a:effectLst/>
        </p:spPr>
        <p:txBody>
          <a:bodyPr lIns="34441" tIns="17221" rIns="34441" bIns="17221" anchor="ctr"/>
          <a:lstStyle/>
          <a:p>
            <a:pPr algn="ctr" defTabSz="685800" eaLnBrk="0" fontAlgn="base" hangingPunct="0">
              <a:lnSpc>
                <a:spcPct val="80000"/>
              </a:lnSpc>
              <a:spcBef>
                <a:spcPct val="0"/>
              </a:spcBef>
              <a:spcAft>
                <a:spcPct val="0"/>
              </a:spcAft>
              <a:buClrTx/>
              <a:defRPr/>
            </a:pPr>
            <a:r>
              <a:rPr lang="en-US" altLang="zh-TW" sz="750" b="1" dirty="0">
                <a:solidFill>
                  <a:prstClr val="white"/>
                </a:solidFill>
                <a:ea typeface="Arial" charset="0"/>
                <a:cs typeface="Arial" charset="0"/>
              </a:rPr>
              <a:t>IO</a:t>
            </a:r>
          </a:p>
        </p:txBody>
      </p:sp>
      <p:cxnSp>
        <p:nvCxnSpPr>
          <p:cNvPr id="24" name="Straight Arrow Connector 107">
            <a:extLst>
              <a:ext uri="{FF2B5EF4-FFF2-40B4-BE49-F238E27FC236}">
                <a16:creationId xmlns:a16="http://schemas.microsoft.com/office/drawing/2014/main" id="{DB782803-1160-45C2-8BB2-10AB1FE45B08}"/>
              </a:ext>
            </a:extLst>
          </p:cNvPr>
          <p:cNvCxnSpPr>
            <a:cxnSpLocks noChangeShapeType="1"/>
          </p:cNvCxnSpPr>
          <p:nvPr/>
        </p:nvCxnSpPr>
        <p:spPr bwMode="auto">
          <a:xfrm>
            <a:off x="2344019" y="2055321"/>
            <a:ext cx="0" cy="268976"/>
          </a:xfrm>
          <a:prstGeom prst="straightConnector1">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5" name="Rounded Rectangle 54">
            <a:extLst>
              <a:ext uri="{FF2B5EF4-FFF2-40B4-BE49-F238E27FC236}">
                <a16:creationId xmlns:a16="http://schemas.microsoft.com/office/drawing/2014/main" id="{A01121FA-CB93-43F7-A0A0-5DD42596D531}"/>
              </a:ext>
            </a:extLst>
          </p:cNvPr>
          <p:cNvSpPr/>
          <p:nvPr/>
        </p:nvSpPr>
        <p:spPr bwMode="auto">
          <a:xfrm>
            <a:off x="1731846" y="1656239"/>
            <a:ext cx="1215000" cy="405000"/>
          </a:xfrm>
          <a:prstGeom prst="roundRect">
            <a:avLst/>
          </a:prstGeom>
          <a:solidFill>
            <a:schemeClr val="tx2"/>
          </a:solidFill>
          <a:ln w="9525" cap="flat" cmpd="sng" algn="ctr">
            <a:noFill/>
            <a:prstDash val="solid"/>
          </a:ln>
          <a:effectLst/>
        </p:spPr>
        <p:txBody>
          <a:bodyPr lIns="3858" tIns="3858" rIns="3858" bIns="3858"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0" fontAlgn="base" hangingPunct="0">
              <a:spcBef>
                <a:spcPts val="113"/>
              </a:spcBef>
              <a:spcAft>
                <a:spcPts val="113"/>
              </a:spcAft>
              <a:buClrTx/>
              <a:defRPr/>
            </a:pPr>
            <a:r>
              <a:rPr lang="en-US" altLang="en-US" sz="750" dirty="0">
                <a:solidFill>
                  <a:srgbClr val="FFFFFF"/>
                </a:solidFill>
                <a:ea typeface="ＭＳ Ｐゴシック" charset="0"/>
                <a:cs typeface="Arial" panose="020B0604020202020204" pitchFamily="34" charset="0"/>
              </a:rPr>
              <a:t>Metastatic UC</a:t>
            </a:r>
          </a:p>
          <a:p>
            <a:pPr algn="ctr" defTabSz="685800" eaLnBrk="0" fontAlgn="base" hangingPunct="0">
              <a:spcBef>
                <a:spcPts val="113"/>
              </a:spcBef>
              <a:spcAft>
                <a:spcPts val="113"/>
              </a:spcAft>
              <a:buClrTx/>
              <a:defRPr/>
            </a:pPr>
            <a:r>
              <a:rPr lang="en-US" altLang="en-US" sz="750" dirty="0">
                <a:solidFill>
                  <a:srgbClr val="FFFFFF"/>
                </a:solidFill>
                <a:ea typeface="ＭＳ Ｐゴシック" charset="0"/>
                <a:cs typeface="Arial" panose="020B0604020202020204" pitchFamily="34" charset="0"/>
              </a:rPr>
              <a:t>CR / PR / SD following platinum-based treatment</a:t>
            </a:r>
            <a:endParaRPr lang="en-GB" altLang="en-US" sz="750" dirty="0">
              <a:solidFill>
                <a:srgbClr val="FFFFFF"/>
              </a:solidFill>
              <a:ea typeface="ＭＳ Ｐゴシック" charset="0"/>
              <a:cs typeface="Arial" panose="020B0604020202020204" pitchFamily="34" charset="0"/>
            </a:endParaRPr>
          </a:p>
        </p:txBody>
      </p:sp>
      <p:cxnSp>
        <p:nvCxnSpPr>
          <p:cNvPr id="26" name="Elbow Connector 55">
            <a:extLst>
              <a:ext uri="{FF2B5EF4-FFF2-40B4-BE49-F238E27FC236}">
                <a16:creationId xmlns:a16="http://schemas.microsoft.com/office/drawing/2014/main" id="{757025C1-BB56-447C-8CEF-B374C75671C9}"/>
              </a:ext>
            </a:extLst>
          </p:cNvPr>
          <p:cNvCxnSpPr>
            <a:cxnSpLocks noChangeShapeType="1"/>
          </p:cNvCxnSpPr>
          <p:nvPr/>
        </p:nvCxnSpPr>
        <p:spPr bwMode="auto">
          <a:xfrm flipH="1">
            <a:off x="2030626" y="2607634"/>
            <a:ext cx="486000" cy="154305"/>
          </a:xfrm>
          <a:prstGeom prst="bentConnector2">
            <a:avLst/>
          </a:prstGeom>
          <a:noFill/>
          <a:ln w="19050">
            <a:solidFill>
              <a:srgbClr val="000000"/>
            </a:solidFill>
            <a:miter lim="800000"/>
            <a:headEnd/>
            <a:tailEnd type="triangle" w="med" len="med"/>
          </a:ln>
          <a:effectLst>
            <a:outerShdw blurRad="50800" dist="38100" dir="2700000" algn="tl" rotWithShape="0">
              <a:srgbClr val="808080">
                <a:alpha val="39998"/>
              </a:srgbClr>
            </a:outerShdw>
          </a:effectLst>
          <a:extLst>
            <a:ext uri="{909E8E84-426E-40DD-AFC4-6F175D3DCCD1}">
              <a14:hiddenFill xmlns:a14="http://schemas.microsoft.com/office/drawing/2010/main">
                <a:noFill/>
              </a14:hiddenFill>
            </a:ext>
          </a:extLst>
        </p:spPr>
      </p:cxnSp>
      <p:cxnSp>
        <p:nvCxnSpPr>
          <p:cNvPr id="27" name="Elbow Connector 56">
            <a:extLst>
              <a:ext uri="{FF2B5EF4-FFF2-40B4-BE49-F238E27FC236}">
                <a16:creationId xmlns:a16="http://schemas.microsoft.com/office/drawing/2014/main" id="{2F957CC3-1538-45A3-BE09-612CD287945D}"/>
              </a:ext>
            </a:extLst>
          </p:cNvPr>
          <p:cNvCxnSpPr>
            <a:cxnSpLocks noChangeShapeType="1"/>
          </p:cNvCxnSpPr>
          <p:nvPr/>
        </p:nvCxnSpPr>
        <p:spPr bwMode="auto">
          <a:xfrm rot="16200000" flipH="1">
            <a:off x="2369992" y="2482510"/>
            <a:ext cx="257175" cy="308610"/>
          </a:xfrm>
          <a:prstGeom prst="bentConnector3">
            <a:avLst>
              <a:gd name="adj1" fmla="val 38943"/>
            </a:avLst>
          </a:prstGeom>
          <a:noFill/>
          <a:ln w="19050">
            <a:solidFill>
              <a:srgbClr val="000000"/>
            </a:solidFill>
            <a:miter lim="800000"/>
            <a:headEnd/>
            <a:tailEnd type="triangle" w="med" len="med"/>
          </a:ln>
          <a:effectLst>
            <a:outerShdw blurRad="50800" dist="38100" dir="2700000" algn="tl" rotWithShape="0">
              <a:srgbClr val="808080">
                <a:alpha val="39998"/>
              </a:srgbClr>
            </a:outerShdw>
          </a:effectLst>
          <a:extLst>
            <a:ext uri="{909E8E84-426E-40DD-AFC4-6F175D3DCCD1}">
              <a14:hiddenFill xmlns:a14="http://schemas.microsoft.com/office/drawing/2010/main">
                <a:noFill/>
              </a14:hiddenFill>
            </a:ext>
          </a:extLst>
        </p:spPr>
      </p:cxnSp>
      <p:sp>
        <p:nvSpPr>
          <p:cNvPr id="28" name="Rounded Rectangle 59">
            <a:extLst>
              <a:ext uri="{FF2B5EF4-FFF2-40B4-BE49-F238E27FC236}">
                <a16:creationId xmlns:a16="http://schemas.microsoft.com/office/drawing/2014/main" id="{8346B6D3-9B4F-49A0-92F7-B50481EFE045}"/>
              </a:ext>
            </a:extLst>
          </p:cNvPr>
          <p:cNvSpPr/>
          <p:nvPr/>
        </p:nvSpPr>
        <p:spPr bwMode="auto">
          <a:xfrm>
            <a:off x="2416857" y="2786157"/>
            <a:ext cx="486000" cy="405000"/>
          </a:xfrm>
          <a:prstGeom prst="roundRect">
            <a:avLst/>
          </a:prstGeom>
          <a:solidFill>
            <a:schemeClr val="accent3"/>
          </a:solidFill>
          <a:ln w="9525" cap="flat" cmpd="sng" algn="ctr">
            <a:noFill/>
            <a:prstDash val="solid"/>
          </a:ln>
          <a:effectLst/>
        </p:spPr>
        <p:txBody>
          <a:bodyPr lIns="34441" tIns="17221" rIns="34441" bIns="17221" anchor="ctr"/>
          <a:lstStyle/>
          <a:p>
            <a:pPr lvl="2" algn="ctr" defTabSz="685800" eaLnBrk="0" fontAlgn="base" hangingPunct="0">
              <a:spcBef>
                <a:spcPct val="0"/>
              </a:spcBef>
              <a:spcAft>
                <a:spcPct val="0"/>
              </a:spcAft>
              <a:buClrTx/>
              <a:tabLst>
                <a:tab pos="64292" algn="l"/>
              </a:tabLst>
              <a:defRPr/>
            </a:pPr>
            <a:r>
              <a:rPr lang="pt-BR" sz="750" b="1" dirty="0">
                <a:solidFill>
                  <a:prstClr val="white"/>
                </a:solidFill>
                <a:ea typeface="Arial" charset="0"/>
                <a:cs typeface="Arial" charset="0"/>
              </a:rPr>
              <a:t>Placebo / BSC</a:t>
            </a:r>
          </a:p>
        </p:txBody>
      </p:sp>
      <p:graphicFrame>
        <p:nvGraphicFramePr>
          <p:cNvPr id="29" name="Table 28">
            <a:extLst>
              <a:ext uri="{FF2B5EF4-FFF2-40B4-BE49-F238E27FC236}">
                <a16:creationId xmlns:a16="http://schemas.microsoft.com/office/drawing/2014/main" id="{71DCDDE3-5571-4F55-AB3B-CD90F7164F65}"/>
              </a:ext>
            </a:extLst>
          </p:cNvPr>
          <p:cNvGraphicFramePr>
            <a:graphicFrameLocks noGrp="1"/>
          </p:cNvGraphicFramePr>
          <p:nvPr/>
        </p:nvGraphicFramePr>
        <p:xfrm>
          <a:off x="1025143" y="3214595"/>
          <a:ext cx="2145681" cy="499112"/>
        </p:xfrm>
        <a:graphic>
          <a:graphicData uri="http://schemas.openxmlformats.org/drawingml/2006/table">
            <a:tbl>
              <a:tblPr firstRow="1" bandRow="1"/>
              <a:tblGrid>
                <a:gridCol w="492742">
                  <a:extLst>
                    <a:ext uri="{9D8B030D-6E8A-4147-A177-3AD203B41FA5}">
                      <a16:colId xmlns:a16="http://schemas.microsoft.com/office/drawing/2014/main" val="928897348"/>
                    </a:ext>
                  </a:extLst>
                </a:gridCol>
                <a:gridCol w="710731">
                  <a:extLst>
                    <a:ext uri="{9D8B030D-6E8A-4147-A177-3AD203B41FA5}">
                      <a16:colId xmlns:a16="http://schemas.microsoft.com/office/drawing/2014/main" val="1911413329"/>
                    </a:ext>
                  </a:extLst>
                </a:gridCol>
                <a:gridCol w="637603">
                  <a:extLst>
                    <a:ext uri="{9D8B030D-6E8A-4147-A177-3AD203B41FA5}">
                      <a16:colId xmlns:a16="http://schemas.microsoft.com/office/drawing/2014/main" val="2467812626"/>
                    </a:ext>
                  </a:extLst>
                </a:gridCol>
                <a:gridCol w="304605">
                  <a:extLst>
                    <a:ext uri="{9D8B030D-6E8A-4147-A177-3AD203B41FA5}">
                      <a16:colId xmlns:a16="http://schemas.microsoft.com/office/drawing/2014/main" val="3214828945"/>
                    </a:ext>
                  </a:extLst>
                </a:gridCol>
              </a:tblGrid>
              <a:tr h="222885">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b="1" dirty="0"/>
                        <a:t>JB100</a:t>
                      </a:r>
                      <a:br>
                        <a:rPr lang="en-US" sz="700" b="1" dirty="0"/>
                      </a:br>
                      <a:r>
                        <a:rPr lang="en-GB" sz="500" b="0" i="0" kern="1200" dirty="0">
                          <a:solidFill>
                            <a:schemeClr val="tx1"/>
                          </a:solidFill>
                          <a:effectLst/>
                          <a:latin typeface="Arial"/>
                          <a:ea typeface="+mn-ea"/>
                          <a:cs typeface="+mn-cs"/>
                        </a:rPr>
                        <a:t>[NCT02603432]</a:t>
                      </a:r>
                      <a:endParaRPr lang="en-US" sz="700" b="0" dirty="0"/>
                    </a:p>
                  </a:txBody>
                  <a:tcPr marL="0" marR="0" marT="25718" marB="25718"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dirty="0"/>
                        <a:t>avelumab</a:t>
                      </a:r>
                    </a:p>
                  </a:txBody>
                  <a:tcPr marL="0" marR="0" marT="25718" marB="25718"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dirty="0"/>
                        <a:t>BSC</a:t>
                      </a:r>
                    </a:p>
                  </a:txBody>
                  <a:tcPr marL="0" marR="0" marT="25718" marB="25718"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dirty="0"/>
                        <a:t>OS</a:t>
                      </a:r>
                    </a:p>
                  </a:txBody>
                  <a:tcPr marL="0" marR="0" marT="25718" marB="25718"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4947160"/>
                  </a:ext>
                </a:extLst>
              </a:tr>
              <a:tr h="257175">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b="1" dirty="0"/>
                        <a:t>HOOSIER</a:t>
                      </a:r>
                      <a:br>
                        <a:rPr lang="en-US" sz="700" b="1" dirty="0"/>
                      </a:br>
                      <a:r>
                        <a:rPr lang="en-US" sz="500" b="0" dirty="0"/>
                        <a:t>[NCT02500121]</a:t>
                      </a:r>
                      <a:endParaRPr lang="en-US" sz="700" b="0" dirty="0"/>
                    </a:p>
                  </a:txBody>
                  <a:tcPr marL="0" marR="0" marT="25718" marB="25718"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dirty="0"/>
                        <a:t>pembro</a:t>
                      </a:r>
                    </a:p>
                  </a:txBody>
                  <a:tcPr marL="0" marR="0" marT="25718" marB="25718"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dirty="0"/>
                        <a:t>placebo</a:t>
                      </a:r>
                    </a:p>
                  </a:txBody>
                  <a:tcPr marL="0" marR="0" marT="25718" marB="25718"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57189" rtl="0" eaLnBrk="1" latinLnBrk="0" hangingPunct="1">
                        <a:defRPr sz="1800" kern="1200">
                          <a:solidFill>
                            <a:schemeClr val="tx1"/>
                          </a:solidFill>
                          <a:latin typeface="Arial"/>
                        </a:defRPr>
                      </a:lvl1pPr>
                      <a:lvl2pPr marL="457189" algn="l" defTabSz="457189" rtl="0" eaLnBrk="1" latinLnBrk="0" hangingPunct="1">
                        <a:defRPr sz="1800" kern="1200">
                          <a:solidFill>
                            <a:schemeClr val="tx1"/>
                          </a:solidFill>
                          <a:latin typeface="Arial"/>
                        </a:defRPr>
                      </a:lvl2pPr>
                      <a:lvl3pPr marL="914378" algn="l" defTabSz="457189" rtl="0" eaLnBrk="1" latinLnBrk="0" hangingPunct="1">
                        <a:defRPr sz="1800" kern="1200">
                          <a:solidFill>
                            <a:schemeClr val="tx1"/>
                          </a:solidFill>
                          <a:latin typeface="Arial"/>
                        </a:defRPr>
                      </a:lvl3pPr>
                      <a:lvl4pPr marL="1371566" algn="l" defTabSz="457189" rtl="0" eaLnBrk="1" latinLnBrk="0" hangingPunct="1">
                        <a:defRPr sz="1800" kern="1200">
                          <a:solidFill>
                            <a:schemeClr val="tx1"/>
                          </a:solidFill>
                          <a:latin typeface="Arial"/>
                        </a:defRPr>
                      </a:lvl4pPr>
                      <a:lvl5pPr marL="1828754" algn="l" defTabSz="457189" rtl="0" eaLnBrk="1" latinLnBrk="0" hangingPunct="1">
                        <a:defRPr sz="1800" kern="1200">
                          <a:solidFill>
                            <a:schemeClr val="tx1"/>
                          </a:solidFill>
                          <a:latin typeface="Arial"/>
                        </a:defRPr>
                      </a:lvl5pPr>
                      <a:lvl6pPr marL="2285943" algn="l" defTabSz="457189" rtl="0" eaLnBrk="1" latinLnBrk="0" hangingPunct="1">
                        <a:defRPr sz="1800" kern="1200">
                          <a:solidFill>
                            <a:schemeClr val="tx1"/>
                          </a:solidFill>
                          <a:latin typeface="Arial"/>
                        </a:defRPr>
                      </a:lvl6pPr>
                      <a:lvl7pPr marL="2743132" algn="l" defTabSz="457189" rtl="0" eaLnBrk="1" latinLnBrk="0" hangingPunct="1">
                        <a:defRPr sz="1800" kern="1200">
                          <a:solidFill>
                            <a:schemeClr val="tx1"/>
                          </a:solidFill>
                          <a:latin typeface="Arial"/>
                        </a:defRPr>
                      </a:lvl7pPr>
                      <a:lvl8pPr marL="3200320" algn="l" defTabSz="457189" rtl="0" eaLnBrk="1" latinLnBrk="0" hangingPunct="1">
                        <a:defRPr sz="1800" kern="1200">
                          <a:solidFill>
                            <a:schemeClr val="tx1"/>
                          </a:solidFill>
                          <a:latin typeface="Arial"/>
                        </a:defRPr>
                      </a:lvl8pPr>
                      <a:lvl9pPr marL="3657509" algn="l" defTabSz="457189" rtl="0" eaLnBrk="1" latinLnBrk="0" hangingPunct="1">
                        <a:defRPr sz="1800" kern="1200">
                          <a:solidFill>
                            <a:schemeClr val="tx1"/>
                          </a:solidFill>
                          <a:latin typeface="Arial"/>
                        </a:defRPr>
                      </a:lvl9pPr>
                    </a:lstStyle>
                    <a:p>
                      <a:pPr algn="ctr"/>
                      <a:r>
                        <a:rPr lang="en-US" sz="700" dirty="0"/>
                        <a:t>6-mo PFS</a:t>
                      </a:r>
                    </a:p>
                  </a:txBody>
                  <a:tcPr marL="0" marR="0" marT="25718" marB="25718"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025269223"/>
                  </a:ext>
                </a:extLst>
              </a:tr>
            </a:tbl>
          </a:graphicData>
        </a:graphic>
      </p:graphicFrame>
      <p:sp>
        <p:nvSpPr>
          <p:cNvPr id="30" name="Oval 29">
            <a:extLst>
              <a:ext uri="{FF2B5EF4-FFF2-40B4-BE49-F238E27FC236}">
                <a16:creationId xmlns:a16="http://schemas.microsoft.com/office/drawing/2014/main" id="{B1C9F494-C3AF-4827-BAB8-3133BDC7D316}"/>
              </a:ext>
            </a:extLst>
          </p:cNvPr>
          <p:cNvSpPr>
            <a:spLocks/>
          </p:cNvSpPr>
          <p:nvPr/>
        </p:nvSpPr>
        <p:spPr bwMode="auto">
          <a:xfrm>
            <a:off x="2169181" y="2177028"/>
            <a:ext cx="349679" cy="338236"/>
          </a:xfrm>
          <a:prstGeom prst="ellipse">
            <a:avLst/>
          </a:prstGeom>
          <a:solidFill>
            <a:schemeClr val="accent1"/>
          </a:solidFill>
          <a:ln w="9525" cap="flat" cmpd="sng" algn="ctr">
            <a:noFill/>
            <a:prstDash val="solid"/>
          </a:ln>
          <a:effectLst/>
        </p:spPr>
        <p:txBody>
          <a:bodyPr lIns="34441" tIns="17221" rIns="34441" bIns="17221" anchor="ctr"/>
          <a:lstStyle/>
          <a:p>
            <a:pPr algn="ctr" defTabSz="342900" eaLnBrk="0" fontAlgn="base" hangingPunct="0">
              <a:spcBef>
                <a:spcPct val="0"/>
              </a:spcBef>
              <a:spcAft>
                <a:spcPct val="0"/>
              </a:spcAft>
              <a:buClrTx/>
              <a:defRPr/>
            </a:pPr>
            <a:r>
              <a:rPr lang="en-US" sz="750" b="1" dirty="0">
                <a:solidFill>
                  <a:prstClr val="white"/>
                </a:solidFill>
                <a:ea typeface="Arial" charset="0"/>
                <a:cs typeface="Arial" charset="0"/>
              </a:rPr>
              <a:t>R </a:t>
            </a:r>
          </a:p>
        </p:txBody>
      </p:sp>
      <p:sp>
        <p:nvSpPr>
          <p:cNvPr id="31" name="TextBox 30">
            <a:extLst>
              <a:ext uri="{FF2B5EF4-FFF2-40B4-BE49-F238E27FC236}">
                <a16:creationId xmlns:a16="http://schemas.microsoft.com/office/drawing/2014/main" id="{B975A406-9CCB-4A5D-ABE7-9CEDA5091528}"/>
              </a:ext>
            </a:extLst>
          </p:cNvPr>
          <p:cNvSpPr txBox="1"/>
          <p:nvPr/>
        </p:nvSpPr>
        <p:spPr>
          <a:xfrm>
            <a:off x="1437349" y="4036076"/>
            <a:ext cx="5530487" cy="97971"/>
          </a:xfrm>
          <a:prstGeom prst="rect">
            <a:avLst/>
          </a:prstGeom>
          <a:noFill/>
        </p:spPr>
        <p:txBody>
          <a:bodyPr wrap="square" rtlCol="0" anchor="t">
            <a:noAutofit/>
          </a:bodyPr>
          <a:lstStyle/>
          <a:p>
            <a:pPr defTabSz="342900" eaLnBrk="0" fontAlgn="base" hangingPunct="0">
              <a:spcBef>
                <a:spcPct val="0"/>
              </a:spcBef>
              <a:spcAft>
                <a:spcPct val="0"/>
              </a:spcAft>
              <a:buClrTx/>
              <a:defRPr/>
            </a:pPr>
            <a:r>
              <a:rPr lang="en-GB" sz="600" kern="1200" dirty="0">
                <a:solidFill>
                  <a:srgbClr val="FFFFFF">
                    <a:lumMod val="50000"/>
                  </a:srgbClr>
                </a:solidFill>
                <a:ea typeface="ＭＳ Ｐゴシック" charset="0"/>
                <a:cs typeface="+mn-cs"/>
              </a:rPr>
              <a:t>*For cisplatin-eligible patients only</a:t>
            </a:r>
          </a:p>
        </p:txBody>
      </p:sp>
      <p:cxnSp>
        <p:nvCxnSpPr>
          <p:cNvPr id="32" name="Straight Connector 31">
            <a:extLst>
              <a:ext uri="{FF2B5EF4-FFF2-40B4-BE49-F238E27FC236}">
                <a16:creationId xmlns:a16="http://schemas.microsoft.com/office/drawing/2014/main" id="{4099FE4E-C8D4-4E3F-BE81-F76F76CA4A30}"/>
              </a:ext>
            </a:extLst>
          </p:cNvPr>
          <p:cNvCxnSpPr>
            <a:cxnSpLocks/>
          </p:cNvCxnSpPr>
          <p:nvPr/>
        </p:nvCxnSpPr>
        <p:spPr>
          <a:xfrm>
            <a:off x="3191986" y="1366549"/>
            <a:ext cx="0" cy="2751315"/>
          </a:xfrm>
          <a:prstGeom prst="line">
            <a:avLst/>
          </a:prstGeom>
          <a:ln>
            <a:solidFill>
              <a:schemeClr val="accent4"/>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B42C48-6A66-4AD0-BEF8-15E7D3D56C97}"/>
              </a:ext>
            </a:extLst>
          </p:cNvPr>
          <p:cNvCxnSpPr>
            <a:cxnSpLocks/>
          </p:cNvCxnSpPr>
          <p:nvPr/>
        </p:nvCxnSpPr>
        <p:spPr>
          <a:xfrm flipH="1">
            <a:off x="5636193" y="1366549"/>
            <a:ext cx="24881" cy="2751315"/>
          </a:xfrm>
          <a:prstGeom prst="line">
            <a:avLst/>
          </a:prstGeom>
          <a:ln>
            <a:solidFill>
              <a:schemeClr val="accent4"/>
            </a:solidFill>
            <a:prstDash val="sysDash"/>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428869C1-2912-DD90-95EB-462B8232B763}"/>
              </a:ext>
            </a:extLst>
          </p:cNvPr>
          <p:cNvSpPr/>
          <p:nvPr/>
        </p:nvSpPr>
        <p:spPr>
          <a:xfrm>
            <a:off x="3101544" y="3385853"/>
            <a:ext cx="2559530" cy="31589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 name="Oval 34">
            <a:extLst>
              <a:ext uri="{FF2B5EF4-FFF2-40B4-BE49-F238E27FC236}">
                <a16:creationId xmlns:a16="http://schemas.microsoft.com/office/drawing/2014/main" id="{866373A6-91EE-BD0F-D62D-E302134341A9}"/>
              </a:ext>
            </a:extLst>
          </p:cNvPr>
          <p:cNvSpPr/>
          <p:nvPr/>
        </p:nvSpPr>
        <p:spPr>
          <a:xfrm>
            <a:off x="714381" y="3212391"/>
            <a:ext cx="2526255" cy="23329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Oval 3">
            <a:extLst>
              <a:ext uri="{FF2B5EF4-FFF2-40B4-BE49-F238E27FC236}">
                <a16:creationId xmlns:a16="http://schemas.microsoft.com/office/drawing/2014/main" id="{466C2BC0-3EEF-6B11-C552-10F9D8B7DD37}"/>
              </a:ext>
            </a:extLst>
          </p:cNvPr>
          <p:cNvSpPr/>
          <p:nvPr/>
        </p:nvSpPr>
        <p:spPr>
          <a:xfrm>
            <a:off x="5593870" y="3635137"/>
            <a:ext cx="2559530" cy="34686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1897894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4848" y="1888332"/>
            <a:ext cx="5854303" cy="258365"/>
          </a:xfrm>
        </p:spPr>
        <p:txBody>
          <a:bodyPr/>
          <a:lstStyle/>
          <a:p>
            <a:r>
              <a:rPr lang="en-US" sz="525" b="1" kern="1200" dirty="0">
                <a:solidFill>
                  <a:schemeClr val="tx1"/>
                </a:solidFill>
                <a:latin typeface="Arial" charset="0"/>
                <a:ea typeface="+mn-ea"/>
                <a:cs typeface="+mn-cs"/>
              </a:rPr>
              <a:t>JAVELIN Bladder 100 study design (NCT02603432)</a:t>
            </a: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 y="154782"/>
            <a:ext cx="9064487" cy="4178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0711456"/>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b="1" kern="1200" dirty="0">
                <a:solidFill>
                  <a:schemeClr val="tx1"/>
                </a:solidFill>
                <a:latin typeface="Arial" charset="0"/>
                <a:ea typeface="+mn-ea"/>
                <a:cs typeface="+mn-cs"/>
              </a:rPr>
              <a:t>$Title$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5203"/>
            <a:ext cx="9144000" cy="434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4369361"/>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spc="-15" dirty="0"/>
              <a:t>  Study design (NIVO+GC vs GC in cisplatin-eligible patients)</a:t>
            </a:r>
            <a:r>
              <a:rPr lang="en-US" spc="-15" baseline="30000" dirty="0"/>
              <a:t>a</a:t>
            </a:r>
          </a:p>
        </p:txBody>
      </p:sp>
      <p:sp>
        <p:nvSpPr>
          <p:cNvPr id="8" name="TextBox 7">
            <a:extLst>
              <a:ext uri="{FF2B5EF4-FFF2-40B4-BE49-F238E27FC236}">
                <a16:creationId xmlns:a16="http://schemas.microsoft.com/office/drawing/2014/main" id="{96F9191D-2CEB-44B6-9FBF-7767E7563122}"/>
              </a:ext>
            </a:extLst>
          </p:cNvPr>
          <p:cNvSpPr txBox="1"/>
          <p:nvPr>
            <p:custDataLst>
              <p:tags r:id="rId2"/>
            </p:custDataLst>
          </p:nvPr>
        </p:nvSpPr>
        <p:spPr>
          <a:xfrm>
            <a:off x="237898" y="3719169"/>
            <a:ext cx="8501596" cy="623248"/>
          </a:xfrm>
          <a:prstGeom prst="rect">
            <a:avLst/>
          </a:prstGeom>
          <a:noFill/>
        </p:spPr>
        <p:txBody>
          <a:bodyPr vert="horz" wrap="square" lIns="0" tIns="0" rIns="0" bIns="0" rtlCol="0" anchor="b" anchorCtr="0">
            <a:spAutoFit/>
          </a:bodyPr>
          <a:lstStyle/>
          <a:p>
            <a:pPr defTabSz="914240">
              <a:lnSpc>
                <a:spcPct val="90000"/>
              </a:lnSpc>
              <a:spcBef>
                <a:spcPts val="400"/>
              </a:spcBef>
              <a:buClrTx/>
              <a:defRPr/>
            </a:pPr>
            <a:r>
              <a:rPr lang="en-IE" sz="750" kern="1200" baseline="30000" dirty="0" err="1">
                <a:solidFill>
                  <a:srgbClr val="433F3F"/>
                </a:solidFill>
                <a:latin typeface="Trebuchet MS" panose="020B0603020202020204" pitchFamily="34" charset="0"/>
                <a:ea typeface="+mn-ea"/>
                <a:cs typeface="Arial" panose="020B0604020202020204" pitchFamily="34" charset="0"/>
              </a:rPr>
              <a:t>a</a:t>
            </a:r>
            <a:r>
              <a:rPr lang="en-IE" sz="750" kern="1200" dirty="0" err="1">
                <a:solidFill>
                  <a:srgbClr val="433F3F"/>
                </a:solidFill>
                <a:latin typeface="Trebuchet MS" panose="020B0603020202020204" pitchFamily="34" charset="0"/>
                <a:ea typeface="+mn-ea"/>
                <a:cs typeface="Arial" panose="020B0604020202020204" pitchFamily="34" charset="0"/>
              </a:rPr>
              <a:t>Further</a:t>
            </a:r>
            <a:r>
              <a:rPr lang="en-IE" sz="750" kern="1200" dirty="0">
                <a:solidFill>
                  <a:srgbClr val="433F3F"/>
                </a:solidFill>
                <a:latin typeface="Trebuchet MS" panose="020B0603020202020204" pitchFamily="34" charset="0"/>
                <a:ea typeface="+mn-ea"/>
                <a:cs typeface="Arial" panose="020B0604020202020204" pitchFamily="34" charset="0"/>
              </a:rPr>
              <a:t> CheckMate 901 study design details are available at https://clinicaltrials.gov/ct2/show/NCT03036098. </a:t>
            </a:r>
            <a:r>
              <a:rPr lang="en-IE" sz="750" kern="1200" baseline="30000" dirty="0" err="1">
                <a:solidFill>
                  <a:srgbClr val="433F3F"/>
                </a:solidFill>
                <a:latin typeface="Trebuchet MS" panose="020B0603020202020204" pitchFamily="34" charset="0"/>
                <a:ea typeface="+mn-ea"/>
                <a:cs typeface="Arial" panose="020B0604020202020204" pitchFamily="34" charset="0"/>
              </a:rPr>
              <a:t>b</a:t>
            </a:r>
            <a:r>
              <a:rPr lang="en-IE" sz="750" kern="1200" dirty="0" err="1">
                <a:solidFill>
                  <a:srgbClr val="433F3F"/>
                </a:solidFill>
                <a:latin typeface="Trebuchet MS" panose="020B0603020202020204" pitchFamily="34" charset="0"/>
                <a:ea typeface="+mn-ea"/>
                <a:cs typeface="Arial" panose="020B0604020202020204" pitchFamily="34" charset="0"/>
              </a:rPr>
              <a:t>Cisplatin</a:t>
            </a:r>
            <a:r>
              <a:rPr lang="en-IE" sz="750" kern="1200" dirty="0">
                <a:solidFill>
                  <a:srgbClr val="433F3F"/>
                </a:solidFill>
                <a:latin typeface="Trebuchet MS" panose="020B0603020202020204" pitchFamily="34" charset="0"/>
                <a:ea typeface="+mn-ea"/>
                <a:cs typeface="Arial" panose="020B0604020202020204" pitchFamily="34" charset="0"/>
              </a:rPr>
              <a:t> eligibility was determined in the study population by </a:t>
            </a:r>
            <a:r>
              <a:rPr lang="en-US" sz="750" kern="1200" dirty="0">
                <a:solidFill>
                  <a:srgbClr val="433F3F"/>
                </a:solidFill>
                <a:latin typeface="Trebuchet MS" panose="020B0603020202020204" pitchFamily="34" charset="0"/>
                <a:ea typeface="+mn-ea"/>
                <a:cs typeface="Arial" panose="020B0604020202020204" pitchFamily="34" charset="0"/>
              </a:rPr>
              <a:t>a GFR ≥ 60 mL/min (assessed by direct measurement, ie, creatinine clearance, or, if not available, using the Cockcroft-Gault formula), and absence of </a:t>
            </a:r>
            <a:r>
              <a:rPr lang="en-US" sz="750" kern="1200" dirty="0" err="1">
                <a:solidFill>
                  <a:srgbClr val="433F3F"/>
                </a:solidFill>
                <a:latin typeface="Trebuchet MS" panose="020B0603020202020204" pitchFamily="34" charset="0"/>
                <a:ea typeface="+mn-ea"/>
                <a:cs typeface="Arial" panose="020B0604020202020204" pitchFamily="34" charset="0"/>
              </a:rPr>
              <a:t>CTCAE</a:t>
            </a:r>
            <a:r>
              <a:rPr lang="en-US" sz="750" kern="1200" dirty="0">
                <a:solidFill>
                  <a:srgbClr val="433F3F"/>
                </a:solidFill>
                <a:latin typeface="Trebuchet MS" panose="020B0603020202020204" pitchFamily="34" charset="0"/>
                <a:ea typeface="+mn-ea"/>
                <a:cs typeface="Arial" panose="020B0604020202020204" pitchFamily="34" charset="0"/>
              </a:rPr>
              <a:t> v.4 grade ≥ 2 hearing loss and grade ≥ 2 peripheral neuropathy. </a:t>
            </a:r>
            <a:r>
              <a:rPr lang="en-US" sz="750" kern="1200" baseline="30000" dirty="0" err="1">
                <a:solidFill>
                  <a:srgbClr val="433F3F"/>
                </a:solidFill>
                <a:latin typeface="Trebuchet MS" panose="020B0603020202020204" pitchFamily="34" charset="0"/>
                <a:ea typeface="+mn-ea"/>
                <a:cs typeface="Arial" panose="020B0604020202020204" pitchFamily="34" charset="0"/>
              </a:rPr>
              <a:t>c</a:t>
            </a:r>
            <a:r>
              <a:rPr lang="en-US" sz="750" kern="1200" dirty="0" err="1">
                <a:solidFill>
                  <a:srgbClr val="433F3F"/>
                </a:solidFill>
                <a:latin typeface="Trebuchet MS" panose="020B0603020202020204" pitchFamily="34" charset="0"/>
                <a:ea typeface="+mn-ea"/>
                <a:cs typeface="Arial" panose="020B0604020202020204" pitchFamily="34" charset="0"/>
              </a:rPr>
              <a:t>Patients</a:t>
            </a:r>
            <a:r>
              <a:rPr lang="en-US" sz="750" kern="1200" dirty="0">
                <a:solidFill>
                  <a:srgbClr val="433F3F"/>
                </a:solidFill>
                <a:latin typeface="Trebuchet MS" panose="020B0603020202020204" pitchFamily="34" charset="0"/>
                <a:ea typeface="+mn-ea"/>
                <a:cs typeface="Arial" panose="020B0604020202020204" pitchFamily="34" charset="0"/>
              </a:rPr>
              <a:t> who discontinued cisplatin alone could be switched to gemcitabine-carboplatin for the remainder of the platinum doublet cycles (up to six cycles in total). </a:t>
            </a:r>
            <a:r>
              <a:rPr lang="en-US" sz="750" kern="1200" baseline="30000" dirty="0" err="1">
                <a:solidFill>
                  <a:srgbClr val="433F3F"/>
                </a:solidFill>
                <a:latin typeface="Trebuchet MS" panose="020B0603020202020204" pitchFamily="34" charset="0"/>
                <a:ea typeface="+mn-ea"/>
                <a:cs typeface="Arial" panose="020B0604020202020204" pitchFamily="34" charset="0"/>
              </a:rPr>
              <a:t>d</a:t>
            </a:r>
            <a:r>
              <a:rPr lang="en-US" sz="750" kern="1200" dirty="0" err="1">
                <a:solidFill>
                  <a:srgbClr val="433F3F"/>
                </a:solidFill>
                <a:latin typeface="Trebuchet MS" panose="020B0603020202020204" pitchFamily="34" charset="0"/>
                <a:ea typeface="+mn-ea"/>
                <a:cs typeface="Arial" panose="020B0604020202020204" pitchFamily="34" charset="0"/>
              </a:rPr>
              <a:t>NIVO</a:t>
            </a:r>
            <a:r>
              <a:rPr lang="en-US" sz="750" kern="1200" dirty="0">
                <a:solidFill>
                  <a:srgbClr val="433F3F"/>
                </a:solidFill>
                <a:latin typeface="Trebuchet MS" panose="020B0603020202020204" pitchFamily="34" charset="0"/>
                <a:ea typeface="+mn-ea"/>
                <a:cs typeface="Arial" panose="020B0604020202020204" pitchFamily="34" charset="0"/>
              </a:rPr>
              <a:t> monotherapy should begin 3 weeks after the last dose of </a:t>
            </a:r>
            <a:r>
              <a:rPr lang="en-US" sz="750" kern="1200" dirty="0" err="1">
                <a:solidFill>
                  <a:srgbClr val="433F3F"/>
                </a:solidFill>
                <a:latin typeface="Trebuchet MS" panose="020B0603020202020204" pitchFamily="34" charset="0"/>
                <a:ea typeface="+mn-ea"/>
                <a:cs typeface="Arial" panose="020B0604020202020204" pitchFamily="34" charset="0"/>
              </a:rPr>
              <a:t>NIVO+GC</a:t>
            </a:r>
            <a:r>
              <a:rPr lang="en-US" sz="750" kern="1200" dirty="0">
                <a:solidFill>
                  <a:srgbClr val="433F3F"/>
                </a:solidFill>
                <a:latin typeface="Trebuchet MS" panose="020B0603020202020204" pitchFamily="34" charset="0"/>
                <a:ea typeface="+mn-ea"/>
                <a:cs typeface="Arial" panose="020B0604020202020204" pitchFamily="34" charset="0"/>
              </a:rPr>
              <a:t> combination. </a:t>
            </a:r>
            <a:r>
              <a:rPr lang="en-US" sz="750" kern="1200" baseline="30000" dirty="0" err="1">
                <a:solidFill>
                  <a:srgbClr val="433F3F"/>
                </a:solidFill>
                <a:latin typeface="Trebuchet MS" panose="020B0603020202020204" pitchFamily="34" charset="0"/>
                <a:ea typeface="+mn-ea"/>
                <a:cs typeface="Arial" panose="020B0604020202020204" pitchFamily="34" charset="0"/>
              </a:rPr>
              <a:t>e</a:t>
            </a:r>
            <a:r>
              <a:rPr lang="en-US" sz="750" kern="1200" dirty="0" err="1">
                <a:solidFill>
                  <a:srgbClr val="433F3F"/>
                </a:solidFill>
                <a:latin typeface="Trebuchet MS" panose="020B0603020202020204" pitchFamily="34" charset="0"/>
                <a:ea typeface="+mn-ea"/>
                <a:cs typeface="Arial" panose="020B0604020202020204" pitchFamily="34" charset="0"/>
              </a:rPr>
              <a:t>Represents</a:t>
            </a:r>
            <a:r>
              <a:rPr lang="en-US" sz="750" kern="1200" dirty="0">
                <a:solidFill>
                  <a:srgbClr val="433F3F"/>
                </a:solidFill>
                <a:latin typeface="Trebuchet MS" panose="020B0603020202020204" pitchFamily="34" charset="0"/>
                <a:ea typeface="+mn-ea"/>
                <a:cs typeface="Arial" panose="020B0604020202020204" pitchFamily="34" charset="0"/>
              </a:rPr>
              <a:t> a maximum of 24 months from the first dose of </a:t>
            </a:r>
            <a:r>
              <a:rPr lang="en-US" sz="750" kern="1200" dirty="0" err="1">
                <a:solidFill>
                  <a:srgbClr val="433F3F"/>
                </a:solidFill>
                <a:latin typeface="Trebuchet MS" panose="020B0603020202020204" pitchFamily="34" charset="0"/>
                <a:ea typeface="+mn-ea"/>
                <a:cs typeface="Arial" panose="020B0604020202020204" pitchFamily="34" charset="0"/>
              </a:rPr>
              <a:t>NIVO</a:t>
            </a:r>
            <a:r>
              <a:rPr lang="en-US" sz="750" kern="1200" dirty="0">
                <a:solidFill>
                  <a:srgbClr val="433F3F"/>
                </a:solidFill>
                <a:latin typeface="Trebuchet MS" panose="020B0603020202020204" pitchFamily="34" charset="0"/>
                <a:ea typeface="+mn-ea"/>
                <a:cs typeface="Arial" panose="020B0604020202020204" pitchFamily="34" charset="0"/>
              </a:rPr>
              <a:t> administered as part of the </a:t>
            </a:r>
            <a:r>
              <a:rPr lang="en-US" sz="750" kern="1200" dirty="0" err="1">
                <a:solidFill>
                  <a:srgbClr val="433F3F"/>
                </a:solidFill>
                <a:latin typeface="Trebuchet MS" panose="020B0603020202020204" pitchFamily="34" charset="0"/>
                <a:ea typeface="+mn-ea"/>
                <a:cs typeface="Arial" panose="020B0604020202020204" pitchFamily="34" charset="0"/>
              </a:rPr>
              <a:t>NIVO+GC</a:t>
            </a:r>
            <a:r>
              <a:rPr lang="en-US" sz="750" kern="1200" dirty="0">
                <a:solidFill>
                  <a:srgbClr val="433F3F"/>
                </a:solidFill>
                <a:latin typeface="Trebuchet MS" panose="020B0603020202020204" pitchFamily="34" charset="0"/>
                <a:ea typeface="+mn-ea"/>
                <a:cs typeface="Arial" panose="020B0604020202020204" pitchFamily="34" charset="0"/>
              </a:rPr>
              <a:t> combination. </a:t>
            </a:r>
            <a:br>
              <a:rPr lang="en-US" sz="750" kern="1200" dirty="0">
                <a:solidFill>
                  <a:srgbClr val="433F3F"/>
                </a:solidFill>
                <a:latin typeface="Trebuchet MS" panose="020B0603020202020204" pitchFamily="34" charset="0"/>
                <a:ea typeface="+mn-ea"/>
                <a:cs typeface="Arial" panose="020B0604020202020204" pitchFamily="34" charset="0"/>
              </a:rPr>
            </a:br>
            <a:r>
              <a:rPr lang="it-IT" sz="750" kern="1200" dirty="0">
                <a:solidFill>
                  <a:srgbClr val="433F3F"/>
                </a:solidFill>
                <a:latin typeface="Trebuchet MS" panose="020B0603020202020204"/>
                <a:ea typeface="+mn-ea"/>
                <a:cs typeface="+mn-cs"/>
              </a:rPr>
              <a:t>BICR, blinded independent central review; CTCAE,</a:t>
            </a:r>
            <a:r>
              <a:rPr lang="en-US" sz="750" kern="1200" dirty="0">
                <a:solidFill>
                  <a:srgbClr val="433F3F"/>
                </a:solidFill>
                <a:latin typeface="Trebuchet MS" panose="020B0603020202020204"/>
                <a:ea typeface="+mn-ea"/>
                <a:cs typeface="+mn-cs"/>
              </a:rPr>
              <a:t> Common Terminology Criteria for Adverse Events;</a:t>
            </a:r>
            <a:r>
              <a:rPr lang="it-IT" sz="750" kern="1200" dirty="0">
                <a:solidFill>
                  <a:srgbClr val="433F3F"/>
                </a:solidFill>
                <a:latin typeface="Trebuchet MS" panose="020B0603020202020204"/>
                <a:ea typeface="+mn-ea"/>
                <a:cs typeface="+mn-cs"/>
              </a:rPr>
              <a:t> ECOG PS, Eastern Cooperative Oncology Group performance status; GFR, glomerular filtration rate; HRQoL, health-related quality of life; ORR, objective response rate; PD-L1, programmed death ligand 1; PFS, progression-free survival; </a:t>
            </a:r>
            <a:r>
              <a:rPr lang="en-US" sz="750" kern="1200" dirty="0" err="1">
                <a:solidFill>
                  <a:srgbClr val="433F3F"/>
                </a:solidFill>
                <a:latin typeface="Trebuchet MS" panose="020B0603020202020204"/>
                <a:ea typeface="+mn-ea"/>
                <a:cs typeface="+mn-cs"/>
              </a:rPr>
              <a:t>Q×W</a:t>
            </a:r>
            <a:r>
              <a:rPr lang="en-US" sz="750" kern="1200" dirty="0">
                <a:solidFill>
                  <a:srgbClr val="433F3F"/>
                </a:solidFill>
                <a:latin typeface="Trebuchet MS" panose="020B0603020202020204"/>
                <a:ea typeface="+mn-ea"/>
                <a:cs typeface="+mn-cs"/>
              </a:rPr>
              <a:t>, every × weeks; R, randomization.</a:t>
            </a:r>
            <a:r>
              <a:rPr lang="en-US" sz="750" kern="1200" dirty="0">
                <a:solidFill>
                  <a:srgbClr val="433F3F"/>
                </a:solidFill>
                <a:latin typeface="Trebuchet MS" panose="020B0603020202020204" pitchFamily="34" charset="0"/>
                <a:ea typeface="+mn-ea"/>
                <a:cs typeface="Arial" panose="020B0604020202020204" pitchFamily="34" charset="0"/>
              </a:rPr>
              <a:t> </a:t>
            </a:r>
          </a:p>
        </p:txBody>
      </p:sp>
      <p:sp>
        <p:nvSpPr>
          <p:cNvPr id="4" name="AutoShape 17" descr="Light-Purple_Bkgnd">
            <a:extLst>
              <a:ext uri="{FF2B5EF4-FFF2-40B4-BE49-F238E27FC236}">
                <a16:creationId xmlns:a16="http://schemas.microsoft.com/office/drawing/2014/main" id="{8F0DE815-3EDE-83DF-0AC5-FF226AEFAF2F}"/>
              </a:ext>
            </a:extLst>
          </p:cNvPr>
          <p:cNvSpPr>
            <a:spLocks noChangeArrowheads="1"/>
          </p:cNvSpPr>
          <p:nvPr/>
        </p:nvSpPr>
        <p:spPr bwMode="invGray">
          <a:xfrm>
            <a:off x="376859" y="1601695"/>
            <a:ext cx="2295000" cy="1296000"/>
          </a:xfrm>
          <a:prstGeom prst="rect">
            <a:avLst/>
          </a:prstGeom>
          <a:solidFill>
            <a:srgbClr val="EEE7E7"/>
          </a:solidFill>
          <a:ln w="9525" cap="flat" cmpd="sng" algn="ctr">
            <a:noFill/>
            <a:prstDash val="solid"/>
            <a:headEnd/>
            <a:tailEnd/>
          </a:ln>
          <a:effectLst/>
        </p:spPr>
        <p:txBody>
          <a:bodyPr lIns="40500" tIns="20250" rIns="0" bIns="20250" anchor="t" anchorCtr="0"/>
          <a:lstStyle/>
          <a:p>
            <a:pPr defTabSz="685800">
              <a:lnSpc>
                <a:spcPct val="120000"/>
              </a:lnSpc>
              <a:buClrTx/>
              <a:defRPr/>
            </a:pPr>
            <a:r>
              <a:rPr lang="en-US" sz="1050" b="1" dirty="0">
                <a:solidFill>
                  <a:srgbClr val="433F3F"/>
                </a:solidFill>
                <a:latin typeface="Trebuchet MS" panose="020B0603020202020204"/>
                <a:ea typeface="+mn-ea"/>
                <a:cs typeface="+mn-cs"/>
              </a:rPr>
              <a:t>Key inclusion criteria</a:t>
            </a:r>
            <a:endParaRPr lang="en-US" sz="1050" b="1" baseline="30000" dirty="0">
              <a:solidFill>
                <a:srgbClr val="433F3F"/>
              </a:solidFill>
              <a:latin typeface="Trebuchet MS" panose="020B0603020202020204"/>
              <a:ea typeface="+mn-ea"/>
              <a:cs typeface="+mn-cs"/>
            </a:endParaRPr>
          </a:p>
          <a:p>
            <a:pPr marL="98227" lvl="1" indent="-98227" defTabSz="685800">
              <a:lnSpc>
                <a:spcPct val="114000"/>
              </a:lnSpc>
              <a:spcAft>
                <a:spcPts val="150"/>
              </a:spcAft>
              <a:buClrTx/>
              <a:buFont typeface="Arial" panose="020B0604020202020204" pitchFamily="34" charset="0"/>
              <a:buChar char="•"/>
              <a:defRPr/>
            </a:pPr>
            <a:r>
              <a:rPr lang="en-US" sz="975" dirty="0">
                <a:solidFill>
                  <a:srgbClr val="433F3F"/>
                </a:solidFill>
                <a:latin typeface="Trebuchet MS" panose="020B0603020202020204"/>
                <a:ea typeface="+mn-ea"/>
                <a:cs typeface="+mn-cs"/>
              </a:rPr>
              <a:t>Age ≥ 18 years</a:t>
            </a:r>
          </a:p>
          <a:p>
            <a:pPr marL="98227" lvl="1" indent="-98227" defTabSz="685800">
              <a:lnSpc>
                <a:spcPct val="114000"/>
              </a:lnSpc>
              <a:spcAft>
                <a:spcPts val="150"/>
              </a:spcAft>
              <a:buClrTx/>
              <a:buFont typeface="Arial" panose="020B0604020202020204" pitchFamily="34" charset="0"/>
              <a:buChar char="•"/>
              <a:defRPr/>
            </a:pPr>
            <a:r>
              <a:rPr lang="en-US" sz="975" dirty="0">
                <a:solidFill>
                  <a:srgbClr val="433F3F"/>
                </a:solidFill>
                <a:latin typeface="Trebuchet MS" panose="020B0603020202020204"/>
                <a:ea typeface="+mn-ea"/>
                <a:cs typeface="+mn-cs"/>
              </a:rPr>
              <a:t>Previously untreated unresectable </a:t>
            </a:r>
            <a:br>
              <a:rPr lang="en-US" sz="975" dirty="0">
                <a:solidFill>
                  <a:srgbClr val="433F3F"/>
                </a:solidFill>
                <a:latin typeface="Trebuchet MS" panose="020B0603020202020204"/>
                <a:ea typeface="+mn-ea"/>
                <a:cs typeface="+mn-cs"/>
              </a:rPr>
            </a:br>
            <a:r>
              <a:rPr lang="en-US" sz="975" dirty="0">
                <a:solidFill>
                  <a:srgbClr val="433F3F"/>
                </a:solidFill>
                <a:latin typeface="Trebuchet MS" panose="020B0603020202020204"/>
                <a:ea typeface="+mn-ea"/>
                <a:cs typeface="+mn-cs"/>
              </a:rPr>
              <a:t>or mUC involving the renal pelvis, ureter, bladder, or urethra</a:t>
            </a:r>
          </a:p>
          <a:p>
            <a:pPr marL="98227" lvl="1" indent="-98227" defTabSz="685800">
              <a:lnSpc>
                <a:spcPct val="114000"/>
              </a:lnSpc>
              <a:spcAft>
                <a:spcPts val="150"/>
              </a:spcAft>
              <a:buClrTx/>
              <a:buFont typeface="Arial" panose="020B0604020202020204" pitchFamily="34" charset="0"/>
              <a:buChar char="•"/>
              <a:defRPr/>
            </a:pPr>
            <a:r>
              <a:rPr lang="en-US" sz="975" dirty="0">
                <a:solidFill>
                  <a:srgbClr val="433F3F"/>
                </a:solidFill>
                <a:latin typeface="Trebuchet MS" panose="020B0603020202020204"/>
                <a:ea typeface="+mn-ea"/>
                <a:cs typeface="+mn-cs"/>
              </a:rPr>
              <a:t>Cisplatin </a:t>
            </a:r>
            <a:r>
              <a:rPr lang="en-US" sz="975" dirty="0" err="1">
                <a:solidFill>
                  <a:srgbClr val="433F3F"/>
                </a:solidFill>
                <a:latin typeface="Trebuchet MS" panose="020B0603020202020204"/>
                <a:ea typeface="+mn-ea"/>
                <a:cs typeface="+mn-cs"/>
              </a:rPr>
              <a:t>eligible</a:t>
            </a:r>
            <a:r>
              <a:rPr lang="en-US" sz="975" baseline="30000" dirty="0" err="1">
                <a:solidFill>
                  <a:srgbClr val="433F3F"/>
                </a:solidFill>
                <a:latin typeface="Trebuchet MS" panose="020B0603020202020204"/>
                <a:ea typeface="+mn-ea"/>
                <a:cs typeface="+mn-cs"/>
              </a:rPr>
              <a:t>b</a:t>
            </a:r>
            <a:endParaRPr lang="en-US" sz="975" baseline="30000" dirty="0">
              <a:solidFill>
                <a:srgbClr val="433F3F"/>
              </a:solidFill>
              <a:latin typeface="Trebuchet MS" panose="020B0603020202020204"/>
              <a:ea typeface="+mn-ea"/>
              <a:cs typeface="+mn-cs"/>
            </a:endParaRPr>
          </a:p>
          <a:p>
            <a:pPr marL="98227" lvl="1" indent="-98227" defTabSz="685800">
              <a:lnSpc>
                <a:spcPct val="114000"/>
              </a:lnSpc>
              <a:spcAft>
                <a:spcPts val="150"/>
              </a:spcAft>
              <a:buClrTx/>
              <a:buFont typeface="Arial" panose="020B0604020202020204" pitchFamily="34" charset="0"/>
              <a:buChar char="•"/>
              <a:defRPr/>
            </a:pPr>
            <a:r>
              <a:rPr lang="en-US" sz="975" dirty="0">
                <a:solidFill>
                  <a:srgbClr val="433F3F"/>
                </a:solidFill>
                <a:latin typeface="Trebuchet MS" panose="020B0603020202020204"/>
                <a:ea typeface="+mn-ea"/>
                <a:cs typeface="+mn-cs"/>
              </a:rPr>
              <a:t>ECOG PS of 0-1</a:t>
            </a:r>
          </a:p>
          <a:p>
            <a:pPr marL="98227" lvl="1" indent="-98227" defTabSz="685800">
              <a:lnSpc>
                <a:spcPct val="114000"/>
              </a:lnSpc>
              <a:spcAft>
                <a:spcPts val="150"/>
              </a:spcAft>
              <a:buClrTx/>
              <a:buFont typeface="Arial" panose="020B0604020202020204" pitchFamily="34" charset="0"/>
              <a:buChar char="•"/>
              <a:defRPr/>
            </a:pPr>
            <a:endParaRPr lang="en-US" sz="975" dirty="0">
              <a:solidFill>
                <a:srgbClr val="433F3F"/>
              </a:solidFill>
              <a:latin typeface="Trebuchet MS" panose="020B0603020202020204"/>
              <a:ea typeface="+mn-ea"/>
              <a:cs typeface="+mn-cs"/>
            </a:endParaRPr>
          </a:p>
        </p:txBody>
      </p:sp>
      <p:sp>
        <p:nvSpPr>
          <p:cNvPr id="7" name="TextBox 6">
            <a:extLst>
              <a:ext uri="{FF2B5EF4-FFF2-40B4-BE49-F238E27FC236}">
                <a16:creationId xmlns:a16="http://schemas.microsoft.com/office/drawing/2014/main" id="{43D66A44-6796-BA51-7DCC-ED566AD92A5B}"/>
              </a:ext>
            </a:extLst>
          </p:cNvPr>
          <p:cNvSpPr txBox="1"/>
          <p:nvPr/>
        </p:nvSpPr>
        <p:spPr>
          <a:xfrm>
            <a:off x="4336613" y="1684315"/>
            <a:ext cx="1458000" cy="540000"/>
          </a:xfrm>
          <a:prstGeom prst="rect">
            <a:avLst/>
          </a:prstGeom>
          <a:solidFill>
            <a:srgbClr val="009FBA"/>
          </a:solidFill>
          <a:ln w="9525" cap="flat" cmpd="sng" algn="ctr">
            <a:noFill/>
            <a:prstDash val="solid"/>
            <a:headEnd/>
            <a:tailEnd/>
          </a:ln>
          <a:effectLst/>
        </p:spPr>
        <p:txBody>
          <a:bodyPr lIns="0" tIns="0" rIns="0" bIns="0" numCol="1" anchor="ctr"/>
          <a:lstStyle>
            <a:defPPr>
              <a:defRPr lang="en-US"/>
            </a:defPPr>
            <a:lvl1pPr algn="ctr">
              <a:lnSpc>
                <a:spcPct val="90000"/>
              </a:lnSpc>
              <a:defRPr sz="11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685800" fontAlgn="base">
              <a:lnSpc>
                <a:spcPct val="114000"/>
              </a:lnSpc>
              <a:spcBef>
                <a:spcPct val="0"/>
              </a:spcBef>
              <a:spcAft>
                <a:spcPct val="0"/>
              </a:spcAft>
              <a:buClrTx/>
              <a:defRPr/>
            </a:pPr>
            <a:r>
              <a:rPr lang="en-US" sz="1125" b="1" dirty="0" err="1">
                <a:solidFill>
                  <a:prstClr val="white"/>
                </a:solidFill>
                <a:latin typeface="Trebuchet MS" panose="020B0603020202020204"/>
                <a:ea typeface="+mn-ea"/>
                <a:cs typeface="+mn-cs"/>
              </a:rPr>
              <a:t>NIVO</a:t>
            </a:r>
            <a:r>
              <a:rPr lang="en-US" sz="1125" b="1" dirty="0">
                <a:solidFill>
                  <a:prstClr val="white"/>
                </a:solidFill>
                <a:latin typeface="Trebuchet MS" panose="020B0603020202020204"/>
                <a:ea typeface="+mn-ea"/>
                <a:cs typeface="+mn-cs"/>
              </a:rPr>
              <a:t> </a:t>
            </a:r>
            <a:r>
              <a:rPr lang="en-US" sz="1125" dirty="0">
                <a:solidFill>
                  <a:prstClr val="white"/>
                </a:solidFill>
                <a:latin typeface="Trebuchet MS" panose="020B0603020202020204"/>
                <a:ea typeface="+mn-ea"/>
                <a:cs typeface="+mn-cs"/>
              </a:rPr>
              <a:t>360 mg </a:t>
            </a:r>
            <a:r>
              <a:rPr lang="en-US" sz="1125" b="1" dirty="0">
                <a:solidFill>
                  <a:prstClr val="white"/>
                </a:solidFill>
                <a:latin typeface="Trebuchet MS" panose="020B0603020202020204"/>
                <a:ea typeface="+mn-ea"/>
                <a:cs typeface="+mn-cs"/>
              </a:rPr>
              <a:t>+ </a:t>
            </a:r>
            <a:r>
              <a:rPr lang="en-US" sz="1125" b="1" dirty="0" err="1">
                <a:solidFill>
                  <a:prstClr val="white"/>
                </a:solidFill>
                <a:latin typeface="Trebuchet MS" panose="020B0603020202020204"/>
                <a:ea typeface="+mn-ea"/>
                <a:cs typeface="+mn-cs"/>
              </a:rPr>
              <a:t>GC</a:t>
            </a:r>
            <a:r>
              <a:rPr lang="en-US" sz="1125" b="1" baseline="30000" dirty="0" err="1">
                <a:solidFill>
                  <a:prstClr val="white"/>
                </a:solidFill>
                <a:latin typeface="Trebuchet MS" panose="020B0603020202020204"/>
                <a:ea typeface="+mn-ea"/>
                <a:cs typeface="+mn-cs"/>
              </a:rPr>
              <a:t>c</a:t>
            </a:r>
            <a:r>
              <a:rPr lang="en-US" sz="1125" b="1" dirty="0">
                <a:solidFill>
                  <a:prstClr val="white"/>
                </a:solidFill>
                <a:latin typeface="Trebuchet MS" panose="020B0603020202020204"/>
                <a:ea typeface="+mn-ea"/>
                <a:cs typeface="+mn-cs"/>
              </a:rPr>
              <a:t> </a:t>
            </a:r>
            <a:br>
              <a:rPr lang="en-US" sz="1050" b="1" dirty="0">
                <a:solidFill>
                  <a:prstClr val="white"/>
                </a:solidFill>
                <a:latin typeface="Trebuchet MS" panose="020B0603020202020204"/>
                <a:ea typeface="+mn-ea"/>
                <a:cs typeface="+mn-cs"/>
              </a:rPr>
            </a:br>
            <a:r>
              <a:rPr lang="en-US" sz="900" dirty="0">
                <a:solidFill>
                  <a:prstClr val="white"/>
                </a:solidFill>
                <a:latin typeface="Trebuchet MS" panose="020B0603020202020204"/>
                <a:ea typeface="+mn-ea"/>
                <a:cs typeface="+mn-cs"/>
              </a:rPr>
              <a:t>Q3W (up to 6 cycles)</a:t>
            </a:r>
          </a:p>
          <a:p>
            <a:pPr defTabSz="685800" fontAlgn="base">
              <a:lnSpc>
                <a:spcPct val="114000"/>
              </a:lnSpc>
              <a:spcBef>
                <a:spcPct val="0"/>
              </a:spcBef>
              <a:spcAft>
                <a:spcPct val="0"/>
              </a:spcAft>
              <a:buClrTx/>
              <a:defRPr/>
            </a:pPr>
            <a:r>
              <a:rPr lang="en-US" sz="900" b="1" dirty="0">
                <a:solidFill>
                  <a:prstClr val="white"/>
                </a:solidFill>
                <a:latin typeface="Trebuchet MS" panose="020B0603020202020204"/>
                <a:ea typeface="+mn-ea"/>
                <a:cs typeface="+mn-cs"/>
              </a:rPr>
              <a:t>N = 304</a:t>
            </a:r>
            <a:endParaRPr lang="en-US" sz="1050" dirty="0">
              <a:solidFill>
                <a:prstClr val="white"/>
              </a:solidFill>
              <a:latin typeface="Trebuchet MS" panose="020B0603020202020204"/>
              <a:ea typeface="+mn-ea"/>
              <a:cs typeface="+mn-cs"/>
            </a:endParaRPr>
          </a:p>
        </p:txBody>
      </p:sp>
      <p:cxnSp>
        <p:nvCxnSpPr>
          <p:cNvPr id="10" name="AutoShape 3">
            <a:extLst>
              <a:ext uri="{FF2B5EF4-FFF2-40B4-BE49-F238E27FC236}">
                <a16:creationId xmlns:a16="http://schemas.microsoft.com/office/drawing/2014/main" id="{1E8313E3-86FC-6C09-0BCA-C9F30467C833}"/>
              </a:ext>
            </a:extLst>
          </p:cNvPr>
          <p:cNvCxnSpPr>
            <a:cxnSpLocks noChangeShapeType="1"/>
            <a:stCxn id="4" idx="3"/>
            <a:endCxn id="13" idx="2"/>
          </p:cNvCxnSpPr>
          <p:nvPr/>
        </p:nvCxnSpPr>
        <p:spPr bwMode="gray">
          <a:xfrm>
            <a:off x="2671860" y="2249695"/>
            <a:ext cx="474574" cy="0"/>
          </a:xfrm>
          <a:prstGeom prst="straightConnector1">
            <a:avLst/>
          </a:prstGeom>
          <a:gradFill rotWithShape="1">
            <a:gsLst>
              <a:gs pos="0">
                <a:srgbClr val="E5FCFF"/>
              </a:gs>
              <a:gs pos="100000">
                <a:srgbClr val="595454"/>
              </a:gs>
            </a:gsLst>
            <a:lin ang="18900000" scaled="1"/>
          </a:gradFill>
          <a:ln w="28575" cap="flat" cmpd="sng" algn="ctr">
            <a:solidFill>
              <a:srgbClr val="433F3F"/>
            </a:solidFill>
            <a:prstDash val="solid"/>
            <a:round/>
            <a:headEnd type="none" w="med" len="med"/>
            <a:tailEnd type="triangle"/>
          </a:ln>
          <a:effectLst/>
        </p:spPr>
      </p:cxnSp>
      <p:cxnSp>
        <p:nvCxnSpPr>
          <p:cNvPr id="11" name="Elbow Connector 10">
            <a:extLst>
              <a:ext uri="{FF2B5EF4-FFF2-40B4-BE49-F238E27FC236}">
                <a16:creationId xmlns:a16="http://schemas.microsoft.com/office/drawing/2014/main" id="{6F6B3DCF-5D6C-67E7-A960-7852E0FB1D01}"/>
              </a:ext>
            </a:extLst>
          </p:cNvPr>
          <p:cNvCxnSpPr>
            <a:cxnSpLocks/>
            <a:stCxn id="13" idx="6"/>
            <a:endCxn id="15" idx="1"/>
          </p:cNvCxnSpPr>
          <p:nvPr/>
        </p:nvCxnSpPr>
        <p:spPr bwMode="auto">
          <a:xfrm>
            <a:off x="3578434" y="2253795"/>
            <a:ext cx="758179" cy="326109"/>
          </a:xfrm>
          <a:prstGeom prst="bentConnector3">
            <a:avLst>
              <a:gd name="adj1" fmla="val 50000"/>
            </a:avLst>
          </a:prstGeom>
          <a:gradFill rotWithShape="1">
            <a:gsLst>
              <a:gs pos="0">
                <a:srgbClr val="E5FCFF"/>
              </a:gs>
              <a:gs pos="100000">
                <a:srgbClr val="595454"/>
              </a:gs>
            </a:gsLst>
            <a:lin ang="18900000" scaled="1"/>
          </a:gradFill>
          <a:ln w="28575" cap="flat" cmpd="sng" algn="ctr">
            <a:solidFill>
              <a:srgbClr val="433F3F"/>
            </a:solidFill>
            <a:prstDash val="solid"/>
            <a:round/>
            <a:headEnd type="none" w="med" len="med"/>
            <a:tailEnd type="triangle"/>
          </a:ln>
          <a:effectLst/>
        </p:spPr>
      </p:cxnSp>
      <p:cxnSp>
        <p:nvCxnSpPr>
          <p:cNvPr id="12" name="Elbow Connector 33">
            <a:extLst>
              <a:ext uri="{FF2B5EF4-FFF2-40B4-BE49-F238E27FC236}">
                <a16:creationId xmlns:a16="http://schemas.microsoft.com/office/drawing/2014/main" id="{CE1206AD-0989-68D0-1CC8-CE1F7028DBBA}"/>
              </a:ext>
            </a:extLst>
          </p:cNvPr>
          <p:cNvCxnSpPr>
            <a:cxnSpLocks/>
            <a:stCxn id="13" idx="6"/>
            <a:endCxn id="7" idx="1"/>
          </p:cNvCxnSpPr>
          <p:nvPr/>
        </p:nvCxnSpPr>
        <p:spPr bwMode="auto">
          <a:xfrm flipV="1">
            <a:off x="3578433" y="1954315"/>
            <a:ext cx="758180" cy="299480"/>
          </a:xfrm>
          <a:prstGeom prst="bentConnector3">
            <a:avLst>
              <a:gd name="adj1" fmla="val 50000"/>
            </a:avLst>
          </a:prstGeom>
          <a:gradFill rotWithShape="1">
            <a:gsLst>
              <a:gs pos="0">
                <a:srgbClr val="E5FCFF"/>
              </a:gs>
              <a:gs pos="100000">
                <a:srgbClr val="595454"/>
              </a:gs>
            </a:gsLst>
            <a:lin ang="18900000" scaled="1"/>
          </a:gradFill>
          <a:ln w="28575" cap="flat" cmpd="sng" algn="ctr">
            <a:solidFill>
              <a:srgbClr val="433F3F"/>
            </a:solidFill>
            <a:prstDash val="solid"/>
            <a:round/>
            <a:headEnd type="none" w="med" len="med"/>
            <a:tailEnd type="triangle"/>
          </a:ln>
          <a:effectLst/>
        </p:spPr>
      </p:cxnSp>
      <p:sp>
        <p:nvSpPr>
          <p:cNvPr id="13" name="Oval 12">
            <a:extLst>
              <a:ext uri="{FF2B5EF4-FFF2-40B4-BE49-F238E27FC236}">
                <a16:creationId xmlns:a16="http://schemas.microsoft.com/office/drawing/2014/main" id="{D0961103-0548-DA11-9A23-CD6E51D3269F}"/>
              </a:ext>
            </a:extLst>
          </p:cNvPr>
          <p:cNvSpPr/>
          <p:nvPr/>
        </p:nvSpPr>
        <p:spPr bwMode="auto">
          <a:xfrm>
            <a:off x="3146433" y="2037795"/>
            <a:ext cx="432000" cy="432000"/>
          </a:xfrm>
          <a:prstGeom prst="ellipse">
            <a:avLst/>
          </a:prstGeom>
          <a:solidFill>
            <a:schemeClr val="bg1"/>
          </a:solidFill>
          <a:ln w="9525" cap="flat" cmpd="sng" algn="ctr">
            <a:solidFill>
              <a:schemeClr val="tx1"/>
            </a:solidFill>
            <a:prstDash val="solid"/>
            <a:headEnd/>
            <a:tailEnd/>
          </a:ln>
          <a:effectLst/>
        </p:spPr>
        <p:txBody>
          <a:bodyPr lIns="0" tIns="0" rIns="0" bIns="0" anchor="ctr"/>
          <a:lstStyle/>
          <a:p>
            <a:pPr algn="ctr" defTabSz="483989" eaLnBrk="0" fontAlgn="base" hangingPunct="0">
              <a:lnSpc>
                <a:spcPct val="90000"/>
              </a:lnSpc>
              <a:spcAft>
                <a:spcPct val="0"/>
              </a:spcAft>
              <a:buClr>
                <a:srgbClr val="FFE947"/>
              </a:buClr>
              <a:defRPr/>
            </a:pPr>
            <a:r>
              <a:rPr lang="en-US" sz="1050" b="1">
                <a:solidFill>
                  <a:srgbClr val="433F3F"/>
                </a:solidFill>
                <a:latin typeface="Trebuchet MS" panose="020B0603020202020204"/>
                <a:ea typeface="+mn-ea"/>
                <a:cs typeface="+mn-cs"/>
              </a:rPr>
              <a:t>R</a:t>
            </a:r>
          </a:p>
          <a:p>
            <a:pPr algn="ctr" defTabSz="483989" eaLnBrk="0" fontAlgn="base" hangingPunct="0">
              <a:lnSpc>
                <a:spcPct val="90000"/>
              </a:lnSpc>
              <a:spcAft>
                <a:spcPct val="0"/>
              </a:spcAft>
              <a:buClr>
                <a:srgbClr val="FFE947"/>
              </a:buClr>
              <a:defRPr/>
            </a:pPr>
            <a:r>
              <a:rPr lang="en-US" sz="1050" b="1">
                <a:solidFill>
                  <a:srgbClr val="433F3F"/>
                </a:solidFill>
                <a:latin typeface="Trebuchet MS" panose="020B0603020202020204"/>
                <a:ea typeface="+mn-ea"/>
                <a:cs typeface="+mn-cs"/>
              </a:rPr>
              <a:t>1:1</a:t>
            </a:r>
          </a:p>
        </p:txBody>
      </p:sp>
      <p:sp>
        <p:nvSpPr>
          <p:cNvPr id="15" name="TextBox 14">
            <a:extLst>
              <a:ext uri="{FF2B5EF4-FFF2-40B4-BE49-F238E27FC236}">
                <a16:creationId xmlns:a16="http://schemas.microsoft.com/office/drawing/2014/main" id="{77ABA542-9F29-5233-7DF5-F6441E106B65}"/>
              </a:ext>
            </a:extLst>
          </p:cNvPr>
          <p:cNvSpPr txBox="1"/>
          <p:nvPr/>
        </p:nvSpPr>
        <p:spPr>
          <a:xfrm>
            <a:off x="4336612" y="2309904"/>
            <a:ext cx="1458000" cy="540000"/>
          </a:xfrm>
          <a:prstGeom prst="rect">
            <a:avLst/>
          </a:prstGeom>
          <a:solidFill>
            <a:srgbClr val="595454"/>
          </a:solidFill>
          <a:ln w="9525" cap="flat" cmpd="sng" algn="ctr">
            <a:noFill/>
            <a:prstDash val="solid"/>
            <a:headEnd/>
            <a:tailEnd/>
          </a:ln>
          <a:effectLst/>
        </p:spPr>
        <p:txBody>
          <a:bodyPr lIns="0" tIns="0" rIns="0" bIns="0" numCol="1" anchor="ctr"/>
          <a:lstStyle>
            <a:defPPr>
              <a:defRPr lang="en-US"/>
            </a:defPPr>
            <a:lvl1pPr algn="ctr">
              <a:lnSpc>
                <a:spcPct val="90000"/>
              </a:lnSpc>
              <a:defRPr sz="11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685800" fontAlgn="base">
              <a:lnSpc>
                <a:spcPct val="114000"/>
              </a:lnSpc>
              <a:spcBef>
                <a:spcPct val="0"/>
              </a:spcBef>
              <a:spcAft>
                <a:spcPct val="0"/>
              </a:spcAft>
              <a:buClrTx/>
              <a:defRPr/>
            </a:pPr>
            <a:r>
              <a:rPr lang="en-US" sz="1125" b="1" err="1">
                <a:solidFill>
                  <a:prstClr val="white"/>
                </a:solidFill>
                <a:latin typeface="Trebuchet MS" panose="020B0603020202020204"/>
                <a:ea typeface="+mn-ea"/>
                <a:cs typeface="+mn-cs"/>
              </a:rPr>
              <a:t>GC</a:t>
            </a:r>
            <a:r>
              <a:rPr lang="en-US" sz="1125" b="1" baseline="30000" err="1">
                <a:solidFill>
                  <a:prstClr val="white"/>
                </a:solidFill>
                <a:latin typeface="Trebuchet MS" panose="020B0603020202020204"/>
                <a:ea typeface="+mn-ea"/>
                <a:cs typeface="+mn-cs"/>
              </a:rPr>
              <a:t>c</a:t>
            </a:r>
            <a:r>
              <a:rPr lang="en-US" sz="1125" b="1">
                <a:solidFill>
                  <a:prstClr val="white"/>
                </a:solidFill>
                <a:latin typeface="Trebuchet MS" panose="020B0603020202020204"/>
                <a:ea typeface="+mn-ea"/>
                <a:cs typeface="+mn-cs"/>
              </a:rPr>
              <a:t> </a:t>
            </a:r>
            <a:br>
              <a:rPr lang="en-US" sz="1050" b="1">
                <a:solidFill>
                  <a:prstClr val="white"/>
                </a:solidFill>
                <a:latin typeface="Trebuchet MS" panose="020B0603020202020204"/>
                <a:ea typeface="+mn-ea"/>
                <a:cs typeface="+mn-cs"/>
              </a:rPr>
            </a:br>
            <a:r>
              <a:rPr lang="en-US" sz="900">
                <a:solidFill>
                  <a:prstClr val="white"/>
                </a:solidFill>
                <a:latin typeface="Trebuchet MS" panose="020B0603020202020204"/>
                <a:ea typeface="+mn-ea"/>
                <a:cs typeface="+mn-cs"/>
              </a:rPr>
              <a:t>Q3W (up to 6 cycles)</a:t>
            </a:r>
          </a:p>
          <a:p>
            <a:pPr defTabSz="685800" fontAlgn="base">
              <a:lnSpc>
                <a:spcPct val="114000"/>
              </a:lnSpc>
              <a:spcBef>
                <a:spcPct val="0"/>
              </a:spcBef>
              <a:spcAft>
                <a:spcPct val="0"/>
              </a:spcAft>
              <a:buClrTx/>
              <a:defRPr/>
            </a:pPr>
            <a:r>
              <a:rPr lang="en-US" sz="900" b="1">
                <a:solidFill>
                  <a:prstClr val="white"/>
                </a:solidFill>
                <a:latin typeface="Trebuchet MS" panose="020B0603020202020204"/>
                <a:ea typeface="+mn-ea"/>
                <a:cs typeface="+mn-cs"/>
              </a:rPr>
              <a:t>N = 304</a:t>
            </a:r>
            <a:endParaRPr lang="en-US" sz="900">
              <a:solidFill>
                <a:prstClr val="white"/>
              </a:solidFill>
              <a:latin typeface="Trebuchet MS" panose="020B0603020202020204"/>
              <a:ea typeface="+mn-ea"/>
              <a:cs typeface="+mn-cs"/>
            </a:endParaRPr>
          </a:p>
        </p:txBody>
      </p:sp>
      <p:sp>
        <p:nvSpPr>
          <p:cNvPr id="16" name="TextBox 15">
            <a:extLst>
              <a:ext uri="{FF2B5EF4-FFF2-40B4-BE49-F238E27FC236}">
                <a16:creationId xmlns:a16="http://schemas.microsoft.com/office/drawing/2014/main" id="{97629167-0170-86F1-877C-2B8177480757}"/>
              </a:ext>
            </a:extLst>
          </p:cNvPr>
          <p:cNvSpPr txBox="1"/>
          <p:nvPr/>
        </p:nvSpPr>
        <p:spPr>
          <a:xfrm>
            <a:off x="2625748" y="1196173"/>
            <a:ext cx="2244118" cy="438582"/>
          </a:xfrm>
          <a:prstGeom prst="rect">
            <a:avLst/>
          </a:prstGeom>
          <a:noFill/>
        </p:spPr>
        <p:txBody>
          <a:bodyPr wrap="square" rtlCol="0">
            <a:spAutoFit/>
          </a:bodyPr>
          <a:lstStyle/>
          <a:p>
            <a:pPr defTabSz="685800">
              <a:buClrTx/>
              <a:defRPr/>
            </a:pPr>
            <a:r>
              <a:rPr lang="en-US" sz="750" dirty="0">
                <a:solidFill>
                  <a:srgbClr val="433F3F"/>
                </a:solidFill>
                <a:latin typeface="Trebuchet MS" panose="020B0603020202020204"/>
                <a:ea typeface="+mn-ea"/>
                <a:cs typeface="+mn-cs"/>
              </a:rPr>
              <a:t>Stratification factors:</a:t>
            </a:r>
          </a:p>
          <a:p>
            <a:pPr marL="128588" indent="-128588" defTabSz="685800">
              <a:buClrTx/>
              <a:buFont typeface="Arial" panose="020B0604020202020204" pitchFamily="34" charset="0"/>
              <a:buChar char="•"/>
              <a:defRPr/>
            </a:pPr>
            <a:r>
              <a:rPr lang="en-US" sz="750" dirty="0">
                <a:solidFill>
                  <a:srgbClr val="433F3F"/>
                </a:solidFill>
                <a:latin typeface="Trebuchet MS" panose="020B0603020202020204"/>
                <a:ea typeface="+mn-ea"/>
                <a:cs typeface="+mn-cs"/>
              </a:rPr>
              <a:t>Tumor PD-L1 expression (≥ 1% vs &lt; 1%)</a:t>
            </a:r>
          </a:p>
          <a:p>
            <a:pPr marL="128588" indent="-128588" defTabSz="685800">
              <a:buClrTx/>
              <a:buFont typeface="Arial" panose="020B0604020202020204" pitchFamily="34" charset="0"/>
              <a:buChar char="•"/>
              <a:defRPr/>
            </a:pPr>
            <a:r>
              <a:rPr lang="en-US" sz="750" dirty="0">
                <a:solidFill>
                  <a:srgbClr val="433F3F"/>
                </a:solidFill>
                <a:latin typeface="Trebuchet MS" panose="020B0603020202020204"/>
                <a:ea typeface="+mn-ea"/>
                <a:cs typeface="+mn-cs"/>
              </a:rPr>
              <a:t>Liver metastases (yes vs no)</a:t>
            </a:r>
          </a:p>
        </p:txBody>
      </p:sp>
      <p:sp>
        <p:nvSpPr>
          <p:cNvPr id="26" name="TextBox 25">
            <a:extLst>
              <a:ext uri="{FF2B5EF4-FFF2-40B4-BE49-F238E27FC236}">
                <a16:creationId xmlns:a16="http://schemas.microsoft.com/office/drawing/2014/main" id="{CE188B5E-9716-C10B-8514-E87228333669}"/>
              </a:ext>
            </a:extLst>
          </p:cNvPr>
          <p:cNvSpPr txBox="1"/>
          <p:nvPr/>
        </p:nvSpPr>
        <p:spPr>
          <a:xfrm>
            <a:off x="6297252" y="1684315"/>
            <a:ext cx="2543948" cy="540000"/>
          </a:xfrm>
          <a:prstGeom prst="rect">
            <a:avLst/>
          </a:prstGeom>
          <a:solidFill>
            <a:srgbClr val="009FBA">
              <a:alpha val="34902"/>
            </a:srgbClr>
          </a:solidFill>
          <a:ln w="9525" cap="flat" cmpd="sng" algn="ctr">
            <a:noFill/>
            <a:prstDash val="solid"/>
            <a:headEnd/>
            <a:tailEnd/>
          </a:ln>
          <a:effectLst/>
        </p:spPr>
        <p:txBody>
          <a:bodyPr lIns="0" tIns="0" rIns="0" bIns="0" numCol="1" anchor="ctr"/>
          <a:lstStyle>
            <a:defPPr>
              <a:defRPr lang="en-US"/>
            </a:defPPr>
            <a:lvl1pPr algn="ctr">
              <a:lnSpc>
                <a:spcPct val="90000"/>
              </a:lnSpc>
              <a:defRPr sz="11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685800" fontAlgn="base">
              <a:lnSpc>
                <a:spcPct val="114000"/>
              </a:lnSpc>
              <a:spcBef>
                <a:spcPct val="0"/>
              </a:spcBef>
              <a:spcAft>
                <a:spcPct val="0"/>
              </a:spcAft>
              <a:buClrTx/>
              <a:defRPr/>
            </a:pPr>
            <a:r>
              <a:rPr lang="en-US" sz="1125" b="1" dirty="0">
                <a:solidFill>
                  <a:srgbClr val="433F3F"/>
                </a:solidFill>
                <a:latin typeface="Trebuchet MS" panose="020B0603020202020204"/>
                <a:ea typeface="+mn-ea"/>
                <a:cs typeface="+mn-cs"/>
              </a:rPr>
              <a:t>NIVO </a:t>
            </a:r>
            <a:r>
              <a:rPr lang="en-US" sz="1125" dirty="0">
                <a:solidFill>
                  <a:srgbClr val="433F3F"/>
                </a:solidFill>
                <a:latin typeface="Trebuchet MS" panose="020B0603020202020204"/>
                <a:ea typeface="+mn-ea"/>
                <a:cs typeface="+mn-cs"/>
              </a:rPr>
              <a:t>480 mg</a:t>
            </a:r>
            <a:r>
              <a:rPr lang="en-US" sz="1125" b="1" dirty="0">
                <a:solidFill>
                  <a:srgbClr val="433F3F"/>
                </a:solidFill>
                <a:latin typeface="Trebuchet MS" panose="020B0603020202020204"/>
                <a:ea typeface="+mn-ea"/>
                <a:cs typeface="+mn-cs"/>
              </a:rPr>
              <a:t> </a:t>
            </a:r>
            <a:br>
              <a:rPr lang="en-US" sz="1050" b="1" dirty="0">
                <a:solidFill>
                  <a:srgbClr val="433F3F"/>
                </a:solidFill>
                <a:latin typeface="Trebuchet MS" panose="020B0603020202020204"/>
                <a:ea typeface="+mn-ea"/>
                <a:cs typeface="+mn-cs"/>
              </a:rPr>
            </a:br>
            <a:r>
              <a:rPr lang="en-US" sz="900" dirty="0">
                <a:solidFill>
                  <a:srgbClr val="433F3F"/>
                </a:solidFill>
                <a:latin typeface="Trebuchet MS" panose="020B0603020202020204"/>
                <a:ea typeface="+mn-ea"/>
                <a:cs typeface="+mn-cs"/>
              </a:rPr>
              <a:t>Q4W (until progression, unacceptable toxicity, withdrawal, or up to 24 </a:t>
            </a:r>
            <a:r>
              <a:rPr lang="en-US" sz="900" dirty="0" err="1">
                <a:solidFill>
                  <a:srgbClr val="433F3F"/>
                </a:solidFill>
                <a:latin typeface="Trebuchet MS" panose="020B0603020202020204"/>
                <a:ea typeface="+mn-ea"/>
                <a:cs typeface="+mn-cs"/>
              </a:rPr>
              <a:t>months</a:t>
            </a:r>
            <a:r>
              <a:rPr lang="en-US" sz="900" baseline="30000" dirty="0" err="1">
                <a:solidFill>
                  <a:srgbClr val="433F3F"/>
                </a:solidFill>
                <a:latin typeface="Trebuchet MS" panose="020B0603020202020204"/>
                <a:ea typeface="+mn-ea"/>
                <a:cs typeface="+mn-cs"/>
              </a:rPr>
              <a:t>e</a:t>
            </a:r>
            <a:r>
              <a:rPr lang="en-US" sz="900" dirty="0">
                <a:solidFill>
                  <a:srgbClr val="433F3F"/>
                </a:solidFill>
                <a:latin typeface="Trebuchet MS" panose="020B0603020202020204"/>
                <a:ea typeface="+mn-ea"/>
                <a:cs typeface="+mn-cs"/>
              </a:rPr>
              <a:t>)</a:t>
            </a:r>
          </a:p>
        </p:txBody>
      </p:sp>
      <p:cxnSp>
        <p:nvCxnSpPr>
          <p:cNvPr id="27" name="AutoShape 3">
            <a:extLst>
              <a:ext uri="{FF2B5EF4-FFF2-40B4-BE49-F238E27FC236}">
                <a16:creationId xmlns:a16="http://schemas.microsoft.com/office/drawing/2014/main" id="{A45D9789-7439-FF39-E8BD-0F558C658E1C}"/>
              </a:ext>
            </a:extLst>
          </p:cNvPr>
          <p:cNvCxnSpPr>
            <a:cxnSpLocks noChangeShapeType="1"/>
            <a:stCxn id="7" idx="3"/>
            <a:endCxn id="26" idx="1"/>
          </p:cNvCxnSpPr>
          <p:nvPr/>
        </p:nvCxnSpPr>
        <p:spPr bwMode="gray">
          <a:xfrm>
            <a:off x="5794612" y="1954315"/>
            <a:ext cx="502640" cy="0"/>
          </a:xfrm>
          <a:prstGeom prst="straightConnector1">
            <a:avLst/>
          </a:prstGeom>
          <a:gradFill rotWithShape="1">
            <a:gsLst>
              <a:gs pos="0">
                <a:srgbClr val="E5FCFF"/>
              </a:gs>
              <a:gs pos="100000">
                <a:srgbClr val="595454"/>
              </a:gs>
            </a:gsLst>
            <a:lin ang="18900000" scaled="1"/>
          </a:gradFill>
          <a:ln w="28575" cap="flat" cmpd="sng" algn="ctr">
            <a:solidFill>
              <a:srgbClr val="433F3F"/>
            </a:solidFill>
            <a:prstDash val="solid"/>
            <a:round/>
            <a:headEnd type="none" w="med" len="med"/>
            <a:tailEnd type="triangle"/>
          </a:ln>
          <a:effectLst/>
        </p:spPr>
      </p:cxnSp>
      <p:sp>
        <p:nvSpPr>
          <p:cNvPr id="30" name="TextBox 29">
            <a:extLst>
              <a:ext uri="{FF2B5EF4-FFF2-40B4-BE49-F238E27FC236}">
                <a16:creationId xmlns:a16="http://schemas.microsoft.com/office/drawing/2014/main" id="{960C9BDB-5D7E-CCC9-0D6B-9E2BBD39017B}"/>
              </a:ext>
            </a:extLst>
          </p:cNvPr>
          <p:cNvSpPr txBox="1"/>
          <p:nvPr/>
        </p:nvSpPr>
        <p:spPr>
          <a:xfrm>
            <a:off x="5741613" y="1754981"/>
            <a:ext cx="594000" cy="346249"/>
          </a:xfrm>
          <a:prstGeom prst="rect">
            <a:avLst/>
          </a:prstGeom>
          <a:noFill/>
        </p:spPr>
        <p:txBody>
          <a:bodyPr wrap="square" rtlCol="0">
            <a:spAutoFit/>
          </a:bodyPr>
          <a:lstStyle/>
          <a:p>
            <a:pPr algn="ctr" defTabSz="685800">
              <a:buClrTx/>
              <a:defRPr/>
            </a:pPr>
            <a:r>
              <a:rPr lang="en-US" sz="825" b="1">
                <a:solidFill>
                  <a:srgbClr val="433F3F"/>
                </a:solidFill>
                <a:latin typeface="Trebuchet MS" panose="020B0603020202020204"/>
                <a:ea typeface="+mn-ea"/>
                <a:cs typeface="+mn-cs"/>
              </a:rPr>
              <a:t>3 </a:t>
            </a:r>
            <a:r>
              <a:rPr lang="en-US" sz="825" b="1" err="1">
                <a:solidFill>
                  <a:srgbClr val="433F3F"/>
                </a:solidFill>
                <a:latin typeface="Trebuchet MS" panose="020B0603020202020204"/>
                <a:ea typeface="+mn-ea"/>
                <a:cs typeface="+mn-cs"/>
              </a:rPr>
              <a:t>weeks</a:t>
            </a:r>
            <a:r>
              <a:rPr lang="en-US" sz="825" b="1" baseline="30000" err="1">
                <a:solidFill>
                  <a:srgbClr val="433F3F"/>
                </a:solidFill>
                <a:latin typeface="Trebuchet MS" panose="020B0603020202020204"/>
                <a:ea typeface="+mn-ea"/>
                <a:cs typeface="+mn-cs"/>
              </a:rPr>
              <a:t>d</a:t>
            </a:r>
            <a:endParaRPr lang="en-US" sz="825" b="1" baseline="30000">
              <a:solidFill>
                <a:srgbClr val="433F3F"/>
              </a:solidFill>
              <a:latin typeface="Trebuchet MS" panose="020B0603020202020204"/>
              <a:ea typeface="+mn-ea"/>
              <a:cs typeface="+mn-cs"/>
            </a:endParaRPr>
          </a:p>
        </p:txBody>
      </p:sp>
      <p:sp>
        <p:nvSpPr>
          <p:cNvPr id="41" name="TextBox 40">
            <a:extLst>
              <a:ext uri="{FF2B5EF4-FFF2-40B4-BE49-F238E27FC236}">
                <a16:creationId xmlns:a16="http://schemas.microsoft.com/office/drawing/2014/main" id="{3E1A5E48-56E1-7173-C477-95B15977CE4A}"/>
              </a:ext>
            </a:extLst>
          </p:cNvPr>
          <p:cNvSpPr txBox="1"/>
          <p:nvPr/>
        </p:nvSpPr>
        <p:spPr>
          <a:xfrm>
            <a:off x="4823979" y="3062693"/>
            <a:ext cx="4002974" cy="530915"/>
          </a:xfrm>
          <a:prstGeom prst="rect">
            <a:avLst/>
          </a:prstGeom>
          <a:noFill/>
        </p:spPr>
        <p:txBody>
          <a:bodyPr wrap="square" tIns="0" rtlCol="0">
            <a:spAutoFit/>
          </a:bodyPr>
          <a:lstStyle/>
          <a:p>
            <a:pPr defTabSz="685800">
              <a:buClrTx/>
              <a:defRPr/>
            </a:pPr>
            <a:r>
              <a:rPr lang="en-US" sz="1050" b="1" dirty="0">
                <a:solidFill>
                  <a:srgbClr val="433F3F"/>
                </a:solidFill>
                <a:latin typeface="Trebuchet MS" panose="020B0603020202020204"/>
                <a:ea typeface="+mn-ea"/>
                <a:cs typeface="+mn-cs"/>
              </a:rPr>
              <a:t>Primary endpoints: </a:t>
            </a:r>
            <a:r>
              <a:rPr lang="en-US" sz="1050" dirty="0">
                <a:solidFill>
                  <a:srgbClr val="433F3F"/>
                </a:solidFill>
                <a:latin typeface="Trebuchet MS" panose="020B0603020202020204"/>
                <a:ea typeface="+mn-ea"/>
                <a:cs typeface="+mn-cs"/>
              </a:rPr>
              <a:t>OS, PFS per BICR </a:t>
            </a:r>
          </a:p>
          <a:p>
            <a:pPr defTabSz="685800">
              <a:buClrTx/>
              <a:defRPr/>
            </a:pPr>
            <a:r>
              <a:rPr lang="en-US" sz="1050" b="1" dirty="0">
                <a:solidFill>
                  <a:srgbClr val="433F3F"/>
                </a:solidFill>
                <a:latin typeface="Trebuchet MS" panose="020B0603020202020204"/>
                <a:ea typeface="+mn-ea"/>
                <a:cs typeface="+mn-cs"/>
              </a:rPr>
              <a:t>Key secondary endpoints: </a:t>
            </a:r>
            <a:r>
              <a:rPr lang="en-US" sz="1050" dirty="0">
                <a:solidFill>
                  <a:srgbClr val="433F3F"/>
                </a:solidFill>
                <a:latin typeface="Trebuchet MS" panose="020B0603020202020204"/>
                <a:ea typeface="+mn-ea"/>
                <a:cs typeface="+mn-cs"/>
              </a:rPr>
              <a:t>OS and PFS by PD-L1 ≥ 1%, HRQoL </a:t>
            </a:r>
          </a:p>
          <a:p>
            <a:pPr defTabSz="685800">
              <a:buClrTx/>
              <a:defRPr/>
            </a:pPr>
            <a:r>
              <a:rPr lang="en-US" sz="1050" b="1" dirty="0">
                <a:solidFill>
                  <a:srgbClr val="433F3F"/>
                </a:solidFill>
                <a:latin typeface="Trebuchet MS" panose="020B0603020202020204"/>
                <a:ea typeface="+mn-ea"/>
                <a:cs typeface="+mn-cs"/>
              </a:rPr>
              <a:t>Key exploratory endpoints: </a:t>
            </a:r>
            <a:r>
              <a:rPr lang="en-US" sz="1050" dirty="0">
                <a:solidFill>
                  <a:srgbClr val="433F3F"/>
                </a:solidFill>
                <a:latin typeface="Trebuchet MS" panose="020B0603020202020204"/>
                <a:ea typeface="+mn-ea"/>
                <a:cs typeface="+mn-cs"/>
              </a:rPr>
              <a:t>ORR per BICR, safety</a:t>
            </a:r>
          </a:p>
        </p:txBody>
      </p:sp>
      <p:sp>
        <p:nvSpPr>
          <p:cNvPr id="42" name="TextBox 41">
            <a:extLst>
              <a:ext uri="{FF2B5EF4-FFF2-40B4-BE49-F238E27FC236}">
                <a16:creationId xmlns:a16="http://schemas.microsoft.com/office/drawing/2014/main" id="{E5BA96B2-EA7F-9A63-7513-E9E2FD01C87C}"/>
              </a:ext>
            </a:extLst>
          </p:cNvPr>
          <p:cNvSpPr txBox="1">
            <a:spLocks/>
          </p:cNvSpPr>
          <p:nvPr/>
        </p:nvSpPr>
        <p:spPr>
          <a:xfrm>
            <a:off x="376860" y="3344892"/>
            <a:ext cx="3596113" cy="215299"/>
          </a:xfrm>
          <a:prstGeom prst="rect">
            <a:avLst/>
          </a:prstGeom>
          <a:noFill/>
        </p:spPr>
        <p:txBody>
          <a:bodyPr wrap="square" lIns="0" tIns="0" rIns="0" bIns="0" rtlCol="0">
            <a:noAutofit/>
          </a:bodyPr>
          <a:lstStyle/>
          <a:p>
            <a:pPr defTabSz="914240">
              <a:spcBef>
                <a:spcPts val="225"/>
              </a:spcBef>
              <a:buClrTx/>
              <a:tabLst>
                <a:tab pos="258366" algn="l"/>
              </a:tabLst>
              <a:defRPr/>
            </a:pPr>
            <a:r>
              <a:rPr lang="en-US" sz="1050" b="1" kern="1200" dirty="0">
                <a:solidFill>
                  <a:srgbClr val="433F3F"/>
                </a:solidFill>
                <a:latin typeface="Trebuchet MS" panose="020B0603020202020204"/>
                <a:ea typeface="+mn-ea"/>
                <a:cs typeface="+mn-cs"/>
              </a:rPr>
              <a:t>Median (range) study follow-up </a:t>
            </a:r>
            <a:r>
              <a:rPr lang="en-US" sz="1050" kern="1200" dirty="0">
                <a:solidFill>
                  <a:srgbClr val="433F3F"/>
                </a:solidFill>
                <a:latin typeface="Trebuchet MS" panose="020B0603020202020204"/>
                <a:ea typeface="+mn-ea"/>
                <a:cs typeface="+mn-cs"/>
              </a:rPr>
              <a:t>33.6 (7.4</a:t>
            </a:r>
            <a:r>
              <a:rPr lang="en-US" sz="1050" kern="1200" dirty="0">
                <a:solidFill>
                  <a:srgbClr val="433F3F"/>
                </a:solidFill>
                <a:latin typeface="Trebuchet MS" panose="020B0603020202020204"/>
                <a:ea typeface="Times New Roman"/>
                <a:cs typeface="Arial" panose="020B0604020202020204" pitchFamily="34" charset="0"/>
              </a:rPr>
              <a:t>–62.4</a:t>
            </a:r>
            <a:r>
              <a:rPr lang="en-US" sz="1050" kern="1200" dirty="0">
                <a:solidFill>
                  <a:srgbClr val="433F3F"/>
                </a:solidFill>
                <a:latin typeface="Trebuchet MS" panose="020B0603020202020204"/>
                <a:ea typeface="+mn-ea"/>
                <a:cs typeface="+mn-cs"/>
              </a:rPr>
              <a:t>) months</a:t>
            </a:r>
            <a:endParaRPr lang="en-US" sz="825" kern="1200" dirty="0">
              <a:solidFill>
                <a:srgbClr val="433F3F"/>
              </a:solidFill>
              <a:latin typeface="Trebuchet MS" panose="020B0603020202020204"/>
              <a:ea typeface="+mn-ea"/>
              <a:cs typeface="+mn-cs"/>
            </a:endParaRPr>
          </a:p>
        </p:txBody>
      </p:sp>
      <p:sp>
        <p:nvSpPr>
          <p:cNvPr id="2" name="TextBox 1">
            <a:extLst>
              <a:ext uri="{FF2B5EF4-FFF2-40B4-BE49-F238E27FC236}">
                <a16:creationId xmlns:a16="http://schemas.microsoft.com/office/drawing/2014/main" id="{C47A8D22-A3A6-EAE1-FBDD-999010599529}"/>
              </a:ext>
            </a:extLst>
          </p:cNvPr>
          <p:cNvSpPr txBox="1"/>
          <p:nvPr/>
        </p:nvSpPr>
        <p:spPr>
          <a:xfrm>
            <a:off x="4336611" y="1481289"/>
            <a:ext cx="1458000" cy="219291"/>
          </a:xfrm>
          <a:prstGeom prst="rect">
            <a:avLst/>
          </a:prstGeom>
          <a:noFill/>
        </p:spPr>
        <p:txBody>
          <a:bodyPr wrap="square" rtlCol="0">
            <a:spAutoFit/>
          </a:bodyPr>
          <a:lstStyle/>
          <a:p>
            <a:pPr algn="ctr" defTabSz="685800">
              <a:buClrTx/>
              <a:defRPr/>
            </a:pPr>
            <a:r>
              <a:rPr lang="en-US" sz="825" b="1">
                <a:solidFill>
                  <a:srgbClr val="433F3F"/>
                </a:solidFill>
                <a:latin typeface="Trebuchet MS" panose="020B0603020202020204"/>
                <a:ea typeface="+mn-ea"/>
                <a:cs typeface="+mn-cs"/>
              </a:rPr>
              <a:t>Combination phase</a:t>
            </a:r>
            <a:endParaRPr lang="en-US" sz="825" b="1" baseline="30000">
              <a:solidFill>
                <a:srgbClr val="433F3F"/>
              </a:solidFill>
              <a:latin typeface="Trebuchet MS" panose="020B0603020202020204"/>
              <a:ea typeface="+mn-ea"/>
              <a:cs typeface="+mn-cs"/>
            </a:endParaRPr>
          </a:p>
        </p:txBody>
      </p:sp>
      <p:sp>
        <p:nvSpPr>
          <p:cNvPr id="3" name="TextBox 2">
            <a:extLst>
              <a:ext uri="{FF2B5EF4-FFF2-40B4-BE49-F238E27FC236}">
                <a16:creationId xmlns:a16="http://schemas.microsoft.com/office/drawing/2014/main" id="{097C8C6D-8DB0-4BCA-A920-FDC1EA050514}"/>
              </a:ext>
            </a:extLst>
          </p:cNvPr>
          <p:cNvSpPr txBox="1"/>
          <p:nvPr/>
        </p:nvSpPr>
        <p:spPr>
          <a:xfrm>
            <a:off x="6297252" y="1488108"/>
            <a:ext cx="2529701" cy="219291"/>
          </a:xfrm>
          <a:prstGeom prst="rect">
            <a:avLst/>
          </a:prstGeom>
          <a:noFill/>
        </p:spPr>
        <p:txBody>
          <a:bodyPr wrap="square" rtlCol="0">
            <a:spAutoFit/>
          </a:bodyPr>
          <a:lstStyle/>
          <a:p>
            <a:pPr algn="ctr" defTabSz="685800">
              <a:buClrTx/>
              <a:defRPr/>
            </a:pPr>
            <a:r>
              <a:rPr lang="en-US" sz="825" b="1">
                <a:solidFill>
                  <a:srgbClr val="433F3F"/>
                </a:solidFill>
                <a:latin typeface="Trebuchet MS" panose="020B0603020202020204"/>
                <a:ea typeface="+mn-ea"/>
                <a:cs typeface="+mn-cs"/>
              </a:rPr>
              <a:t>Monotherapy phase</a:t>
            </a:r>
            <a:endParaRPr lang="en-US" sz="825" b="1" baseline="30000">
              <a:solidFill>
                <a:srgbClr val="433F3F"/>
              </a:solidFill>
              <a:latin typeface="Trebuchet MS" panose="020B0603020202020204"/>
              <a:ea typeface="+mn-ea"/>
              <a:cs typeface="+mn-cs"/>
            </a:endParaRPr>
          </a:p>
        </p:txBody>
      </p:sp>
    </p:spTree>
    <p:custDataLst>
      <p:tags r:id="rId1"/>
    </p:custDataLst>
    <p:extLst>
      <p:ext uri="{BB962C8B-B14F-4D97-AF65-F5344CB8AC3E}">
        <p14:creationId xmlns:p14="http://schemas.microsoft.com/office/powerpoint/2010/main" val="30013133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104BD3-3F29-C6C6-2542-34BB0D1C660D}"/>
              </a:ext>
            </a:extLst>
          </p:cNvPr>
          <p:cNvPicPr>
            <a:picLocks noChangeAspect="1"/>
          </p:cNvPicPr>
          <p:nvPr/>
        </p:nvPicPr>
        <p:blipFill>
          <a:blip r:embed="rId5"/>
          <a:stretch>
            <a:fillRect/>
          </a:stretch>
        </p:blipFill>
        <p:spPr>
          <a:xfrm>
            <a:off x="1169337" y="999677"/>
            <a:ext cx="5795578" cy="3523500"/>
          </a:xfrm>
          <a:prstGeom prst="rect">
            <a:avLst/>
          </a:prstGeom>
        </p:spPr>
      </p:pic>
      <p:sp>
        <p:nvSpPr>
          <p:cNvPr id="2" name="Title 1"/>
          <p:cNvSpPr>
            <a:spLocks noGrp="1"/>
          </p:cNvSpPr>
          <p:nvPr>
            <p:ph type="title"/>
          </p:nvPr>
        </p:nvSpPr>
        <p:spPr/>
        <p:txBody>
          <a:bodyPr/>
          <a:lstStyle/>
          <a:p>
            <a:r>
              <a:rPr lang="en-US" dirty="0">
                <a:solidFill>
                  <a:srgbClr val="433F3F"/>
                </a:solidFill>
              </a:rPr>
              <a:t>OS (primary endpoint)</a:t>
            </a:r>
            <a:endParaRPr lang="en-US" baseline="30000" dirty="0">
              <a:solidFill>
                <a:srgbClr val="433F3F"/>
              </a:solidFill>
            </a:endParaRPr>
          </a:p>
        </p:txBody>
      </p:sp>
      <p:sp>
        <p:nvSpPr>
          <p:cNvPr id="8" name="TextBox 7">
            <a:extLst>
              <a:ext uri="{FF2B5EF4-FFF2-40B4-BE49-F238E27FC236}">
                <a16:creationId xmlns:a16="http://schemas.microsoft.com/office/drawing/2014/main" id="{F88D8CEB-6F27-4BC0-B2CF-DB0856440476}"/>
              </a:ext>
            </a:extLst>
          </p:cNvPr>
          <p:cNvSpPr txBox="1"/>
          <p:nvPr>
            <p:custDataLst>
              <p:tags r:id="rId2"/>
            </p:custDataLst>
          </p:nvPr>
        </p:nvSpPr>
        <p:spPr>
          <a:xfrm>
            <a:off x="3469459" y="4576899"/>
            <a:ext cx="5520859" cy="415498"/>
          </a:xfrm>
          <a:prstGeom prst="rect">
            <a:avLst/>
          </a:prstGeom>
          <a:noFill/>
        </p:spPr>
        <p:txBody>
          <a:bodyPr vert="horz" wrap="square" lIns="0" tIns="0" rIns="0" bIns="0" rtlCol="0" anchor="b" anchorCtr="0">
            <a:spAutoFit/>
          </a:bodyPr>
          <a:lstStyle/>
          <a:p>
            <a:pPr defTabSz="914240">
              <a:lnSpc>
                <a:spcPct val="90000"/>
              </a:lnSpc>
              <a:spcBef>
                <a:spcPts val="400"/>
              </a:spcBef>
              <a:buClrTx/>
              <a:defRPr/>
            </a:pPr>
            <a:r>
              <a:rPr lang="en-US" sz="750" kern="1200" dirty="0">
                <a:solidFill>
                  <a:srgbClr val="433F3F"/>
                </a:solidFill>
                <a:latin typeface="Trebuchet MS" panose="020B0603020202020204" pitchFamily="34" charset="0"/>
                <a:ea typeface="+mn-ea"/>
                <a:cs typeface="Arial" panose="020B0604020202020204" pitchFamily="34" charset="0"/>
              </a:rPr>
              <a:t>Median (range) study follow-up was 33.6 (7.4–62.4) months. OS was estimated in all randomized patients and defined as the time from date of randomization to date of death from any cause. For patients without documented death, OS was censored on the last date the patient was known to be alive. For randomized patients with no follow-up, OS was censored at the date of randomization.</a:t>
            </a:r>
          </a:p>
        </p:txBody>
      </p:sp>
      <p:sp>
        <p:nvSpPr>
          <p:cNvPr id="7" name="Rectangle 6">
            <a:extLst>
              <a:ext uri="{FF2B5EF4-FFF2-40B4-BE49-F238E27FC236}">
                <a16:creationId xmlns:a16="http://schemas.microsoft.com/office/drawing/2014/main" id="{768E13D2-9A9C-A649-09F8-32D5067C921E}"/>
              </a:ext>
            </a:extLst>
          </p:cNvPr>
          <p:cNvSpPr/>
          <p:nvPr/>
        </p:nvSpPr>
        <p:spPr>
          <a:xfrm>
            <a:off x="3469460" y="1751781"/>
            <a:ext cx="1010213" cy="1246495"/>
          </a:xfrm>
          <a:prstGeom prst="rect">
            <a:avLst/>
          </a:prstGeom>
          <a:noFill/>
        </p:spPr>
        <p:txBody>
          <a:bodyPr wrap="none">
            <a:spAutoFit/>
          </a:bodyPr>
          <a:lstStyle/>
          <a:p>
            <a:pPr defTabSz="514350">
              <a:buClrTx/>
              <a:defRPr/>
            </a:pPr>
            <a:r>
              <a:rPr lang="en-US" altLang="en-US" sz="900" b="1" kern="1200" dirty="0">
                <a:solidFill>
                  <a:srgbClr val="595454"/>
                </a:solidFill>
                <a:latin typeface="Trebuchet MS" panose="020B0603020202020204" pitchFamily="34" charset="0"/>
                <a:ea typeface="+mn-ea"/>
                <a:cs typeface="Arial" panose="020B0604020202020204" pitchFamily="34" charset="0"/>
              </a:rPr>
              <a:t>24-month rate:</a:t>
            </a:r>
          </a:p>
          <a:p>
            <a:pPr defTabSz="514350">
              <a:buClrTx/>
              <a:defRPr/>
            </a:pPr>
            <a:endParaRPr lang="en-US" altLang="en-US" sz="900" b="1" kern="1200" dirty="0">
              <a:solidFill>
                <a:srgbClr val="595454"/>
              </a:solidFill>
              <a:latin typeface="Trebuchet MS" panose="020B0603020202020204" pitchFamily="34" charset="0"/>
              <a:ea typeface="+mn-ea"/>
              <a:cs typeface="Arial" panose="020B0604020202020204" pitchFamily="34" charset="0"/>
            </a:endParaRPr>
          </a:p>
          <a:p>
            <a:pPr defTabSz="514350">
              <a:buClrTx/>
              <a:defRPr/>
            </a:pPr>
            <a:r>
              <a:rPr lang="en-US" altLang="en-US" sz="900" b="1" kern="1200" dirty="0">
                <a:solidFill>
                  <a:srgbClr val="009FBA"/>
                </a:solidFill>
                <a:latin typeface="Trebuchet MS" panose="020B0603020202020204" pitchFamily="34" charset="0"/>
                <a:ea typeface="+mn-ea"/>
                <a:cs typeface="Arial" panose="020B0604020202020204" pitchFamily="34" charset="0"/>
              </a:rPr>
              <a:t>46.9%</a:t>
            </a:r>
          </a:p>
          <a:p>
            <a:pPr defTabSz="514350">
              <a:buClrTx/>
              <a:defRPr/>
            </a:pPr>
            <a:br>
              <a:rPr lang="en-US" altLang="en-US" sz="900" b="1" kern="1200" dirty="0">
                <a:solidFill>
                  <a:srgbClr val="009FBA"/>
                </a:solidFill>
                <a:latin typeface="Trebuchet MS" panose="020B0603020202020204" pitchFamily="34" charset="0"/>
                <a:ea typeface="+mn-ea"/>
                <a:cs typeface="Arial" panose="020B0604020202020204" pitchFamily="34" charset="0"/>
              </a:rPr>
            </a:br>
            <a:br>
              <a:rPr lang="en-US" altLang="en-US" sz="900" b="1" kern="1200" dirty="0">
                <a:solidFill>
                  <a:srgbClr val="009FBA"/>
                </a:solidFill>
                <a:latin typeface="Trebuchet MS" panose="020B0603020202020204" pitchFamily="34" charset="0"/>
                <a:ea typeface="+mn-ea"/>
                <a:cs typeface="Arial" panose="020B0604020202020204" pitchFamily="34" charset="0"/>
              </a:rPr>
            </a:br>
            <a:endParaRPr lang="en-US" altLang="en-US" sz="1200" b="1" kern="1200" dirty="0">
              <a:solidFill>
                <a:srgbClr val="595454"/>
              </a:solidFill>
              <a:latin typeface="Trebuchet MS" panose="020B0603020202020204" pitchFamily="34" charset="0"/>
              <a:ea typeface="+mn-ea"/>
              <a:cs typeface="Arial" panose="020B0604020202020204" pitchFamily="34" charset="0"/>
            </a:endParaRPr>
          </a:p>
          <a:p>
            <a:pPr defTabSz="514350">
              <a:buClrTx/>
              <a:defRPr/>
            </a:pPr>
            <a:r>
              <a:rPr lang="en-US" altLang="en-US" sz="900" b="1" kern="1200" dirty="0">
                <a:solidFill>
                  <a:srgbClr val="595454"/>
                </a:solidFill>
                <a:latin typeface="Trebuchet MS" panose="020B0603020202020204" pitchFamily="34" charset="0"/>
                <a:ea typeface="+mn-ea"/>
                <a:cs typeface="Arial" panose="020B0604020202020204" pitchFamily="34" charset="0"/>
              </a:rPr>
              <a:t>40.7%</a:t>
            </a:r>
          </a:p>
          <a:p>
            <a:pPr defTabSz="514350">
              <a:buClrTx/>
              <a:defRPr/>
            </a:pPr>
            <a:endParaRPr lang="en-US" sz="900" kern="1200" dirty="0">
              <a:solidFill>
                <a:srgbClr val="595454"/>
              </a:solidFill>
              <a:latin typeface="Trebuchet MS" panose="020B0603020202020204" pitchFamily="34" charset="0"/>
              <a:ea typeface="+mn-ea"/>
              <a:cs typeface="Arial" panose="020B0604020202020204" pitchFamily="34" charset="0"/>
            </a:endParaRPr>
          </a:p>
        </p:txBody>
      </p:sp>
      <p:sp>
        <p:nvSpPr>
          <p:cNvPr id="9" name="Line 8">
            <a:extLst>
              <a:ext uri="{FF2B5EF4-FFF2-40B4-BE49-F238E27FC236}">
                <a16:creationId xmlns:a16="http://schemas.microsoft.com/office/drawing/2014/main" id="{12D7658A-F4E4-A91D-5BE4-10FFF4BDE136}"/>
              </a:ext>
            </a:extLst>
          </p:cNvPr>
          <p:cNvSpPr>
            <a:spLocks noChangeShapeType="1"/>
          </p:cNvSpPr>
          <p:nvPr/>
        </p:nvSpPr>
        <p:spPr bwMode="auto">
          <a:xfrm>
            <a:off x="3493112" y="2289979"/>
            <a:ext cx="0" cy="1053000"/>
          </a:xfrm>
          <a:prstGeom prst="line">
            <a:avLst/>
          </a:prstGeom>
          <a:noFill/>
          <a:ln w="14288">
            <a:solidFill>
              <a:srgbClr val="433F3F"/>
            </a:solidFill>
            <a:prstDash val="dash"/>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914240">
              <a:buClrTx/>
              <a:defRPr/>
            </a:pPr>
            <a:endParaRPr lang="en-US" sz="1800" kern="1200">
              <a:solidFill>
                <a:srgbClr val="433F3F"/>
              </a:solidFill>
              <a:latin typeface="Trebuchet MS" panose="020B0603020202020204"/>
              <a:ea typeface="+mn-ea"/>
              <a:cs typeface="+mn-cs"/>
            </a:endParaRPr>
          </a:p>
        </p:txBody>
      </p:sp>
      <p:sp>
        <p:nvSpPr>
          <p:cNvPr id="10" name="Line 8">
            <a:extLst>
              <a:ext uri="{FF2B5EF4-FFF2-40B4-BE49-F238E27FC236}">
                <a16:creationId xmlns:a16="http://schemas.microsoft.com/office/drawing/2014/main" id="{8118FAAC-A47A-D497-41FA-BE61516233E9}"/>
              </a:ext>
            </a:extLst>
          </p:cNvPr>
          <p:cNvSpPr>
            <a:spLocks noChangeShapeType="1"/>
          </p:cNvSpPr>
          <p:nvPr/>
        </p:nvSpPr>
        <p:spPr bwMode="auto">
          <a:xfrm>
            <a:off x="2536256" y="1762169"/>
            <a:ext cx="0" cy="1593000"/>
          </a:xfrm>
          <a:prstGeom prst="line">
            <a:avLst/>
          </a:prstGeom>
          <a:noFill/>
          <a:ln w="14288">
            <a:solidFill>
              <a:srgbClr val="433F3F"/>
            </a:solidFill>
            <a:prstDash val="dash"/>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914240">
              <a:buClrTx/>
              <a:defRPr/>
            </a:pPr>
            <a:endParaRPr lang="en-US" sz="1800" kern="1200">
              <a:solidFill>
                <a:srgbClr val="433F3F"/>
              </a:solidFill>
              <a:latin typeface="Trebuchet MS" panose="020B0603020202020204"/>
              <a:ea typeface="+mn-ea"/>
              <a:cs typeface="+mn-cs"/>
            </a:endParaRPr>
          </a:p>
        </p:txBody>
      </p:sp>
      <p:sp>
        <p:nvSpPr>
          <p:cNvPr id="11" name="Rectangle 10">
            <a:extLst>
              <a:ext uri="{FF2B5EF4-FFF2-40B4-BE49-F238E27FC236}">
                <a16:creationId xmlns:a16="http://schemas.microsoft.com/office/drawing/2014/main" id="{A34167CF-6730-24C4-C0C8-188376825F75}"/>
              </a:ext>
            </a:extLst>
          </p:cNvPr>
          <p:cNvSpPr/>
          <p:nvPr/>
        </p:nvSpPr>
        <p:spPr>
          <a:xfrm>
            <a:off x="2503265" y="1279702"/>
            <a:ext cx="1010213" cy="1200329"/>
          </a:xfrm>
          <a:prstGeom prst="rect">
            <a:avLst/>
          </a:prstGeom>
          <a:noFill/>
        </p:spPr>
        <p:txBody>
          <a:bodyPr wrap="none">
            <a:spAutoFit/>
          </a:bodyPr>
          <a:lstStyle/>
          <a:p>
            <a:pPr defTabSz="514350">
              <a:buClrTx/>
              <a:defRPr/>
            </a:pPr>
            <a:r>
              <a:rPr lang="en-US" altLang="en-US" sz="900" b="1" kern="1200" dirty="0">
                <a:solidFill>
                  <a:srgbClr val="595454"/>
                </a:solidFill>
                <a:latin typeface="Trebuchet MS" panose="020B0603020202020204" pitchFamily="34" charset="0"/>
                <a:ea typeface="+mn-ea"/>
                <a:cs typeface="Arial" panose="020B0604020202020204" pitchFamily="34" charset="0"/>
              </a:rPr>
              <a:t>12-month rate:</a:t>
            </a:r>
          </a:p>
          <a:p>
            <a:pPr defTabSz="514350">
              <a:buClrTx/>
              <a:defRPr/>
            </a:pPr>
            <a:endParaRPr lang="en-US" altLang="en-US" sz="900" b="1" kern="1200" dirty="0">
              <a:solidFill>
                <a:srgbClr val="595454"/>
              </a:solidFill>
              <a:latin typeface="Trebuchet MS" panose="020B0603020202020204" pitchFamily="34" charset="0"/>
              <a:ea typeface="+mn-ea"/>
              <a:cs typeface="Arial" panose="020B0604020202020204" pitchFamily="34" charset="0"/>
            </a:endParaRPr>
          </a:p>
          <a:p>
            <a:pPr defTabSz="514350">
              <a:buClrTx/>
              <a:defRPr/>
            </a:pPr>
            <a:r>
              <a:rPr lang="en-US" altLang="en-US" sz="900" b="1" kern="1200" dirty="0">
                <a:solidFill>
                  <a:srgbClr val="009FBA"/>
                </a:solidFill>
                <a:latin typeface="Trebuchet MS" panose="020B0603020202020204" pitchFamily="34" charset="0"/>
                <a:ea typeface="+mn-ea"/>
                <a:cs typeface="Arial" panose="020B0604020202020204" pitchFamily="34" charset="0"/>
              </a:rPr>
              <a:t>70.2%</a:t>
            </a:r>
            <a:br>
              <a:rPr lang="en-US" altLang="en-US" sz="900" b="1" kern="1200" dirty="0">
                <a:solidFill>
                  <a:srgbClr val="009FBA"/>
                </a:solidFill>
                <a:latin typeface="Trebuchet MS" panose="020B0603020202020204" pitchFamily="34" charset="0"/>
                <a:ea typeface="+mn-ea"/>
                <a:cs typeface="Arial" panose="020B0604020202020204" pitchFamily="34" charset="0"/>
              </a:rPr>
            </a:br>
            <a:br>
              <a:rPr lang="en-US" altLang="en-US" sz="900" b="1" kern="1200" dirty="0">
                <a:solidFill>
                  <a:srgbClr val="009FBA"/>
                </a:solidFill>
                <a:latin typeface="Trebuchet MS" panose="020B0603020202020204" pitchFamily="34" charset="0"/>
                <a:ea typeface="+mn-ea"/>
                <a:cs typeface="Arial" panose="020B0604020202020204" pitchFamily="34" charset="0"/>
              </a:rPr>
            </a:br>
            <a:br>
              <a:rPr lang="en-US" altLang="en-US" sz="900" b="1" kern="1200" dirty="0">
                <a:solidFill>
                  <a:srgbClr val="009FBA"/>
                </a:solidFill>
                <a:latin typeface="Trebuchet MS" panose="020B0603020202020204" pitchFamily="34" charset="0"/>
                <a:ea typeface="+mn-ea"/>
                <a:cs typeface="Arial" panose="020B0604020202020204" pitchFamily="34" charset="0"/>
              </a:rPr>
            </a:br>
            <a:br>
              <a:rPr lang="en-US" altLang="en-US" sz="900" b="1" kern="1200" dirty="0">
                <a:solidFill>
                  <a:srgbClr val="009FBA"/>
                </a:solidFill>
                <a:latin typeface="Trebuchet MS" panose="020B0603020202020204" pitchFamily="34" charset="0"/>
                <a:ea typeface="+mn-ea"/>
                <a:cs typeface="Arial" panose="020B0604020202020204" pitchFamily="34" charset="0"/>
              </a:rPr>
            </a:br>
            <a:r>
              <a:rPr lang="en-US" altLang="en-US" sz="900" b="1" kern="1200" dirty="0">
                <a:solidFill>
                  <a:srgbClr val="595454"/>
                </a:solidFill>
                <a:latin typeface="Trebuchet MS" panose="020B0603020202020204" pitchFamily="34" charset="0"/>
                <a:ea typeface="+mn-ea"/>
                <a:cs typeface="Arial" panose="020B0604020202020204" pitchFamily="34" charset="0"/>
              </a:rPr>
              <a:t>62.7%</a:t>
            </a:r>
          </a:p>
          <a:p>
            <a:pPr defTabSz="514350">
              <a:buClrTx/>
              <a:defRPr/>
            </a:pPr>
            <a:endParaRPr lang="en-US" sz="900" kern="1200" dirty="0">
              <a:solidFill>
                <a:srgbClr val="595454"/>
              </a:solidFill>
              <a:latin typeface="Trebuchet MS" panose="020B0603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85691969-4F64-3A7E-F375-D98DF6B710F9}"/>
              </a:ext>
            </a:extLst>
          </p:cNvPr>
          <p:cNvSpPr/>
          <p:nvPr/>
        </p:nvSpPr>
        <p:spPr>
          <a:xfrm>
            <a:off x="1059280" y="3483638"/>
            <a:ext cx="280847" cy="973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buClrTx/>
              <a:defRPr/>
            </a:pPr>
            <a:endParaRPr lang="en-US" sz="1800" kern="1200">
              <a:solidFill>
                <a:srgbClr val="FFFFFF"/>
              </a:solidFill>
              <a:latin typeface="Trebuchet MS" panose="020B0603020202020204"/>
            </a:endParaRPr>
          </a:p>
        </p:txBody>
      </p:sp>
      <p:sp>
        <p:nvSpPr>
          <p:cNvPr id="14" name="Rectangle 13">
            <a:extLst>
              <a:ext uri="{FF2B5EF4-FFF2-40B4-BE49-F238E27FC236}">
                <a16:creationId xmlns:a16="http://schemas.microsoft.com/office/drawing/2014/main" id="{53070511-8C81-A81C-A93A-4F9BF40A1025}"/>
              </a:ext>
            </a:extLst>
          </p:cNvPr>
          <p:cNvSpPr/>
          <p:nvPr/>
        </p:nvSpPr>
        <p:spPr>
          <a:xfrm>
            <a:off x="6617526" y="1849254"/>
            <a:ext cx="402751" cy="86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buClrTx/>
              <a:defRPr/>
            </a:pPr>
            <a:endParaRPr lang="en-US" sz="1800" kern="1200">
              <a:solidFill>
                <a:srgbClr val="FFFFFF"/>
              </a:solidFill>
              <a:latin typeface="Trebuchet MS" panose="020B0603020202020204"/>
            </a:endParaRPr>
          </a:p>
        </p:txBody>
      </p:sp>
      <p:sp>
        <p:nvSpPr>
          <p:cNvPr id="15" name="Rectangle 14">
            <a:extLst>
              <a:ext uri="{FF2B5EF4-FFF2-40B4-BE49-F238E27FC236}">
                <a16:creationId xmlns:a16="http://schemas.microsoft.com/office/drawing/2014/main" id="{027B7909-F48B-52E8-E147-0F18E54BE1A7}"/>
              </a:ext>
            </a:extLst>
          </p:cNvPr>
          <p:cNvSpPr/>
          <p:nvPr/>
        </p:nvSpPr>
        <p:spPr>
          <a:xfrm>
            <a:off x="3965765" y="2079381"/>
            <a:ext cx="1703421" cy="287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buClrTx/>
              <a:defRPr/>
            </a:pPr>
            <a:endParaRPr lang="en-US" sz="1800" kern="1200">
              <a:solidFill>
                <a:srgbClr val="FFFFFF"/>
              </a:solidFill>
              <a:latin typeface="Trebuchet MS" panose="020B0603020202020204"/>
            </a:endParaRPr>
          </a:p>
        </p:txBody>
      </p:sp>
      <p:sp>
        <p:nvSpPr>
          <p:cNvPr id="16" name="Rectangle 15">
            <a:extLst>
              <a:ext uri="{FF2B5EF4-FFF2-40B4-BE49-F238E27FC236}">
                <a16:creationId xmlns:a16="http://schemas.microsoft.com/office/drawing/2014/main" id="{B0AFF1CD-83A5-5459-3C85-E86336A5D7EF}"/>
              </a:ext>
            </a:extLst>
          </p:cNvPr>
          <p:cNvSpPr/>
          <p:nvPr/>
        </p:nvSpPr>
        <p:spPr>
          <a:xfrm>
            <a:off x="3965765" y="2967655"/>
            <a:ext cx="1702656" cy="194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buClrTx/>
              <a:defRPr/>
            </a:pPr>
            <a:endParaRPr lang="en-US" sz="1800" kern="1200">
              <a:solidFill>
                <a:srgbClr val="FFFFFF"/>
              </a:solidFill>
              <a:latin typeface="Trebuchet MS" panose="020B0603020202020204"/>
            </a:endParaRPr>
          </a:p>
        </p:txBody>
      </p:sp>
      <p:graphicFrame>
        <p:nvGraphicFramePr>
          <p:cNvPr id="4" name="Table 3">
            <a:extLst>
              <a:ext uri="{FF2B5EF4-FFF2-40B4-BE49-F238E27FC236}">
                <a16:creationId xmlns:a16="http://schemas.microsoft.com/office/drawing/2014/main" id="{C7DD4B69-D0FD-0070-6915-43ECADAC24E7}"/>
              </a:ext>
            </a:extLst>
          </p:cNvPr>
          <p:cNvGraphicFramePr>
            <a:graphicFrameLocks noGrp="1"/>
          </p:cNvGraphicFramePr>
          <p:nvPr/>
        </p:nvGraphicFramePr>
        <p:xfrm>
          <a:off x="5993052" y="1380034"/>
          <a:ext cx="2862000" cy="1097280"/>
        </p:xfrm>
        <a:graphic>
          <a:graphicData uri="http://schemas.openxmlformats.org/drawingml/2006/table">
            <a:tbl>
              <a:tblPr>
                <a:tableStyleId>{9D7B26C5-4107-4FEC-AEDC-1716B250A1EF}</a:tableStyleId>
              </a:tblPr>
              <a:tblGrid>
                <a:gridCol w="702000">
                  <a:extLst>
                    <a:ext uri="{9D8B030D-6E8A-4147-A177-3AD203B41FA5}">
                      <a16:colId xmlns:a16="http://schemas.microsoft.com/office/drawing/2014/main" val="20000"/>
                    </a:ext>
                  </a:extLst>
                </a:gridCol>
                <a:gridCol w="1026000">
                  <a:extLst>
                    <a:ext uri="{9D8B030D-6E8A-4147-A177-3AD203B41FA5}">
                      <a16:colId xmlns:a16="http://schemas.microsoft.com/office/drawing/2014/main" val="186678905"/>
                    </a:ext>
                  </a:extLst>
                </a:gridCol>
                <a:gridCol w="1134000">
                  <a:extLst>
                    <a:ext uri="{9D8B030D-6E8A-4147-A177-3AD203B41FA5}">
                      <a16:colId xmlns:a16="http://schemas.microsoft.com/office/drawing/2014/main" val="20001"/>
                    </a:ext>
                  </a:extLst>
                </a:gridCol>
              </a:tblGrid>
              <a:tr h="342900">
                <a:tc>
                  <a:txBody>
                    <a:bodyPr/>
                    <a:lstStyle/>
                    <a:p>
                      <a:pPr algn="l"/>
                      <a:r>
                        <a:rPr lang="en-GB" sz="900" b="1">
                          <a:latin typeface="+mn-lt"/>
                          <a:cs typeface="Arial" panose="020B0604020202020204" pitchFamily="34" charset="0"/>
                        </a:rPr>
                        <a:t>Treatment</a:t>
                      </a:r>
                      <a:endParaRPr lang="en-US" sz="900" b="1">
                        <a:latin typeface="+mn-lt"/>
                        <a:cs typeface="Arial" panose="020B0604020202020204" pitchFamily="34" charset="0"/>
                      </a:endParaRPr>
                    </a:p>
                  </a:txBody>
                  <a:tcPr marL="68580" marR="68580" marT="34290" marB="34290"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900" b="1">
                          <a:latin typeface="+mn-lt"/>
                          <a:cs typeface="Arial" panose="020B0604020202020204" pitchFamily="34" charset="0"/>
                        </a:rPr>
                        <a:t>Events/patients</a:t>
                      </a:r>
                      <a:endParaRPr lang="en-US" sz="1100" baseline="30000"/>
                    </a:p>
                  </a:txBody>
                  <a:tcPr marL="68580" marR="68580" marT="34290" marB="34290"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b="1" dirty="0">
                          <a:latin typeface="+mn-lt"/>
                          <a:cs typeface="Arial" panose="020B0604020202020204" pitchFamily="34" charset="0"/>
                        </a:rPr>
                        <a:t>Median OS (95% CI),</a:t>
                      </a:r>
                      <a:br>
                        <a:rPr lang="en-US" sz="900" b="1" dirty="0">
                          <a:latin typeface="+mn-lt"/>
                          <a:cs typeface="Arial" panose="020B0604020202020204" pitchFamily="34" charset="0"/>
                        </a:rPr>
                      </a:br>
                      <a:r>
                        <a:rPr lang="en-US" sz="900" b="1" dirty="0">
                          <a:latin typeface="+mn-lt"/>
                          <a:cs typeface="Arial" panose="020B0604020202020204" pitchFamily="34" charset="0"/>
                        </a:rPr>
                        <a:t>months</a:t>
                      </a:r>
                      <a:endParaRPr lang="en-US" sz="1100" b="1" dirty="0">
                        <a:latin typeface="Arial" panose="020B0604020202020204" pitchFamily="34" charset="0"/>
                        <a:cs typeface="Arial" panose="020B0604020202020204" pitchFamily="34" charset="0"/>
                      </a:endParaRPr>
                    </a:p>
                  </a:txBody>
                  <a:tcPr marL="13716" marR="13716" marT="34290" marB="34290"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05740">
                <a:tc>
                  <a:txBody>
                    <a:bodyPr/>
                    <a:lstStyle/>
                    <a:p>
                      <a:pPr lvl="0" algn="l"/>
                      <a:r>
                        <a:rPr lang="en-US" sz="900" b="1" dirty="0">
                          <a:solidFill>
                            <a:srgbClr val="009FBA"/>
                          </a:solidFill>
                          <a:latin typeface="+mn-lt"/>
                          <a:cs typeface="Arial" panose="020B0604020202020204" pitchFamily="34" charset="0"/>
                        </a:rPr>
                        <a:t>NIVO+GC </a:t>
                      </a:r>
                    </a:p>
                  </a:txBody>
                  <a:tcPr marL="68580" marR="68580" marT="34290" marB="34290">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1657350" algn="l"/>
                        </a:tabLst>
                        <a:defRPr/>
                      </a:pPr>
                      <a:r>
                        <a:rPr lang="en-GB" sz="900" b="1">
                          <a:solidFill>
                            <a:srgbClr val="009FBA"/>
                          </a:solidFill>
                          <a:latin typeface="+mn-lt"/>
                          <a:cs typeface="Arial" panose="020B0604020202020204" pitchFamily="34" charset="0"/>
                        </a:rPr>
                        <a:t>172/304</a:t>
                      </a:r>
                      <a:endParaRPr lang="en-US" sz="900" b="1">
                        <a:solidFill>
                          <a:srgbClr val="009FBA"/>
                        </a:solidFill>
                        <a:latin typeface="+mn-lt"/>
                        <a:cs typeface="Arial" panose="020B0604020202020204" pitchFamily="34" charset="0"/>
                      </a:endParaRPr>
                    </a:p>
                  </a:txBody>
                  <a:tcPr marL="68580" marR="68580" marT="34290" marB="34290">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1657350" algn="l"/>
                        </a:tabLst>
                        <a:defRPr/>
                      </a:pPr>
                      <a:r>
                        <a:rPr lang="en-US" sz="900" b="1" dirty="0">
                          <a:solidFill>
                            <a:srgbClr val="009FBA"/>
                          </a:solidFill>
                          <a:latin typeface="+mn-lt"/>
                          <a:cs typeface="Arial" panose="020B0604020202020204" pitchFamily="34" charset="0"/>
                        </a:rPr>
                        <a:t>21.7 (18.6-26.4)</a:t>
                      </a:r>
                    </a:p>
                  </a:txBody>
                  <a:tcPr marL="68580" marR="68580" marT="34290" marB="34290">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5740">
                <a:tc>
                  <a:txBody>
                    <a:bodyPr/>
                    <a:lstStyle/>
                    <a:p>
                      <a:pPr algn="l"/>
                      <a:r>
                        <a:rPr lang="en-US" sz="900" b="1">
                          <a:solidFill>
                            <a:srgbClr val="595454"/>
                          </a:solidFill>
                          <a:latin typeface="+mn-lt"/>
                          <a:cs typeface="Arial" panose="020B0604020202020204" pitchFamily="34" charset="0"/>
                        </a:rPr>
                        <a:t>GC</a:t>
                      </a:r>
                    </a:p>
                  </a:txBody>
                  <a:tcPr marL="68580" marR="68580" marT="34290" marB="34290">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900" b="1">
                          <a:solidFill>
                            <a:srgbClr val="595454"/>
                          </a:solidFill>
                          <a:latin typeface="+mn-lt"/>
                          <a:cs typeface="Arial" panose="020B0604020202020204" pitchFamily="34" charset="0"/>
                        </a:rPr>
                        <a:t>193/304</a:t>
                      </a:r>
                      <a:endParaRPr lang="en-US" sz="900" b="1">
                        <a:solidFill>
                          <a:srgbClr val="595454"/>
                        </a:solidFill>
                        <a:latin typeface="+mn-lt"/>
                        <a:cs typeface="Arial" panose="020B0604020202020204" pitchFamily="34" charset="0"/>
                      </a:endParaRPr>
                    </a:p>
                  </a:txBody>
                  <a:tcPr marL="68580" marR="68580" marT="34290" marB="3429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b="1">
                          <a:solidFill>
                            <a:srgbClr val="595454"/>
                          </a:solidFill>
                          <a:latin typeface="+mn-lt"/>
                          <a:cs typeface="Arial" panose="020B0604020202020204" pitchFamily="34" charset="0"/>
                        </a:rPr>
                        <a:t>18.9 (14.7–22.4)</a:t>
                      </a:r>
                    </a:p>
                  </a:txBody>
                  <a:tcPr marL="68580" marR="68580" marT="34290" marB="3429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2900">
                <a:tc gridSpan="3">
                  <a:txBody>
                    <a:bodyPr/>
                    <a:lstStyle/>
                    <a:p>
                      <a:pPr algn="ctr"/>
                      <a:r>
                        <a:rPr lang="it-IT" sz="900" b="1" dirty="0">
                          <a:solidFill>
                            <a:schemeClr val="tx1"/>
                          </a:solidFill>
                          <a:latin typeface="+mn-lt"/>
                          <a:cs typeface="Arial" panose="020B0604020202020204" pitchFamily="34" charset="0"/>
                        </a:rPr>
                        <a:t>HR (95% CI), 0.78 (0.63–0.96)</a:t>
                      </a:r>
                    </a:p>
                    <a:p>
                      <a:pPr algn="ctr"/>
                      <a:r>
                        <a:rPr lang="it-IT" sz="900" b="1" i="1" dirty="0">
                          <a:solidFill>
                            <a:schemeClr val="tx1"/>
                          </a:solidFill>
                          <a:latin typeface="+mn-lt"/>
                          <a:cs typeface="Arial" panose="020B0604020202020204" pitchFamily="34" charset="0"/>
                        </a:rPr>
                        <a:t>P</a:t>
                      </a:r>
                      <a:r>
                        <a:rPr lang="it-IT" sz="900" b="1" dirty="0">
                          <a:solidFill>
                            <a:schemeClr val="tx1"/>
                          </a:solidFill>
                          <a:latin typeface="+mn-lt"/>
                          <a:cs typeface="Arial" panose="020B0604020202020204" pitchFamily="34" charset="0"/>
                        </a:rPr>
                        <a:t> = 0.0171</a:t>
                      </a:r>
                    </a:p>
                  </a:txBody>
                  <a:tcPr marL="68580" marR="68580" marT="34290" marB="34290">
                    <a:lnT w="12700" cap="flat" cmpd="sng" algn="ctr">
                      <a:solidFill>
                        <a:schemeClr val="tx1"/>
                      </a:solidFill>
                      <a:prstDash val="solid"/>
                      <a:round/>
                      <a:headEnd type="none" w="med" len="med"/>
                      <a:tailEnd type="none" w="med" len="med"/>
                    </a:lnT>
                    <a:solidFill>
                      <a:srgbClr val="FFFF00">
                        <a:alpha val="14902"/>
                      </a:srgbClr>
                    </a:solidFill>
                  </a:tcPr>
                </a:tc>
                <a:tc hMerge="1">
                  <a:txBody>
                    <a:bodyPr/>
                    <a:lstStyle/>
                    <a:p>
                      <a:pPr algn="ctr"/>
                      <a:endParaRPr lang="en-US" sz="1200" b="1">
                        <a:solidFill>
                          <a:srgbClr val="A69F9F"/>
                        </a:solidFill>
                        <a:latin typeface="+mn-lt"/>
                        <a:cs typeface="Arial" panose="020B0604020202020204" pitchFamily="34" charset="0"/>
                      </a:endParaRP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solidFill>
                      <a:schemeClr val="bg1"/>
                    </a:solidFill>
                  </a:tcPr>
                </a:tc>
                <a:tc hMerge="1">
                  <a:txBody>
                    <a:bodyPr/>
                    <a:lstStyle/>
                    <a:p>
                      <a:pPr algn="ctr"/>
                      <a:endParaRPr lang="en-US" sz="1200" b="1">
                        <a:solidFill>
                          <a:srgbClr val="A69F9F"/>
                        </a:solidFill>
                        <a:latin typeface="+mn-lt"/>
                        <a:cs typeface="Arial" panose="020B0604020202020204" pitchFamily="34"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1355640205"/>
                  </a:ext>
                </a:extLst>
              </a:tr>
            </a:tbl>
          </a:graphicData>
        </a:graphic>
      </p:graphicFrame>
      <p:sp>
        <p:nvSpPr>
          <p:cNvPr id="18" name="TextBox 17">
            <a:extLst>
              <a:ext uri="{FF2B5EF4-FFF2-40B4-BE49-F238E27FC236}">
                <a16:creationId xmlns:a16="http://schemas.microsoft.com/office/drawing/2014/main" id="{FF73FD52-9CAF-E8DE-E42D-4B3F85D7E226}"/>
              </a:ext>
            </a:extLst>
          </p:cNvPr>
          <p:cNvSpPr txBox="1"/>
          <p:nvPr/>
        </p:nvSpPr>
        <p:spPr>
          <a:xfrm>
            <a:off x="548993" y="3977980"/>
            <a:ext cx="822662" cy="276999"/>
          </a:xfrm>
          <a:prstGeom prst="rect">
            <a:avLst/>
          </a:prstGeom>
          <a:noFill/>
        </p:spPr>
        <p:txBody>
          <a:bodyPr wrap="none" rtlCol="0">
            <a:spAutoFit/>
          </a:bodyPr>
          <a:lstStyle/>
          <a:p>
            <a:pPr algn="r" defTabSz="914240">
              <a:buClrTx/>
              <a:defRPr/>
            </a:pPr>
            <a:r>
              <a:rPr lang="en-IE" sz="1200" b="1" kern="1200">
                <a:solidFill>
                  <a:srgbClr val="009FBA"/>
                </a:solidFill>
                <a:latin typeface="Trebuchet MS" panose="020B0603020202020204"/>
                <a:ea typeface="+mn-ea"/>
                <a:cs typeface="+mn-cs"/>
              </a:rPr>
              <a:t>NIVO+GC</a:t>
            </a:r>
          </a:p>
        </p:txBody>
      </p:sp>
      <p:sp>
        <p:nvSpPr>
          <p:cNvPr id="19" name="TextBox 18">
            <a:extLst>
              <a:ext uri="{FF2B5EF4-FFF2-40B4-BE49-F238E27FC236}">
                <a16:creationId xmlns:a16="http://schemas.microsoft.com/office/drawing/2014/main" id="{80D55DFC-6E52-94F5-7534-6EAE34AAF71E}"/>
              </a:ext>
            </a:extLst>
          </p:cNvPr>
          <p:cNvSpPr txBox="1"/>
          <p:nvPr/>
        </p:nvSpPr>
        <p:spPr>
          <a:xfrm>
            <a:off x="989818" y="4297917"/>
            <a:ext cx="381836" cy="276999"/>
          </a:xfrm>
          <a:prstGeom prst="rect">
            <a:avLst/>
          </a:prstGeom>
          <a:noFill/>
        </p:spPr>
        <p:txBody>
          <a:bodyPr wrap="none" rtlCol="0">
            <a:spAutoFit/>
          </a:bodyPr>
          <a:lstStyle/>
          <a:p>
            <a:pPr algn="r" defTabSz="914240">
              <a:buClrTx/>
              <a:defRPr/>
            </a:pPr>
            <a:r>
              <a:rPr lang="en-IE" sz="1200" b="1" kern="1200">
                <a:solidFill>
                  <a:srgbClr val="595454"/>
                </a:solidFill>
                <a:latin typeface="Trebuchet MS" panose="020B0603020202020204"/>
                <a:ea typeface="+mn-ea"/>
                <a:cs typeface="+mn-cs"/>
              </a:rPr>
              <a:t>GC</a:t>
            </a:r>
          </a:p>
        </p:txBody>
      </p:sp>
      <p:sp>
        <p:nvSpPr>
          <p:cNvPr id="20" name="TextBox 19">
            <a:extLst>
              <a:ext uri="{FF2B5EF4-FFF2-40B4-BE49-F238E27FC236}">
                <a16:creationId xmlns:a16="http://schemas.microsoft.com/office/drawing/2014/main" id="{7852E9F8-6B53-6367-E531-D5103EE1B976}"/>
              </a:ext>
            </a:extLst>
          </p:cNvPr>
          <p:cNvSpPr txBox="1"/>
          <p:nvPr/>
        </p:nvSpPr>
        <p:spPr>
          <a:xfrm>
            <a:off x="443194" y="3715688"/>
            <a:ext cx="928460" cy="276999"/>
          </a:xfrm>
          <a:prstGeom prst="rect">
            <a:avLst/>
          </a:prstGeom>
          <a:noFill/>
        </p:spPr>
        <p:txBody>
          <a:bodyPr wrap="none" rtlCol="0">
            <a:spAutoFit/>
          </a:bodyPr>
          <a:lstStyle/>
          <a:p>
            <a:pPr algn="r" defTabSz="914240">
              <a:buClrTx/>
              <a:defRPr/>
            </a:pPr>
            <a:r>
              <a:rPr lang="en-IE" sz="1200" b="1" kern="1200" dirty="0">
                <a:solidFill>
                  <a:srgbClr val="433F3F"/>
                </a:solidFill>
                <a:latin typeface="Trebuchet MS" panose="020B0603020202020204"/>
                <a:ea typeface="+mn-ea"/>
                <a:cs typeface="+mn-cs"/>
              </a:rPr>
              <a:t>No. at risk</a:t>
            </a:r>
            <a:endParaRPr lang="en-US" sz="1200" b="1" kern="1200" dirty="0">
              <a:solidFill>
                <a:srgbClr val="433F3F"/>
              </a:solidFill>
              <a:latin typeface="Trebuchet MS" panose="020B0603020202020204"/>
              <a:ea typeface="+mn-ea"/>
              <a:cs typeface="+mn-cs"/>
            </a:endParaRPr>
          </a:p>
        </p:txBody>
      </p:sp>
      <p:sp>
        <p:nvSpPr>
          <p:cNvPr id="21" name="TextBox 20">
            <a:extLst>
              <a:ext uri="{FF2B5EF4-FFF2-40B4-BE49-F238E27FC236}">
                <a16:creationId xmlns:a16="http://schemas.microsoft.com/office/drawing/2014/main" id="{5D453744-62B6-99D1-1368-E344CC4F0410}"/>
              </a:ext>
            </a:extLst>
          </p:cNvPr>
          <p:cNvSpPr txBox="1"/>
          <p:nvPr/>
        </p:nvSpPr>
        <p:spPr>
          <a:xfrm rot="16200000">
            <a:off x="-277978" y="2078257"/>
            <a:ext cx="2303505" cy="253916"/>
          </a:xfrm>
          <a:prstGeom prst="rect">
            <a:avLst/>
          </a:prstGeom>
          <a:noFill/>
        </p:spPr>
        <p:txBody>
          <a:bodyPr wrap="square" rtlCol="0">
            <a:spAutoFit/>
          </a:bodyPr>
          <a:lstStyle/>
          <a:p>
            <a:pPr algn="ctr" defTabSz="914240">
              <a:buClrTx/>
              <a:defRPr/>
            </a:pPr>
            <a:r>
              <a:rPr lang="en-IE" sz="1050" b="1" kern="1200">
                <a:solidFill>
                  <a:srgbClr val="433F3F"/>
                </a:solidFill>
                <a:latin typeface="Trebuchet MS" panose="020B0603020202020204"/>
                <a:ea typeface="+mn-ea"/>
                <a:cs typeface="+mn-cs"/>
              </a:rPr>
              <a:t>Probability (%)</a:t>
            </a:r>
            <a:endParaRPr lang="en-US" sz="1050" b="1" kern="1200">
              <a:solidFill>
                <a:srgbClr val="433F3F"/>
              </a:solidFill>
              <a:latin typeface="Trebuchet MS" panose="020B0603020202020204"/>
              <a:ea typeface="+mn-ea"/>
              <a:cs typeface="+mn-cs"/>
            </a:endParaRPr>
          </a:p>
        </p:txBody>
      </p:sp>
      <p:sp>
        <p:nvSpPr>
          <p:cNvPr id="6" name="TextBox 5">
            <a:extLst>
              <a:ext uri="{FF2B5EF4-FFF2-40B4-BE49-F238E27FC236}">
                <a16:creationId xmlns:a16="http://schemas.microsoft.com/office/drawing/2014/main" id="{A6D3C69C-5EB0-61B5-814C-8E7F57B9A1EB}"/>
              </a:ext>
            </a:extLst>
          </p:cNvPr>
          <p:cNvSpPr txBox="1"/>
          <p:nvPr/>
        </p:nvSpPr>
        <p:spPr>
          <a:xfrm>
            <a:off x="5993052" y="746340"/>
            <a:ext cx="2862000" cy="484538"/>
          </a:xfrm>
          <a:prstGeom prst="rect">
            <a:avLst/>
          </a:prstGeom>
          <a:noFill/>
        </p:spPr>
        <p:txBody>
          <a:bodyPr wrap="square" lIns="0" tIns="0" rIns="0" bIns="0" rtlCol="0" anchor="t">
            <a:noAutofit/>
          </a:bodyPr>
          <a:lstStyle/>
          <a:p>
            <a:pPr defTabSz="685800">
              <a:buClrTx/>
              <a:buSzPct val="100000"/>
              <a:defRPr/>
            </a:pPr>
            <a:r>
              <a:rPr lang="en-US" sz="900" b="1" kern="1200" dirty="0">
                <a:solidFill>
                  <a:srgbClr val="433F3F"/>
                </a:solidFill>
                <a:latin typeface="Trebuchet MS"/>
                <a:ea typeface="+mn-ea"/>
                <a:cs typeface="+mn-cs"/>
              </a:rPr>
              <a:t>OS final analysis statistical boundaries: </a:t>
            </a:r>
          </a:p>
          <a:p>
            <a:pPr marL="128588" indent="-128588" defTabSz="685800">
              <a:buClrTx/>
              <a:buSzPct val="100000"/>
              <a:buFont typeface="Arial" panose="020B0604020202020204" pitchFamily="34" charset="0"/>
              <a:buChar char="•"/>
              <a:defRPr/>
            </a:pPr>
            <a:r>
              <a:rPr lang="en-US" sz="900" b="1" i="1" kern="1200" dirty="0">
                <a:solidFill>
                  <a:srgbClr val="433F3F"/>
                </a:solidFill>
                <a:latin typeface="Trebuchet MS"/>
                <a:ea typeface="+mn-ea"/>
                <a:cs typeface="+mn-cs"/>
              </a:rPr>
              <a:t>P</a:t>
            </a:r>
            <a:r>
              <a:rPr lang="en-US" sz="900" b="1" kern="1200" dirty="0">
                <a:solidFill>
                  <a:srgbClr val="433F3F"/>
                </a:solidFill>
                <a:latin typeface="Trebuchet MS"/>
                <a:ea typeface="+mn-ea"/>
                <a:cs typeface="+mn-cs"/>
              </a:rPr>
              <a:t> value boundary, 0.0311</a:t>
            </a:r>
          </a:p>
          <a:p>
            <a:pPr marL="128588" indent="-128588" defTabSz="685800">
              <a:buClrTx/>
              <a:buSzPct val="100000"/>
              <a:buFont typeface="Arial" panose="020B0604020202020204" pitchFamily="34" charset="0"/>
              <a:buChar char="•"/>
              <a:defRPr/>
            </a:pPr>
            <a:r>
              <a:rPr lang="en-US" sz="900" b="1" kern="1200" dirty="0">
                <a:solidFill>
                  <a:srgbClr val="433F3F"/>
                </a:solidFill>
                <a:latin typeface="Trebuchet MS"/>
                <a:ea typeface="+mn-ea"/>
                <a:cs typeface="+mn-cs"/>
              </a:rPr>
              <a:t>Critical HR, 0.7980</a:t>
            </a:r>
          </a:p>
        </p:txBody>
      </p:sp>
    </p:spTree>
    <p:custDataLst>
      <p:tags r:id="rId1"/>
    </p:custDataLst>
    <p:extLst>
      <p:ext uri="{BB962C8B-B14F-4D97-AF65-F5344CB8AC3E}">
        <p14:creationId xmlns:p14="http://schemas.microsoft.com/office/powerpoint/2010/main" val="3331811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CB198-CC00-D9C1-CF86-0A16A5B4C577}"/>
              </a:ext>
            </a:extLst>
          </p:cNvPr>
          <p:cNvSpPr>
            <a:spLocks noGrp="1"/>
          </p:cNvSpPr>
          <p:nvPr>
            <p:ph type="title"/>
          </p:nvPr>
        </p:nvSpPr>
        <p:spPr/>
        <p:txBody>
          <a:bodyPr/>
          <a:lstStyle/>
          <a:p>
            <a:endParaRPr lang="en-US" b="1" dirty="0">
              <a:cs typeface="Calibri"/>
            </a:endParaRPr>
          </a:p>
        </p:txBody>
      </p:sp>
      <p:sp>
        <p:nvSpPr>
          <p:cNvPr id="4" name="Slide Number Placeholder 3">
            <a:extLst>
              <a:ext uri="{FF2B5EF4-FFF2-40B4-BE49-F238E27FC236}">
                <a16:creationId xmlns:a16="http://schemas.microsoft.com/office/drawing/2014/main" id="{30F8C9EC-BFF4-7015-9A48-3AFD14309A2C}"/>
              </a:ext>
            </a:extLst>
          </p:cNvPr>
          <p:cNvSpPr>
            <a:spLocks noGrp="1"/>
          </p:cNvSpPr>
          <p:nvPr>
            <p:ph type="sldNum" sz="quarter" idx="12"/>
          </p:nvPr>
        </p:nvSpPr>
        <p:spPr/>
        <p:txBody>
          <a:bodyPr/>
          <a:lstStyle/>
          <a:p>
            <a:pPr>
              <a:defRPr/>
            </a:pPr>
            <a:fld id="{F673F845-AED4-BA49-8F72-676B760A862C}" type="slidenum">
              <a:rPr lang="en-US" smtClean="0"/>
              <a:pPr>
                <a:defRPr/>
              </a:pPr>
              <a:t>6</a:t>
            </a:fld>
            <a:endParaRPr lang="en-US"/>
          </a:p>
        </p:txBody>
      </p:sp>
      <p:graphicFrame>
        <p:nvGraphicFramePr>
          <p:cNvPr id="5" name="Table 9">
            <a:extLst>
              <a:ext uri="{FF2B5EF4-FFF2-40B4-BE49-F238E27FC236}">
                <a16:creationId xmlns:a16="http://schemas.microsoft.com/office/drawing/2014/main" id="{D3B04AFF-A9F7-24B9-21ED-775A4BA14B07}"/>
              </a:ext>
            </a:extLst>
          </p:cNvPr>
          <p:cNvGraphicFramePr>
            <a:graphicFrameLocks noGrp="1"/>
          </p:cNvGraphicFramePr>
          <p:nvPr>
            <p:extLst>
              <p:ext uri="{D42A27DB-BD31-4B8C-83A1-F6EECF244321}">
                <p14:modId xmlns:p14="http://schemas.microsoft.com/office/powerpoint/2010/main" val="532993942"/>
              </p:ext>
            </p:extLst>
          </p:nvPr>
        </p:nvGraphicFramePr>
        <p:xfrm>
          <a:off x="457201" y="1065610"/>
          <a:ext cx="7970373" cy="2924474"/>
        </p:xfrm>
        <a:graphic>
          <a:graphicData uri="http://schemas.openxmlformats.org/drawingml/2006/table">
            <a:tbl>
              <a:tblPr firstRow="1" bandRow="1">
                <a:tableStyleId>{74C1A8A3-306A-4EB7-A6B1-4F7E0EB9C5D6}</a:tableStyleId>
              </a:tblPr>
              <a:tblGrid>
                <a:gridCol w="1112981">
                  <a:extLst>
                    <a:ext uri="{9D8B030D-6E8A-4147-A177-3AD203B41FA5}">
                      <a16:colId xmlns:a16="http://schemas.microsoft.com/office/drawing/2014/main" val="2342045406"/>
                    </a:ext>
                  </a:extLst>
                </a:gridCol>
                <a:gridCol w="1459345">
                  <a:extLst>
                    <a:ext uri="{9D8B030D-6E8A-4147-A177-3AD203B41FA5}">
                      <a16:colId xmlns:a16="http://schemas.microsoft.com/office/drawing/2014/main" val="933733424"/>
                    </a:ext>
                  </a:extLst>
                </a:gridCol>
                <a:gridCol w="998781">
                  <a:extLst>
                    <a:ext uri="{9D8B030D-6E8A-4147-A177-3AD203B41FA5}">
                      <a16:colId xmlns:a16="http://schemas.microsoft.com/office/drawing/2014/main" val="1344617841"/>
                    </a:ext>
                  </a:extLst>
                </a:gridCol>
                <a:gridCol w="1600019">
                  <a:extLst>
                    <a:ext uri="{9D8B030D-6E8A-4147-A177-3AD203B41FA5}">
                      <a16:colId xmlns:a16="http://schemas.microsoft.com/office/drawing/2014/main" val="2716365386"/>
                    </a:ext>
                  </a:extLst>
                </a:gridCol>
                <a:gridCol w="1301177">
                  <a:extLst>
                    <a:ext uri="{9D8B030D-6E8A-4147-A177-3AD203B41FA5}">
                      <a16:colId xmlns:a16="http://schemas.microsoft.com/office/drawing/2014/main" val="4181377388"/>
                    </a:ext>
                  </a:extLst>
                </a:gridCol>
                <a:gridCol w="1498070">
                  <a:extLst>
                    <a:ext uri="{9D8B030D-6E8A-4147-A177-3AD203B41FA5}">
                      <a16:colId xmlns:a16="http://schemas.microsoft.com/office/drawing/2014/main" val="4257961170"/>
                    </a:ext>
                  </a:extLst>
                </a:gridCol>
              </a:tblGrid>
              <a:tr h="822199">
                <a:tc>
                  <a:txBody>
                    <a:bodyPr/>
                    <a:lstStyle/>
                    <a:p>
                      <a:r>
                        <a:rPr lang="en-US" sz="1600" dirty="0">
                          <a:solidFill>
                            <a:schemeClr val="tx1"/>
                          </a:solidFill>
                        </a:rPr>
                        <a:t>Study/</a:t>
                      </a:r>
                    </a:p>
                    <a:p>
                      <a:pPr algn="l"/>
                      <a:r>
                        <a:rPr lang="en-US" sz="1600" dirty="0">
                          <a:solidFill>
                            <a:schemeClr val="tx1"/>
                          </a:solidFill>
                        </a:rPr>
                        <a:t>HRR altered</a:t>
                      </a:r>
                    </a:p>
                  </a:txBody>
                  <a:tcPr marL="91355" marR="91355" marT="45678" marB="45678" anchor="b"/>
                </a:tc>
                <a:tc>
                  <a:txBody>
                    <a:bodyPr/>
                    <a:lstStyle/>
                    <a:p>
                      <a:pPr algn="ctr"/>
                      <a:r>
                        <a:rPr lang="en-US" sz="1600" dirty="0">
                          <a:solidFill>
                            <a:schemeClr val="tx1"/>
                          </a:solidFill>
                        </a:rPr>
                        <a:t>Treatment</a:t>
                      </a:r>
                    </a:p>
                  </a:txBody>
                  <a:tcPr marL="91355" marR="91355" marT="45678" marB="45678" anchor="b"/>
                </a:tc>
                <a:tc>
                  <a:txBody>
                    <a:bodyPr/>
                    <a:lstStyle/>
                    <a:p>
                      <a:pPr algn="ctr"/>
                      <a:r>
                        <a:rPr lang="en-US" sz="1600" dirty="0">
                          <a:solidFill>
                            <a:schemeClr val="tx1"/>
                          </a:solidFill>
                        </a:rPr>
                        <a:t>Sample size</a:t>
                      </a:r>
                    </a:p>
                  </a:txBody>
                  <a:tcPr marL="91355" marR="91355" marT="45678" marB="45678" anchor="b"/>
                </a:tc>
                <a:tc>
                  <a:txBody>
                    <a:bodyPr/>
                    <a:lstStyle/>
                    <a:p>
                      <a:pPr algn="ctr"/>
                      <a:r>
                        <a:rPr lang="en-US" sz="1600" dirty="0">
                          <a:solidFill>
                            <a:schemeClr val="tx1"/>
                          </a:solidFill>
                        </a:rPr>
                        <a:t>Objective responses in HRR altered</a:t>
                      </a:r>
                    </a:p>
                  </a:txBody>
                  <a:tcPr marL="91355" marR="91355" marT="45678" marB="45678" anchor="b"/>
                </a:tc>
                <a:tc>
                  <a:txBody>
                    <a:bodyPr/>
                    <a:lstStyle/>
                    <a:p>
                      <a:pPr algn="ctr"/>
                      <a:r>
                        <a:rPr lang="en-US" sz="1600" dirty="0">
                          <a:solidFill>
                            <a:schemeClr val="tx1"/>
                          </a:solidFill>
                        </a:rPr>
                        <a:t>PSA50 responses</a:t>
                      </a:r>
                    </a:p>
                  </a:txBody>
                  <a:tcPr marL="91355" marR="91355" marT="45678" marB="45678" anchor="b"/>
                </a:tc>
                <a:tc>
                  <a:txBody>
                    <a:bodyPr/>
                    <a:lstStyle/>
                    <a:p>
                      <a:pPr algn="ctr"/>
                      <a:r>
                        <a:rPr lang="en-US" sz="1600" dirty="0">
                          <a:solidFill>
                            <a:schemeClr val="tx1"/>
                          </a:solidFill>
                        </a:rPr>
                        <a:t>Median </a:t>
                      </a:r>
                    </a:p>
                    <a:p>
                      <a:pPr algn="ctr"/>
                      <a:r>
                        <a:rPr lang="en-US" sz="1600" dirty="0">
                          <a:solidFill>
                            <a:schemeClr val="tx1"/>
                          </a:solidFill>
                        </a:rPr>
                        <a:t>radiographic PFS</a:t>
                      </a:r>
                    </a:p>
                  </a:txBody>
                  <a:tcPr marL="91355" marR="91355" marT="45678" marB="45678" anchor="b"/>
                </a:tc>
                <a:extLst>
                  <a:ext uri="{0D108BD9-81ED-4DB2-BD59-A6C34878D82A}">
                    <a16:rowId xmlns:a16="http://schemas.microsoft.com/office/drawing/2014/main" val="2646698329"/>
                  </a:ext>
                </a:extLst>
              </a:tr>
              <a:tr h="639488">
                <a:tc>
                  <a:txBody>
                    <a:bodyPr/>
                    <a:lstStyle/>
                    <a:p>
                      <a:pPr algn="l"/>
                      <a:r>
                        <a:rPr lang="en-US" sz="1500" dirty="0">
                          <a:latin typeface="Calibri"/>
                          <a:cs typeface="Calibri"/>
                        </a:rPr>
                        <a:t>TOPARP-A</a:t>
                      </a:r>
                    </a:p>
                  </a:txBody>
                  <a:tcPr marL="91355" marR="91355" marT="45678" marB="45678" anchor="ctr"/>
                </a:tc>
                <a:tc>
                  <a:txBody>
                    <a:bodyPr/>
                    <a:lstStyle/>
                    <a:p>
                      <a:pPr algn="ctr"/>
                      <a:r>
                        <a:rPr lang="en-US" sz="1500" dirty="0"/>
                        <a:t>Olaparib</a:t>
                      </a:r>
                      <a:endParaRPr lang="en-US" sz="1500" dirty="0">
                        <a:latin typeface="Calibri" panose="020F0502020204030204" pitchFamily="34" charset="0"/>
                        <a:cs typeface="Calibri" panose="020F0502020204030204" pitchFamily="34" charset="0"/>
                      </a:endParaRPr>
                    </a:p>
                  </a:txBody>
                  <a:tcPr marL="91355" marR="91355" marT="45678" marB="45678" anchor="ctr"/>
                </a:tc>
                <a:tc>
                  <a:txBody>
                    <a:bodyPr/>
                    <a:lstStyle/>
                    <a:p>
                      <a:pPr algn="ctr"/>
                      <a:r>
                        <a:rPr lang="en-US" sz="1500" dirty="0">
                          <a:latin typeface="Calibri" panose="020F0502020204030204" pitchFamily="34" charset="0"/>
                          <a:cs typeface="Calibri" panose="020F0502020204030204" pitchFamily="34" charset="0"/>
                        </a:rPr>
                        <a:t>16</a:t>
                      </a:r>
                    </a:p>
                  </a:txBody>
                  <a:tcPr marL="91355" marR="91355" marT="45678" marB="45678" anchor="ctr"/>
                </a:tc>
                <a:tc>
                  <a:txBody>
                    <a:bodyPr/>
                    <a:lstStyle/>
                    <a:p>
                      <a:pPr algn="ctr"/>
                      <a:r>
                        <a:rPr lang="en-US" sz="1500" dirty="0">
                          <a:latin typeface="Calibri" panose="020F0502020204030204" pitchFamily="34" charset="0"/>
                          <a:cs typeface="Calibri" panose="020F0502020204030204" pitchFamily="34" charset="0"/>
                        </a:rPr>
                        <a:t>87%</a:t>
                      </a:r>
                    </a:p>
                  </a:txBody>
                  <a:tcPr marL="91355" marR="91355" marT="45678" marB="45678" anchor="ctr"/>
                </a:tc>
                <a:tc>
                  <a:txBody>
                    <a:bodyPr/>
                    <a:lstStyle/>
                    <a:p>
                      <a:pPr algn="ctr"/>
                      <a:r>
                        <a:rPr lang="en-US" sz="1500" dirty="0">
                          <a:latin typeface="Calibri" panose="020F0502020204030204" pitchFamily="34" charset="0"/>
                          <a:cs typeface="Calibri" panose="020F0502020204030204" pitchFamily="34" charset="0"/>
                        </a:rPr>
                        <a:t>63%</a:t>
                      </a:r>
                    </a:p>
                  </a:txBody>
                  <a:tcPr marL="91355" marR="91355" marT="45678" marB="45678" anchor="ctr"/>
                </a:tc>
                <a:tc>
                  <a:txBody>
                    <a:bodyPr/>
                    <a:lstStyle/>
                    <a:p>
                      <a:pPr algn="ctr"/>
                      <a:r>
                        <a:rPr lang="en-US" sz="1500" dirty="0"/>
                        <a:t>9.8 months</a:t>
                      </a:r>
                      <a:endParaRPr lang="en-US" sz="1500" dirty="0">
                        <a:latin typeface="Calibri" panose="020F0502020204030204" pitchFamily="34" charset="0"/>
                        <a:cs typeface="Calibri" panose="020F0502020204030204" pitchFamily="34" charset="0"/>
                      </a:endParaRPr>
                    </a:p>
                  </a:txBody>
                  <a:tcPr marL="91355" marR="91355" marT="45678" marB="45678" anchor="ctr"/>
                </a:tc>
                <a:extLst>
                  <a:ext uri="{0D108BD9-81ED-4DB2-BD59-A6C34878D82A}">
                    <a16:rowId xmlns:a16="http://schemas.microsoft.com/office/drawing/2014/main" val="3687246288"/>
                  </a:ext>
                </a:extLst>
              </a:tr>
              <a:tr h="456777">
                <a:tc>
                  <a:txBody>
                    <a:bodyPr/>
                    <a:lstStyle/>
                    <a:p>
                      <a:pPr algn="l"/>
                      <a:r>
                        <a:rPr lang="en-US" sz="1500" dirty="0">
                          <a:latin typeface="Calibri" panose="020F0502020204030204" pitchFamily="34" charset="0"/>
                          <a:cs typeface="Calibri" panose="020F0502020204030204" pitchFamily="34" charset="0"/>
                        </a:rPr>
                        <a:t>TRITON-2</a:t>
                      </a:r>
                    </a:p>
                  </a:txBody>
                  <a:tcPr marL="91355" marR="91355" marT="45678" marB="45678" anchor="ctr"/>
                </a:tc>
                <a:tc>
                  <a:txBody>
                    <a:bodyPr/>
                    <a:lstStyle/>
                    <a:p>
                      <a:pPr algn="ctr"/>
                      <a:r>
                        <a:rPr lang="en-US" sz="1500" dirty="0"/>
                        <a:t>Rucaparib</a:t>
                      </a:r>
                      <a:endParaRPr lang="en-US" sz="1500" dirty="0">
                        <a:latin typeface="Calibri" panose="020F0502020204030204" pitchFamily="34" charset="0"/>
                        <a:cs typeface="Calibri" panose="020F0502020204030204" pitchFamily="34" charset="0"/>
                      </a:endParaRPr>
                    </a:p>
                  </a:txBody>
                  <a:tcPr marL="91355" marR="91355" marT="45678" marB="45678" anchor="ctr"/>
                </a:tc>
                <a:tc>
                  <a:txBody>
                    <a:bodyPr/>
                    <a:lstStyle/>
                    <a:p>
                      <a:pPr algn="ctr"/>
                      <a:r>
                        <a:rPr lang="en-US" sz="1500" dirty="0">
                          <a:latin typeface="Calibri" panose="020F0502020204030204" pitchFamily="34" charset="0"/>
                          <a:cs typeface="Calibri" panose="020F0502020204030204" pitchFamily="34" charset="0"/>
                        </a:rPr>
                        <a:t>115 </a:t>
                      </a:r>
                    </a:p>
                  </a:txBody>
                  <a:tcPr marL="91355" marR="91355" marT="45678" marB="45678" anchor="ctr"/>
                </a:tc>
                <a:tc>
                  <a:txBody>
                    <a:bodyPr/>
                    <a:lstStyle/>
                    <a:p>
                      <a:pPr algn="ctr"/>
                      <a:r>
                        <a:rPr lang="en-US" sz="1500" dirty="0">
                          <a:latin typeface="Calibri" panose="020F0502020204030204" pitchFamily="34" charset="0"/>
                          <a:cs typeface="Calibri" panose="020F0502020204030204" pitchFamily="34" charset="0"/>
                        </a:rPr>
                        <a:t>44%</a:t>
                      </a:r>
                    </a:p>
                  </a:txBody>
                  <a:tcPr marL="91355" marR="91355" marT="45678" marB="45678" anchor="ctr"/>
                </a:tc>
                <a:tc>
                  <a:txBody>
                    <a:bodyPr/>
                    <a:lstStyle/>
                    <a:p>
                      <a:pPr algn="ctr"/>
                      <a:r>
                        <a:rPr lang="en-US" sz="1500" dirty="0"/>
                        <a:t>55%</a:t>
                      </a:r>
                      <a:endParaRPr lang="en-US" sz="1500" dirty="0">
                        <a:latin typeface="Calibri" panose="020F0502020204030204" pitchFamily="34" charset="0"/>
                        <a:cs typeface="Calibri" panose="020F0502020204030204" pitchFamily="34" charset="0"/>
                      </a:endParaRPr>
                    </a:p>
                  </a:txBody>
                  <a:tcPr marL="91355" marR="91355" marT="45678" marB="45678" anchor="ctr"/>
                </a:tc>
                <a:tc>
                  <a:txBody>
                    <a:bodyPr/>
                    <a:lstStyle/>
                    <a:p>
                      <a:pPr algn="ctr"/>
                      <a:r>
                        <a:rPr lang="en-US" sz="1500" dirty="0">
                          <a:latin typeface="Calibri"/>
                          <a:cs typeface="Calibri"/>
                        </a:rPr>
                        <a:t>9.0 months</a:t>
                      </a:r>
                    </a:p>
                  </a:txBody>
                  <a:tcPr marL="91355" marR="91355" marT="45678" marB="45678" anchor="ctr"/>
                </a:tc>
                <a:extLst>
                  <a:ext uri="{0D108BD9-81ED-4DB2-BD59-A6C34878D82A}">
                    <a16:rowId xmlns:a16="http://schemas.microsoft.com/office/drawing/2014/main" val="1789461810"/>
                  </a:ext>
                </a:extLst>
              </a:tr>
              <a:tr h="456777">
                <a:tc>
                  <a:txBody>
                    <a:bodyPr/>
                    <a:lstStyle/>
                    <a:p>
                      <a:pPr algn="l"/>
                      <a:r>
                        <a:rPr lang="en-US" sz="1500" dirty="0">
                          <a:latin typeface="Calibri" panose="020F0502020204030204" pitchFamily="34" charset="0"/>
                          <a:cs typeface="Calibri" panose="020F0502020204030204" pitchFamily="34" charset="0"/>
                        </a:rPr>
                        <a:t>Galahad</a:t>
                      </a:r>
                    </a:p>
                  </a:txBody>
                  <a:tcPr marL="91355" marR="91355" marT="45678" marB="45678" anchor="ctr"/>
                </a:tc>
                <a:tc>
                  <a:txBody>
                    <a:bodyPr/>
                    <a:lstStyle/>
                    <a:p>
                      <a:pPr algn="ctr"/>
                      <a:r>
                        <a:rPr lang="en-US" sz="1500" dirty="0"/>
                        <a:t>Niraparib</a:t>
                      </a:r>
                      <a:endParaRPr lang="en-US" sz="1500" dirty="0">
                        <a:latin typeface="Calibri" panose="020F0502020204030204" pitchFamily="34" charset="0"/>
                        <a:cs typeface="Calibri" panose="020F0502020204030204" pitchFamily="34" charset="0"/>
                      </a:endParaRPr>
                    </a:p>
                  </a:txBody>
                  <a:tcPr marL="91355" marR="91355" marT="45678" marB="45678" anchor="ctr"/>
                </a:tc>
                <a:tc>
                  <a:txBody>
                    <a:bodyPr/>
                    <a:lstStyle/>
                    <a:p>
                      <a:pPr algn="ctr"/>
                      <a:r>
                        <a:rPr lang="en-US" sz="1500" dirty="0">
                          <a:latin typeface="Calibri" panose="020F0502020204030204" pitchFamily="34" charset="0"/>
                          <a:cs typeface="Calibri" panose="020F0502020204030204" pitchFamily="34" charset="0"/>
                        </a:rPr>
                        <a:t>76</a:t>
                      </a:r>
                    </a:p>
                  </a:txBody>
                  <a:tcPr marL="91355" marR="91355" marT="45678" marB="45678" anchor="ctr"/>
                </a:tc>
                <a:tc>
                  <a:txBody>
                    <a:bodyPr/>
                    <a:lstStyle/>
                    <a:p>
                      <a:pPr algn="ctr"/>
                      <a:r>
                        <a:rPr lang="en-US" sz="1500" dirty="0"/>
                        <a:t>34%</a:t>
                      </a:r>
                      <a:endParaRPr lang="en-US" sz="1500" dirty="0">
                        <a:latin typeface="Calibri" panose="020F0502020204030204" pitchFamily="34" charset="0"/>
                        <a:cs typeface="Calibri" panose="020F0502020204030204" pitchFamily="34" charset="0"/>
                      </a:endParaRPr>
                    </a:p>
                  </a:txBody>
                  <a:tcPr marL="91355" marR="91355" marT="45678" marB="45678" anchor="ctr"/>
                </a:tc>
                <a:tc>
                  <a:txBody>
                    <a:bodyPr/>
                    <a:lstStyle/>
                    <a:p>
                      <a:pPr algn="ctr"/>
                      <a:r>
                        <a:rPr lang="en-US" sz="1500" dirty="0"/>
                        <a:t>41%</a:t>
                      </a:r>
                      <a:endParaRPr lang="en-US" sz="1500" dirty="0">
                        <a:latin typeface="Calibri" panose="020F0502020204030204" pitchFamily="34" charset="0"/>
                        <a:cs typeface="Calibri" panose="020F0502020204030204" pitchFamily="34" charset="0"/>
                      </a:endParaRPr>
                    </a:p>
                  </a:txBody>
                  <a:tcPr marL="91355" marR="91355" marT="45678" marB="45678" anchor="ctr"/>
                </a:tc>
                <a:tc>
                  <a:txBody>
                    <a:bodyPr/>
                    <a:lstStyle/>
                    <a:p>
                      <a:pPr algn="ctr"/>
                      <a:r>
                        <a:rPr lang="en-US" sz="1500" dirty="0"/>
                        <a:t>5.5 months</a:t>
                      </a:r>
                      <a:endParaRPr lang="en-US" sz="1500" dirty="0">
                        <a:latin typeface="Calibri" panose="020F0502020204030204" pitchFamily="34" charset="0"/>
                        <a:cs typeface="Calibri" panose="020F0502020204030204" pitchFamily="34" charset="0"/>
                      </a:endParaRPr>
                    </a:p>
                  </a:txBody>
                  <a:tcPr marL="91355" marR="91355" marT="45678" marB="45678" anchor="ctr"/>
                </a:tc>
                <a:extLst>
                  <a:ext uri="{0D108BD9-81ED-4DB2-BD59-A6C34878D82A}">
                    <a16:rowId xmlns:a16="http://schemas.microsoft.com/office/drawing/2014/main" val="1656183158"/>
                  </a:ext>
                </a:extLst>
              </a:tr>
              <a:tr h="548556">
                <a:tc>
                  <a:txBody>
                    <a:bodyPr/>
                    <a:lstStyle/>
                    <a:p>
                      <a:pPr algn="l"/>
                      <a:r>
                        <a:rPr lang="en-US" sz="1500" dirty="0">
                          <a:latin typeface="Calibri"/>
                          <a:cs typeface="Calibri"/>
                        </a:rPr>
                        <a:t>TALAPRO-</a:t>
                      </a:r>
                    </a:p>
                  </a:txBody>
                  <a:tcPr marL="91355" marR="91355" marT="45678" marB="45678" anchor="ctr"/>
                </a:tc>
                <a:tc>
                  <a:txBody>
                    <a:bodyPr/>
                    <a:lstStyle/>
                    <a:p>
                      <a:pPr algn="ctr"/>
                      <a:r>
                        <a:rPr lang="en-US" sz="1500" dirty="0" err="1"/>
                        <a:t>Talazoparib</a:t>
                      </a:r>
                      <a:endParaRPr lang="en-US" sz="1500" dirty="0">
                        <a:latin typeface="Calibri" panose="020F0502020204030204" pitchFamily="34" charset="0"/>
                        <a:cs typeface="Calibri" panose="020F0502020204030204" pitchFamily="34" charset="0"/>
                      </a:endParaRPr>
                    </a:p>
                  </a:txBody>
                  <a:tcPr marL="91355" marR="91355" marT="45678" marB="45678" anchor="ctr"/>
                </a:tc>
                <a:tc>
                  <a:txBody>
                    <a:bodyPr/>
                    <a:lstStyle/>
                    <a:p>
                      <a:pPr algn="ctr"/>
                      <a:r>
                        <a:rPr lang="en-US" sz="1500" dirty="0">
                          <a:latin typeface="Calibri" panose="020F0502020204030204" pitchFamily="34" charset="0"/>
                          <a:cs typeface="Calibri" panose="020F0502020204030204" pitchFamily="34" charset="0"/>
                        </a:rPr>
                        <a:t>61</a:t>
                      </a:r>
                    </a:p>
                  </a:txBody>
                  <a:tcPr marL="91355" marR="91355" marT="45678" marB="45678" anchor="ctr"/>
                </a:tc>
                <a:tc>
                  <a:txBody>
                    <a:bodyPr/>
                    <a:lstStyle/>
                    <a:p>
                      <a:pPr algn="ctr"/>
                      <a:r>
                        <a:rPr lang="en-US" sz="1500" dirty="0"/>
                        <a:t>46%</a:t>
                      </a:r>
                      <a:endParaRPr lang="en-US" sz="1500" dirty="0">
                        <a:latin typeface="Calibri" panose="020F0502020204030204" pitchFamily="34" charset="0"/>
                        <a:cs typeface="Calibri" panose="020F0502020204030204" pitchFamily="34" charset="0"/>
                      </a:endParaRPr>
                    </a:p>
                  </a:txBody>
                  <a:tcPr marL="91355" marR="91355" marT="45678" marB="45678" anchor="ctr"/>
                </a:tc>
                <a:tc>
                  <a:txBody>
                    <a:bodyPr/>
                    <a:lstStyle/>
                    <a:p>
                      <a:pPr algn="ctr"/>
                      <a:r>
                        <a:rPr lang="en-US" sz="1500" dirty="0"/>
                        <a:t>64%</a:t>
                      </a:r>
                      <a:endParaRPr lang="en-US" sz="1500" dirty="0">
                        <a:latin typeface="Calibri" panose="020F0502020204030204" pitchFamily="34" charset="0"/>
                        <a:cs typeface="Calibri" panose="020F0502020204030204" pitchFamily="34" charset="0"/>
                      </a:endParaRPr>
                    </a:p>
                  </a:txBody>
                  <a:tcPr marL="91355" marR="91355" marT="45678" marB="45678" anchor="ctr"/>
                </a:tc>
                <a:tc>
                  <a:txBody>
                    <a:bodyPr/>
                    <a:lstStyle/>
                    <a:p>
                      <a:pPr algn="ctr"/>
                      <a:r>
                        <a:rPr lang="en-US" sz="1500" dirty="0"/>
                        <a:t>11.2 months</a:t>
                      </a:r>
                      <a:endParaRPr lang="en-US" sz="1500" dirty="0">
                        <a:latin typeface="Calibri" panose="020F0502020204030204" pitchFamily="34" charset="0"/>
                        <a:cs typeface="Calibri" panose="020F0502020204030204" pitchFamily="34" charset="0"/>
                      </a:endParaRPr>
                    </a:p>
                  </a:txBody>
                  <a:tcPr marL="91355" marR="91355" marT="45678" marB="45678" anchor="ctr"/>
                </a:tc>
                <a:extLst>
                  <a:ext uri="{0D108BD9-81ED-4DB2-BD59-A6C34878D82A}">
                    <a16:rowId xmlns:a16="http://schemas.microsoft.com/office/drawing/2014/main" val="3057635581"/>
                  </a:ext>
                </a:extLst>
              </a:tr>
            </a:tbl>
          </a:graphicData>
        </a:graphic>
      </p:graphicFrame>
      <p:sp>
        <p:nvSpPr>
          <p:cNvPr id="8" name="TextBox 7">
            <a:extLst>
              <a:ext uri="{FF2B5EF4-FFF2-40B4-BE49-F238E27FC236}">
                <a16:creationId xmlns:a16="http://schemas.microsoft.com/office/drawing/2014/main" id="{631FE8E8-44A1-F24C-EAFF-B622D3161BF6}"/>
              </a:ext>
            </a:extLst>
          </p:cNvPr>
          <p:cNvSpPr txBox="1"/>
          <p:nvPr/>
        </p:nvSpPr>
        <p:spPr>
          <a:xfrm>
            <a:off x="5357926" y="4432682"/>
            <a:ext cx="3786074" cy="715581"/>
          </a:xfrm>
          <a:prstGeom prst="rect">
            <a:avLst/>
          </a:prstGeom>
          <a:noFill/>
        </p:spPr>
        <p:txBody>
          <a:bodyPr wrap="square" lIns="68580" tIns="34290" rIns="68580" bIns="34290" rtlCol="0" anchor="t">
            <a:spAutoFit/>
          </a:bodyPr>
          <a:lstStyle/>
          <a:p>
            <a:pPr algn="r"/>
            <a:r>
              <a:rPr lang="en-US" sz="1050" dirty="0">
                <a:latin typeface="Calibri"/>
                <a:cs typeface="Calibri"/>
              </a:rPr>
              <a:t>Mateo J et al.</a:t>
            </a:r>
            <a:r>
              <a:rPr lang="en-US" sz="1050" i="1" dirty="0">
                <a:latin typeface="Calibri"/>
                <a:cs typeface="Calibri"/>
              </a:rPr>
              <a:t> N Engl J Med.</a:t>
            </a:r>
            <a:r>
              <a:rPr lang="en-US" sz="1050" dirty="0">
                <a:latin typeface="Calibri"/>
                <a:cs typeface="Calibri"/>
              </a:rPr>
              <a:t> 2015;373(18):1697-1708.</a:t>
            </a:r>
          </a:p>
          <a:p>
            <a:pPr algn="r"/>
            <a:r>
              <a:rPr lang="en-US" sz="1050" dirty="0">
                <a:latin typeface="Calibri"/>
                <a:cs typeface="Calibri"/>
              </a:rPr>
              <a:t>Abida W et al.</a:t>
            </a:r>
            <a:r>
              <a:rPr lang="en-US" sz="1050" i="1" dirty="0">
                <a:latin typeface="Calibri"/>
                <a:cs typeface="Calibri"/>
              </a:rPr>
              <a:t> J Clin Oncol.</a:t>
            </a:r>
            <a:r>
              <a:rPr lang="en-US" sz="1050" dirty="0">
                <a:latin typeface="Calibri"/>
                <a:cs typeface="Calibri"/>
              </a:rPr>
              <a:t> 2020;38(32):3763-3772.</a:t>
            </a:r>
          </a:p>
          <a:p>
            <a:pPr algn="r"/>
            <a:r>
              <a:rPr lang="en-US" sz="1050" dirty="0">
                <a:latin typeface="Calibri"/>
                <a:cs typeface="Calibri"/>
              </a:rPr>
              <a:t>Smith MR et al. </a:t>
            </a:r>
            <a:r>
              <a:rPr lang="en-US" sz="1050" i="1" dirty="0">
                <a:latin typeface="Calibri"/>
                <a:cs typeface="Calibri"/>
              </a:rPr>
              <a:t>Lancet Oncol</a:t>
            </a:r>
            <a:r>
              <a:rPr lang="en-US" sz="1050" dirty="0">
                <a:latin typeface="Calibri"/>
                <a:cs typeface="Calibri"/>
              </a:rPr>
              <a:t>. 2022;23(3):362-373.</a:t>
            </a:r>
          </a:p>
          <a:p>
            <a:pPr algn="r"/>
            <a:r>
              <a:rPr lang="en-US" sz="1050" dirty="0">
                <a:latin typeface="Calibri"/>
                <a:cs typeface="Calibri"/>
              </a:rPr>
              <a:t>de Bono J et al. </a:t>
            </a:r>
            <a:r>
              <a:rPr lang="en-US" sz="1050" i="1" dirty="0">
                <a:latin typeface="Calibri"/>
                <a:cs typeface="Calibri"/>
              </a:rPr>
              <a:t>Lancet Oncol.</a:t>
            </a:r>
            <a:r>
              <a:rPr lang="en-US" sz="1050" dirty="0">
                <a:latin typeface="Calibri"/>
                <a:cs typeface="Calibri"/>
              </a:rPr>
              <a:t> 2021;22(9):1250-1264.</a:t>
            </a:r>
          </a:p>
        </p:txBody>
      </p:sp>
      <p:sp>
        <p:nvSpPr>
          <p:cNvPr id="9" name="TextBox 8">
            <a:extLst>
              <a:ext uri="{FF2B5EF4-FFF2-40B4-BE49-F238E27FC236}">
                <a16:creationId xmlns:a16="http://schemas.microsoft.com/office/drawing/2014/main" id="{CEB3207D-1DB6-6D9E-D546-1338FFB22A8C}"/>
              </a:ext>
            </a:extLst>
          </p:cNvPr>
          <p:cNvSpPr txBox="1"/>
          <p:nvPr/>
        </p:nvSpPr>
        <p:spPr>
          <a:xfrm>
            <a:off x="0" y="4123333"/>
            <a:ext cx="3334871" cy="18466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750" dirty="0">
                <a:latin typeface="Calibri"/>
                <a:cs typeface="Calibri"/>
              </a:rPr>
              <a:t>HRR, homologous recombination repair; PFS, progression-free survival. </a:t>
            </a:r>
            <a:r>
              <a:rPr lang="en-US" sz="750" dirty="0">
                <a:latin typeface="Calibri"/>
              </a:rPr>
              <a:t>​</a:t>
            </a:r>
            <a:endParaRPr lang="en-US" sz="750" dirty="0">
              <a:latin typeface="Calibri"/>
              <a:cs typeface="Calibri"/>
            </a:endParaRPr>
          </a:p>
        </p:txBody>
      </p:sp>
      <p:sp>
        <p:nvSpPr>
          <p:cNvPr id="10" name="Title 1">
            <a:extLst>
              <a:ext uri="{FF2B5EF4-FFF2-40B4-BE49-F238E27FC236}">
                <a16:creationId xmlns:a16="http://schemas.microsoft.com/office/drawing/2014/main" id="{D20ACEB5-1C3B-29C0-8C17-5E97EDA7A39F}"/>
              </a:ext>
            </a:extLst>
          </p:cNvPr>
          <p:cNvSpPr txBox="1">
            <a:spLocks/>
          </p:cNvSpPr>
          <p:nvPr/>
        </p:nvSpPr>
        <p:spPr>
          <a:xfrm>
            <a:off x="273193" y="344085"/>
            <a:ext cx="9150350" cy="73025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200" b="1" dirty="0"/>
              <a:t>Subsequent phase 2 PARP monotherapy trials</a:t>
            </a:r>
            <a:endParaRPr lang="en-US" sz="2700" b="1" dirty="0">
              <a:cs typeface="Calibri"/>
            </a:endParaRPr>
          </a:p>
        </p:txBody>
      </p:sp>
    </p:spTree>
    <p:extLst>
      <p:ext uri="{BB962C8B-B14F-4D97-AF65-F5344CB8AC3E}">
        <p14:creationId xmlns:p14="http://schemas.microsoft.com/office/powerpoint/2010/main" val="11276078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4EC4C7-51CA-9A0D-F278-5F4F24958696}"/>
              </a:ext>
            </a:extLst>
          </p:cNvPr>
          <p:cNvPicPr>
            <a:picLocks noChangeAspect="1"/>
          </p:cNvPicPr>
          <p:nvPr/>
        </p:nvPicPr>
        <p:blipFill>
          <a:blip r:embed="rId5"/>
          <a:stretch>
            <a:fillRect/>
          </a:stretch>
        </p:blipFill>
        <p:spPr>
          <a:xfrm>
            <a:off x="1072346" y="935167"/>
            <a:ext cx="5799909" cy="3199559"/>
          </a:xfrm>
          <a:prstGeom prst="rect">
            <a:avLst/>
          </a:prstGeom>
        </p:spPr>
      </p:pic>
      <p:sp>
        <p:nvSpPr>
          <p:cNvPr id="2" name="Title 1"/>
          <p:cNvSpPr>
            <a:spLocks noGrp="1"/>
          </p:cNvSpPr>
          <p:nvPr>
            <p:ph type="title"/>
          </p:nvPr>
        </p:nvSpPr>
        <p:spPr/>
        <p:txBody>
          <a:bodyPr/>
          <a:lstStyle/>
          <a:p>
            <a:r>
              <a:rPr lang="en-US" dirty="0">
                <a:solidFill>
                  <a:srgbClr val="433F3F"/>
                </a:solidFill>
              </a:rPr>
              <a:t>PFS per BICR (primary endpoint)</a:t>
            </a:r>
            <a:endParaRPr lang="en-US" baseline="30000" dirty="0">
              <a:solidFill>
                <a:srgbClr val="433F3F"/>
              </a:solidFill>
            </a:endParaRPr>
          </a:p>
        </p:txBody>
      </p:sp>
      <p:sp>
        <p:nvSpPr>
          <p:cNvPr id="3" name="TextBox 2">
            <a:extLst>
              <a:ext uri="{FF2B5EF4-FFF2-40B4-BE49-F238E27FC236}">
                <a16:creationId xmlns:a16="http://schemas.microsoft.com/office/drawing/2014/main" id="{D7CCEC71-22F8-A7D2-FCDF-ADCAB28AE812}"/>
              </a:ext>
            </a:extLst>
          </p:cNvPr>
          <p:cNvSpPr txBox="1"/>
          <p:nvPr>
            <p:custDataLst>
              <p:tags r:id="rId2"/>
            </p:custDataLst>
          </p:nvPr>
        </p:nvSpPr>
        <p:spPr>
          <a:xfrm>
            <a:off x="3541968" y="4324269"/>
            <a:ext cx="5485745" cy="830997"/>
          </a:xfrm>
          <a:prstGeom prst="rect">
            <a:avLst/>
          </a:prstGeom>
          <a:noFill/>
        </p:spPr>
        <p:txBody>
          <a:bodyPr vert="horz" wrap="square" lIns="0" tIns="0" rIns="0" bIns="0" rtlCol="0" anchor="b" anchorCtr="0">
            <a:spAutoFit/>
          </a:bodyPr>
          <a:lstStyle/>
          <a:p>
            <a:pPr defTabSz="914240">
              <a:lnSpc>
                <a:spcPct val="90000"/>
              </a:lnSpc>
              <a:spcBef>
                <a:spcPts val="400"/>
              </a:spcBef>
              <a:buClrTx/>
              <a:defRPr/>
            </a:pPr>
            <a:r>
              <a:rPr lang="en-US" sz="750" kern="1200" dirty="0">
                <a:solidFill>
                  <a:srgbClr val="433F3F"/>
                </a:solidFill>
                <a:latin typeface="Trebuchet MS"/>
                <a:ea typeface="+mn-ea"/>
              </a:rPr>
              <a:t>Median (range) study follow-up was 33.6 (7.4–62.4) months. PFS was estimated in all randomized patients and defined as the time from date of randomization to date of first documented disease progression (per BICR assessments using RECIST v1.1) or death due to any cause, whichever occurred first. Patients who died without reported progression were considered to have progressed on the date of death. Patients who did not progress or die were censored on the last evaluable tumor assessment date. Patients without on-study tumor assessments who did not die were censored on the date of randomization. </a:t>
            </a:r>
            <a:r>
              <a:rPr lang="en-US" sz="750" b="1" kern="1200" dirty="0">
                <a:solidFill>
                  <a:srgbClr val="433F3F"/>
                </a:solidFill>
                <a:latin typeface="Trebuchet MS"/>
                <a:ea typeface="+mn-ea"/>
              </a:rPr>
              <a:t>Patients who started any subsequent anticancer therapy without prior reported progression were censored at the last evaluable tumor assessment before initiation of subsequent anticancer therapy.</a:t>
            </a:r>
            <a:br>
              <a:rPr lang="en-US" sz="750" kern="1200" dirty="0">
                <a:solidFill>
                  <a:srgbClr val="433F3F"/>
                </a:solidFill>
                <a:latin typeface="Trebuchet MS"/>
                <a:ea typeface="+mn-ea"/>
              </a:rPr>
            </a:br>
            <a:r>
              <a:rPr lang="en-US" sz="750" kern="1200" dirty="0">
                <a:solidFill>
                  <a:srgbClr val="433F3F"/>
                </a:solidFill>
                <a:latin typeface="Trebuchet MS"/>
                <a:ea typeface="+mn-ea"/>
              </a:rPr>
              <a:t>RECIST, Response Evaluation Criteria in Solid Tumors.</a:t>
            </a:r>
            <a:endParaRPr lang="en-US" sz="750" kern="1200" dirty="0">
              <a:solidFill>
                <a:srgbClr val="433F3F"/>
              </a:solidFill>
              <a:latin typeface="Trebuchet MS" panose="020B0603020202020204" pitchFamily="34" charset="0"/>
              <a:ea typeface="+mn-ea"/>
              <a:cs typeface="Arial" panose="020B0604020202020204" pitchFamily="34" charset="0"/>
            </a:endParaRPr>
          </a:p>
        </p:txBody>
      </p:sp>
      <p:graphicFrame>
        <p:nvGraphicFramePr>
          <p:cNvPr id="6" name="Table 5">
            <a:extLst>
              <a:ext uri="{FF2B5EF4-FFF2-40B4-BE49-F238E27FC236}">
                <a16:creationId xmlns:a16="http://schemas.microsoft.com/office/drawing/2014/main" id="{D3B1F2D9-6779-F35B-A7BC-B5B60C76C883}"/>
              </a:ext>
            </a:extLst>
          </p:cNvPr>
          <p:cNvGraphicFramePr>
            <a:graphicFrameLocks noGrp="1"/>
          </p:cNvGraphicFramePr>
          <p:nvPr/>
        </p:nvGraphicFramePr>
        <p:xfrm>
          <a:off x="5993052" y="1380034"/>
          <a:ext cx="2862000" cy="1097280"/>
        </p:xfrm>
        <a:graphic>
          <a:graphicData uri="http://schemas.openxmlformats.org/drawingml/2006/table">
            <a:tbl>
              <a:tblPr>
                <a:tableStyleId>{9D7B26C5-4107-4FEC-AEDC-1716B250A1EF}</a:tableStyleId>
              </a:tblPr>
              <a:tblGrid>
                <a:gridCol w="702000">
                  <a:extLst>
                    <a:ext uri="{9D8B030D-6E8A-4147-A177-3AD203B41FA5}">
                      <a16:colId xmlns:a16="http://schemas.microsoft.com/office/drawing/2014/main" val="20000"/>
                    </a:ext>
                  </a:extLst>
                </a:gridCol>
                <a:gridCol w="1026000">
                  <a:extLst>
                    <a:ext uri="{9D8B030D-6E8A-4147-A177-3AD203B41FA5}">
                      <a16:colId xmlns:a16="http://schemas.microsoft.com/office/drawing/2014/main" val="186678905"/>
                    </a:ext>
                  </a:extLst>
                </a:gridCol>
                <a:gridCol w="1134000">
                  <a:extLst>
                    <a:ext uri="{9D8B030D-6E8A-4147-A177-3AD203B41FA5}">
                      <a16:colId xmlns:a16="http://schemas.microsoft.com/office/drawing/2014/main" val="20001"/>
                    </a:ext>
                  </a:extLst>
                </a:gridCol>
              </a:tblGrid>
              <a:tr h="342900">
                <a:tc>
                  <a:txBody>
                    <a:bodyPr/>
                    <a:lstStyle/>
                    <a:p>
                      <a:pPr algn="l"/>
                      <a:r>
                        <a:rPr lang="en-GB" sz="900" b="1">
                          <a:latin typeface="+mn-lt"/>
                          <a:cs typeface="Arial" panose="020B0604020202020204" pitchFamily="34" charset="0"/>
                        </a:rPr>
                        <a:t>Treatment</a:t>
                      </a:r>
                      <a:endParaRPr lang="en-US" sz="900" b="1">
                        <a:latin typeface="+mn-lt"/>
                        <a:cs typeface="Arial" panose="020B0604020202020204" pitchFamily="34" charset="0"/>
                      </a:endParaRPr>
                    </a:p>
                  </a:txBody>
                  <a:tcPr marL="68580" marR="68580" marT="34290" marB="34290"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900" b="1">
                          <a:latin typeface="+mn-lt"/>
                          <a:cs typeface="Arial" panose="020B0604020202020204" pitchFamily="34" charset="0"/>
                        </a:rPr>
                        <a:t>Events/patients</a:t>
                      </a:r>
                      <a:endParaRPr lang="en-US" sz="1100" baseline="30000"/>
                    </a:p>
                  </a:txBody>
                  <a:tcPr marL="68580" marR="68580" marT="34290" marB="34290"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b="1" dirty="0">
                          <a:latin typeface="+mn-lt"/>
                          <a:cs typeface="Arial" panose="020B0604020202020204" pitchFamily="34" charset="0"/>
                        </a:rPr>
                        <a:t>Median PFS (95% CI), months</a:t>
                      </a:r>
                      <a:endParaRPr lang="en-US" sz="1100" b="1" dirty="0">
                        <a:latin typeface="Arial" panose="020B0604020202020204" pitchFamily="34" charset="0"/>
                        <a:cs typeface="Arial" panose="020B0604020202020204" pitchFamily="34" charset="0"/>
                      </a:endParaRPr>
                    </a:p>
                  </a:txBody>
                  <a:tcPr marL="6858" marR="6858" marT="34290" marB="34290"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05740">
                <a:tc>
                  <a:txBody>
                    <a:bodyPr/>
                    <a:lstStyle/>
                    <a:p>
                      <a:pPr lvl="0" algn="l"/>
                      <a:r>
                        <a:rPr lang="en-US" sz="900" b="1">
                          <a:solidFill>
                            <a:srgbClr val="009FBA"/>
                          </a:solidFill>
                          <a:latin typeface="+mn-lt"/>
                          <a:cs typeface="Arial" panose="020B0604020202020204" pitchFamily="34" charset="0"/>
                        </a:rPr>
                        <a:t>NIVO+GC </a:t>
                      </a:r>
                    </a:p>
                  </a:txBody>
                  <a:tcPr marL="68580" marR="68580" marT="34290" marB="34290">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1657350" algn="l"/>
                        </a:tabLst>
                        <a:defRPr/>
                      </a:pPr>
                      <a:r>
                        <a:rPr lang="en-GB" sz="900" b="1">
                          <a:solidFill>
                            <a:srgbClr val="009FBA"/>
                          </a:solidFill>
                          <a:latin typeface="+mn-lt"/>
                          <a:cs typeface="Arial" panose="020B0604020202020204" pitchFamily="34" charset="0"/>
                        </a:rPr>
                        <a:t>211/304</a:t>
                      </a:r>
                      <a:endParaRPr lang="en-US" sz="900" b="1">
                        <a:solidFill>
                          <a:srgbClr val="009FBA"/>
                        </a:solidFill>
                        <a:latin typeface="+mn-lt"/>
                        <a:cs typeface="Arial" panose="020B0604020202020204" pitchFamily="34" charset="0"/>
                      </a:endParaRPr>
                    </a:p>
                  </a:txBody>
                  <a:tcPr marL="68580" marR="68580" marT="34290" marB="34290">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1657350" algn="l"/>
                        </a:tabLst>
                        <a:defRPr/>
                      </a:pPr>
                      <a:r>
                        <a:rPr lang="en-US" sz="900" b="1">
                          <a:solidFill>
                            <a:srgbClr val="009FBA"/>
                          </a:solidFill>
                          <a:latin typeface="+mn-lt"/>
                          <a:cs typeface="Arial" panose="020B0604020202020204" pitchFamily="34" charset="0"/>
                        </a:rPr>
                        <a:t>7.9 (7.6-9.5)</a:t>
                      </a:r>
                    </a:p>
                  </a:txBody>
                  <a:tcPr marL="68580" marR="68580" marT="34290" marB="34290">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5740">
                <a:tc>
                  <a:txBody>
                    <a:bodyPr/>
                    <a:lstStyle/>
                    <a:p>
                      <a:pPr algn="l"/>
                      <a:r>
                        <a:rPr lang="en-US" sz="900" b="1">
                          <a:solidFill>
                            <a:srgbClr val="595454"/>
                          </a:solidFill>
                          <a:latin typeface="+mn-lt"/>
                          <a:cs typeface="Arial" panose="020B0604020202020204" pitchFamily="34" charset="0"/>
                        </a:rPr>
                        <a:t>GC</a:t>
                      </a:r>
                    </a:p>
                  </a:txBody>
                  <a:tcPr marL="68580" marR="68580" marT="34290" marB="34290">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900" b="1">
                          <a:solidFill>
                            <a:srgbClr val="595454"/>
                          </a:solidFill>
                          <a:latin typeface="+mn-lt"/>
                          <a:cs typeface="Arial" panose="020B0604020202020204" pitchFamily="34" charset="0"/>
                        </a:rPr>
                        <a:t>191/304</a:t>
                      </a:r>
                      <a:endParaRPr lang="en-US" sz="900" b="1">
                        <a:solidFill>
                          <a:srgbClr val="595454"/>
                        </a:solidFill>
                        <a:latin typeface="+mn-lt"/>
                        <a:cs typeface="Arial" panose="020B0604020202020204" pitchFamily="34" charset="0"/>
                      </a:endParaRPr>
                    </a:p>
                  </a:txBody>
                  <a:tcPr marL="68580" marR="68580" marT="34290" marB="3429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b="1">
                          <a:solidFill>
                            <a:srgbClr val="595454"/>
                          </a:solidFill>
                          <a:latin typeface="+mn-lt"/>
                          <a:cs typeface="Arial" panose="020B0604020202020204" pitchFamily="34" charset="0"/>
                        </a:rPr>
                        <a:t>7.6 (6.1–7.8)</a:t>
                      </a:r>
                    </a:p>
                  </a:txBody>
                  <a:tcPr marL="68580" marR="68580" marT="34290" marB="3429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2900">
                <a:tc gridSpan="3">
                  <a:txBody>
                    <a:bodyPr/>
                    <a:lstStyle/>
                    <a:p>
                      <a:pPr algn="ctr"/>
                      <a:r>
                        <a:rPr lang="it-IT" sz="900" b="1" dirty="0">
                          <a:solidFill>
                            <a:schemeClr val="tx1"/>
                          </a:solidFill>
                          <a:latin typeface="+mn-lt"/>
                          <a:cs typeface="Arial" panose="020B0604020202020204" pitchFamily="34" charset="0"/>
                        </a:rPr>
                        <a:t>HR (95% CI), 0.72 (0.59–0.88)</a:t>
                      </a:r>
                    </a:p>
                    <a:p>
                      <a:pPr algn="ctr"/>
                      <a:r>
                        <a:rPr lang="it-IT" sz="900" b="1" i="1" dirty="0">
                          <a:solidFill>
                            <a:schemeClr val="tx1"/>
                          </a:solidFill>
                          <a:latin typeface="+mn-lt"/>
                          <a:cs typeface="Arial" panose="020B0604020202020204" pitchFamily="34" charset="0"/>
                        </a:rPr>
                        <a:t>P</a:t>
                      </a:r>
                      <a:r>
                        <a:rPr lang="it-IT" sz="900" b="1" dirty="0">
                          <a:solidFill>
                            <a:schemeClr val="tx1"/>
                          </a:solidFill>
                          <a:latin typeface="+mn-lt"/>
                          <a:cs typeface="Arial" panose="020B0604020202020204" pitchFamily="34" charset="0"/>
                        </a:rPr>
                        <a:t> = 0.0012</a:t>
                      </a:r>
                    </a:p>
                  </a:txBody>
                  <a:tcPr marL="68580" marR="68580" marT="34290" marB="34290">
                    <a:lnT w="12700" cap="flat" cmpd="sng" algn="ctr">
                      <a:solidFill>
                        <a:schemeClr val="tx1"/>
                      </a:solidFill>
                      <a:prstDash val="solid"/>
                      <a:round/>
                      <a:headEnd type="none" w="med" len="med"/>
                      <a:tailEnd type="none" w="med" len="med"/>
                    </a:lnT>
                    <a:solidFill>
                      <a:srgbClr val="FFFF00">
                        <a:alpha val="14902"/>
                      </a:srgbClr>
                    </a:solidFill>
                  </a:tcPr>
                </a:tc>
                <a:tc hMerge="1">
                  <a:txBody>
                    <a:bodyPr/>
                    <a:lstStyle/>
                    <a:p>
                      <a:pPr algn="ctr"/>
                      <a:endParaRPr lang="en-US" sz="1200" b="1">
                        <a:solidFill>
                          <a:srgbClr val="A69F9F"/>
                        </a:solidFill>
                        <a:latin typeface="+mn-lt"/>
                        <a:cs typeface="Arial" panose="020B0604020202020204" pitchFamily="34" charset="0"/>
                      </a:endParaRP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solidFill>
                      <a:schemeClr val="bg1"/>
                    </a:solidFill>
                  </a:tcPr>
                </a:tc>
                <a:tc hMerge="1">
                  <a:txBody>
                    <a:bodyPr/>
                    <a:lstStyle/>
                    <a:p>
                      <a:pPr algn="ctr"/>
                      <a:endParaRPr lang="en-US" sz="1200" b="1">
                        <a:solidFill>
                          <a:srgbClr val="A69F9F"/>
                        </a:solidFill>
                        <a:latin typeface="+mn-lt"/>
                        <a:cs typeface="Arial" panose="020B0604020202020204" pitchFamily="34"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bg1"/>
                    </a:solidFill>
                  </a:tcPr>
                </a:tc>
                <a:extLst>
                  <a:ext uri="{0D108BD9-81ED-4DB2-BD59-A6C34878D82A}">
                    <a16:rowId xmlns:a16="http://schemas.microsoft.com/office/drawing/2014/main" val="1355640205"/>
                  </a:ext>
                </a:extLst>
              </a:tr>
            </a:tbl>
          </a:graphicData>
        </a:graphic>
      </p:graphicFrame>
      <p:sp>
        <p:nvSpPr>
          <p:cNvPr id="10" name="Rectangle 9">
            <a:extLst>
              <a:ext uri="{FF2B5EF4-FFF2-40B4-BE49-F238E27FC236}">
                <a16:creationId xmlns:a16="http://schemas.microsoft.com/office/drawing/2014/main" id="{014F97D1-350F-6D73-67E4-56BB98B315B7}"/>
              </a:ext>
            </a:extLst>
          </p:cNvPr>
          <p:cNvSpPr/>
          <p:nvPr/>
        </p:nvSpPr>
        <p:spPr>
          <a:xfrm>
            <a:off x="2499972" y="1906174"/>
            <a:ext cx="1010213" cy="1154162"/>
          </a:xfrm>
          <a:prstGeom prst="rect">
            <a:avLst/>
          </a:prstGeom>
          <a:noFill/>
        </p:spPr>
        <p:txBody>
          <a:bodyPr wrap="none">
            <a:spAutoFit/>
          </a:bodyPr>
          <a:lstStyle/>
          <a:p>
            <a:pPr defTabSz="514350">
              <a:buClrTx/>
              <a:defRPr/>
            </a:pPr>
            <a:r>
              <a:rPr lang="en-US" altLang="en-US" sz="900" b="1" kern="1200" dirty="0">
                <a:solidFill>
                  <a:srgbClr val="595454"/>
                </a:solidFill>
                <a:latin typeface="Trebuchet MS" panose="020B0603020202020204" pitchFamily="34" charset="0"/>
                <a:ea typeface="+mn-ea"/>
                <a:cs typeface="Arial" panose="020B0604020202020204" pitchFamily="34" charset="0"/>
              </a:rPr>
              <a:t>12-month rate:</a:t>
            </a:r>
          </a:p>
          <a:p>
            <a:pPr defTabSz="514350">
              <a:buClrTx/>
              <a:defRPr/>
            </a:pPr>
            <a:endParaRPr lang="en-US" altLang="en-US" sz="900" b="1" kern="1200" dirty="0">
              <a:solidFill>
                <a:srgbClr val="595454"/>
              </a:solidFill>
              <a:latin typeface="Trebuchet MS" panose="020B0603020202020204" pitchFamily="34" charset="0"/>
              <a:ea typeface="+mn-ea"/>
              <a:cs typeface="Arial" panose="020B0604020202020204" pitchFamily="34" charset="0"/>
            </a:endParaRPr>
          </a:p>
          <a:p>
            <a:pPr defTabSz="514350">
              <a:buClrTx/>
              <a:defRPr/>
            </a:pPr>
            <a:r>
              <a:rPr lang="en-US" altLang="en-US" sz="900" b="1" kern="1200" dirty="0">
                <a:solidFill>
                  <a:srgbClr val="009FBA"/>
                </a:solidFill>
                <a:latin typeface="Trebuchet MS" panose="020B0603020202020204" pitchFamily="34" charset="0"/>
                <a:ea typeface="+mn-ea"/>
                <a:cs typeface="Arial" panose="020B0604020202020204" pitchFamily="34" charset="0"/>
              </a:rPr>
              <a:t>34.2%</a:t>
            </a:r>
            <a:br>
              <a:rPr lang="en-US" altLang="en-US" sz="900" b="1" kern="1200" dirty="0">
                <a:solidFill>
                  <a:srgbClr val="009FBA"/>
                </a:solidFill>
                <a:latin typeface="Trebuchet MS" panose="020B0603020202020204" pitchFamily="34" charset="0"/>
                <a:ea typeface="+mn-ea"/>
                <a:cs typeface="Arial" panose="020B0604020202020204" pitchFamily="34" charset="0"/>
              </a:rPr>
            </a:br>
            <a:br>
              <a:rPr lang="en-US" altLang="en-US" sz="900" b="1" kern="1200" dirty="0">
                <a:solidFill>
                  <a:srgbClr val="009FBA"/>
                </a:solidFill>
                <a:latin typeface="Trebuchet MS" panose="020B0603020202020204" pitchFamily="34" charset="0"/>
                <a:ea typeface="+mn-ea"/>
                <a:cs typeface="Arial" panose="020B0604020202020204" pitchFamily="34" charset="0"/>
              </a:rPr>
            </a:br>
            <a:endParaRPr lang="en-US" altLang="en-US" sz="1500" b="1" kern="1200" dirty="0">
              <a:solidFill>
                <a:srgbClr val="595454"/>
              </a:solidFill>
              <a:latin typeface="Trebuchet MS" panose="020B0603020202020204" pitchFamily="34" charset="0"/>
              <a:ea typeface="+mn-ea"/>
              <a:cs typeface="Arial" panose="020B0604020202020204" pitchFamily="34" charset="0"/>
            </a:endParaRPr>
          </a:p>
          <a:p>
            <a:pPr defTabSz="514350">
              <a:buClrTx/>
              <a:defRPr/>
            </a:pPr>
            <a:r>
              <a:rPr lang="en-US" altLang="en-US" sz="900" b="1" kern="1200" dirty="0">
                <a:solidFill>
                  <a:srgbClr val="595454"/>
                </a:solidFill>
                <a:latin typeface="Trebuchet MS" panose="020B0603020202020204" pitchFamily="34" charset="0"/>
                <a:ea typeface="+mn-ea"/>
                <a:cs typeface="Arial" panose="020B0604020202020204" pitchFamily="34" charset="0"/>
              </a:rPr>
              <a:t>21.8%</a:t>
            </a:r>
          </a:p>
          <a:p>
            <a:pPr defTabSz="514350">
              <a:buClrTx/>
              <a:defRPr/>
            </a:pPr>
            <a:endParaRPr lang="en-US" sz="900" kern="1200" dirty="0">
              <a:solidFill>
                <a:srgbClr val="595454"/>
              </a:solidFill>
              <a:latin typeface="Trebuchet MS" panose="020B0603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07DEFB9D-45FD-FC88-4D9C-33D09254CEA3}"/>
              </a:ext>
            </a:extLst>
          </p:cNvPr>
          <p:cNvSpPr/>
          <p:nvPr/>
        </p:nvSpPr>
        <p:spPr>
          <a:xfrm>
            <a:off x="922126" y="3179636"/>
            <a:ext cx="346163" cy="979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buClrTx/>
              <a:defRPr/>
            </a:pPr>
            <a:endParaRPr lang="en-US" sz="1800" kern="1200">
              <a:solidFill>
                <a:srgbClr val="FFFFFF"/>
              </a:solidFill>
              <a:latin typeface="Trebuchet MS" panose="020B0603020202020204"/>
            </a:endParaRPr>
          </a:p>
        </p:txBody>
      </p:sp>
      <p:sp>
        <p:nvSpPr>
          <p:cNvPr id="14" name="Rectangle 13">
            <a:extLst>
              <a:ext uri="{FF2B5EF4-FFF2-40B4-BE49-F238E27FC236}">
                <a16:creationId xmlns:a16="http://schemas.microsoft.com/office/drawing/2014/main" id="{CF370A79-917D-189C-BE77-9B5517B0D1DF}"/>
              </a:ext>
            </a:extLst>
          </p:cNvPr>
          <p:cNvSpPr/>
          <p:nvPr/>
        </p:nvSpPr>
        <p:spPr>
          <a:xfrm>
            <a:off x="3769828" y="2226280"/>
            <a:ext cx="1959428" cy="3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buClrTx/>
              <a:defRPr/>
            </a:pPr>
            <a:endParaRPr lang="en-US" sz="1800" kern="1200">
              <a:solidFill>
                <a:srgbClr val="FFFFFF"/>
              </a:solidFill>
              <a:latin typeface="Trebuchet MS" panose="020B0603020202020204"/>
            </a:endParaRPr>
          </a:p>
        </p:txBody>
      </p:sp>
      <p:sp>
        <p:nvSpPr>
          <p:cNvPr id="15" name="Rectangle 14">
            <a:extLst>
              <a:ext uri="{FF2B5EF4-FFF2-40B4-BE49-F238E27FC236}">
                <a16:creationId xmlns:a16="http://schemas.microsoft.com/office/drawing/2014/main" id="{7F7544A9-122B-1637-B1F9-E96D9D08B647}"/>
              </a:ext>
            </a:extLst>
          </p:cNvPr>
          <p:cNvSpPr/>
          <p:nvPr/>
        </p:nvSpPr>
        <p:spPr>
          <a:xfrm>
            <a:off x="2037315" y="2896612"/>
            <a:ext cx="1863142" cy="13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40">
              <a:buClrTx/>
              <a:defRPr/>
            </a:pPr>
            <a:endParaRPr lang="en-US" sz="1800" kern="1200">
              <a:solidFill>
                <a:srgbClr val="FFFFFF"/>
              </a:solidFill>
              <a:latin typeface="Trebuchet MS" panose="020B0603020202020204"/>
            </a:endParaRPr>
          </a:p>
        </p:txBody>
      </p:sp>
      <p:sp>
        <p:nvSpPr>
          <p:cNvPr id="9" name="Line 8">
            <a:extLst>
              <a:ext uri="{FF2B5EF4-FFF2-40B4-BE49-F238E27FC236}">
                <a16:creationId xmlns:a16="http://schemas.microsoft.com/office/drawing/2014/main" id="{1DF62311-3440-FA80-43D3-42A5369647D5}"/>
              </a:ext>
            </a:extLst>
          </p:cNvPr>
          <p:cNvSpPr>
            <a:spLocks noChangeShapeType="1"/>
          </p:cNvSpPr>
          <p:nvPr/>
        </p:nvSpPr>
        <p:spPr bwMode="auto">
          <a:xfrm>
            <a:off x="2557406" y="2365871"/>
            <a:ext cx="0" cy="702000"/>
          </a:xfrm>
          <a:prstGeom prst="line">
            <a:avLst/>
          </a:prstGeom>
          <a:noFill/>
          <a:ln w="14288">
            <a:solidFill>
              <a:srgbClr val="A69F9F"/>
            </a:solidFill>
            <a:prstDash val="dash"/>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914240">
              <a:buClrTx/>
              <a:defRPr/>
            </a:pPr>
            <a:endParaRPr lang="en-US" sz="1800" kern="1200">
              <a:solidFill>
                <a:srgbClr val="433F3F"/>
              </a:solidFill>
              <a:latin typeface="Trebuchet MS" panose="020B0603020202020204"/>
              <a:ea typeface="+mn-ea"/>
              <a:cs typeface="+mn-cs"/>
            </a:endParaRPr>
          </a:p>
        </p:txBody>
      </p:sp>
      <p:sp>
        <p:nvSpPr>
          <p:cNvPr id="8" name="Line 8">
            <a:extLst>
              <a:ext uri="{FF2B5EF4-FFF2-40B4-BE49-F238E27FC236}">
                <a16:creationId xmlns:a16="http://schemas.microsoft.com/office/drawing/2014/main" id="{E13F2156-A0BD-451A-E023-5E0F8658A7D0}"/>
              </a:ext>
            </a:extLst>
          </p:cNvPr>
          <p:cNvSpPr>
            <a:spLocks noChangeShapeType="1"/>
          </p:cNvSpPr>
          <p:nvPr/>
        </p:nvSpPr>
        <p:spPr bwMode="auto">
          <a:xfrm flipH="1">
            <a:off x="3585399" y="2582936"/>
            <a:ext cx="0" cy="486000"/>
          </a:xfrm>
          <a:prstGeom prst="line">
            <a:avLst/>
          </a:prstGeom>
          <a:noFill/>
          <a:ln w="14288">
            <a:solidFill>
              <a:srgbClr val="A69F9F"/>
            </a:solidFill>
            <a:prstDash val="dash"/>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914240">
              <a:buClrTx/>
              <a:defRPr/>
            </a:pPr>
            <a:endParaRPr lang="en-US" sz="1800" kern="1200">
              <a:solidFill>
                <a:srgbClr val="433F3F"/>
              </a:solidFill>
              <a:latin typeface="Trebuchet MS" panose="020B0603020202020204"/>
              <a:ea typeface="+mn-ea"/>
              <a:cs typeface="+mn-cs"/>
            </a:endParaRPr>
          </a:p>
        </p:txBody>
      </p:sp>
      <p:sp>
        <p:nvSpPr>
          <p:cNvPr id="7" name="Rectangle 6">
            <a:extLst>
              <a:ext uri="{FF2B5EF4-FFF2-40B4-BE49-F238E27FC236}">
                <a16:creationId xmlns:a16="http://schemas.microsoft.com/office/drawing/2014/main" id="{63427FB0-22C3-8F09-4D0B-9B34AE8FF103}"/>
              </a:ext>
            </a:extLst>
          </p:cNvPr>
          <p:cNvSpPr/>
          <p:nvPr/>
        </p:nvSpPr>
        <p:spPr>
          <a:xfrm>
            <a:off x="3541968" y="2104752"/>
            <a:ext cx="1010213" cy="1131079"/>
          </a:xfrm>
          <a:prstGeom prst="rect">
            <a:avLst/>
          </a:prstGeom>
          <a:noFill/>
        </p:spPr>
        <p:txBody>
          <a:bodyPr wrap="none">
            <a:spAutoFit/>
          </a:bodyPr>
          <a:lstStyle/>
          <a:p>
            <a:pPr defTabSz="514350">
              <a:buClrTx/>
              <a:defRPr/>
            </a:pPr>
            <a:r>
              <a:rPr lang="en-US" altLang="en-US" sz="900" b="1" kern="1200" dirty="0">
                <a:solidFill>
                  <a:srgbClr val="595454"/>
                </a:solidFill>
                <a:latin typeface="Trebuchet MS" panose="020B0603020202020204" pitchFamily="34" charset="0"/>
                <a:ea typeface="+mn-ea"/>
                <a:cs typeface="Arial" panose="020B0604020202020204" pitchFamily="34" charset="0"/>
              </a:rPr>
              <a:t>24-month rate:</a:t>
            </a:r>
          </a:p>
          <a:p>
            <a:pPr defTabSz="514350">
              <a:buClrTx/>
              <a:defRPr/>
            </a:pPr>
            <a:endParaRPr lang="en-US" altLang="en-US" sz="900" b="1" kern="1200" dirty="0">
              <a:solidFill>
                <a:srgbClr val="595454"/>
              </a:solidFill>
              <a:latin typeface="Trebuchet MS" panose="020B0603020202020204" pitchFamily="34" charset="0"/>
              <a:ea typeface="+mn-ea"/>
              <a:cs typeface="Arial" panose="020B0604020202020204" pitchFamily="34" charset="0"/>
            </a:endParaRPr>
          </a:p>
          <a:p>
            <a:pPr defTabSz="514350">
              <a:buClrTx/>
              <a:defRPr/>
            </a:pPr>
            <a:r>
              <a:rPr lang="en-US" altLang="en-US" sz="900" b="1" kern="1200" dirty="0">
                <a:solidFill>
                  <a:srgbClr val="009FBA"/>
                </a:solidFill>
                <a:latin typeface="Trebuchet MS" panose="020B0603020202020204" pitchFamily="34" charset="0"/>
                <a:ea typeface="+mn-ea"/>
                <a:cs typeface="Arial" panose="020B0604020202020204" pitchFamily="34" charset="0"/>
              </a:rPr>
              <a:t>23.5%</a:t>
            </a:r>
            <a:br>
              <a:rPr lang="en-US" altLang="en-US" sz="900" b="1" kern="1200" dirty="0">
                <a:solidFill>
                  <a:srgbClr val="009FBA"/>
                </a:solidFill>
                <a:latin typeface="Trebuchet MS" panose="020B0603020202020204" pitchFamily="34" charset="0"/>
                <a:ea typeface="+mn-ea"/>
                <a:cs typeface="Arial" panose="020B0604020202020204" pitchFamily="34" charset="0"/>
              </a:rPr>
            </a:br>
            <a:br>
              <a:rPr lang="en-US" altLang="en-US" sz="900" b="1" kern="1200" dirty="0">
                <a:solidFill>
                  <a:srgbClr val="009FBA"/>
                </a:solidFill>
                <a:latin typeface="Trebuchet MS" panose="020B0603020202020204" pitchFamily="34" charset="0"/>
                <a:ea typeface="+mn-ea"/>
                <a:cs typeface="Arial" panose="020B0604020202020204" pitchFamily="34" charset="0"/>
              </a:rPr>
            </a:br>
            <a:endParaRPr lang="en-US" altLang="en-US" sz="1350" b="1" kern="1200" dirty="0">
              <a:solidFill>
                <a:srgbClr val="595454"/>
              </a:solidFill>
              <a:latin typeface="Trebuchet MS" panose="020B0603020202020204" pitchFamily="34" charset="0"/>
              <a:ea typeface="+mn-ea"/>
              <a:cs typeface="Arial" panose="020B0604020202020204" pitchFamily="34" charset="0"/>
            </a:endParaRPr>
          </a:p>
          <a:p>
            <a:pPr defTabSz="514350">
              <a:buClrTx/>
              <a:defRPr/>
            </a:pPr>
            <a:r>
              <a:rPr lang="en-US" altLang="en-US" sz="900" b="1" kern="1200" dirty="0">
                <a:solidFill>
                  <a:srgbClr val="595454"/>
                </a:solidFill>
                <a:latin typeface="Trebuchet MS" panose="020B0603020202020204" pitchFamily="34" charset="0"/>
                <a:ea typeface="+mn-ea"/>
                <a:cs typeface="Arial" panose="020B0604020202020204" pitchFamily="34" charset="0"/>
              </a:rPr>
              <a:t>9.6%</a:t>
            </a:r>
          </a:p>
          <a:p>
            <a:pPr defTabSz="514350">
              <a:buClrTx/>
              <a:defRPr/>
            </a:pPr>
            <a:endParaRPr lang="en-US" sz="900" kern="1200" dirty="0">
              <a:solidFill>
                <a:srgbClr val="595454"/>
              </a:solidFill>
              <a:latin typeface="Trebuchet MS" panose="020B0603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C755B846-BABA-3395-FEA6-460F5D228164}"/>
              </a:ext>
            </a:extLst>
          </p:cNvPr>
          <p:cNvSpPr txBox="1"/>
          <p:nvPr/>
        </p:nvSpPr>
        <p:spPr>
          <a:xfrm>
            <a:off x="483681" y="3599957"/>
            <a:ext cx="822662" cy="276999"/>
          </a:xfrm>
          <a:prstGeom prst="rect">
            <a:avLst/>
          </a:prstGeom>
          <a:noFill/>
        </p:spPr>
        <p:txBody>
          <a:bodyPr wrap="none" rtlCol="0">
            <a:spAutoFit/>
          </a:bodyPr>
          <a:lstStyle/>
          <a:p>
            <a:pPr algn="r" defTabSz="914240">
              <a:buClrTx/>
              <a:defRPr/>
            </a:pPr>
            <a:r>
              <a:rPr lang="en-IE" sz="1200" b="1" kern="1200">
                <a:solidFill>
                  <a:srgbClr val="009FBA"/>
                </a:solidFill>
                <a:latin typeface="Trebuchet MS" panose="020B0603020202020204"/>
                <a:ea typeface="+mn-ea"/>
                <a:cs typeface="+mn-cs"/>
              </a:rPr>
              <a:t>NIVO+GC</a:t>
            </a:r>
          </a:p>
        </p:txBody>
      </p:sp>
      <p:sp>
        <p:nvSpPr>
          <p:cNvPr id="17" name="TextBox 16">
            <a:extLst>
              <a:ext uri="{FF2B5EF4-FFF2-40B4-BE49-F238E27FC236}">
                <a16:creationId xmlns:a16="http://schemas.microsoft.com/office/drawing/2014/main" id="{582FE0F9-18B0-97CD-AF9F-6392E59D2079}"/>
              </a:ext>
            </a:extLst>
          </p:cNvPr>
          <p:cNvSpPr txBox="1"/>
          <p:nvPr/>
        </p:nvSpPr>
        <p:spPr>
          <a:xfrm>
            <a:off x="924506" y="3913362"/>
            <a:ext cx="381836" cy="276999"/>
          </a:xfrm>
          <a:prstGeom prst="rect">
            <a:avLst/>
          </a:prstGeom>
          <a:noFill/>
        </p:spPr>
        <p:txBody>
          <a:bodyPr wrap="none" rtlCol="0">
            <a:spAutoFit/>
          </a:bodyPr>
          <a:lstStyle/>
          <a:p>
            <a:pPr algn="r" defTabSz="914240">
              <a:buClrTx/>
              <a:defRPr/>
            </a:pPr>
            <a:r>
              <a:rPr lang="en-IE" sz="1200" b="1" kern="1200">
                <a:solidFill>
                  <a:srgbClr val="595454"/>
                </a:solidFill>
                <a:latin typeface="Trebuchet MS" panose="020B0603020202020204"/>
                <a:ea typeface="+mn-ea"/>
                <a:cs typeface="+mn-cs"/>
              </a:rPr>
              <a:t>GC</a:t>
            </a:r>
          </a:p>
        </p:txBody>
      </p:sp>
      <p:sp>
        <p:nvSpPr>
          <p:cNvPr id="18" name="TextBox 17">
            <a:extLst>
              <a:ext uri="{FF2B5EF4-FFF2-40B4-BE49-F238E27FC236}">
                <a16:creationId xmlns:a16="http://schemas.microsoft.com/office/drawing/2014/main" id="{ACFFD56A-6793-3400-75EA-1D65FEF54ADB}"/>
              </a:ext>
            </a:extLst>
          </p:cNvPr>
          <p:cNvSpPr txBox="1"/>
          <p:nvPr/>
        </p:nvSpPr>
        <p:spPr>
          <a:xfrm>
            <a:off x="377882" y="3337665"/>
            <a:ext cx="928460" cy="276999"/>
          </a:xfrm>
          <a:prstGeom prst="rect">
            <a:avLst/>
          </a:prstGeom>
          <a:noFill/>
        </p:spPr>
        <p:txBody>
          <a:bodyPr wrap="none" rtlCol="0">
            <a:spAutoFit/>
          </a:bodyPr>
          <a:lstStyle/>
          <a:p>
            <a:pPr algn="r" defTabSz="914240">
              <a:buClrTx/>
              <a:defRPr/>
            </a:pPr>
            <a:r>
              <a:rPr lang="en-IE" sz="1200" b="1" kern="1200" dirty="0">
                <a:solidFill>
                  <a:srgbClr val="433F3F"/>
                </a:solidFill>
                <a:latin typeface="Trebuchet MS" panose="020B0603020202020204"/>
                <a:ea typeface="+mn-ea"/>
                <a:cs typeface="+mn-cs"/>
              </a:rPr>
              <a:t>No. at risk</a:t>
            </a:r>
            <a:endParaRPr lang="en-US" sz="1200" b="1" kern="1200" dirty="0">
              <a:solidFill>
                <a:srgbClr val="433F3F"/>
              </a:solidFill>
              <a:latin typeface="Trebuchet MS" panose="020B0603020202020204"/>
              <a:ea typeface="+mn-ea"/>
              <a:cs typeface="+mn-cs"/>
            </a:endParaRPr>
          </a:p>
        </p:txBody>
      </p:sp>
      <p:sp>
        <p:nvSpPr>
          <p:cNvPr id="19" name="TextBox 18">
            <a:extLst>
              <a:ext uri="{FF2B5EF4-FFF2-40B4-BE49-F238E27FC236}">
                <a16:creationId xmlns:a16="http://schemas.microsoft.com/office/drawing/2014/main" id="{78A0A15F-FDED-BA75-0EBF-AA1BEB1C0002}"/>
              </a:ext>
            </a:extLst>
          </p:cNvPr>
          <p:cNvSpPr txBox="1"/>
          <p:nvPr/>
        </p:nvSpPr>
        <p:spPr>
          <a:xfrm rot="16200000">
            <a:off x="-343289" y="2013746"/>
            <a:ext cx="2303505" cy="253916"/>
          </a:xfrm>
          <a:prstGeom prst="rect">
            <a:avLst/>
          </a:prstGeom>
          <a:noFill/>
        </p:spPr>
        <p:txBody>
          <a:bodyPr wrap="square" rtlCol="0">
            <a:spAutoFit/>
          </a:bodyPr>
          <a:lstStyle/>
          <a:p>
            <a:pPr algn="ctr" defTabSz="914240">
              <a:buClrTx/>
              <a:defRPr/>
            </a:pPr>
            <a:r>
              <a:rPr lang="en-IE" sz="1050" b="1" kern="1200">
                <a:solidFill>
                  <a:srgbClr val="433F3F"/>
                </a:solidFill>
                <a:latin typeface="Trebuchet MS" panose="020B0603020202020204"/>
                <a:ea typeface="+mn-ea"/>
                <a:cs typeface="+mn-cs"/>
              </a:rPr>
              <a:t>Probability (%)</a:t>
            </a:r>
            <a:endParaRPr lang="en-US" sz="1050" b="1" kern="1200">
              <a:solidFill>
                <a:srgbClr val="433F3F"/>
              </a:solidFill>
              <a:latin typeface="Trebuchet MS" panose="020B0603020202020204"/>
              <a:ea typeface="+mn-ea"/>
              <a:cs typeface="+mn-cs"/>
            </a:endParaRPr>
          </a:p>
        </p:txBody>
      </p:sp>
      <p:sp>
        <p:nvSpPr>
          <p:cNvPr id="12" name="TextBox 11">
            <a:extLst>
              <a:ext uri="{FF2B5EF4-FFF2-40B4-BE49-F238E27FC236}">
                <a16:creationId xmlns:a16="http://schemas.microsoft.com/office/drawing/2014/main" id="{E0C87F46-DAF6-6331-BC27-B86291424323}"/>
              </a:ext>
            </a:extLst>
          </p:cNvPr>
          <p:cNvSpPr txBox="1"/>
          <p:nvPr/>
        </p:nvSpPr>
        <p:spPr>
          <a:xfrm>
            <a:off x="5993052" y="746340"/>
            <a:ext cx="2862000" cy="484538"/>
          </a:xfrm>
          <a:prstGeom prst="rect">
            <a:avLst/>
          </a:prstGeom>
          <a:noFill/>
        </p:spPr>
        <p:txBody>
          <a:bodyPr wrap="square" lIns="0" tIns="0" rIns="0" bIns="0" rtlCol="0" anchor="t">
            <a:noAutofit/>
          </a:bodyPr>
          <a:lstStyle/>
          <a:p>
            <a:pPr defTabSz="685800">
              <a:buClrTx/>
              <a:buSzPct val="100000"/>
              <a:defRPr/>
            </a:pPr>
            <a:r>
              <a:rPr lang="en-US" sz="900" b="1" kern="1200" dirty="0">
                <a:solidFill>
                  <a:srgbClr val="433F3F"/>
                </a:solidFill>
                <a:latin typeface="Trebuchet MS"/>
                <a:ea typeface="+mn-ea"/>
                <a:cs typeface="+mn-cs"/>
              </a:rPr>
              <a:t>PFS final analysis statistical boundaries: </a:t>
            </a:r>
          </a:p>
          <a:p>
            <a:pPr marL="128588" indent="-128588" defTabSz="685800">
              <a:buClrTx/>
              <a:buSzPct val="100000"/>
              <a:buFont typeface="Arial" panose="020B0604020202020204" pitchFamily="34" charset="0"/>
              <a:buChar char="•"/>
              <a:defRPr/>
            </a:pPr>
            <a:r>
              <a:rPr lang="en-US" sz="900" b="1" i="1" kern="1200" dirty="0">
                <a:solidFill>
                  <a:srgbClr val="433F3F"/>
                </a:solidFill>
                <a:latin typeface="Trebuchet MS"/>
                <a:ea typeface="+mn-ea"/>
                <a:cs typeface="+mn-cs"/>
              </a:rPr>
              <a:t>P</a:t>
            </a:r>
            <a:r>
              <a:rPr lang="en-US" sz="900" b="1" kern="1200" dirty="0">
                <a:solidFill>
                  <a:srgbClr val="433F3F"/>
                </a:solidFill>
                <a:latin typeface="Trebuchet MS"/>
                <a:ea typeface="+mn-ea"/>
                <a:cs typeface="+mn-cs"/>
              </a:rPr>
              <a:t> value boundary, 0.01</a:t>
            </a:r>
          </a:p>
          <a:p>
            <a:pPr marL="128588" indent="-128588" defTabSz="685800">
              <a:buClrTx/>
              <a:buSzPct val="100000"/>
              <a:buFont typeface="Arial" panose="020B0604020202020204" pitchFamily="34" charset="0"/>
              <a:buChar char="•"/>
              <a:defRPr/>
            </a:pPr>
            <a:r>
              <a:rPr lang="en-US" sz="900" b="1" kern="1200" dirty="0">
                <a:solidFill>
                  <a:srgbClr val="433F3F"/>
                </a:solidFill>
                <a:latin typeface="Trebuchet MS"/>
                <a:ea typeface="+mn-ea"/>
                <a:cs typeface="+mn-cs"/>
              </a:rPr>
              <a:t>Critical HR, 0.7734</a:t>
            </a:r>
          </a:p>
        </p:txBody>
      </p:sp>
    </p:spTree>
    <p:custDataLst>
      <p:tags r:id="rId1"/>
    </p:custDataLst>
    <p:extLst>
      <p:ext uri="{BB962C8B-B14F-4D97-AF65-F5344CB8AC3E}">
        <p14:creationId xmlns:p14="http://schemas.microsoft.com/office/powerpoint/2010/main" val="16792464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433F3F"/>
                </a:solidFill>
              </a:rPr>
              <a:t>                </a:t>
            </a:r>
            <a:r>
              <a:rPr lang="en-US" sz="2800" b="1" dirty="0">
                <a:solidFill>
                  <a:srgbClr val="433F3F"/>
                </a:solidFill>
              </a:rPr>
              <a:t>Treatment-related AEs in all treated patients</a:t>
            </a:r>
            <a:endParaRPr lang="en-US" sz="2800" b="1" baseline="30000" dirty="0">
              <a:solidFill>
                <a:srgbClr val="433F3F"/>
              </a:solidFill>
            </a:endParaRPr>
          </a:p>
        </p:txBody>
      </p:sp>
      <p:sp>
        <p:nvSpPr>
          <p:cNvPr id="8" name="TextBox 7">
            <a:extLst>
              <a:ext uri="{FF2B5EF4-FFF2-40B4-BE49-F238E27FC236}">
                <a16:creationId xmlns:a16="http://schemas.microsoft.com/office/drawing/2014/main" id="{F88D8CEB-6F27-4BC0-B2CF-DB0856440476}"/>
              </a:ext>
            </a:extLst>
          </p:cNvPr>
          <p:cNvSpPr txBox="1"/>
          <p:nvPr>
            <p:custDataLst>
              <p:tags r:id="rId2"/>
            </p:custDataLst>
          </p:nvPr>
        </p:nvSpPr>
        <p:spPr>
          <a:xfrm>
            <a:off x="284963" y="4670343"/>
            <a:ext cx="8214846" cy="311624"/>
          </a:xfrm>
          <a:prstGeom prst="rect">
            <a:avLst/>
          </a:prstGeom>
          <a:noFill/>
        </p:spPr>
        <p:txBody>
          <a:bodyPr vert="horz" wrap="square" lIns="0" tIns="0" rIns="0" bIns="0" rtlCol="0" anchor="b" anchorCtr="0">
            <a:spAutoFit/>
          </a:bodyPr>
          <a:lstStyle/>
          <a:p>
            <a:pPr defTabSz="914240">
              <a:lnSpc>
                <a:spcPct val="90000"/>
              </a:lnSpc>
              <a:spcBef>
                <a:spcPts val="400"/>
              </a:spcBef>
              <a:buClrTx/>
              <a:defRPr/>
            </a:pPr>
            <a:r>
              <a:rPr lang="en-US" sz="750" kern="1200" baseline="30000" dirty="0" err="1">
                <a:solidFill>
                  <a:srgbClr val="433F3F"/>
                </a:solidFill>
                <a:latin typeface="Trebuchet MS" panose="020B0603020202020204"/>
                <a:ea typeface="OTNEJMScalaSansLF"/>
                <a:cs typeface="+mn-cs"/>
              </a:rPr>
              <a:t>a</a:t>
            </a:r>
            <a:r>
              <a:rPr lang="en-US" sz="750" kern="1200" dirty="0" err="1">
                <a:solidFill>
                  <a:srgbClr val="433F3F"/>
                </a:solidFill>
                <a:latin typeface="Trebuchet MS" panose="020B0603020202020204"/>
                <a:ea typeface="OTNEJMScalaSansLF"/>
                <a:cs typeface="+mn-cs"/>
              </a:rPr>
              <a:t>Includes</a:t>
            </a:r>
            <a:r>
              <a:rPr lang="en-US" sz="750" kern="1200" dirty="0">
                <a:solidFill>
                  <a:srgbClr val="433F3F"/>
                </a:solidFill>
                <a:latin typeface="Trebuchet MS" panose="020B0603020202020204"/>
                <a:ea typeface="OTNEJMScalaSansLF"/>
                <a:cs typeface="+mn-cs"/>
              </a:rPr>
              <a:t> events that occurred in treated patients between first dose and 30 days after last dose of study therapy. Tornado plot displays individual treatment-related AEs occurring at any grade in ≥ 10% of treated patients in either arm. </a:t>
            </a:r>
            <a:r>
              <a:rPr lang="en-US" sz="750" kern="1200" baseline="30000" dirty="0" err="1">
                <a:solidFill>
                  <a:srgbClr val="433F3F"/>
                </a:solidFill>
                <a:latin typeface="Trebuchet MS" panose="020B0603020202020204" pitchFamily="34" charset="0"/>
                <a:ea typeface="+mn-ea"/>
                <a:cs typeface="Arial" panose="020B0604020202020204" pitchFamily="34" charset="0"/>
              </a:rPr>
              <a:t>b</a:t>
            </a:r>
            <a:r>
              <a:rPr lang="en-US" sz="750" kern="1200" dirty="0" err="1">
                <a:solidFill>
                  <a:srgbClr val="433F3F"/>
                </a:solidFill>
                <a:latin typeface="Trebuchet MS" panose="020B0603020202020204" pitchFamily="34" charset="0"/>
                <a:ea typeface="+mn-ea"/>
                <a:cs typeface="Arial" panose="020B0604020202020204" pitchFamily="34" charset="0"/>
              </a:rPr>
              <a:t>One</a:t>
            </a:r>
            <a:r>
              <a:rPr lang="en-US" sz="750" kern="1200" dirty="0">
                <a:solidFill>
                  <a:srgbClr val="433F3F"/>
                </a:solidFill>
                <a:latin typeface="Trebuchet MS" panose="020B0603020202020204" pitchFamily="34" charset="0"/>
                <a:ea typeface="+mn-ea"/>
                <a:cs typeface="Arial" panose="020B0604020202020204" pitchFamily="34" charset="0"/>
              </a:rPr>
              <a:t> grade 5 event occurred in each arm (sepsis in the </a:t>
            </a:r>
            <a:r>
              <a:rPr lang="en-US" sz="750" kern="1200" dirty="0" err="1">
                <a:solidFill>
                  <a:srgbClr val="433F3F"/>
                </a:solidFill>
                <a:latin typeface="Trebuchet MS" panose="020B0603020202020204" pitchFamily="34" charset="0"/>
                <a:ea typeface="+mn-ea"/>
                <a:cs typeface="Arial" panose="020B0604020202020204" pitchFamily="34" charset="0"/>
              </a:rPr>
              <a:t>NIVO+GC</a:t>
            </a:r>
            <a:r>
              <a:rPr lang="en-US" sz="750" kern="1200" dirty="0">
                <a:solidFill>
                  <a:srgbClr val="433F3F"/>
                </a:solidFill>
                <a:latin typeface="Trebuchet MS" panose="020B0603020202020204" pitchFamily="34" charset="0"/>
                <a:ea typeface="+mn-ea"/>
                <a:cs typeface="Arial" panose="020B0604020202020204" pitchFamily="34" charset="0"/>
              </a:rPr>
              <a:t> arm and acute kidney injury in the GC arm). </a:t>
            </a:r>
            <a:br>
              <a:rPr lang="en-US" sz="750" kern="1200" dirty="0">
                <a:solidFill>
                  <a:srgbClr val="433F3F"/>
                </a:solidFill>
                <a:latin typeface="Trebuchet MS" panose="020B0603020202020204" pitchFamily="34" charset="0"/>
                <a:ea typeface="+mn-ea"/>
                <a:cs typeface="Arial" panose="020B0604020202020204" pitchFamily="34" charset="0"/>
              </a:rPr>
            </a:br>
            <a:r>
              <a:rPr lang="en-US" sz="750" kern="1200" dirty="0">
                <a:solidFill>
                  <a:srgbClr val="433F3F"/>
                </a:solidFill>
                <a:latin typeface="Trebuchet MS" panose="020B0603020202020204" pitchFamily="34" charset="0"/>
                <a:ea typeface="+mn-ea"/>
                <a:cs typeface="Arial" panose="020B0604020202020204" pitchFamily="34" charset="0"/>
              </a:rPr>
              <a:t>DC, discontinuation; WBC, white blood cell. </a:t>
            </a:r>
          </a:p>
        </p:txBody>
      </p:sp>
      <p:graphicFrame>
        <p:nvGraphicFramePr>
          <p:cNvPr id="63" name="Table 62">
            <a:extLst>
              <a:ext uri="{FF2B5EF4-FFF2-40B4-BE49-F238E27FC236}">
                <a16:creationId xmlns:a16="http://schemas.microsoft.com/office/drawing/2014/main" id="{98F15DD7-4839-9D57-4B05-825F1A9264AE}"/>
              </a:ext>
            </a:extLst>
          </p:cNvPr>
          <p:cNvGraphicFramePr>
            <a:graphicFrameLocks noGrp="1"/>
          </p:cNvGraphicFramePr>
          <p:nvPr/>
        </p:nvGraphicFramePr>
        <p:xfrm>
          <a:off x="284963" y="879881"/>
          <a:ext cx="8153198" cy="622586"/>
        </p:xfrm>
        <a:graphic>
          <a:graphicData uri="http://schemas.openxmlformats.org/drawingml/2006/table">
            <a:tbl>
              <a:tblPr firstRow="1"/>
              <a:tblGrid>
                <a:gridCol w="1662593">
                  <a:extLst>
                    <a:ext uri="{9D8B030D-6E8A-4147-A177-3AD203B41FA5}">
                      <a16:colId xmlns:a16="http://schemas.microsoft.com/office/drawing/2014/main" val="1616685917"/>
                    </a:ext>
                  </a:extLst>
                </a:gridCol>
                <a:gridCol w="1386292">
                  <a:extLst>
                    <a:ext uri="{9D8B030D-6E8A-4147-A177-3AD203B41FA5}">
                      <a16:colId xmlns:a16="http://schemas.microsoft.com/office/drawing/2014/main" val="437363178"/>
                    </a:ext>
                  </a:extLst>
                </a:gridCol>
                <a:gridCol w="1853297">
                  <a:extLst>
                    <a:ext uri="{9D8B030D-6E8A-4147-A177-3AD203B41FA5}">
                      <a16:colId xmlns:a16="http://schemas.microsoft.com/office/drawing/2014/main" val="3449030458"/>
                    </a:ext>
                  </a:extLst>
                </a:gridCol>
                <a:gridCol w="1549813">
                  <a:extLst>
                    <a:ext uri="{9D8B030D-6E8A-4147-A177-3AD203B41FA5}">
                      <a16:colId xmlns:a16="http://schemas.microsoft.com/office/drawing/2014/main" val="3705274166"/>
                    </a:ext>
                  </a:extLst>
                </a:gridCol>
                <a:gridCol w="1701203">
                  <a:extLst>
                    <a:ext uri="{9D8B030D-6E8A-4147-A177-3AD203B41FA5}">
                      <a16:colId xmlns:a16="http://schemas.microsoft.com/office/drawing/2014/main" val="3173052289"/>
                    </a:ext>
                  </a:extLst>
                </a:gridCol>
              </a:tblGrid>
              <a:tr h="216000">
                <a:tc>
                  <a:txBody>
                    <a:bodyPr/>
                    <a:lstStyle>
                      <a:lvl1pPr marL="0" algn="l" defTabSz="1218895" rtl="0" eaLnBrk="1" latinLnBrk="0" hangingPunct="1">
                        <a:defRPr sz="2399" b="1" kern="1200">
                          <a:solidFill>
                            <a:schemeClr val="lt1"/>
                          </a:solidFill>
                          <a:latin typeface="Trebuchet MS" panose="020B0603020202020204"/>
                        </a:defRPr>
                      </a:lvl1pPr>
                      <a:lvl2pPr marL="609448" algn="l" defTabSz="1218895" rtl="0" eaLnBrk="1" latinLnBrk="0" hangingPunct="1">
                        <a:defRPr sz="2399" b="1" kern="1200">
                          <a:solidFill>
                            <a:schemeClr val="lt1"/>
                          </a:solidFill>
                          <a:latin typeface="Trebuchet MS" panose="020B0603020202020204"/>
                        </a:defRPr>
                      </a:lvl2pPr>
                      <a:lvl3pPr marL="1218895" algn="l" defTabSz="1218895" rtl="0" eaLnBrk="1" latinLnBrk="0" hangingPunct="1">
                        <a:defRPr sz="2399" b="1" kern="1200">
                          <a:solidFill>
                            <a:schemeClr val="lt1"/>
                          </a:solidFill>
                          <a:latin typeface="Trebuchet MS" panose="020B0603020202020204"/>
                        </a:defRPr>
                      </a:lvl3pPr>
                      <a:lvl4pPr marL="1828343" algn="l" defTabSz="1218895" rtl="0" eaLnBrk="1" latinLnBrk="0" hangingPunct="1">
                        <a:defRPr sz="2399" b="1" kern="1200">
                          <a:solidFill>
                            <a:schemeClr val="lt1"/>
                          </a:solidFill>
                          <a:latin typeface="Trebuchet MS" panose="020B0603020202020204"/>
                        </a:defRPr>
                      </a:lvl4pPr>
                      <a:lvl5pPr marL="2437790" algn="l" defTabSz="1218895" rtl="0" eaLnBrk="1" latinLnBrk="0" hangingPunct="1">
                        <a:defRPr sz="2399" b="1" kern="1200">
                          <a:solidFill>
                            <a:schemeClr val="lt1"/>
                          </a:solidFill>
                          <a:latin typeface="Trebuchet MS" panose="020B0603020202020204"/>
                        </a:defRPr>
                      </a:lvl5pPr>
                      <a:lvl6pPr marL="3047238" algn="l" defTabSz="1218895" rtl="0" eaLnBrk="1" latinLnBrk="0" hangingPunct="1">
                        <a:defRPr sz="2399" b="1" kern="1200">
                          <a:solidFill>
                            <a:schemeClr val="lt1"/>
                          </a:solidFill>
                          <a:latin typeface="Trebuchet MS" panose="020B0603020202020204"/>
                        </a:defRPr>
                      </a:lvl6pPr>
                      <a:lvl7pPr marL="3656686" algn="l" defTabSz="1218895" rtl="0" eaLnBrk="1" latinLnBrk="0" hangingPunct="1">
                        <a:defRPr sz="2399" b="1" kern="1200">
                          <a:solidFill>
                            <a:schemeClr val="lt1"/>
                          </a:solidFill>
                          <a:latin typeface="Trebuchet MS" panose="020B0603020202020204"/>
                        </a:defRPr>
                      </a:lvl7pPr>
                      <a:lvl8pPr marL="4266133" algn="l" defTabSz="1218895" rtl="0" eaLnBrk="1" latinLnBrk="0" hangingPunct="1">
                        <a:defRPr sz="2399" b="1" kern="1200">
                          <a:solidFill>
                            <a:schemeClr val="lt1"/>
                          </a:solidFill>
                          <a:latin typeface="Trebuchet MS" panose="020B0603020202020204"/>
                        </a:defRPr>
                      </a:lvl8pPr>
                      <a:lvl9pPr marL="4875581" algn="l" defTabSz="1218895" rtl="0" eaLnBrk="1" latinLnBrk="0" hangingPunct="1">
                        <a:defRPr sz="2399" b="1" kern="1200">
                          <a:solidFill>
                            <a:schemeClr val="lt1"/>
                          </a:solidFill>
                          <a:latin typeface="Trebuchet MS" panose="020B0603020202020204"/>
                        </a:defRPr>
                      </a:lvl9pPr>
                    </a:lstStyle>
                    <a:p>
                      <a:pPr marL="58738" indent="0"/>
                      <a:r>
                        <a:rPr lang="en-US" sz="900" dirty="0">
                          <a:latin typeface="+mn-lt"/>
                        </a:rPr>
                        <a:t>Treatment-related AE, %</a:t>
                      </a:r>
                      <a:r>
                        <a:rPr lang="en-US" sz="900" baseline="30000" dirty="0">
                          <a:latin typeface="+mn-lt"/>
                        </a:rPr>
                        <a:t>a</a:t>
                      </a:r>
                    </a:p>
                  </a:txBody>
                  <a:tcPr marL="0" marR="0" marT="0" marB="0" anchor="ctr">
                    <a:lnL w="12700" cap="flat" cmpd="sng" algn="ctr">
                      <a:solidFill>
                        <a:srgbClr val="595454"/>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595454"/>
                    </a:solidFill>
                  </a:tcPr>
                </a:tc>
                <a:tc>
                  <a:txBody>
                    <a:bodyPr/>
                    <a:lstStyle>
                      <a:lvl1pPr marL="0" algn="l" defTabSz="1218895" rtl="0" eaLnBrk="1" latinLnBrk="0" hangingPunct="1">
                        <a:defRPr sz="2399" b="1" kern="1200">
                          <a:solidFill>
                            <a:schemeClr val="lt1"/>
                          </a:solidFill>
                          <a:latin typeface="Trebuchet MS" panose="020B0603020202020204"/>
                        </a:defRPr>
                      </a:lvl1pPr>
                      <a:lvl2pPr marL="609448" algn="l" defTabSz="1218895" rtl="0" eaLnBrk="1" latinLnBrk="0" hangingPunct="1">
                        <a:defRPr sz="2399" b="1" kern="1200">
                          <a:solidFill>
                            <a:schemeClr val="lt1"/>
                          </a:solidFill>
                          <a:latin typeface="Trebuchet MS" panose="020B0603020202020204"/>
                        </a:defRPr>
                      </a:lvl2pPr>
                      <a:lvl3pPr marL="1218895" algn="l" defTabSz="1218895" rtl="0" eaLnBrk="1" latinLnBrk="0" hangingPunct="1">
                        <a:defRPr sz="2399" b="1" kern="1200">
                          <a:solidFill>
                            <a:schemeClr val="lt1"/>
                          </a:solidFill>
                          <a:latin typeface="Trebuchet MS" panose="020B0603020202020204"/>
                        </a:defRPr>
                      </a:lvl3pPr>
                      <a:lvl4pPr marL="1828343" algn="l" defTabSz="1218895" rtl="0" eaLnBrk="1" latinLnBrk="0" hangingPunct="1">
                        <a:defRPr sz="2399" b="1" kern="1200">
                          <a:solidFill>
                            <a:schemeClr val="lt1"/>
                          </a:solidFill>
                          <a:latin typeface="Trebuchet MS" panose="020B0603020202020204"/>
                        </a:defRPr>
                      </a:lvl4pPr>
                      <a:lvl5pPr marL="2437790" algn="l" defTabSz="1218895" rtl="0" eaLnBrk="1" latinLnBrk="0" hangingPunct="1">
                        <a:defRPr sz="2399" b="1" kern="1200">
                          <a:solidFill>
                            <a:schemeClr val="lt1"/>
                          </a:solidFill>
                          <a:latin typeface="Trebuchet MS" panose="020B0603020202020204"/>
                        </a:defRPr>
                      </a:lvl5pPr>
                      <a:lvl6pPr marL="3047238" algn="l" defTabSz="1218895" rtl="0" eaLnBrk="1" latinLnBrk="0" hangingPunct="1">
                        <a:defRPr sz="2399" b="1" kern="1200">
                          <a:solidFill>
                            <a:schemeClr val="lt1"/>
                          </a:solidFill>
                          <a:latin typeface="Trebuchet MS" panose="020B0603020202020204"/>
                        </a:defRPr>
                      </a:lvl6pPr>
                      <a:lvl7pPr marL="3656686" algn="l" defTabSz="1218895" rtl="0" eaLnBrk="1" latinLnBrk="0" hangingPunct="1">
                        <a:defRPr sz="2399" b="1" kern="1200">
                          <a:solidFill>
                            <a:schemeClr val="lt1"/>
                          </a:solidFill>
                          <a:latin typeface="Trebuchet MS" panose="020B0603020202020204"/>
                        </a:defRPr>
                      </a:lvl7pPr>
                      <a:lvl8pPr marL="4266133" algn="l" defTabSz="1218895" rtl="0" eaLnBrk="1" latinLnBrk="0" hangingPunct="1">
                        <a:defRPr sz="2399" b="1" kern="1200">
                          <a:solidFill>
                            <a:schemeClr val="lt1"/>
                          </a:solidFill>
                          <a:latin typeface="Trebuchet MS" panose="020B0603020202020204"/>
                        </a:defRPr>
                      </a:lvl8pPr>
                      <a:lvl9pPr marL="4875581" algn="l" defTabSz="1218895" rtl="0" eaLnBrk="1" latinLnBrk="0" hangingPunct="1">
                        <a:defRPr sz="2399" b="1" kern="1200">
                          <a:solidFill>
                            <a:schemeClr val="lt1"/>
                          </a:solidFill>
                          <a:latin typeface="Trebuchet MS" panose="020B0603020202020204"/>
                        </a:defRPr>
                      </a:lvl9pPr>
                    </a:lstStyle>
                    <a:p>
                      <a:pPr marL="0" marR="0" algn="ctr">
                        <a:lnSpc>
                          <a:spcPct val="115000"/>
                        </a:lnSpc>
                        <a:spcBef>
                          <a:spcPts val="0"/>
                        </a:spcBef>
                        <a:spcAft>
                          <a:spcPts val="0"/>
                        </a:spcAft>
                      </a:pPr>
                      <a:r>
                        <a:rPr lang="en-US" sz="900">
                          <a:solidFill>
                            <a:schemeClr val="bg1"/>
                          </a:solidFill>
                          <a:effectLst/>
                          <a:latin typeface="+mn-lt"/>
                          <a:ea typeface="Calibri" panose="020F0502020204030204" pitchFamily="34" charset="0"/>
                          <a:cs typeface="Times New Roman" panose="02020603050405020304" pitchFamily="18" charset="0"/>
                        </a:rPr>
                        <a:t>Any grade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009FBA"/>
                    </a:solidFill>
                  </a:tcPr>
                </a:tc>
                <a:tc>
                  <a:txBody>
                    <a:bodyPr/>
                    <a:lstStyle>
                      <a:lvl1pPr marL="0" algn="l" defTabSz="1218895" rtl="0" eaLnBrk="1" latinLnBrk="0" hangingPunct="1">
                        <a:defRPr sz="2399" b="1" kern="1200">
                          <a:solidFill>
                            <a:schemeClr val="lt1"/>
                          </a:solidFill>
                          <a:latin typeface="Trebuchet MS" panose="020B0603020202020204"/>
                        </a:defRPr>
                      </a:lvl1pPr>
                      <a:lvl2pPr marL="609448" algn="l" defTabSz="1218895" rtl="0" eaLnBrk="1" latinLnBrk="0" hangingPunct="1">
                        <a:defRPr sz="2399" b="1" kern="1200">
                          <a:solidFill>
                            <a:schemeClr val="lt1"/>
                          </a:solidFill>
                          <a:latin typeface="Trebuchet MS" panose="020B0603020202020204"/>
                        </a:defRPr>
                      </a:lvl2pPr>
                      <a:lvl3pPr marL="1218895" algn="l" defTabSz="1218895" rtl="0" eaLnBrk="1" latinLnBrk="0" hangingPunct="1">
                        <a:defRPr sz="2399" b="1" kern="1200">
                          <a:solidFill>
                            <a:schemeClr val="lt1"/>
                          </a:solidFill>
                          <a:latin typeface="Trebuchet MS" panose="020B0603020202020204"/>
                        </a:defRPr>
                      </a:lvl3pPr>
                      <a:lvl4pPr marL="1828343" algn="l" defTabSz="1218895" rtl="0" eaLnBrk="1" latinLnBrk="0" hangingPunct="1">
                        <a:defRPr sz="2399" b="1" kern="1200">
                          <a:solidFill>
                            <a:schemeClr val="lt1"/>
                          </a:solidFill>
                          <a:latin typeface="Trebuchet MS" panose="020B0603020202020204"/>
                        </a:defRPr>
                      </a:lvl4pPr>
                      <a:lvl5pPr marL="2437790" algn="l" defTabSz="1218895" rtl="0" eaLnBrk="1" latinLnBrk="0" hangingPunct="1">
                        <a:defRPr sz="2399" b="1" kern="1200">
                          <a:solidFill>
                            <a:schemeClr val="lt1"/>
                          </a:solidFill>
                          <a:latin typeface="Trebuchet MS" panose="020B0603020202020204"/>
                        </a:defRPr>
                      </a:lvl5pPr>
                      <a:lvl6pPr marL="3047238" algn="l" defTabSz="1218895" rtl="0" eaLnBrk="1" latinLnBrk="0" hangingPunct="1">
                        <a:defRPr sz="2399" b="1" kern="1200">
                          <a:solidFill>
                            <a:schemeClr val="lt1"/>
                          </a:solidFill>
                          <a:latin typeface="Trebuchet MS" panose="020B0603020202020204"/>
                        </a:defRPr>
                      </a:lvl6pPr>
                      <a:lvl7pPr marL="3656686" algn="l" defTabSz="1218895" rtl="0" eaLnBrk="1" latinLnBrk="0" hangingPunct="1">
                        <a:defRPr sz="2399" b="1" kern="1200">
                          <a:solidFill>
                            <a:schemeClr val="lt1"/>
                          </a:solidFill>
                          <a:latin typeface="Trebuchet MS" panose="020B0603020202020204"/>
                        </a:defRPr>
                      </a:lvl7pPr>
                      <a:lvl8pPr marL="4266133" algn="l" defTabSz="1218895" rtl="0" eaLnBrk="1" latinLnBrk="0" hangingPunct="1">
                        <a:defRPr sz="2399" b="1" kern="1200">
                          <a:solidFill>
                            <a:schemeClr val="lt1"/>
                          </a:solidFill>
                          <a:latin typeface="Trebuchet MS" panose="020B0603020202020204"/>
                        </a:defRPr>
                      </a:lvl8pPr>
                      <a:lvl9pPr marL="4875581" algn="l" defTabSz="1218895" rtl="0" eaLnBrk="1" latinLnBrk="0" hangingPunct="1">
                        <a:defRPr sz="2399" b="1" kern="1200">
                          <a:solidFill>
                            <a:schemeClr val="lt1"/>
                          </a:solidFill>
                          <a:latin typeface="Trebuchet MS" panose="020B0603020202020204"/>
                        </a:defRPr>
                      </a:lvl9pPr>
                    </a:lstStyle>
                    <a:p>
                      <a:pPr marL="0" marR="0" algn="ctr">
                        <a:lnSpc>
                          <a:spcPct val="115000"/>
                        </a:lnSpc>
                        <a:spcBef>
                          <a:spcPts val="0"/>
                        </a:spcBef>
                        <a:spcAft>
                          <a:spcPts val="0"/>
                        </a:spcAft>
                      </a:pPr>
                      <a:r>
                        <a:rPr lang="en-US" sz="900" dirty="0">
                          <a:solidFill>
                            <a:schemeClr val="bg1"/>
                          </a:solidFill>
                          <a:effectLst/>
                          <a:latin typeface="+mn-lt"/>
                          <a:ea typeface="Calibri" panose="020F0502020204030204" pitchFamily="34" charset="0"/>
                          <a:cs typeface="Times New Roman" panose="02020603050405020304" pitchFamily="18" charset="0"/>
                        </a:rPr>
                        <a:t>Grade ≥ 3</a:t>
                      </a:r>
                      <a:r>
                        <a:rPr lang="en-US" sz="900" baseline="30000" dirty="0">
                          <a:solidFill>
                            <a:schemeClr val="bg1"/>
                          </a:solidFill>
                          <a:effectLst/>
                          <a:latin typeface="+mn-lt"/>
                          <a:ea typeface="Calibri" panose="020F0502020204030204" pitchFamily="34" charset="0"/>
                          <a:cs typeface="Times New Roman" panose="02020603050405020304" pitchFamily="18" charset="0"/>
                        </a:rPr>
                        <a:t>b</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009FBA"/>
                    </a:solidFill>
                  </a:tcPr>
                </a:tc>
                <a:tc>
                  <a:txBody>
                    <a:bodyPr/>
                    <a:lstStyle>
                      <a:lvl1pPr marL="0" algn="l" defTabSz="1218895" rtl="0" eaLnBrk="1" latinLnBrk="0" hangingPunct="1">
                        <a:defRPr sz="2399" b="1" kern="1200">
                          <a:solidFill>
                            <a:schemeClr val="lt1"/>
                          </a:solidFill>
                          <a:latin typeface="Trebuchet MS" panose="020B0603020202020204"/>
                        </a:defRPr>
                      </a:lvl1pPr>
                      <a:lvl2pPr marL="609448" algn="l" defTabSz="1218895" rtl="0" eaLnBrk="1" latinLnBrk="0" hangingPunct="1">
                        <a:defRPr sz="2399" b="1" kern="1200">
                          <a:solidFill>
                            <a:schemeClr val="lt1"/>
                          </a:solidFill>
                          <a:latin typeface="Trebuchet MS" panose="020B0603020202020204"/>
                        </a:defRPr>
                      </a:lvl2pPr>
                      <a:lvl3pPr marL="1218895" algn="l" defTabSz="1218895" rtl="0" eaLnBrk="1" latinLnBrk="0" hangingPunct="1">
                        <a:defRPr sz="2399" b="1" kern="1200">
                          <a:solidFill>
                            <a:schemeClr val="lt1"/>
                          </a:solidFill>
                          <a:latin typeface="Trebuchet MS" panose="020B0603020202020204"/>
                        </a:defRPr>
                      </a:lvl3pPr>
                      <a:lvl4pPr marL="1828343" algn="l" defTabSz="1218895" rtl="0" eaLnBrk="1" latinLnBrk="0" hangingPunct="1">
                        <a:defRPr sz="2399" b="1" kern="1200">
                          <a:solidFill>
                            <a:schemeClr val="lt1"/>
                          </a:solidFill>
                          <a:latin typeface="Trebuchet MS" panose="020B0603020202020204"/>
                        </a:defRPr>
                      </a:lvl4pPr>
                      <a:lvl5pPr marL="2437790" algn="l" defTabSz="1218895" rtl="0" eaLnBrk="1" latinLnBrk="0" hangingPunct="1">
                        <a:defRPr sz="2399" b="1" kern="1200">
                          <a:solidFill>
                            <a:schemeClr val="lt1"/>
                          </a:solidFill>
                          <a:latin typeface="Trebuchet MS" panose="020B0603020202020204"/>
                        </a:defRPr>
                      </a:lvl5pPr>
                      <a:lvl6pPr marL="3047238" algn="l" defTabSz="1218895" rtl="0" eaLnBrk="1" latinLnBrk="0" hangingPunct="1">
                        <a:defRPr sz="2399" b="1" kern="1200">
                          <a:solidFill>
                            <a:schemeClr val="lt1"/>
                          </a:solidFill>
                          <a:latin typeface="Trebuchet MS" panose="020B0603020202020204"/>
                        </a:defRPr>
                      </a:lvl6pPr>
                      <a:lvl7pPr marL="3656686" algn="l" defTabSz="1218895" rtl="0" eaLnBrk="1" latinLnBrk="0" hangingPunct="1">
                        <a:defRPr sz="2399" b="1" kern="1200">
                          <a:solidFill>
                            <a:schemeClr val="lt1"/>
                          </a:solidFill>
                          <a:latin typeface="Trebuchet MS" panose="020B0603020202020204"/>
                        </a:defRPr>
                      </a:lvl7pPr>
                      <a:lvl8pPr marL="4266133" algn="l" defTabSz="1218895" rtl="0" eaLnBrk="1" latinLnBrk="0" hangingPunct="1">
                        <a:defRPr sz="2399" b="1" kern="1200">
                          <a:solidFill>
                            <a:schemeClr val="lt1"/>
                          </a:solidFill>
                          <a:latin typeface="Trebuchet MS" panose="020B0603020202020204"/>
                        </a:defRPr>
                      </a:lvl8pPr>
                      <a:lvl9pPr marL="4875581" algn="l" defTabSz="1218895" rtl="0" eaLnBrk="1" latinLnBrk="0" hangingPunct="1">
                        <a:defRPr sz="2399" b="1" kern="1200">
                          <a:solidFill>
                            <a:schemeClr val="lt1"/>
                          </a:solidFill>
                          <a:latin typeface="Trebuchet MS" panose="020B0603020202020204"/>
                        </a:defRPr>
                      </a:lvl9pPr>
                    </a:lstStyle>
                    <a:p>
                      <a:pPr marL="0" marR="0" algn="ctr">
                        <a:lnSpc>
                          <a:spcPct val="115000"/>
                        </a:lnSpc>
                        <a:spcBef>
                          <a:spcPts val="0"/>
                        </a:spcBef>
                        <a:spcAft>
                          <a:spcPts val="0"/>
                        </a:spcAft>
                      </a:pPr>
                      <a:r>
                        <a:rPr lang="en-US" sz="900">
                          <a:solidFill>
                            <a:schemeClr val="bg1"/>
                          </a:solidFill>
                          <a:effectLst/>
                          <a:latin typeface="+mn-lt"/>
                          <a:ea typeface="Calibri" panose="020F0502020204030204" pitchFamily="34" charset="0"/>
                          <a:cs typeface="Times New Roman" panose="02020603050405020304" pitchFamily="18" charset="0"/>
                        </a:rPr>
                        <a:t>Any grade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595454"/>
                    </a:solidFill>
                  </a:tcPr>
                </a:tc>
                <a:tc>
                  <a:txBody>
                    <a:bodyPr/>
                    <a:lstStyle>
                      <a:lvl1pPr marL="0" algn="l" defTabSz="1218895" rtl="0" eaLnBrk="1" latinLnBrk="0" hangingPunct="1">
                        <a:defRPr sz="2399" b="1" kern="1200">
                          <a:solidFill>
                            <a:schemeClr val="lt1"/>
                          </a:solidFill>
                          <a:latin typeface="Trebuchet MS" panose="020B0603020202020204"/>
                        </a:defRPr>
                      </a:lvl1pPr>
                      <a:lvl2pPr marL="609448" algn="l" defTabSz="1218895" rtl="0" eaLnBrk="1" latinLnBrk="0" hangingPunct="1">
                        <a:defRPr sz="2399" b="1" kern="1200">
                          <a:solidFill>
                            <a:schemeClr val="lt1"/>
                          </a:solidFill>
                          <a:latin typeface="Trebuchet MS" panose="020B0603020202020204"/>
                        </a:defRPr>
                      </a:lvl2pPr>
                      <a:lvl3pPr marL="1218895" algn="l" defTabSz="1218895" rtl="0" eaLnBrk="1" latinLnBrk="0" hangingPunct="1">
                        <a:defRPr sz="2399" b="1" kern="1200">
                          <a:solidFill>
                            <a:schemeClr val="lt1"/>
                          </a:solidFill>
                          <a:latin typeface="Trebuchet MS" panose="020B0603020202020204"/>
                        </a:defRPr>
                      </a:lvl3pPr>
                      <a:lvl4pPr marL="1828343" algn="l" defTabSz="1218895" rtl="0" eaLnBrk="1" latinLnBrk="0" hangingPunct="1">
                        <a:defRPr sz="2399" b="1" kern="1200">
                          <a:solidFill>
                            <a:schemeClr val="lt1"/>
                          </a:solidFill>
                          <a:latin typeface="Trebuchet MS" panose="020B0603020202020204"/>
                        </a:defRPr>
                      </a:lvl4pPr>
                      <a:lvl5pPr marL="2437790" algn="l" defTabSz="1218895" rtl="0" eaLnBrk="1" latinLnBrk="0" hangingPunct="1">
                        <a:defRPr sz="2399" b="1" kern="1200">
                          <a:solidFill>
                            <a:schemeClr val="lt1"/>
                          </a:solidFill>
                          <a:latin typeface="Trebuchet MS" panose="020B0603020202020204"/>
                        </a:defRPr>
                      </a:lvl5pPr>
                      <a:lvl6pPr marL="3047238" algn="l" defTabSz="1218895" rtl="0" eaLnBrk="1" latinLnBrk="0" hangingPunct="1">
                        <a:defRPr sz="2399" b="1" kern="1200">
                          <a:solidFill>
                            <a:schemeClr val="lt1"/>
                          </a:solidFill>
                          <a:latin typeface="Trebuchet MS" panose="020B0603020202020204"/>
                        </a:defRPr>
                      </a:lvl6pPr>
                      <a:lvl7pPr marL="3656686" algn="l" defTabSz="1218895" rtl="0" eaLnBrk="1" latinLnBrk="0" hangingPunct="1">
                        <a:defRPr sz="2399" b="1" kern="1200">
                          <a:solidFill>
                            <a:schemeClr val="lt1"/>
                          </a:solidFill>
                          <a:latin typeface="Trebuchet MS" panose="020B0603020202020204"/>
                        </a:defRPr>
                      </a:lvl7pPr>
                      <a:lvl8pPr marL="4266133" algn="l" defTabSz="1218895" rtl="0" eaLnBrk="1" latinLnBrk="0" hangingPunct="1">
                        <a:defRPr sz="2399" b="1" kern="1200">
                          <a:solidFill>
                            <a:schemeClr val="lt1"/>
                          </a:solidFill>
                          <a:latin typeface="Trebuchet MS" panose="020B0603020202020204"/>
                        </a:defRPr>
                      </a:lvl8pPr>
                      <a:lvl9pPr marL="4875581" algn="l" defTabSz="1218895" rtl="0" eaLnBrk="1" latinLnBrk="0" hangingPunct="1">
                        <a:defRPr sz="2399" b="1" kern="1200">
                          <a:solidFill>
                            <a:schemeClr val="lt1"/>
                          </a:solidFill>
                          <a:latin typeface="Trebuchet MS" panose="020B0603020202020204"/>
                        </a:defRPr>
                      </a:lvl9pPr>
                    </a:lstStyle>
                    <a:p>
                      <a:pPr marL="0" marR="0" algn="ctr">
                        <a:lnSpc>
                          <a:spcPct val="115000"/>
                        </a:lnSpc>
                        <a:spcBef>
                          <a:spcPts val="0"/>
                        </a:spcBef>
                        <a:spcAft>
                          <a:spcPts val="0"/>
                        </a:spcAft>
                      </a:pPr>
                      <a:r>
                        <a:rPr lang="en-US" sz="900" dirty="0">
                          <a:solidFill>
                            <a:schemeClr val="bg1"/>
                          </a:solidFill>
                          <a:effectLst/>
                          <a:latin typeface="+mn-lt"/>
                          <a:ea typeface="Calibri" panose="020F0502020204030204" pitchFamily="34" charset="0"/>
                          <a:cs typeface="Times New Roman" panose="02020603050405020304" pitchFamily="18" charset="0"/>
                        </a:rPr>
                        <a:t>Grade ≥ 3</a:t>
                      </a:r>
                      <a:r>
                        <a:rPr lang="en-US" sz="900" baseline="30000" dirty="0">
                          <a:solidFill>
                            <a:schemeClr val="bg1"/>
                          </a:solidFill>
                          <a:effectLst/>
                          <a:latin typeface="+mn-lt"/>
                          <a:ea typeface="Calibri" panose="020F0502020204030204" pitchFamily="34" charset="0"/>
                          <a:cs typeface="Times New Roman" panose="02020603050405020304" pitchFamily="18" charset="0"/>
                        </a:rPr>
                        <a:t>b</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595454"/>
                    </a:solidFill>
                  </a:tcPr>
                </a:tc>
                <a:extLst>
                  <a:ext uri="{0D108BD9-81ED-4DB2-BD59-A6C34878D82A}">
                    <a16:rowId xmlns:a16="http://schemas.microsoft.com/office/drawing/2014/main" val="1106106017"/>
                  </a:ext>
                </a:extLst>
              </a:tr>
              <a:tr h="189000">
                <a:tc>
                  <a:txBody>
                    <a:bodyPr/>
                    <a:lstStyle>
                      <a:lvl1pPr marL="0" algn="l" defTabSz="1218895" rtl="0" eaLnBrk="1" latinLnBrk="0" hangingPunct="1">
                        <a:defRPr sz="2399" kern="1200">
                          <a:solidFill>
                            <a:schemeClr val="dk1"/>
                          </a:solidFill>
                          <a:latin typeface="Trebuchet MS" panose="020B0603020202020204"/>
                        </a:defRPr>
                      </a:lvl1pPr>
                      <a:lvl2pPr marL="609448" algn="l" defTabSz="1218895" rtl="0" eaLnBrk="1" latinLnBrk="0" hangingPunct="1">
                        <a:defRPr sz="2399" kern="1200">
                          <a:solidFill>
                            <a:schemeClr val="dk1"/>
                          </a:solidFill>
                          <a:latin typeface="Trebuchet MS" panose="020B0603020202020204"/>
                        </a:defRPr>
                      </a:lvl2pPr>
                      <a:lvl3pPr marL="1218895" algn="l" defTabSz="1218895" rtl="0" eaLnBrk="1" latinLnBrk="0" hangingPunct="1">
                        <a:defRPr sz="2399" kern="1200">
                          <a:solidFill>
                            <a:schemeClr val="dk1"/>
                          </a:solidFill>
                          <a:latin typeface="Trebuchet MS" panose="020B0603020202020204"/>
                        </a:defRPr>
                      </a:lvl3pPr>
                      <a:lvl4pPr marL="1828343" algn="l" defTabSz="1218895" rtl="0" eaLnBrk="1" latinLnBrk="0" hangingPunct="1">
                        <a:defRPr sz="2399" kern="1200">
                          <a:solidFill>
                            <a:schemeClr val="dk1"/>
                          </a:solidFill>
                          <a:latin typeface="Trebuchet MS" panose="020B0603020202020204"/>
                        </a:defRPr>
                      </a:lvl4pPr>
                      <a:lvl5pPr marL="2437790" algn="l" defTabSz="1218895" rtl="0" eaLnBrk="1" latinLnBrk="0" hangingPunct="1">
                        <a:defRPr sz="2399" kern="1200">
                          <a:solidFill>
                            <a:schemeClr val="dk1"/>
                          </a:solidFill>
                          <a:latin typeface="Trebuchet MS" panose="020B0603020202020204"/>
                        </a:defRPr>
                      </a:lvl5pPr>
                      <a:lvl6pPr marL="3047238" algn="l" defTabSz="1218895" rtl="0" eaLnBrk="1" latinLnBrk="0" hangingPunct="1">
                        <a:defRPr sz="2399" kern="1200">
                          <a:solidFill>
                            <a:schemeClr val="dk1"/>
                          </a:solidFill>
                          <a:latin typeface="Trebuchet MS" panose="020B0603020202020204"/>
                        </a:defRPr>
                      </a:lvl6pPr>
                      <a:lvl7pPr marL="3656686" algn="l" defTabSz="1218895" rtl="0" eaLnBrk="1" latinLnBrk="0" hangingPunct="1">
                        <a:defRPr sz="2399" kern="1200">
                          <a:solidFill>
                            <a:schemeClr val="dk1"/>
                          </a:solidFill>
                          <a:latin typeface="Trebuchet MS" panose="020B0603020202020204"/>
                        </a:defRPr>
                      </a:lvl7pPr>
                      <a:lvl8pPr marL="4266133" algn="l" defTabSz="1218895" rtl="0" eaLnBrk="1" latinLnBrk="0" hangingPunct="1">
                        <a:defRPr sz="2399" kern="1200">
                          <a:solidFill>
                            <a:schemeClr val="dk1"/>
                          </a:solidFill>
                          <a:latin typeface="Trebuchet MS" panose="020B0603020202020204"/>
                        </a:defRPr>
                      </a:lvl8pPr>
                      <a:lvl9pPr marL="4875581" algn="l" defTabSz="1218895" rtl="0" eaLnBrk="1" latinLnBrk="0" hangingPunct="1">
                        <a:defRPr sz="2399" kern="1200">
                          <a:solidFill>
                            <a:schemeClr val="dk1"/>
                          </a:solidFill>
                          <a:latin typeface="Trebuchet MS" panose="020B0603020202020204"/>
                        </a:defRPr>
                      </a:lvl9pPr>
                    </a:lstStyle>
                    <a:p>
                      <a:pPr marL="58738" marR="0" lvl="0" indent="0" algn="l" defTabSz="914400" rtl="0" eaLnBrk="1" fontAlgn="auto" latinLnBrk="0" hangingPunct="1">
                        <a:lnSpc>
                          <a:spcPct val="90000"/>
                        </a:lnSpc>
                        <a:spcBef>
                          <a:spcPts val="0"/>
                        </a:spcBef>
                        <a:spcAft>
                          <a:spcPts val="200"/>
                        </a:spcAft>
                        <a:buClrTx/>
                        <a:buSzTx/>
                        <a:buFontTx/>
                        <a:buNone/>
                        <a:tabLst/>
                        <a:defRPr/>
                      </a:pPr>
                      <a:r>
                        <a:rPr lang="en-GB" sz="900" b="1">
                          <a:solidFill>
                            <a:schemeClr val="tx1"/>
                          </a:solidFill>
                          <a:latin typeface="+mn-lt"/>
                          <a:ea typeface="MS Mincho"/>
                          <a:cs typeface="ArialMT"/>
                        </a:rPr>
                        <a:t>Any</a:t>
                      </a:r>
                    </a:p>
                  </a:txBody>
                  <a:tcPr marL="0" marR="0"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218895" rtl="0" eaLnBrk="1" latinLnBrk="0" hangingPunct="1">
                        <a:defRPr sz="2399" kern="1200">
                          <a:solidFill>
                            <a:schemeClr val="dk1"/>
                          </a:solidFill>
                          <a:latin typeface="Trebuchet MS" panose="020B0603020202020204"/>
                        </a:defRPr>
                      </a:lvl1pPr>
                      <a:lvl2pPr marL="609448" algn="l" defTabSz="1218895" rtl="0" eaLnBrk="1" latinLnBrk="0" hangingPunct="1">
                        <a:defRPr sz="2399" kern="1200">
                          <a:solidFill>
                            <a:schemeClr val="dk1"/>
                          </a:solidFill>
                          <a:latin typeface="Trebuchet MS" panose="020B0603020202020204"/>
                        </a:defRPr>
                      </a:lvl2pPr>
                      <a:lvl3pPr marL="1218895" algn="l" defTabSz="1218895" rtl="0" eaLnBrk="1" latinLnBrk="0" hangingPunct="1">
                        <a:defRPr sz="2399" kern="1200">
                          <a:solidFill>
                            <a:schemeClr val="dk1"/>
                          </a:solidFill>
                          <a:latin typeface="Trebuchet MS" panose="020B0603020202020204"/>
                        </a:defRPr>
                      </a:lvl3pPr>
                      <a:lvl4pPr marL="1828343" algn="l" defTabSz="1218895" rtl="0" eaLnBrk="1" latinLnBrk="0" hangingPunct="1">
                        <a:defRPr sz="2399" kern="1200">
                          <a:solidFill>
                            <a:schemeClr val="dk1"/>
                          </a:solidFill>
                          <a:latin typeface="Trebuchet MS" panose="020B0603020202020204"/>
                        </a:defRPr>
                      </a:lvl4pPr>
                      <a:lvl5pPr marL="2437790" algn="l" defTabSz="1218895" rtl="0" eaLnBrk="1" latinLnBrk="0" hangingPunct="1">
                        <a:defRPr sz="2399" kern="1200">
                          <a:solidFill>
                            <a:schemeClr val="dk1"/>
                          </a:solidFill>
                          <a:latin typeface="Trebuchet MS" panose="020B0603020202020204"/>
                        </a:defRPr>
                      </a:lvl5pPr>
                      <a:lvl6pPr marL="3047238" algn="l" defTabSz="1218895" rtl="0" eaLnBrk="1" latinLnBrk="0" hangingPunct="1">
                        <a:defRPr sz="2399" kern="1200">
                          <a:solidFill>
                            <a:schemeClr val="dk1"/>
                          </a:solidFill>
                          <a:latin typeface="Trebuchet MS" panose="020B0603020202020204"/>
                        </a:defRPr>
                      </a:lvl6pPr>
                      <a:lvl7pPr marL="3656686" algn="l" defTabSz="1218895" rtl="0" eaLnBrk="1" latinLnBrk="0" hangingPunct="1">
                        <a:defRPr sz="2399" kern="1200">
                          <a:solidFill>
                            <a:schemeClr val="dk1"/>
                          </a:solidFill>
                          <a:latin typeface="Trebuchet MS" panose="020B0603020202020204"/>
                        </a:defRPr>
                      </a:lvl7pPr>
                      <a:lvl8pPr marL="4266133" algn="l" defTabSz="1218895" rtl="0" eaLnBrk="1" latinLnBrk="0" hangingPunct="1">
                        <a:defRPr sz="2399" kern="1200">
                          <a:solidFill>
                            <a:schemeClr val="dk1"/>
                          </a:solidFill>
                          <a:latin typeface="Trebuchet MS" panose="020B0603020202020204"/>
                        </a:defRPr>
                      </a:lvl8pPr>
                      <a:lvl9pPr marL="4875581" algn="l" defTabSz="1218895" rtl="0" eaLnBrk="1" latinLnBrk="0" hangingPunct="1">
                        <a:defRPr sz="2399" kern="1200">
                          <a:solidFill>
                            <a:schemeClr val="dk1"/>
                          </a:solidFill>
                          <a:latin typeface="Trebuchet MS" panose="020B0603020202020204"/>
                        </a:defRPr>
                      </a:lvl9pPr>
                    </a:lstStyle>
                    <a:p>
                      <a:pPr marL="0" marR="0" algn="ctr">
                        <a:spcBef>
                          <a:spcPts val="0"/>
                        </a:spcBef>
                        <a:spcAft>
                          <a:spcPts val="0"/>
                        </a:spcAft>
                      </a:pPr>
                      <a:r>
                        <a:rPr lang="en-US" sz="900" b="1">
                          <a:solidFill>
                            <a:schemeClr val="tx1"/>
                          </a:solidFill>
                          <a:effectLst/>
                          <a:latin typeface="+mn-lt"/>
                          <a:ea typeface="Times New Roman"/>
                          <a:cs typeface="Palatino Linotype"/>
                        </a:rPr>
                        <a:t> 97</a:t>
                      </a:r>
                    </a:p>
                  </a:txBody>
                  <a:tcPr marL="0" marR="0"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218895" rtl="0" eaLnBrk="1" latinLnBrk="0" hangingPunct="1">
                        <a:defRPr sz="2399" kern="1200">
                          <a:solidFill>
                            <a:schemeClr val="dk1"/>
                          </a:solidFill>
                          <a:latin typeface="Trebuchet MS" panose="020B0603020202020204"/>
                        </a:defRPr>
                      </a:lvl1pPr>
                      <a:lvl2pPr marL="609448" algn="l" defTabSz="1218895" rtl="0" eaLnBrk="1" latinLnBrk="0" hangingPunct="1">
                        <a:defRPr sz="2399" kern="1200">
                          <a:solidFill>
                            <a:schemeClr val="dk1"/>
                          </a:solidFill>
                          <a:latin typeface="Trebuchet MS" panose="020B0603020202020204"/>
                        </a:defRPr>
                      </a:lvl2pPr>
                      <a:lvl3pPr marL="1218895" algn="l" defTabSz="1218895" rtl="0" eaLnBrk="1" latinLnBrk="0" hangingPunct="1">
                        <a:defRPr sz="2399" kern="1200">
                          <a:solidFill>
                            <a:schemeClr val="dk1"/>
                          </a:solidFill>
                          <a:latin typeface="Trebuchet MS" panose="020B0603020202020204"/>
                        </a:defRPr>
                      </a:lvl3pPr>
                      <a:lvl4pPr marL="1828343" algn="l" defTabSz="1218895" rtl="0" eaLnBrk="1" latinLnBrk="0" hangingPunct="1">
                        <a:defRPr sz="2399" kern="1200">
                          <a:solidFill>
                            <a:schemeClr val="dk1"/>
                          </a:solidFill>
                          <a:latin typeface="Trebuchet MS" panose="020B0603020202020204"/>
                        </a:defRPr>
                      </a:lvl4pPr>
                      <a:lvl5pPr marL="2437790" algn="l" defTabSz="1218895" rtl="0" eaLnBrk="1" latinLnBrk="0" hangingPunct="1">
                        <a:defRPr sz="2399" kern="1200">
                          <a:solidFill>
                            <a:schemeClr val="dk1"/>
                          </a:solidFill>
                          <a:latin typeface="Trebuchet MS" panose="020B0603020202020204"/>
                        </a:defRPr>
                      </a:lvl5pPr>
                      <a:lvl6pPr marL="3047238" algn="l" defTabSz="1218895" rtl="0" eaLnBrk="1" latinLnBrk="0" hangingPunct="1">
                        <a:defRPr sz="2399" kern="1200">
                          <a:solidFill>
                            <a:schemeClr val="dk1"/>
                          </a:solidFill>
                          <a:latin typeface="Trebuchet MS" panose="020B0603020202020204"/>
                        </a:defRPr>
                      </a:lvl6pPr>
                      <a:lvl7pPr marL="3656686" algn="l" defTabSz="1218895" rtl="0" eaLnBrk="1" latinLnBrk="0" hangingPunct="1">
                        <a:defRPr sz="2399" kern="1200">
                          <a:solidFill>
                            <a:schemeClr val="dk1"/>
                          </a:solidFill>
                          <a:latin typeface="Trebuchet MS" panose="020B0603020202020204"/>
                        </a:defRPr>
                      </a:lvl7pPr>
                      <a:lvl8pPr marL="4266133" algn="l" defTabSz="1218895" rtl="0" eaLnBrk="1" latinLnBrk="0" hangingPunct="1">
                        <a:defRPr sz="2399" kern="1200">
                          <a:solidFill>
                            <a:schemeClr val="dk1"/>
                          </a:solidFill>
                          <a:latin typeface="Trebuchet MS" panose="020B0603020202020204"/>
                        </a:defRPr>
                      </a:lvl8pPr>
                      <a:lvl9pPr marL="4875581" algn="l" defTabSz="1218895" rtl="0" eaLnBrk="1" latinLnBrk="0" hangingPunct="1">
                        <a:defRPr sz="2399" kern="1200">
                          <a:solidFill>
                            <a:schemeClr val="dk1"/>
                          </a:solidFill>
                          <a:latin typeface="Trebuchet MS" panose="020B0603020202020204"/>
                        </a:defRPr>
                      </a:lvl9pPr>
                    </a:lstStyle>
                    <a:p>
                      <a:pPr marL="0" marR="0" algn="ctr">
                        <a:spcBef>
                          <a:spcPts val="0"/>
                        </a:spcBef>
                        <a:spcAft>
                          <a:spcPts val="0"/>
                        </a:spcAft>
                      </a:pPr>
                      <a:r>
                        <a:rPr lang="en-US" sz="900" b="1">
                          <a:solidFill>
                            <a:schemeClr val="tx1"/>
                          </a:solidFill>
                          <a:effectLst/>
                          <a:latin typeface="+mn-lt"/>
                          <a:ea typeface="Times New Roman"/>
                          <a:cs typeface="Palatino Linotype"/>
                        </a:rPr>
                        <a:t>62</a:t>
                      </a:r>
                    </a:p>
                  </a:txBody>
                  <a:tcPr marL="0" marR="0"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218895" rtl="0" eaLnBrk="1" latinLnBrk="0" hangingPunct="1">
                        <a:defRPr sz="2399" kern="1200">
                          <a:solidFill>
                            <a:schemeClr val="dk1"/>
                          </a:solidFill>
                          <a:latin typeface="Trebuchet MS" panose="020B0603020202020204"/>
                        </a:defRPr>
                      </a:lvl1pPr>
                      <a:lvl2pPr marL="609448" algn="l" defTabSz="1218895" rtl="0" eaLnBrk="1" latinLnBrk="0" hangingPunct="1">
                        <a:defRPr sz="2399" kern="1200">
                          <a:solidFill>
                            <a:schemeClr val="dk1"/>
                          </a:solidFill>
                          <a:latin typeface="Trebuchet MS" panose="020B0603020202020204"/>
                        </a:defRPr>
                      </a:lvl2pPr>
                      <a:lvl3pPr marL="1218895" algn="l" defTabSz="1218895" rtl="0" eaLnBrk="1" latinLnBrk="0" hangingPunct="1">
                        <a:defRPr sz="2399" kern="1200">
                          <a:solidFill>
                            <a:schemeClr val="dk1"/>
                          </a:solidFill>
                          <a:latin typeface="Trebuchet MS" panose="020B0603020202020204"/>
                        </a:defRPr>
                      </a:lvl3pPr>
                      <a:lvl4pPr marL="1828343" algn="l" defTabSz="1218895" rtl="0" eaLnBrk="1" latinLnBrk="0" hangingPunct="1">
                        <a:defRPr sz="2399" kern="1200">
                          <a:solidFill>
                            <a:schemeClr val="dk1"/>
                          </a:solidFill>
                          <a:latin typeface="Trebuchet MS" panose="020B0603020202020204"/>
                        </a:defRPr>
                      </a:lvl4pPr>
                      <a:lvl5pPr marL="2437790" algn="l" defTabSz="1218895" rtl="0" eaLnBrk="1" latinLnBrk="0" hangingPunct="1">
                        <a:defRPr sz="2399" kern="1200">
                          <a:solidFill>
                            <a:schemeClr val="dk1"/>
                          </a:solidFill>
                          <a:latin typeface="Trebuchet MS" panose="020B0603020202020204"/>
                        </a:defRPr>
                      </a:lvl5pPr>
                      <a:lvl6pPr marL="3047238" algn="l" defTabSz="1218895" rtl="0" eaLnBrk="1" latinLnBrk="0" hangingPunct="1">
                        <a:defRPr sz="2399" kern="1200">
                          <a:solidFill>
                            <a:schemeClr val="dk1"/>
                          </a:solidFill>
                          <a:latin typeface="Trebuchet MS" panose="020B0603020202020204"/>
                        </a:defRPr>
                      </a:lvl6pPr>
                      <a:lvl7pPr marL="3656686" algn="l" defTabSz="1218895" rtl="0" eaLnBrk="1" latinLnBrk="0" hangingPunct="1">
                        <a:defRPr sz="2399" kern="1200">
                          <a:solidFill>
                            <a:schemeClr val="dk1"/>
                          </a:solidFill>
                          <a:latin typeface="Trebuchet MS" panose="020B0603020202020204"/>
                        </a:defRPr>
                      </a:lvl7pPr>
                      <a:lvl8pPr marL="4266133" algn="l" defTabSz="1218895" rtl="0" eaLnBrk="1" latinLnBrk="0" hangingPunct="1">
                        <a:defRPr sz="2399" kern="1200">
                          <a:solidFill>
                            <a:schemeClr val="dk1"/>
                          </a:solidFill>
                          <a:latin typeface="Trebuchet MS" panose="020B0603020202020204"/>
                        </a:defRPr>
                      </a:lvl8pPr>
                      <a:lvl9pPr marL="4875581" algn="l" defTabSz="1218895" rtl="0" eaLnBrk="1" latinLnBrk="0" hangingPunct="1">
                        <a:defRPr sz="2399" kern="1200">
                          <a:solidFill>
                            <a:schemeClr val="dk1"/>
                          </a:solidFill>
                          <a:latin typeface="Trebuchet MS" panose="020B0603020202020204"/>
                        </a:defRPr>
                      </a:lvl9pPr>
                    </a:lstStyle>
                    <a:p>
                      <a:pPr marL="0" marR="0" algn="ctr">
                        <a:spcBef>
                          <a:spcPts val="0"/>
                        </a:spcBef>
                        <a:spcAft>
                          <a:spcPts val="0"/>
                        </a:spcAft>
                      </a:pPr>
                      <a:r>
                        <a:rPr lang="en-US" sz="900" b="1">
                          <a:solidFill>
                            <a:schemeClr val="tx1"/>
                          </a:solidFill>
                          <a:effectLst/>
                          <a:latin typeface="+mn-lt"/>
                          <a:ea typeface="Times New Roman"/>
                          <a:cs typeface="Palatino Linotype"/>
                        </a:rPr>
                        <a:t> 93</a:t>
                      </a:r>
                    </a:p>
                  </a:txBody>
                  <a:tcPr marL="0" marR="0"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1218895" rtl="0" eaLnBrk="1" latinLnBrk="0" hangingPunct="1">
                        <a:defRPr sz="2399" kern="1200">
                          <a:solidFill>
                            <a:schemeClr val="dk1"/>
                          </a:solidFill>
                          <a:latin typeface="Trebuchet MS" panose="020B0603020202020204"/>
                        </a:defRPr>
                      </a:lvl1pPr>
                      <a:lvl2pPr marL="609448" algn="l" defTabSz="1218895" rtl="0" eaLnBrk="1" latinLnBrk="0" hangingPunct="1">
                        <a:defRPr sz="2399" kern="1200">
                          <a:solidFill>
                            <a:schemeClr val="dk1"/>
                          </a:solidFill>
                          <a:latin typeface="Trebuchet MS" panose="020B0603020202020204"/>
                        </a:defRPr>
                      </a:lvl2pPr>
                      <a:lvl3pPr marL="1218895" algn="l" defTabSz="1218895" rtl="0" eaLnBrk="1" latinLnBrk="0" hangingPunct="1">
                        <a:defRPr sz="2399" kern="1200">
                          <a:solidFill>
                            <a:schemeClr val="dk1"/>
                          </a:solidFill>
                          <a:latin typeface="Trebuchet MS" panose="020B0603020202020204"/>
                        </a:defRPr>
                      </a:lvl3pPr>
                      <a:lvl4pPr marL="1828343" algn="l" defTabSz="1218895" rtl="0" eaLnBrk="1" latinLnBrk="0" hangingPunct="1">
                        <a:defRPr sz="2399" kern="1200">
                          <a:solidFill>
                            <a:schemeClr val="dk1"/>
                          </a:solidFill>
                          <a:latin typeface="Trebuchet MS" panose="020B0603020202020204"/>
                        </a:defRPr>
                      </a:lvl4pPr>
                      <a:lvl5pPr marL="2437790" algn="l" defTabSz="1218895" rtl="0" eaLnBrk="1" latinLnBrk="0" hangingPunct="1">
                        <a:defRPr sz="2399" kern="1200">
                          <a:solidFill>
                            <a:schemeClr val="dk1"/>
                          </a:solidFill>
                          <a:latin typeface="Trebuchet MS" panose="020B0603020202020204"/>
                        </a:defRPr>
                      </a:lvl5pPr>
                      <a:lvl6pPr marL="3047238" algn="l" defTabSz="1218895" rtl="0" eaLnBrk="1" latinLnBrk="0" hangingPunct="1">
                        <a:defRPr sz="2399" kern="1200">
                          <a:solidFill>
                            <a:schemeClr val="dk1"/>
                          </a:solidFill>
                          <a:latin typeface="Trebuchet MS" panose="020B0603020202020204"/>
                        </a:defRPr>
                      </a:lvl6pPr>
                      <a:lvl7pPr marL="3656686" algn="l" defTabSz="1218895" rtl="0" eaLnBrk="1" latinLnBrk="0" hangingPunct="1">
                        <a:defRPr sz="2399" kern="1200">
                          <a:solidFill>
                            <a:schemeClr val="dk1"/>
                          </a:solidFill>
                          <a:latin typeface="Trebuchet MS" panose="020B0603020202020204"/>
                        </a:defRPr>
                      </a:lvl7pPr>
                      <a:lvl8pPr marL="4266133" algn="l" defTabSz="1218895" rtl="0" eaLnBrk="1" latinLnBrk="0" hangingPunct="1">
                        <a:defRPr sz="2399" kern="1200">
                          <a:solidFill>
                            <a:schemeClr val="dk1"/>
                          </a:solidFill>
                          <a:latin typeface="Trebuchet MS" panose="020B0603020202020204"/>
                        </a:defRPr>
                      </a:lvl8pPr>
                      <a:lvl9pPr marL="4875581" algn="l" defTabSz="1218895" rtl="0" eaLnBrk="1" latinLnBrk="0" hangingPunct="1">
                        <a:defRPr sz="2399" kern="1200">
                          <a:solidFill>
                            <a:schemeClr val="dk1"/>
                          </a:solidFill>
                          <a:latin typeface="Trebuchet MS" panose="020B0603020202020204"/>
                        </a:defRPr>
                      </a:lvl9pPr>
                    </a:lstStyle>
                    <a:p>
                      <a:pPr marL="0" marR="0" algn="ctr">
                        <a:spcBef>
                          <a:spcPts val="0"/>
                        </a:spcBef>
                        <a:spcAft>
                          <a:spcPts val="0"/>
                        </a:spcAft>
                      </a:pPr>
                      <a:r>
                        <a:rPr lang="en-US" sz="900" b="1">
                          <a:solidFill>
                            <a:schemeClr val="tx1"/>
                          </a:solidFill>
                          <a:effectLst/>
                          <a:latin typeface="+mn-lt"/>
                          <a:ea typeface="Times New Roman"/>
                          <a:cs typeface="Palatino Linotype"/>
                        </a:rPr>
                        <a:t>52</a:t>
                      </a:r>
                    </a:p>
                  </a:txBody>
                  <a:tcPr marL="0" marR="0"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70122124"/>
                  </a:ext>
                </a:extLst>
              </a:tr>
              <a:tr h="217586">
                <a:tc>
                  <a:txBody>
                    <a:bodyPr/>
                    <a:lstStyle/>
                    <a:p>
                      <a:pPr marL="58738" marR="0" lvl="0" indent="0" algn="l" defTabSz="914400" rtl="0" eaLnBrk="1" fontAlgn="auto" latinLnBrk="0" hangingPunct="1">
                        <a:lnSpc>
                          <a:spcPct val="90000"/>
                        </a:lnSpc>
                        <a:spcBef>
                          <a:spcPts val="0"/>
                        </a:spcBef>
                        <a:spcAft>
                          <a:spcPts val="200"/>
                        </a:spcAft>
                        <a:buClrTx/>
                        <a:buSzTx/>
                        <a:buFontTx/>
                        <a:buNone/>
                        <a:tabLst/>
                        <a:defRPr/>
                      </a:pPr>
                      <a:r>
                        <a:rPr lang="en-GB" sz="900" b="1">
                          <a:solidFill>
                            <a:schemeClr val="tx1"/>
                          </a:solidFill>
                          <a:latin typeface="+mn-lt"/>
                          <a:ea typeface="MS Mincho"/>
                          <a:cs typeface="ArialMT"/>
                        </a:rPr>
                        <a:t>Leading to DC</a:t>
                      </a:r>
                    </a:p>
                  </a:txBody>
                  <a:tcPr marL="0" marR="0"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spcBef>
                          <a:spcPts val="0"/>
                        </a:spcBef>
                        <a:spcAft>
                          <a:spcPts val="0"/>
                        </a:spcAft>
                      </a:pPr>
                      <a:r>
                        <a:rPr lang="en-IE" sz="900" b="1">
                          <a:solidFill>
                            <a:schemeClr val="tx1"/>
                          </a:solidFill>
                          <a:effectLst/>
                          <a:latin typeface="+mn-lt"/>
                          <a:ea typeface="Times New Roman"/>
                          <a:cs typeface="Palatino Linotype"/>
                        </a:rPr>
                        <a:t>21</a:t>
                      </a:r>
                      <a:endParaRPr lang="en-US" sz="900" b="1">
                        <a:solidFill>
                          <a:schemeClr val="tx1"/>
                        </a:solidFill>
                        <a:effectLst/>
                        <a:latin typeface="+mn-lt"/>
                        <a:ea typeface="Times New Roman"/>
                        <a:cs typeface="Palatino Linotype"/>
                      </a:endParaRPr>
                    </a:p>
                  </a:txBody>
                  <a:tcPr marL="0" marR="0"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spcBef>
                          <a:spcPts val="0"/>
                        </a:spcBef>
                        <a:spcAft>
                          <a:spcPts val="0"/>
                        </a:spcAft>
                      </a:pPr>
                      <a:r>
                        <a:rPr lang="en-IE" sz="900" b="1">
                          <a:solidFill>
                            <a:schemeClr val="tx1"/>
                          </a:solidFill>
                          <a:effectLst/>
                          <a:latin typeface="+mn-lt"/>
                          <a:ea typeface="Times New Roman"/>
                          <a:cs typeface="Palatino Linotype"/>
                        </a:rPr>
                        <a:t>11</a:t>
                      </a:r>
                      <a:endParaRPr lang="en-US" sz="900" b="1">
                        <a:solidFill>
                          <a:schemeClr val="tx1"/>
                        </a:solidFill>
                        <a:effectLst/>
                        <a:latin typeface="+mn-lt"/>
                        <a:ea typeface="Times New Roman"/>
                        <a:cs typeface="Palatino Linotype"/>
                      </a:endParaRPr>
                    </a:p>
                  </a:txBody>
                  <a:tcPr marL="0" marR="0"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spcBef>
                          <a:spcPts val="0"/>
                        </a:spcBef>
                        <a:spcAft>
                          <a:spcPts val="0"/>
                        </a:spcAft>
                      </a:pPr>
                      <a:r>
                        <a:rPr lang="en-IE" sz="900" b="1">
                          <a:solidFill>
                            <a:schemeClr val="tx1"/>
                          </a:solidFill>
                          <a:effectLst/>
                          <a:latin typeface="+mn-lt"/>
                          <a:ea typeface="Times New Roman"/>
                          <a:cs typeface="Palatino Linotype"/>
                        </a:rPr>
                        <a:t>17</a:t>
                      </a:r>
                      <a:endParaRPr lang="en-US" sz="900" b="1">
                        <a:solidFill>
                          <a:schemeClr val="tx1"/>
                        </a:solidFill>
                        <a:effectLst/>
                        <a:latin typeface="+mn-lt"/>
                        <a:ea typeface="Times New Roman"/>
                        <a:cs typeface="Palatino Linotype"/>
                      </a:endParaRPr>
                    </a:p>
                  </a:txBody>
                  <a:tcPr marL="0" marR="0"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spcBef>
                          <a:spcPts val="0"/>
                        </a:spcBef>
                        <a:spcAft>
                          <a:spcPts val="0"/>
                        </a:spcAft>
                      </a:pPr>
                      <a:r>
                        <a:rPr lang="en-IE" sz="900" b="1">
                          <a:solidFill>
                            <a:schemeClr val="tx1"/>
                          </a:solidFill>
                          <a:effectLst/>
                          <a:latin typeface="+mn-lt"/>
                          <a:ea typeface="Times New Roman"/>
                          <a:cs typeface="Palatino Linotype"/>
                        </a:rPr>
                        <a:t>8</a:t>
                      </a:r>
                      <a:endParaRPr lang="en-US" sz="900" b="1">
                        <a:solidFill>
                          <a:schemeClr val="tx1"/>
                        </a:solidFill>
                        <a:effectLst/>
                        <a:latin typeface="+mn-lt"/>
                        <a:ea typeface="Times New Roman"/>
                        <a:cs typeface="Palatino Linotype"/>
                      </a:endParaRPr>
                    </a:p>
                  </a:txBody>
                  <a:tcPr marL="0" marR="0" marT="0" marB="0" anchor="ctr">
                    <a:lnL w="12700" cap="flat" cmpd="sng" algn="ctr">
                      <a:solidFill>
                        <a:srgbClr val="595454"/>
                      </a:solidFill>
                      <a:prstDash val="solid"/>
                      <a:round/>
                      <a:headEnd type="none" w="med" len="med"/>
                      <a:tailEnd type="none" w="med" len="med"/>
                    </a:lnL>
                    <a:lnR w="12700" cap="flat" cmpd="sng" algn="ctr">
                      <a:solidFill>
                        <a:srgbClr val="595454"/>
                      </a:solidFill>
                      <a:prstDash val="solid"/>
                      <a:round/>
                      <a:headEnd type="none" w="med" len="med"/>
                      <a:tailEnd type="none" w="med" len="med"/>
                    </a:lnR>
                    <a:lnT w="12700" cap="flat" cmpd="sng" algn="ctr">
                      <a:solidFill>
                        <a:srgbClr val="595454"/>
                      </a:solidFill>
                      <a:prstDash val="solid"/>
                      <a:round/>
                      <a:headEnd type="none" w="med" len="med"/>
                      <a:tailEnd type="none" w="med" len="med"/>
                    </a:lnT>
                    <a:lnB w="12700" cap="flat" cmpd="sng" algn="ctr">
                      <a:solidFill>
                        <a:srgbClr val="59545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43686209"/>
                  </a:ext>
                </a:extLst>
              </a:tr>
            </a:tbl>
          </a:graphicData>
        </a:graphic>
      </p:graphicFrame>
      <p:sp>
        <p:nvSpPr>
          <p:cNvPr id="67" name="TextBox 66">
            <a:extLst>
              <a:ext uri="{FF2B5EF4-FFF2-40B4-BE49-F238E27FC236}">
                <a16:creationId xmlns:a16="http://schemas.microsoft.com/office/drawing/2014/main" id="{3C411B82-2CEA-8A02-0D8E-5EE7F865BCF2}"/>
              </a:ext>
            </a:extLst>
          </p:cNvPr>
          <p:cNvSpPr txBox="1"/>
          <p:nvPr/>
        </p:nvSpPr>
        <p:spPr>
          <a:xfrm>
            <a:off x="1902048" y="644349"/>
            <a:ext cx="3281455" cy="247009"/>
          </a:xfrm>
          <a:prstGeom prst="rect">
            <a:avLst/>
          </a:prstGeom>
          <a:noFill/>
        </p:spPr>
        <p:txBody>
          <a:bodyPr wrap="square" lIns="0" tIns="0" rIns="0" bIns="0" rtlCol="0" anchor="ctr">
            <a:noAutofit/>
          </a:bodyPr>
          <a:lstStyle/>
          <a:p>
            <a:pPr algn="ctr" defTabSz="685800">
              <a:buClrTx/>
              <a:buSzPct val="100000"/>
              <a:defRPr/>
            </a:pPr>
            <a:r>
              <a:rPr lang="en-US" sz="1200" b="1">
                <a:solidFill>
                  <a:srgbClr val="009FBA"/>
                </a:solidFill>
                <a:latin typeface="Trebuchet MS" panose="020B0603020202020204"/>
                <a:ea typeface="+mn-ea"/>
                <a:cs typeface="+mn-cs"/>
              </a:rPr>
              <a:t>NIVO+GC (n = 304)</a:t>
            </a:r>
          </a:p>
        </p:txBody>
      </p:sp>
      <p:sp>
        <p:nvSpPr>
          <p:cNvPr id="68" name="TextBox 67">
            <a:extLst>
              <a:ext uri="{FF2B5EF4-FFF2-40B4-BE49-F238E27FC236}">
                <a16:creationId xmlns:a16="http://schemas.microsoft.com/office/drawing/2014/main" id="{3302F655-AF1F-5642-24FF-7D160A99D97C}"/>
              </a:ext>
            </a:extLst>
          </p:cNvPr>
          <p:cNvSpPr txBox="1"/>
          <p:nvPr/>
        </p:nvSpPr>
        <p:spPr>
          <a:xfrm>
            <a:off x="5191322" y="637664"/>
            <a:ext cx="3246839" cy="247009"/>
          </a:xfrm>
          <a:prstGeom prst="rect">
            <a:avLst/>
          </a:prstGeom>
          <a:noFill/>
        </p:spPr>
        <p:txBody>
          <a:bodyPr wrap="square" lIns="0" tIns="0" rIns="0" bIns="0" rtlCol="0" anchor="ctr">
            <a:noAutofit/>
          </a:bodyPr>
          <a:lstStyle/>
          <a:p>
            <a:pPr algn="ctr" defTabSz="685800">
              <a:buClrTx/>
              <a:buSzPct val="100000"/>
              <a:defRPr/>
            </a:pPr>
            <a:r>
              <a:rPr lang="en-US" sz="1200" b="1">
                <a:solidFill>
                  <a:srgbClr val="595454"/>
                </a:solidFill>
                <a:latin typeface="Trebuchet MS" panose="020B0603020202020204"/>
                <a:ea typeface="+mn-ea"/>
                <a:cs typeface="+mn-cs"/>
              </a:rPr>
              <a:t>GC (n = 288)</a:t>
            </a:r>
          </a:p>
        </p:txBody>
      </p:sp>
      <p:graphicFrame>
        <p:nvGraphicFramePr>
          <p:cNvPr id="119" name="Chart 118">
            <a:extLst>
              <a:ext uri="{FF2B5EF4-FFF2-40B4-BE49-F238E27FC236}">
                <a16:creationId xmlns:a16="http://schemas.microsoft.com/office/drawing/2014/main" id="{16278D27-B233-6448-C390-A6A197F1877F}"/>
              </a:ext>
            </a:extLst>
          </p:cNvPr>
          <p:cNvGraphicFramePr>
            <a:graphicFrameLocks/>
          </p:cNvGraphicFramePr>
          <p:nvPr/>
        </p:nvGraphicFramePr>
        <p:xfrm>
          <a:off x="1958903" y="1494774"/>
          <a:ext cx="6446246" cy="2950007"/>
        </p:xfrm>
        <a:graphic>
          <a:graphicData uri="http://schemas.openxmlformats.org/drawingml/2006/chart">
            <c:chart xmlns:c="http://schemas.openxmlformats.org/drawingml/2006/chart" xmlns:r="http://schemas.openxmlformats.org/officeDocument/2006/relationships" r:id="rId5"/>
          </a:graphicData>
        </a:graphic>
      </p:graphicFrame>
      <p:cxnSp>
        <p:nvCxnSpPr>
          <p:cNvPr id="120" name="Straight Connector 119">
            <a:extLst>
              <a:ext uri="{FF2B5EF4-FFF2-40B4-BE49-F238E27FC236}">
                <a16:creationId xmlns:a16="http://schemas.microsoft.com/office/drawing/2014/main" id="{355C757A-F107-44A6-DEDE-B692E165BC22}"/>
              </a:ext>
            </a:extLst>
          </p:cNvPr>
          <p:cNvCxnSpPr>
            <a:cxnSpLocks/>
          </p:cNvCxnSpPr>
          <p:nvPr/>
        </p:nvCxnSpPr>
        <p:spPr>
          <a:xfrm>
            <a:off x="5184122" y="1588602"/>
            <a:ext cx="0" cy="2673000"/>
          </a:xfrm>
          <a:prstGeom prst="line">
            <a:avLst/>
          </a:prstGeom>
          <a:noFill/>
          <a:ln w="12700" cap="flat" cmpd="sng" algn="ctr">
            <a:solidFill>
              <a:sysClr val="windowText" lastClr="000000"/>
            </a:solidFill>
            <a:prstDash val="solid"/>
            <a:miter lim="800000"/>
          </a:ln>
          <a:effectLst/>
        </p:spPr>
      </p:cxnSp>
      <p:cxnSp>
        <p:nvCxnSpPr>
          <p:cNvPr id="123" name="Straight Connector 122">
            <a:extLst>
              <a:ext uri="{FF2B5EF4-FFF2-40B4-BE49-F238E27FC236}">
                <a16:creationId xmlns:a16="http://schemas.microsoft.com/office/drawing/2014/main" id="{AF91C2EC-F53D-98AD-BC18-A5A6F6DD16DD}"/>
              </a:ext>
            </a:extLst>
          </p:cNvPr>
          <p:cNvCxnSpPr>
            <a:cxnSpLocks/>
          </p:cNvCxnSpPr>
          <p:nvPr/>
        </p:nvCxnSpPr>
        <p:spPr>
          <a:xfrm>
            <a:off x="2037917" y="4227027"/>
            <a:ext cx="6291000" cy="0"/>
          </a:xfrm>
          <a:prstGeom prst="line">
            <a:avLst/>
          </a:prstGeom>
          <a:noFill/>
          <a:ln w="19050" cap="flat" cmpd="sng" algn="ctr">
            <a:solidFill>
              <a:srgbClr val="433F3F"/>
            </a:solidFill>
            <a:prstDash val="solid"/>
            <a:miter lim="800000"/>
          </a:ln>
          <a:effectLst/>
        </p:spPr>
      </p:cxnSp>
      <p:sp>
        <p:nvSpPr>
          <p:cNvPr id="126" name="Rectangle 125">
            <a:extLst>
              <a:ext uri="{FF2B5EF4-FFF2-40B4-BE49-F238E27FC236}">
                <a16:creationId xmlns:a16="http://schemas.microsoft.com/office/drawing/2014/main" id="{5F37E838-8D96-B5DC-0229-11C0B5D6E926}"/>
              </a:ext>
            </a:extLst>
          </p:cNvPr>
          <p:cNvSpPr/>
          <p:nvPr/>
        </p:nvSpPr>
        <p:spPr>
          <a:xfrm>
            <a:off x="1966032" y="4269085"/>
            <a:ext cx="320882" cy="415498"/>
          </a:xfrm>
          <a:prstGeom prst="rect">
            <a:avLst/>
          </a:prstGeom>
          <a:solidFill>
            <a:schemeClr val="bg1"/>
          </a:solidFill>
        </p:spPr>
        <p:txBody>
          <a:bodyPr wrap="square">
            <a:spAutoFit/>
          </a:bodyPr>
          <a:lstStyle/>
          <a:p>
            <a:pPr algn="ctr" defTabSz="685800">
              <a:buClrTx/>
              <a:defRPr/>
            </a:pPr>
            <a:r>
              <a:rPr lang="en-US" sz="1050" b="1">
                <a:solidFill>
                  <a:srgbClr val="433F3F"/>
                </a:solidFill>
                <a:latin typeface="Trebuchet MS" panose="020B0603020202020204" pitchFamily="34" charset="0"/>
                <a:ea typeface="+mn-ea"/>
                <a:cs typeface="Times New Roman" panose="02020603050405020304" pitchFamily="18" charset="0"/>
              </a:rPr>
              <a:t>60</a:t>
            </a:r>
          </a:p>
        </p:txBody>
      </p:sp>
      <p:sp>
        <p:nvSpPr>
          <p:cNvPr id="127" name="Rectangle 126">
            <a:extLst>
              <a:ext uri="{FF2B5EF4-FFF2-40B4-BE49-F238E27FC236}">
                <a16:creationId xmlns:a16="http://schemas.microsoft.com/office/drawing/2014/main" id="{88847DD7-924D-2411-31A7-26329F1AA0F3}"/>
              </a:ext>
            </a:extLst>
          </p:cNvPr>
          <p:cNvSpPr/>
          <p:nvPr/>
        </p:nvSpPr>
        <p:spPr>
          <a:xfrm>
            <a:off x="2984771" y="4269085"/>
            <a:ext cx="320882" cy="415498"/>
          </a:xfrm>
          <a:prstGeom prst="rect">
            <a:avLst/>
          </a:prstGeom>
          <a:solidFill>
            <a:schemeClr val="bg1"/>
          </a:solidFill>
        </p:spPr>
        <p:txBody>
          <a:bodyPr wrap="square">
            <a:spAutoFit/>
          </a:bodyPr>
          <a:lstStyle/>
          <a:p>
            <a:pPr algn="ctr" defTabSz="685800">
              <a:buClrTx/>
              <a:defRPr/>
            </a:pPr>
            <a:r>
              <a:rPr lang="en-US" sz="1050" b="1">
                <a:solidFill>
                  <a:srgbClr val="433F3F"/>
                </a:solidFill>
                <a:latin typeface="Trebuchet MS" panose="020B0603020202020204" pitchFamily="34" charset="0"/>
                <a:ea typeface="+mn-ea"/>
                <a:cs typeface="Times New Roman" panose="02020603050405020304" pitchFamily="18" charset="0"/>
              </a:rPr>
              <a:t>40</a:t>
            </a:r>
          </a:p>
        </p:txBody>
      </p:sp>
      <p:sp>
        <p:nvSpPr>
          <p:cNvPr id="128" name="Rectangle 127">
            <a:extLst>
              <a:ext uri="{FF2B5EF4-FFF2-40B4-BE49-F238E27FC236}">
                <a16:creationId xmlns:a16="http://schemas.microsoft.com/office/drawing/2014/main" id="{B4FB748E-414A-1456-1D35-C79099894899}"/>
              </a:ext>
            </a:extLst>
          </p:cNvPr>
          <p:cNvSpPr/>
          <p:nvPr/>
        </p:nvSpPr>
        <p:spPr>
          <a:xfrm>
            <a:off x="4010343" y="4269085"/>
            <a:ext cx="320882" cy="415498"/>
          </a:xfrm>
          <a:prstGeom prst="rect">
            <a:avLst/>
          </a:prstGeom>
          <a:solidFill>
            <a:schemeClr val="bg1"/>
          </a:solidFill>
        </p:spPr>
        <p:txBody>
          <a:bodyPr wrap="square">
            <a:spAutoFit/>
          </a:bodyPr>
          <a:lstStyle/>
          <a:p>
            <a:pPr algn="ctr" defTabSz="685800">
              <a:buClrTx/>
              <a:defRPr/>
            </a:pPr>
            <a:r>
              <a:rPr lang="en-US" sz="1050" b="1">
                <a:solidFill>
                  <a:srgbClr val="433F3F"/>
                </a:solidFill>
                <a:latin typeface="Trebuchet MS" panose="020B0603020202020204" pitchFamily="34" charset="0"/>
                <a:ea typeface="+mn-ea"/>
                <a:cs typeface="Times New Roman" panose="02020603050405020304" pitchFamily="18" charset="0"/>
              </a:rPr>
              <a:t>20</a:t>
            </a:r>
          </a:p>
        </p:txBody>
      </p:sp>
      <p:sp>
        <p:nvSpPr>
          <p:cNvPr id="129" name="Rectangle 128">
            <a:extLst>
              <a:ext uri="{FF2B5EF4-FFF2-40B4-BE49-F238E27FC236}">
                <a16:creationId xmlns:a16="http://schemas.microsoft.com/office/drawing/2014/main" id="{0915C02D-E10D-0119-DE2F-C9B9A4B4EDD8}"/>
              </a:ext>
            </a:extLst>
          </p:cNvPr>
          <p:cNvSpPr/>
          <p:nvPr/>
        </p:nvSpPr>
        <p:spPr>
          <a:xfrm>
            <a:off x="5024203" y="4269085"/>
            <a:ext cx="320882" cy="253916"/>
          </a:xfrm>
          <a:prstGeom prst="rect">
            <a:avLst/>
          </a:prstGeom>
          <a:solidFill>
            <a:schemeClr val="bg1"/>
          </a:solidFill>
        </p:spPr>
        <p:txBody>
          <a:bodyPr wrap="square">
            <a:spAutoFit/>
          </a:bodyPr>
          <a:lstStyle/>
          <a:p>
            <a:pPr algn="ctr" defTabSz="685800">
              <a:buClrTx/>
              <a:defRPr/>
            </a:pPr>
            <a:r>
              <a:rPr lang="en-US" sz="1050" b="1">
                <a:solidFill>
                  <a:srgbClr val="433F3F"/>
                </a:solidFill>
                <a:latin typeface="Trebuchet MS" panose="020B0603020202020204" pitchFamily="34" charset="0"/>
                <a:ea typeface="+mn-ea"/>
                <a:cs typeface="Times New Roman" panose="02020603050405020304" pitchFamily="18" charset="0"/>
              </a:rPr>
              <a:t>0</a:t>
            </a:r>
          </a:p>
        </p:txBody>
      </p:sp>
      <p:sp>
        <p:nvSpPr>
          <p:cNvPr id="130" name="Rectangle 129">
            <a:extLst>
              <a:ext uri="{FF2B5EF4-FFF2-40B4-BE49-F238E27FC236}">
                <a16:creationId xmlns:a16="http://schemas.microsoft.com/office/drawing/2014/main" id="{09C7F55F-10B9-962C-F422-97AC26D489DA}"/>
              </a:ext>
            </a:extLst>
          </p:cNvPr>
          <p:cNvSpPr/>
          <p:nvPr/>
        </p:nvSpPr>
        <p:spPr>
          <a:xfrm>
            <a:off x="6049633" y="4269085"/>
            <a:ext cx="320882" cy="415498"/>
          </a:xfrm>
          <a:prstGeom prst="rect">
            <a:avLst/>
          </a:prstGeom>
          <a:solidFill>
            <a:schemeClr val="bg1"/>
          </a:solidFill>
        </p:spPr>
        <p:txBody>
          <a:bodyPr wrap="square">
            <a:spAutoFit/>
          </a:bodyPr>
          <a:lstStyle/>
          <a:p>
            <a:pPr algn="ctr" defTabSz="685800">
              <a:buClrTx/>
              <a:defRPr/>
            </a:pPr>
            <a:r>
              <a:rPr lang="en-US" sz="1050" b="1">
                <a:solidFill>
                  <a:srgbClr val="433F3F"/>
                </a:solidFill>
                <a:latin typeface="Trebuchet MS" panose="020B0603020202020204" pitchFamily="34" charset="0"/>
                <a:ea typeface="+mn-ea"/>
                <a:cs typeface="Times New Roman" panose="02020603050405020304" pitchFamily="18" charset="0"/>
              </a:rPr>
              <a:t>20</a:t>
            </a:r>
          </a:p>
        </p:txBody>
      </p:sp>
      <p:sp>
        <p:nvSpPr>
          <p:cNvPr id="131" name="Rectangle 130">
            <a:extLst>
              <a:ext uri="{FF2B5EF4-FFF2-40B4-BE49-F238E27FC236}">
                <a16:creationId xmlns:a16="http://schemas.microsoft.com/office/drawing/2014/main" id="{3BBA0302-39E1-CCE4-DC78-FE869E91EEB3}"/>
              </a:ext>
            </a:extLst>
          </p:cNvPr>
          <p:cNvSpPr/>
          <p:nvPr/>
        </p:nvSpPr>
        <p:spPr>
          <a:xfrm>
            <a:off x="8091669" y="4269085"/>
            <a:ext cx="320882" cy="415498"/>
          </a:xfrm>
          <a:prstGeom prst="rect">
            <a:avLst/>
          </a:prstGeom>
          <a:solidFill>
            <a:schemeClr val="bg1"/>
          </a:solidFill>
        </p:spPr>
        <p:txBody>
          <a:bodyPr wrap="square">
            <a:spAutoFit/>
          </a:bodyPr>
          <a:lstStyle/>
          <a:p>
            <a:pPr algn="ctr" defTabSz="685800">
              <a:buClrTx/>
              <a:defRPr/>
            </a:pPr>
            <a:r>
              <a:rPr lang="en-US" sz="1050" b="1">
                <a:solidFill>
                  <a:srgbClr val="433F3F"/>
                </a:solidFill>
                <a:latin typeface="Trebuchet MS" panose="020B0603020202020204" pitchFamily="34" charset="0"/>
                <a:ea typeface="+mn-ea"/>
                <a:cs typeface="Times New Roman" panose="02020603050405020304" pitchFamily="18" charset="0"/>
              </a:rPr>
              <a:t>60</a:t>
            </a:r>
          </a:p>
        </p:txBody>
      </p:sp>
      <p:sp>
        <p:nvSpPr>
          <p:cNvPr id="132" name="Rectangle 131">
            <a:extLst>
              <a:ext uri="{FF2B5EF4-FFF2-40B4-BE49-F238E27FC236}">
                <a16:creationId xmlns:a16="http://schemas.microsoft.com/office/drawing/2014/main" id="{AEE3107A-E689-153A-09FE-9D728EEFAC0F}"/>
              </a:ext>
            </a:extLst>
          </p:cNvPr>
          <p:cNvSpPr/>
          <p:nvPr/>
        </p:nvSpPr>
        <p:spPr>
          <a:xfrm>
            <a:off x="7071522" y="4269085"/>
            <a:ext cx="320882" cy="415498"/>
          </a:xfrm>
          <a:prstGeom prst="rect">
            <a:avLst/>
          </a:prstGeom>
          <a:solidFill>
            <a:schemeClr val="bg1"/>
          </a:solidFill>
        </p:spPr>
        <p:txBody>
          <a:bodyPr wrap="square">
            <a:spAutoFit/>
          </a:bodyPr>
          <a:lstStyle/>
          <a:p>
            <a:pPr algn="ctr" defTabSz="685800">
              <a:buClrTx/>
              <a:defRPr/>
            </a:pPr>
            <a:r>
              <a:rPr lang="en-US" sz="1050" b="1">
                <a:solidFill>
                  <a:srgbClr val="433F3F"/>
                </a:solidFill>
                <a:latin typeface="Trebuchet MS" panose="020B0603020202020204" pitchFamily="34" charset="0"/>
                <a:ea typeface="+mn-ea"/>
                <a:cs typeface="Times New Roman" panose="02020603050405020304" pitchFamily="18" charset="0"/>
              </a:rPr>
              <a:t>40</a:t>
            </a:r>
          </a:p>
        </p:txBody>
      </p:sp>
      <p:sp>
        <p:nvSpPr>
          <p:cNvPr id="143" name="Rectangle 142">
            <a:extLst>
              <a:ext uri="{FF2B5EF4-FFF2-40B4-BE49-F238E27FC236}">
                <a16:creationId xmlns:a16="http://schemas.microsoft.com/office/drawing/2014/main" id="{5C340BEE-4281-EAE5-9926-A7AD9413CA0F}"/>
              </a:ext>
            </a:extLst>
          </p:cNvPr>
          <p:cNvSpPr/>
          <p:nvPr/>
        </p:nvSpPr>
        <p:spPr>
          <a:xfrm>
            <a:off x="773286" y="1560835"/>
            <a:ext cx="1234986" cy="230832"/>
          </a:xfrm>
          <a:prstGeom prst="rect">
            <a:avLst/>
          </a:prstGeom>
        </p:spPr>
        <p:txBody>
          <a:bodyPr wrap="square">
            <a:spAutoFit/>
          </a:bodyPr>
          <a:lstStyle/>
          <a:p>
            <a:pPr algn="r" defTabSz="685800">
              <a:buClrTx/>
              <a:defRPr/>
            </a:pPr>
            <a:r>
              <a:rPr lang="en-US" sz="900" b="1">
                <a:solidFill>
                  <a:srgbClr val="433F3F"/>
                </a:solidFill>
                <a:latin typeface="Trebuchet MS" panose="020B0603020202020204" pitchFamily="34" charset="0"/>
                <a:ea typeface="+mn-ea"/>
                <a:cs typeface="Times New Roman" panose="02020603050405020304" pitchFamily="18" charset="0"/>
              </a:rPr>
              <a:t>Anemia</a:t>
            </a:r>
          </a:p>
        </p:txBody>
      </p:sp>
      <p:sp>
        <p:nvSpPr>
          <p:cNvPr id="171" name="Rectangle 170">
            <a:extLst>
              <a:ext uri="{FF2B5EF4-FFF2-40B4-BE49-F238E27FC236}">
                <a16:creationId xmlns:a16="http://schemas.microsoft.com/office/drawing/2014/main" id="{715A809D-B96E-7844-0DD3-323884D44520}"/>
              </a:ext>
            </a:extLst>
          </p:cNvPr>
          <p:cNvSpPr/>
          <p:nvPr/>
        </p:nvSpPr>
        <p:spPr>
          <a:xfrm>
            <a:off x="1822157" y="1579844"/>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57</a:t>
            </a:r>
          </a:p>
        </p:txBody>
      </p:sp>
      <p:cxnSp>
        <p:nvCxnSpPr>
          <p:cNvPr id="201" name="Straight Connector 200">
            <a:extLst>
              <a:ext uri="{FF2B5EF4-FFF2-40B4-BE49-F238E27FC236}">
                <a16:creationId xmlns:a16="http://schemas.microsoft.com/office/drawing/2014/main" id="{3CF55534-7A9C-BC49-4DB1-81EA54117745}"/>
              </a:ext>
            </a:extLst>
          </p:cNvPr>
          <p:cNvCxnSpPr>
            <a:cxnSpLocks/>
          </p:cNvCxnSpPr>
          <p:nvPr/>
        </p:nvCxnSpPr>
        <p:spPr>
          <a:xfrm flipV="1">
            <a:off x="2124620" y="4227027"/>
            <a:ext cx="0" cy="54000"/>
          </a:xfrm>
          <a:prstGeom prst="line">
            <a:avLst/>
          </a:prstGeom>
          <a:ln w="19050">
            <a:solidFill>
              <a:srgbClr val="433F3F"/>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6EED52EC-859D-638A-A4A5-189B487C7395}"/>
              </a:ext>
            </a:extLst>
          </p:cNvPr>
          <p:cNvCxnSpPr>
            <a:cxnSpLocks/>
          </p:cNvCxnSpPr>
          <p:nvPr/>
        </p:nvCxnSpPr>
        <p:spPr>
          <a:xfrm flipV="1">
            <a:off x="3146177" y="4227027"/>
            <a:ext cx="0" cy="54000"/>
          </a:xfrm>
          <a:prstGeom prst="line">
            <a:avLst/>
          </a:prstGeom>
          <a:ln w="19050">
            <a:solidFill>
              <a:srgbClr val="433F3F"/>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FDAC5591-5BF7-AA62-437B-80898D873D77}"/>
              </a:ext>
            </a:extLst>
          </p:cNvPr>
          <p:cNvCxnSpPr>
            <a:cxnSpLocks/>
          </p:cNvCxnSpPr>
          <p:nvPr/>
        </p:nvCxnSpPr>
        <p:spPr>
          <a:xfrm flipV="1">
            <a:off x="4169519" y="4227027"/>
            <a:ext cx="0" cy="54000"/>
          </a:xfrm>
          <a:prstGeom prst="line">
            <a:avLst/>
          </a:prstGeom>
          <a:ln w="19050">
            <a:solidFill>
              <a:srgbClr val="433F3F"/>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D5CA2C3B-EFD3-7D66-A754-19E97F1E13AA}"/>
              </a:ext>
            </a:extLst>
          </p:cNvPr>
          <p:cNvCxnSpPr>
            <a:cxnSpLocks/>
          </p:cNvCxnSpPr>
          <p:nvPr/>
        </p:nvCxnSpPr>
        <p:spPr>
          <a:xfrm flipV="1">
            <a:off x="5184122" y="4227027"/>
            <a:ext cx="0" cy="54000"/>
          </a:xfrm>
          <a:prstGeom prst="line">
            <a:avLst/>
          </a:prstGeom>
          <a:ln w="19050">
            <a:solidFill>
              <a:srgbClr val="433F3F"/>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A4432AA4-B63F-CCF0-6254-5DABFCDC37C9}"/>
              </a:ext>
            </a:extLst>
          </p:cNvPr>
          <p:cNvCxnSpPr>
            <a:cxnSpLocks/>
          </p:cNvCxnSpPr>
          <p:nvPr/>
        </p:nvCxnSpPr>
        <p:spPr>
          <a:xfrm flipV="1">
            <a:off x="6209059" y="4227027"/>
            <a:ext cx="0" cy="54000"/>
          </a:xfrm>
          <a:prstGeom prst="line">
            <a:avLst/>
          </a:prstGeom>
          <a:ln w="19050">
            <a:solidFill>
              <a:srgbClr val="433F3F"/>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6CF44CAF-4AE0-2484-2B15-510F32F9F05C}"/>
              </a:ext>
            </a:extLst>
          </p:cNvPr>
          <p:cNvCxnSpPr>
            <a:cxnSpLocks/>
          </p:cNvCxnSpPr>
          <p:nvPr/>
        </p:nvCxnSpPr>
        <p:spPr>
          <a:xfrm flipV="1">
            <a:off x="7230617" y="4227027"/>
            <a:ext cx="0" cy="54000"/>
          </a:xfrm>
          <a:prstGeom prst="line">
            <a:avLst/>
          </a:prstGeom>
          <a:ln w="19050">
            <a:solidFill>
              <a:srgbClr val="433F3F"/>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24BF086A-26EE-1C28-1714-C7B533DF0E51}"/>
              </a:ext>
            </a:extLst>
          </p:cNvPr>
          <p:cNvCxnSpPr>
            <a:cxnSpLocks/>
          </p:cNvCxnSpPr>
          <p:nvPr/>
        </p:nvCxnSpPr>
        <p:spPr>
          <a:xfrm flipV="1">
            <a:off x="8250386" y="4227027"/>
            <a:ext cx="0" cy="54000"/>
          </a:xfrm>
          <a:prstGeom prst="line">
            <a:avLst/>
          </a:prstGeom>
          <a:ln w="19050">
            <a:solidFill>
              <a:srgbClr val="433F3F"/>
            </a:solidFill>
          </a:ln>
        </p:spPr>
        <p:style>
          <a:lnRef idx="1">
            <a:schemeClr val="accent1"/>
          </a:lnRef>
          <a:fillRef idx="0">
            <a:schemeClr val="accent1"/>
          </a:fillRef>
          <a:effectRef idx="0">
            <a:schemeClr val="accent1"/>
          </a:effectRef>
          <a:fontRef idx="minor">
            <a:schemeClr val="tx1"/>
          </a:fontRef>
        </p:style>
      </p:cxnSp>
      <p:sp>
        <p:nvSpPr>
          <p:cNvPr id="208" name="Rectangle 207">
            <a:extLst>
              <a:ext uri="{FF2B5EF4-FFF2-40B4-BE49-F238E27FC236}">
                <a16:creationId xmlns:a16="http://schemas.microsoft.com/office/drawing/2014/main" id="{D11DF80E-9C1F-6F77-8382-BFDA2C007022}"/>
              </a:ext>
            </a:extLst>
          </p:cNvPr>
          <p:cNvSpPr/>
          <p:nvPr/>
        </p:nvSpPr>
        <p:spPr>
          <a:xfrm>
            <a:off x="773286" y="1705812"/>
            <a:ext cx="1234986" cy="230832"/>
          </a:xfrm>
          <a:prstGeom prst="rect">
            <a:avLst/>
          </a:prstGeom>
        </p:spPr>
        <p:txBody>
          <a:bodyPr wrap="square">
            <a:spAutoFit/>
          </a:bodyPr>
          <a:lstStyle/>
          <a:p>
            <a:pPr algn="r" defTabSz="685800">
              <a:buClrTx/>
              <a:defRPr/>
            </a:pPr>
            <a:r>
              <a:rPr lang="en-US" sz="900" b="1">
                <a:solidFill>
                  <a:srgbClr val="433F3F"/>
                </a:solidFill>
                <a:latin typeface="Trebuchet MS" panose="020B0603020202020204" pitchFamily="34" charset="0"/>
                <a:ea typeface="+mn-ea"/>
                <a:cs typeface="Times New Roman" panose="02020603050405020304" pitchFamily="18" charset="0"/>
              </a:rPr>
              <a:t>Nausea</a:t>
            </a:r>
          </a:p>
        </p:txBody>
      </p:sp>
      <p:sp>
        <p:nvSpPr>
          <p:cNvPr id="209" name="Rectangle 208">
            <a:extLst>
              <a:ext uri="{FF2B5EF4-FFF2-40B4-BE49-F238E27FC236}">
                <a16:creationId xmlns:a16="http://schemas.microsoft.com/office/drawing/2014/main" id="{F9D69D85-C571-E0F4-57B1-1DAF84F1A13C}"/>
              </a:ext>
            </a:extLst>
          </p:cNvPr>
          <p:cNvSpPr/>
          <p:nvPr/>
        </p:nvSpPr>
        <p:spPr>
          <a:xfrm>
            <a:off x="773286" y="1850789"/>
            <a:ext cx="1234986" cy="230832"/>
          </a:xfrm>
          <a:prstGeom prst="rect">
            <a:avLst/>
          </a:prstGeom>
        </p:spPr>
        <p:txBody>
          <a:bodyPr wrap="square">
            <a:spAutoFit/>
          </a:bodyPr>
          <a:lstStyle/>
          <a:p>
            <a:pPr algn="r" defTabSz="685800">
              <a:buClrTx/>
              <a:defRPr/>
            </a:pPr>
            <a:r>
              <a:rPr lang="en-US" sz="900" b="1">
                <a:solidFill>
                  <a:srgbClr val="433F3F"/>
                </a:solidFill>
                <a:latin typeface="Trebuchet MS" panose="020B0603020202020204" pitchFamily="34" charset="0"/>
                <a:ea typeface="+mn-ea"/>
                <a:cs typeface="Times New Roman" panose="02020603050405020304" pitchFamily="18" charset="0"/>
              </a:rPr>
              <a:t>Neutropenia</a:t>
            </a:r>
          </a:p>
        </p:txBody>
      </p:sp>
      <p:sp>
        <p:nvSpPr>
          <p:cNvPr id="210" name="Rectangle 209">
            <a:extLst>
              <a:ext uri="{FF2B5EF4-FFF2-40B4-BE49-F238E27FC236}">
                <a16:creationId xmlns:a16="http://schemas.microsoft.com/office/drawing/2014/main" id="{CB058780-4700-F25D-134E-E8704E75925B}"/>
              </a:ext>
            </a:extLst>
          </p:cNvPr>
          <p:cNvSpPr/>
          <p:nvPr/>
        </p:nvSpPr>
        <p:spPr>
          <a:xfrm>
            <a:off x="236796" y="1995766"/>
            <a:ext cx="1771476" cy="230832"/>
          </a:xfrm>
          <a:prstGeom prst="rect">
            <a:avLst/>
          </a:prstGeom>
        </p:spPr>
        <p:txBody>
          <a:bodyPr wrap="square">
            <a:spAutoFit/>
          </a:bodyPr>
          <a:lstStyle/>
          <a:p>
            <a:pPr algn="r" defTabSz="685800">
              <a:buClrTx/>
              <a:defRPr/>
            </a:pPr>
            <a:r>
              <a:rPr lang="en-US" sz="900" b="1">
                <a:solidFill>
                  <a:srgbClr val="433F3F"/>
                </a:solidFill>
                <a:latin typeface="Trebuchet MS" panose="020B0603020202020204" pitchFamily="34" charset="0"/>
                <a:ea typeface="+mn-ea"/>
                <a:cs typeface="Times New Roman" panose="02020603050405020304" pitchFamily="18" charset="0"/>
              </a:rPr>
              <a:t>Decreased neutrophil count</a:t>
            </a:r>
          </a:p>
        </p:txBody>
      </p:sp>
      <p:sp>
        <p:nvSpPr>
          <p:cNvPr id="211" name="Rectangle 210">
            <a:extLst>
              <a:ext uri="{FF2B5EF4-FFF2-40B4-BE49-F238E27FC236}">
                <a16:creationId xmlns:a16="http://schemas.microsoft.com/office/drawing/2014/main" id="{7A83FC77-BF09-CC14-ADF5-91D16E243AAB}"/>
              </a:ext>
            </a:extLst>
          </p:cNvPr>
          <p:cNvSpPr/>
          <p:nvPr/>
        </p:nvSpPr>
        <p:spPr>
          <a:xfrm>
            <a:off x="236796" y="2140744"/>
            <a:ext cx="1771476" cy="230832"/>
          </a:xfrm>
          <a:prstGeom prst="rect">
            <a:avLst/>
          </a:prstGeom>
        </p:spPr>
        <p:txBody>
          <a:bodyPr wrap="square">
            <a:spAutoFit/>
          </a:bodyPr>
          <a:lstStyle/>
          <a:p>
            <a:pPr algn="r" defTabSz="685800">
              <a:buClrTx/>
              <a:defRPr/>
            </a:pPr>
            <a:r>
              <a:rPr lang="en-US" sz="900" b="1">
                <a:solidFill>
                  <a:srgbClr val="433F3F"/>
                </a:solidFill>
                <a:latin typeface="Trebuchet MS" panose="020B0603020202020204" pitchFamily="34" charset="0"/>
                <a:ea typeface="+mn-ea"/>
                <a:cs typeface="Times New Roman" panose="02020603050405020304" pitchFamily="18" charset="0"/>
              </a:rPr>
              <a:t>Fatigue</a:t>
            </a:r>
          </a:p>
        </p:txBody>
      </p:sp>
      <p:sp>
        <p:nvSpPr>
          <p:cNvPr id="212" name="Rectangle 211">
            <a:extLst>
              <a:ext uri="{FF2B5EF4-FFF2-40B4-BE49-F238E27FC236}">
                <a16:creationId xmlns:a16="http://schemas.microsoft.com/office/drawing/2014/main" id="{D1B77F10-9514-294E-B92E-2F4EC96E4EF7}"/>
              </a:ext>
            </a:extLst>
          </p:cNvPr>
          <p:cNvSpPr/>
          <p:nvPr/>
        </p:nvSpPr>
        <p:spPr>
          <a:xfrm>
            <a:off x="236796" y="2285721"/>
            <a:ext cx="1771476" cy="230832"/>
          </a:xfrm>
          <a:prstGeom prst="rect">
            <a:avLst/>
          </a:prstGeom>
        </p:spPr>
        <p:txBody>
          <a:bodyPr wrap="square">
            <a:spAutoFit/>
          </a:bodyPr>
          <a:lstStyle/>
          <a:p>
            <a:pPr algn="r" defTabSz="685800">
              <a:buClrTx/>
              <a:defRPr/>
            </a:pPr>
            <a:r>
              <a:rPr lang="en-US" sz="900" b="1">
                <a:solidFill>
                  <a:srgbClr val="433F3F"/>
                </a:solidFill>
                <a:latin typeface="Trebuchet MS" panose="020B0603020202020204" pitchFamily="34" charset="0"/>
                <a:ea typeface="+mn-ea"/>
                <a:cs typeface="Times New Roman" panose="02020603050405020304" pitchFamily="18" charset="0"/>
              </a:rPr>
              <a:t>Decreased appetite</a:t>
            </a:r>
          </a:p>
        </p:txBody>
      </p:sp>
      <p:sp>
        <p:nvSpPr>
          <p:cNvPr id="213" name="Rectangle 212">
            <a:extLst>
              <a:ext uri="{FF2B5EF4-FFF2-40B4-BE49-F238E27FC236}">
                <a16:creationId xmlns:a16="http://schemas.microsoft.com/office/drawing/2014/main" id="{32FD5AC6-EB36-ECEB-B933-66731A0645A7}"/>
              </a:ext>
            </a:extLst>
          </p:cNvPr>
          <p:cNvSpPr/>
          <p:nvPr/>
        </p:nvSpPr>
        <p:spPr>
          <a:xfrm>
            <a:off x="236796" y="2430698"/>
            <a:ext cx="1771476" cy="230832"/>
          </a:xfrm>
          <a:prstGeom prst="rect">
            <a:avLst/>
          </a:prstGeom>
        </p:spPr>
        <p:txBody>
          <a:bodyPr wrap="square">
            <a:spAutoFit/>
          </a:bodyPr>
          <a:lstStyle/>
          <a:p>
            <a:pPr algn="r" defTabSz="685800">
              <a:buClrTx/>
              <a:defRPr/>
            </a:pPr>
            <a:r>
              <a:rPr lang="en-US" sz="900" b="1">
                <a:solidFill>
                  <a:srgbClr val="433F3F"/>
                </a:solidFill>
                <a:latin typeface="Trebuchet MS" panose="020B0603020202020204" pitchFamily="34" charset="0"/>
                <a:ea typeface="+mn-ea"/>
                <a:cs typeface="Times New Roman" panose="02020603050405020304" pitchFamily="18" charset="0"/>
              </a:rPr>
              <a:t>Decreased platelet count</a:t>
            </a:r>
          </a:p>
        </p:txBody>
      </p:sp>
      <p:sp>
        <p:nvSpPr>
          <p:cNvPr id="214" name="Rectangle 213">
            <a:extLst>
              <a:ext uri="{FF2B5EF4-FFF2-40B4-BE49-F238E27FC236}">
                <a16:creationId xmlns:a16="http://schemas.microsoft.com/office/drawing/2014/main" id="{EF7476B5-191A-EE24-7F55-47C26A0B6EFF}"/>
              </a:ext>
            </a:extLst>
          </p:cNvPr>
          <p:cNvSpPr/>
          <p:nvPr/>
        </p:nvSpPr>
        <p:spPr>
          <a:xfrm>
            <a:off x="236796" y="2575675"/>
            <a:ext cx="1771476" cy="230832"/>
          </a:xfrm>
          <a:prstGeom prst="rect">
            <a:avLst/>
          </a:prstGeom>
        </p:spPr>
        <p:txBody>
          <a:bodyPr wrap="square">
            <a:spAutoFit/>
          </a:bodyPr>
          <a:lstStyle/>
          <a:p>
            <a:pPr algn="r" defTabSz="685800">
              <a:buClrTx/>
              <a:defRPr/>
            </a:pPr>
            <a:r>
              <a:rPr lang="en-US" sz="900" b="1">
                <a:solidFill>
                  <a:srgbClr val="433F3F"/>
                </a:solidFill>
                <a:latin typeface="Trebuchet MS" panose="020B0603020202020204" pitchFamily="34" charset="0"/>
                <a:ea typeface="+mn-ea"/>
                <a:cs typeface="Times New Roman" panose="02020603050405020304" pitchFamily="18" charset="0"/>
              </a:rPr>
              <a:t>Decreased WBC count</a:t>
            </a:r>
          </a:p>
        </p:txBody>
      </p:sp>
      <p:sp>
        <p:nvSpPr>
          <p:cNvPr id="215" name="Rectangle 214">
            <a:extLst>
              <a:ext uri="{FF2B5EF4-FFF2-40B4-BE49-F238E27FC236}">
                <a16:creationId xmlns:a16="http://schemas.microsoft.com/office/drawing/2014/main" id="{3273DDC1-C01B-A8F9-7394-BA89B402FAFE}"/>
              </a:ext>
            </a:extLst>
          </p:cNvPr>
          <p:cNvSpPr/>
          <p:nvPr/>
        </p:nvSpPr>
        <p:spPr>
          <a:xfrm>
            <a:off x="236796" y="2720653"/>
            <a:ext cx="1771476" cy="230832"/>
          </a:xfrm>
          <a:prstGeom prst="rect">
            <a:avLst/>
          </a:prstGeom>
        </p:spPr>
        <p:txBody>
          <a:bodyPr wrap="square">
            <a:spAutoFit/>
          </a:bodyPr>
          <a:lstStyle/>
          <a:p>
            <a:pPr algn="r" defTabSz="685800">
              <a:buClrTx/>
              <a:defRPr/>
            </a:pPr>
            <a:r>
              <a:rPr lang="en-US" sz="900" b="1">
                <a:solidFill>
                  <a:srgbClr val="433F3F"/>
                </a:solidFill>
                <a:latin typeface="Trebuchet MS" panose="020B0603020202020204" pitchFamily="34" charset="0"/>
                <a:ea typeface="+mn-ea"/>
                <a:cs typeface="Times New Roman" panose="02020603050405020304" pitchFamily="18" charset="0"/>
              </a:rPr>
              <a:t>Vomiting</a:t>
            </a:r>
          </a:p>
        </p:txBody>
      </p:sp>
      <p:sp>
        <p:nvSpPr>
          <p:cNvPr id="216" name="Rectangle 215">
            <a:extLst>
              <a:ext uri="{FF2B5EF4-FFF2-40B4-BE49-F238E27FC236}">
                <a16:creationId xmlns:a16="http://schemas.microsoft.com/office/drawing/2014/main" id="{C0C7D88E-B125-D0AC-5B22-981BEAD5724A}"/>
              </a:ext>
            </a:extLst>
          </p:cNvPr>
          <p:cNvSpPr/>
          <p:nvPr/>
        </p:nvSpPr>
        <p:spPr>
          <a:xfrm>
            <a:off x="236796" y="2865630"/>
            <a:ext cx="1771476" cy="230832"/>
          </a:xfrm>
          <a:prstGeom prst="rect">
            <a:avLst/>
          </a:prstGeom>
        </p:spPr>
        <p:txBody>
          <a:bodyPr wrap="square">
            <a:spAutoFit/>
          </a:bodyPr>
          <a:lstStyle/>
          <a:p>
            <a:pPr algn="r" defTabSz="685800">
              <a:buClrTx/>
              <a:defRPr/>
            </a:pPr>
            <a:r>
              <a:rPr lang="en-US" sz="900" b="1">
                <a:solidFill>
                  <a:srgbClr val="433F3F"/>
                </a:solidFill>
                <a:latin typeface="Trebuchet MS" panose="020B0603020202020204" pitchFamily="34" charset="0"/>
                <a:ea typeface="+mn-ea"/>
                <a:cs typeface="Times New Roman" panose="02020603050405020304" pitchFamily="18" charset="0"/>
              </a:rPr>
              <a:t>Asthenia</a:t>
            </a:r>
          </a:p>
        </p:txBody>
      </p:sp>
      <p:sp>
        <p:nvSpPr>
          <p:cNvPr id="217" name="Rectangle 216">
            <a:extLst>
              <a:ext uri="{FF2B5EF4-FFF2-40B4-BE49-F238E27FC236}">
                <a16:creationId xmlns:a16="http://schemas.microsoft.com/office/drawing/2014/main" id="{4E5E424E-4B54-7D0A-47AA-382CF7BA6140}"/>
              </a:ext>
            </a:extLst>
          </p:cNvPr>
          <p:cNvSpPr/>
          <p:nvPr/>
        </p:nvSpPr>
        <p:spPr>
          <a:xfrm>
            <a:off x="236796" y="3010607"/>
            <a:ext cx="1771476" cy="230832"/>
          </a:xfrm>
          <a:prstGeom prst="rect">
            <a:avLst/>
          </a:prstGeom>
        </p:spPr>
        <p:txBody>
          <a:bodyPr wrap="square">
            <a:spAutoFit/>
          </a:bodyPr>
          <a:lstStyle/>
          <a:p>
            <a:pPr algn="r" defTabSz="685800">
              <a:buClrTx/>
              <a:defRPr/>
            </a:pPr>
            <a:r>
              <a:rPr lang="en-US" sz="900" b="1">
                <a:solidFill>
                  <a:srgbClr val="433F3F"/>
                </a:solidFill>
                <a:latin typeface="Trebuchet MS" panose="020B0603020202020204" pitchFamily="34" charset="0"/>
                <a:ea typeface="+mn-ea"/>
                <a:cs typeface="Times New Roman" panose="02020603050405020304" pitchFamily="18" charset="0"/>
              </a:rPr>
              <a:t>Thrombocytopenia</a:t>
            </a:r>
          </a:p>
        </p:txBody>
      </p:sp>
      <p:sp>
        <p:nvSpPr>
          <p:cNvPr id="218" name="Rectangle 217">
            <a:extLst>
              <a:ext uri="{FF2B5EF4-FFF2-40B4-BE49-F238E27FC236}">
                <a16:creationId xmlns:a16="http://schemas.microsoft.com/office/drawing/2014/main" id="{E3CBE14D-7962-97C4-5A04-D92C0E1197B5}"/>
              </a:ext>
            </a:extLst>
          </p:cNvPr>
          <p:cNvSpPr/>
          <p:nvPr/>
        </p:nvSpPr>
        <p:spPr>
          <a:xfrm>
            <a:off x="236796" y="3155584"/>
            <a:ext cx="1771476" cy="230832"/>
          </a:xfrm>
          <a:prstGeom prst="rect">
            <a:avLst/>
          </a:prstGeom>
        </p:spPr>
        <p:txBody>
          <a:bodyPr wrap="square">
            <a:spAutoFit/>
          </a:bodyPr>
          <a:lstStyle/>
          <a:p>
            <a:pPr algn="r" defTabSz="685800">
              <a:buClrTx/>
              <a:defRPr/>
            </a:pPr>
            <a:r>
              <a:rPr lang="en-US" sz="900" b="1">
                <a:solidFill>
                  <a:srgbClr val="433F3F"/>
                </a:solidFill>
                <a:latin typeface="Trebuchet MS" panose="020B0603020202020204" pitchFamily="34" charset="0"/>
                <a:ea typeface="+mn-ea"/>
                <a:cs typeface="Times New Roman" panose="02020603050405020304" pitchFamily="18" charset="0"/>
              </a:rPr>
              <a:t>Pruritus</a:t>
            </a:r>
          </a:p>
        </p:txBody>
      </p:sp>
      <p:sp>
        <p:nvSpPr>
          <p:cNvPr id="219" name="Rectangle 218">
            <a:extLst>
              <a:ext uri="{FF2B5EF4-FFF2-40B4-BE49-F238E27FC236}">
                <a16:creationId xmlns:a16="http://schemas.microsoft.com/office/drawing/2014/main" id="{A90287EC-8B45-4B4B-1417-C660681F0FD3}"/>
              </a:ext>
            </a:extLst>
          </p:cNvPr>
          <p:cNvSpPr/>
          <p:nvPr/>
        </p:nvSpPr>
        <p:spPr>
          <a:xfrm>
            <a:off x="236796" y="3300562"/>
            <a:ext cx="1771476" cy="230832"/>
          </a:xfrm>
          <a:prstGeom prst="rect">
            <a:avLst/>
          </a:prstGeom>
        </p:spPr>
        <p:txBody>
          <a:bodyPr wrap="square">
            <a:spAutoFit/>
          </a:bodyPr>
          <a:lstStyle/>
          <a:p>
            <a:pPr algn="r" defTabSz="685800">
              <a:buClrTx/>
              <a:defRPr/>
            </a:pPr>
            <a:r>
              <a:rPr lang="en-US" sz="900" b="1">
                <a:solidFill>
                  <a:srgbClr val="433F3F"/>
                </a:solidFill>
                <a:latin typeface="Trebuchet MS" panose="020B0603020202020204" pitchFamily="34" charset="0"/>
                <a:ea typeface="+mn-ea"/>
                <a:cs typeface="Times New Roman" panose="02020603050405020304" pitchFamily="18" charset="0"/>
              </a:rPr>
              <a:t>Constipation</a:t>
            </a:r>
          </a:p>
        </p:txBody>
      </p:sp>
      <p:sp>
        <p:nvSpPr>
          <p:cNvPr id="220" name="Rectangle 219">
            <a:extLst>
              <a:ext uri="{FF2B5EF4-FFF2-40B4-BE49-F238E27FC236}">
                <a16:creationId xmlns:a16="http://schemas.microsoft.com/office/drawing/2014/main" id="{02947386-852F-9601-A0B6-E710D09C3A9C}"/>
              </a:ext>
            </a:extLst>
          </p:cNvPr>
          <p:cNvSpPr/>
          <p:nvPr/>
        </p:nvSpPr>
        <p:spPr>
          <a:xfrm>
            <a:off x="236796" y="3445539"/>
            <a:ext cx="1771476" cy="230832"/>
          </a:xfrm>
          <a:prstGeom prst="rect">
            <a:avLst/>
          </a:prstGeom>
        </p:spPr>
        <p:txBody>
          <a:bodyPr wrap="square">
            <a:spAutoFit/>
          </a:bodyPr>
          <a:lstStyle/>
          <a:p>
            <a:pPr algn="r" defTabSz="685800">
              <a:buClrTx/>
              <a:defRPr/>
            </a:pPr>
            <a:r>
              <a:rPr lang="en-US" sz="900" b="1">
                <a:solidFill>
                  <a:srgbClr val="433F3F"/>
                </a:solidFill>
                <a:latin typeface="Trebuchet MS" panose="020B0603020202020204" pitchFamily="34" charset="0"/>
                <a:ea typeface="+mn-ea"/>
                <a:cs typeface="Times New Roman" panose="02020603050405020304" pitchFamily="18" charset="0"/>
              </a:rPr>
              <a:t>Rash</a:t>
            </a:r>
          </a:p>
        </p:txBody>
      </p:sp>
      <p:sp>
        <p:nvSpPr>
          <p:cNvPr id="221" name="Rectangle 220">
            <a:extLst>
              <a:ext uri="{FF2B5EF4-FFF2-40B4-BE49-F238E27FC236}">
                <a16:creationId xmlns:a16="http://schemas.microsoft.com/office/drawing/2014/main" id="{90C57008-9B5D-B37A-2A71-D5DDD25BA834}"/>
              </a:ext>
            </a:extLst>
          </p:cNvPr>
          <p:cNvSpPr/>
          <p:nvPr/>
        </p:nvSpPr>
        <p:spPr>
          <a:xfrm>
            <a:off x="236796" y="3590516"/>
            <a:ext cx="1771476" cy="230832"/>
          </a:xfrm>
          <a:prstGeom prst="rect">
            <a:avLst/>
          </a:prstGeom>
        </p:spPr>
        <p:txBody>
          <a:bodyPr wrap="square">
            <a:spAutoFit/>
          </a:bodyPr>
          <a:lstStyle/>
          <a:p>
            <a:pPr algn="r" defTabSz="685800">
              <a:buClrTx/>
              <a:defRPr/>
            </a:pPr>
            <a:r>
              <a:rPr lang="en-US" sz="900" b="1">
                <a:solidFill>
                  <a:srgbClr val="433F3F"/>
                </a:solidFill>
                <a:latin typeface="Trebuchet MS" panose="020B0603020202020204" pitchFamily="34" charset="0"/>
                <a:ea typeface="+mn-ea"/>
                <a:cs typeface="Times New Roman" panose="02020603050405020304" pitchFamily="18" charset="0"/>
              </a:rPr>
              <a:t>Diarrhea</a:t>
            </a:r>
          </a:p>
        </p:txBody>
      </p:sp>
      <p:sp>
        <p:nvSpPr>
          <p:cNvPr id="222" name="Rectangle 221">
            <a:extLst>
              <a:ext uri="{FF2B5EF4-FFF2-40B4-BE49-F238E27FC236}">
                <a16:creationId xmlns:a16="http://schemas.microsoft.com/office/drawing/2014/main" id="{0B1AAFD1-5D62-8DBE-0316-AC93E5860146}"/>
              </a:ext>
            </a:extLst>
          </p:cNvPr>
          <p:cNvSpPr/>
          <p:nvPr/>
        </p:nvSpPr>
        <p:spPr>
          <a:xfrm>
            <a:off x="236796" y="3735493"/>
            <a:ext cx="1771476" cy="230832"/>
          </a:xfrm>
          <a:prstGeom prst="rect">
            <a:avLst/>
          </a:prstGeom>
        </p:spPr>
        <p:txBody>
          <a:bodyPr wrap="square">
            <a:spAutoFit/>
          </a:bodyPr>
          <a:lstStyle/>
          <a:p>
            <a:pPr algn="r" defTabSz="685800">
              <a:buClrTx/>
              <a:defRPr/>
            </a:pPr>
            <a:r>
              <a:rPr lang="en-US" sz="900" b="1">
                <a:solidFill>
                  <a:srgbClr val="433F3F"/>
                </a:solidFill>
                <a:latin typeface="Trebuchet MS" panose="020B0603020202020204" pitchFamily="34" charset="0"/>
                <a:ea typeface="+mn-ea"/>
                <a:cs typeface="Times New Roman" panose="02020603050405020304" pitchFamily="18" charset="0"/>
              </a:rPr>
              <a:t>Hypothyroidism</a:t>
            </a:r>
          </a:p>
        </p:txBody>
      </p:sp>
      <p:sp>
        <p:nvSpPr>
          <p:cNvPr id="223" name="Rectangle 222">
            <a:extLst>
              <a:ext uri="{FF2B5EF4-FFF2-40B4-BE49-F238E27FC236}">
                <a16:creationId xmlns:a16="http://schemas.microsoft.com/office/drawing/2014/main" id="{F87AF06F-3FAF-A1B4-F7A0-EEA02826FDB8}"/>
              </a:ext>
            </a:extLst>
          </p:cNvPr>
          <p:cNvSpPr/>
          <p:nvPr/>
        </p:nvSpPr>
        <p:spPr>
          <a:xfrm>
            <a:off x="236796" y="3880471"/>
            <a:ext cx="1771476" cy="230832"/>
          </a:xfrm>
          <a:prstGeom prst="rect">
            <a:avLst/>
          </a:prstGeom>
        </p:spPr>
        <p:txBody>
          <a:bodyPr wrap="square">
            <a:spAutoFit/>
          </a:bodyPr>
          <a:lstStyle/>
          <a:p>
            <a:pPr algn="r" defTabSz="685800">
              <a:buClrTx/>
              <a:defRPr/>
            </a:pPr>
            <a:r>
              <a:rPr lang="en-US" sz="900" b="1">
                <a:solidFill>
                  <a:srgbClr val="433F3F"/>
                </a:solidFill>
                <a:latin typeface="Trebuchet MS" panose="020B0603020202020204" pitchFamily="34" charset="0"/>
                <a:ea typeface="+mn-ea"/>
                <a:cs typeface="Times New Roman" panose="02020603050405020304" pitchFamily="18" charset="0"/>
              </a:rPr>
              <a:t>Increased blood creatinine</a:t>
            </a:r>
          </a:p>
        </p:txBody>
      </p:sp>
      <p:sp>
        <p:nvSpPr>
          <p:cNvPr id="224" name="Rectangle 223">
            <a:extLst>
              <a:ext uri="{FF2B5EF4-FFF2-40B4-BE49-F238E27FC236}">
                <a16:creationId xmlns:a16="http://schemas.microsoft.com/office/drawing/2014/main" id="{C7919181-DEBE-7386-9ED2-C4F7B7FE9CF0}"/>
              </a:ext>
            </a:extLst>
          </p:cNvPr>
          <p:cNvSpPr/>
          <p:nvPr/>
        </p:nvSpPr>
        <p:spPr>
          <a:xfrm>
            <a:off x="236796" y="4025447"/>
            <a:ext cx="1771476" cy="230832"/>
          </a:xfrm>
          <a:prstGeom prst="rect">
            <a:avLst/>
          </a:prstGeom>
        </p:spPr>
        <p:txBody>
          <a:bodyPr wrap="square">
            <a:spAutoFit/>
          </a:bodyPr>
          <a:lstStyle/>
          <a:p>
            <a:pPr algn="r" defTabSz="685800">
              <a:buClrTx/>
              <a:defRPr/>
            </a:pPr>
            <a:r>
              <a:rPr lang="en-US" sz="900" b="1">
                <a:solidFill>
                  <a:srgbClr val="433F3F"/>
                </a:solidFill>
                <a:latin typeface="Trebuchet MS" panose="020B0603020202020204" pitchFamily="34" charset="0"/>
                <a:ea typeface="+mn-ea"/>
                <a:cs typeface="Times New Roman" panose="02020603050405020304" pitchFamily="18" charset="0"/>
              </a:rPr>
              <a:t>Leukopenia</a:t>
            </a:r>
          </a:p>
        </p:txBody>
      </p:sp>
      <p:sp>
        <p:nvSpPr>
          <p:cNvPr id="225" name="Rectangle 224">
            <a:extLst>
              <a:ext uri="{FF2B5EF4-FFF2-40B4-BE49-F238E27FC236}">
                <a16:creationId xmlns:a16="http://schemas.microsoft.com/office/drawing/2014/main" id="{7FB08819-8C15-7664-EC42-728E0681F9CA}"/>
              </a:ext>
            </a:extLst>
          </p:cNvPr>
          <p:cNvSpPr/>
          <p:nvPr/>
        </p:nvSpPr>
        <p:spPr>
          <a:xfrm>
            <a:off x="7572011" y="1579844"/>
            <a:ext cx="488355" cy="207749"/>
          </a:xfrm>
          <a:prstGeom prst="rect">
            <a:avLst/>
          </a:prstGeom>
        </p:spPr>
        <p:txBody>
          <a:bodyPr wrap="square">
            <a:spAutoFit/>
          </a:bodyPr>
          <a:lstStyle/>
          <a:p>
            <a:pPr defTabSz="685800">
              <a:buClrTx/>
              <a:defRPr/>
            </a:pPr>
            <a:r>
              <a:rPr lang="en-US" sz="750" b="1">
                <a:solidFill>
                  <a:srgbClr val="433F3F"/>
                </a:solidFill>
                <a:latin typeface="Trebuchet MS" panose="020B0603020202020204"/>
                <a:ea typeface="+mn-ea"/>
                <a:cs typeface="Times New Roman" panose="02020603050405020304" pitchFamily="18" charset="0"/>
              </a:rPr>
              <a:t>48</a:t>
            </a:r>
          </a:p>
        </p:txBody>
      </p:sp>
      <p:sp>
        <p:nvSpPr>
          <p:cNvPr id="226" name="Rectangle 225">
            <a:extLst>
              <a:ext uri="{FF2B5EF4-FFF2-40B4-BE49-F238E27FC236}">
                <a16:creationId xmlns:a16="http://schemas.microsoft.com/office/drawing/2014/main" id="{1F33A1BF-92BC-0080-7529-5B65A53583FB}"/>
              </a:ext>
            </a:extLst>
          </p:cNvPr>
          <p:cNvSpPr/>
          <p:nvPr/>
        </p:nvSpPr>
        <p:spPr>
          <a:xfrm>
            <a:off x="7811689" y="3206168"/>
            <a:ext cx="205740" cy="167132"/>
          </a:xfrm>
          <a:prstGeom prst="rect">
            <a:avLst/>
          </a:prstGeom>
          <a:solidFill>
            <a:srgbClr val="009FBA">
              <a:alpha val="50000"/>
            </a:srgbClr>
          </a:solidFill>
          <a:ln w="12700" cap="flat" cmpd="sng" algn="ctr">
            <a:noFill/>
            <a:prstDash val="solid"/>
            <a:miter lim="800000"/>
          </a:ln>
          <a:effectLst/>
        </p:spPr>
        <p:txBody>
          <a:bodyPr rtlCol="0" anchor="ctr"/>
          <a:lstStyle/>
          <a:p>
            <a:pPr algn="ctr" defTabSz="685800">
              <a:buClrTx/>
              <a:defRPr/>
            </a:pPr>
            <a:endParaRPr lang="en-US" sz="1620">
              <a:solidFill>
                <a:srgbClr val="433F3F"/>
              </a:solidFill>
              <a:latin typeface="Calibri" panose="020F0502020204030204"/>
              <a:ea typeface="+mn-ea"/>
              <a:cs typeface="+mn-cs"/>
            </a:endParaRPr>
          </a:p>
        </p:txBody>
      </p:sp>
      <p:sp>
        <p:nvSpPr>
          <p:cNvPr id="227" name="Rectangle 226">
            <a:extLst>
              <a:ext uri="{FF2B5EF4-FFF2-40B4-BE49-F238E27FC236}">
                <a16:creationId xmlns:a16="http://schemas.microsoft.com/office/drawing/2014/main" id="{EEC349F6-5452-D7F2-43B8-31926CDB7926}"/>
              </a:ext>
            </a:extLst>
          </p:cNvPr>
          <p:cNvSpPr/>
          <p:nvPr/>
        </p:nvSpPr>
        <p:spPr>
          <a:xfrm>
            <a:off x="7811689" y="3383811"/>
            <a:ext cx="205740" cy="167132"/>
          </a:xfrm>
          <a:prstGeom prst="rect">
            <a:avLst/>
          </a:prstGeom>
          <a:solidFill>
            <a:srgbClr val="595454">
              <a:alpha val="50000"/>
            </a:srgbClr>
          </a:solidFill>
          <a:ln w="12700" cap="flat" cmpd="sng" algn="ctr">
            <a:noFill/>
            <a:prstDash val="solid"/>
            <a:miter lim="800000"/>
          </a:ln>
          <a:effectLst/>
        </p:spPr>
        <p:txBody>
          <a:bodyPr rtlCol="0" anchor="ctr"/>
          <a:lstStyle/>
          <a:p>
            <a:pPr algn="ctr" defTabSz="685800">
              <a:buClrTx/>
              <a:defRPr/>
            </a:pPr>
            <a:endParaRPr lang="en-US" sz="1620">
              <a:solidFill>
                <a:srgbClr val="433F3F"/>
              </a:solidFill>
              <a:latin typeface="Calibri" panose="020F0502020204030204"/>
              <a:ea typeface="+mn-ea"/>
              <a:cs typeface="+mn-cs"/>
            </a:endParaRPr>
          </a:p>
        </p:txBody>
      </p:sp>
      <p:sp>
        <p:nvSpPr>
          <p:cNvPr id="228" name="TextBox 227">
            <a:extLst>
              <a:ext uri="{FF2B5EF4-FFF2-40B4-BE49-F238E27FC236}">
                <a16:creationId xmlns:a16="http://schemas.microsoft.com/office/drawing/2014/main" id="{3A7A69AA-20DE-771F-9136-31AF7F86BC65}"/>
              </a:ext>
            </a:extLst>
          </p:cNvPr>
          <p:cNvSpPr txBox="1"/>
          <p:nvPr/>
        </p:nvSpPr>
        <p:spPr>
          <a:xfrm>
            <a:off x="8017430" y="3261634"/>
            <a:ext cx="806631" cy="253916"/>
          </a:xfrm>
          <a:prstGeom prst="rect">
            <a:avLst/>
          </a:prstGeom>
          <a:noFill/>
        </p:spPr>
        <p:txBody>
          <a:bodyPr wrap="none" rtlCol="0">
            <a:spAutoFit/>
          </a:bodyPr>
          <a:lstStyle/>
          <a:p>
            <a:pPr defTabSz="685800">
              <a:buClrTx/>
              <a:defRPr/>
            </a:pPr>
            <a:r>
              <a:rPr lang="en-US" sz="1050" b="1">
                <a:solidFill>
                  <a:srgbClr val="433F3F"/>
                </a:solidFill>
                <a:latin typeface="Trebuchet MS" panose="020B0603020202020204" pitchFamily="34" charset="0"/>
                <a:ea typeface="+mn-ea"/>
                <a:cs typeface="Times New Roman" panose="02020603050405020304" pitchFamily="18" charset="0"/>
              </a:rPr>
              <a:t>Grade 1–2</a:t>
            </a:r>
          </a:p>
        </p:txBody>
      </p:sp>
      <p:sp>
        <p:nvSpPr>
          <p:cNvPr id="230" name="Rectangle 229">
            <a:extLst>
              <a:ext uri="{FF2B5EF4-FFF2-40B4-BE49-F238E27FC236}">
                <a16:creationId xmlns:a16="http://schemas.microsoft.com/office/drawing/2014/main" id="{1C926B04-F564-2521-60FC-47820CD233D8}"/>
              </a:ext>
            </a:extLst>
          </p:cNvPr>
          <p:cNvSpPr/>
          <p:nvPr/>
        </p:nvSpPr>
        <p:spPr>
          <a:xfrm>
            <a:off x="7811689" y="3606019"/>
            <a:ext cx="205740" cy="167132"/>
          </a:xfrm>
          <a:prstGeom prst="rect">
            <a:avLst/>
          </a:prstGeom>
          <a:solidFill>
            <a:srgbClr val="009FBA"/>
          </a:solidFill>
          <a:ln w="12700" cap="flat" cmpd="sng" algn="ctr">
            <a:noFill/>
            <a:prstDash val="solid"/>
            <a:miter lim="800000"/>
          </a:ln>
          <a:effectLst/>
        </p:spPr>
        <p:txBody>
          <a:bodyPr rtlCol="0" anchor="ctr"/>
          <a:lstStyle/>
          <a:p>
            <a:pPr algn="ctr" defTabSz="685800">
              <a:buClrTx/>
              <a:defRPr/>
            </a:pPr>
            <a:endParaRPr lang="en-US" sz="1620">
              <a:solidFill>
                <a:srgbClr val="433F3F"/>
              </a:solidFill>
              <a:latin typeface="Calibri" panose="020F0502020204030204"/>
              <a:ea typeface="+mn-ea"/>
              <a:cs typeface="+mn-cs"/>
            </a:endParaRPr>
          </a:p>
        </p:txBody>
      </p:sp>
      <p:sp>
        <p:nvSpPr>
          <p:cNvPr id="231" name="Rectangle 230">
            <a:extLst>
              <a:ext uri="{FF2B5EF4-FFF2-40B4-BE49-F238E27FC236}">
                <a16:creationId xmlns:a16="http://schemas.microsoft.com/office/drawing/2014/main" id="{B7B92BEA-34F9-7EBF-495C-2E3C357C7CD8}"/>
              </a:ext>
            </a:extLst>
          </p:cNvPr>
          <p:cNvSpPr/>
          <p:nvPr/>
        </p:nvSpPr>
        <p:spPr>
          <a:xfrm>
            <a:off x="7811689" y="3789670"/>
            <a:ext cx="205740" cy="167132"/>
          </a:xfrm>
          <a:prstGeom prst="rect">
            <a:avLst/>
          </a:prstGeom>
          <a:solidFill>
            <a:srgbClr val="595454"/>
          </a:solidFill>
          <a:ln w="12700" cap="flat" cmpd="sng" algn="ctr">
            <a:noFill/>
            <a:prstDash val="solid"/>
            <a:miter lim="800000"/>
          </a:ln>
          <a:effectLst/>
        </p:spPr>
        <p:txBody>
          <a:bodyPr rtlCol="0" anchor="ctr"/>
          <a:lstStyle/>
          <a:p>
            <a:pPr algn="ctr" defTabSz="685800">
              <a:buClrTx/>
              <a:defRPr/>
            </a:pPr>
            <a:endParaRPr lang="en-US" sz="1620">
              <a:solidFill>
                <a:srgbClr val="595454"/>
              </a:solidFill>
              <a:latin typeface="Calibri" panose="020F0502020204030204"/>
              <a:ea typeface="+mn-ea"/>
              <a:cs typeface="+mn-cs"/>
            </a:endParaRPr>
          </a:p>
        </p:txBody>
      </p:sp>
      <p:sp>
        <p:nvSpPr>
          <p:cNvPr id="232" name="TextBox 231">
            <a:extLst>
              <a:ext uri="{FF2B5EF4-FFF2-40B4-BE49-F238E27FC236}">
                <a16:creationId xmlns:a16="http://schemas.microsoft.com/office/drawing/2014/main" id="{06ECDA7C-4448-4AC2-C83F-AC9E348A996F}"/>
              </a:ext>
            </a:extLst>
          </p:cNvPr>
          <p:cNvSpPr txBox="1"/>
          <p:nvPr/>
        </p:nvSpPr>
        <p:spPr>
          <a:xfrm>
            <a:off x="8014197" y="3654604"/>
            <a:ext cx="797013" cy="253916"/>
          </a:xfrm>
          <a:prstGeom prst="rect">
            <a:avLst/>
          </a:prstGeom>
          <a:noFill/>
        </p:spPr>
        <p:txBody>
          <a:bodyPr wrap="none" rtlCol="0">
            <a:spAutoFit/>
          </a:bodyPr>
          <a:lstStyle/>
          <a:p>
            <a:pPr defTabSz="685800">
              <a:buClrTx/>
              <a:defRPr/>
            </a:pPr>
            <a:r>
              <a:rPr lang="en-US" sz="1050" b="1" dirty="0">
                <a:solidFill>
                  <a:srgbClr val="433F3F"/>
                </a:solidFill>
                <a:latin typeface="Trebuchet MS" panose="020B0603020202020204" pitchFamily="34" charset="0"/>
                <a:ea typeface="+mn-ea"/>
                <a:cs typeface="Times New Roman" panose="02020603050405020304" pitchFamily="18" charset="0"/>
              </a:rPr>
              <a:t>Grade ≥ 3</a:t>
            </a:r>
          </a:p>
        </p:txBody>
      </p:sp>
      <p:sp>
        <p:nvSpPr>
          <p:cNvPr id="233" name="Rectangle 232">
            <a:extLst>
              <a:ext uri="{FF2B5EF4-FFF2-40B4-BE49-F238E27FC236}">
                <a16:creationId xmlns:a16="http://schemas.microsoft.com/office/drawing/2014/main" id="{F1236EE8-2D57-129F-F520-432F3D852183}"/>
              </a:ext>
            </a:extLst>
          </p:cNvPr>
          <p:cNvSpPr/>
          <p:nvPr/>
        </p:nvSpPr>
        <p:spPr>
          <a:xfrm>
            <a:off x="3617392" y="1579844"/>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22</a:t>
            </a:r>
          </a:p>
        </p:txBody>
      </p:sp>
      <p:sp>
        <p:nvSpPr>
          <p:cNvPr id="234" name="Rectangle 233">
            <a:extLst>
              <a:ext uri="{FF2B5EF4-FFF2-40B4-BE49-F238E27FC236}">
                <a16:creationId xmlns:a16="http://schemas.microsoft.com/office/drawing/2014/main" id="{0D5EAF17-8161-4BDC-010B-BB533E1F9036}"/>
              </a:ext>
            </a:extLst>
          </p:cNvPr>
          <p:cNvSpPr/>
          <p:nvPr/>
        </p:nvSpPr>
        <p:spPr>
          <a:xfrm>
            <a:off x="6039321" y="1579844"/>
            <a:ext cx="488355" cy="207749"/>
          </a:xfrm>
          <a:prstGeom prst="rect">
            <a:avLst/>
          </a:prstGeom>
        </p:spPr>
        <p:txBody>
          <a:bodyPr wrap="square">
            <a:spAutoFit/>
          </a:bodyPr>
          <a:lstStyle/>
          <a:p>
            <a:pPr defTabSz="685800">
              <a:buClrTx/>
              <a:defRPr/>
            </a:pPr>
            <a:r>
              <a:rPr lang="en-US" sz="750" b="1">
                <a:solidFill>
                  <a:srgbClr val="433F3F"/>
                </a:solidFill>
                <a:latin typeface="Trebuchet MS" panose="020B0603020202020204"/>
                <a:ea typeface="+mn-ea"/>
                <a:cs typeface="Times New Roman" panose="02020603050405020304" pitchFamily="18" charset="0"/>
              </a:rPr>
              <a:t>18</a:t>
            </a:r>
          </a:p>
        </p:txBody>
      </p:sp>
      <p:sp>
        <p:nvSpPr>
          <p:cNvPr id="235" name="Rectangle 234">
            <a:extLst>
              <a:ext uri="{FF2B5EF4-FFF2-40B4-BE49-F238E27FC236}">
                <a16:creationId xmlns:a16="http://schemas.microsoft.com/office/drawing/2014/main" id="{FCA3DF24-748C-2F5E-EFE2-075E582D6E9C}"/>
              </a:ext>
            </a:extLst>
          </p:cNvPr>
          <p:cNvSpPr/>
          <p:nvPr/>
        </p:nvSpPr>
        <p:spPr>
          <a:xfrm>
            <a:off x="2361000" y="1726803"/>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47</a:t>
            </a:r>
          </a:p>
        </p:txBody>
      </p:sp>
      <p:sp>
        <p:nvSpPr>
          <p:cNvPr id="236" name="Rectangle 235">
            <a:extLst>
              <a:ext uri="{FF2B5EF4-FFF2-40B4-BE49-F238E27FC236}">
                <a16:creationId xmlns:a16="http://schemas.microsoft.com/office/drawing/2014/main" id="{ED7BF24E-1362-4562-2553-63A5CB76B68F}"/>
              </a:ext>
            </a:extLst>
          </p:cNvPr>
          <p:cNvSpPr/>
          <p:nvPr/>
        </p:nvSpPr>
        <p:spPr>
          <a:xfrm>
            <a:off x="4731001" y="1726803"/>
            <a:ext cx="488355" cy="207749"/>
          </a:xfrm>
          <a:prstGeom prst="rect">
            <a:avLst/>
          </a:prstGeom>
        </p:spPr>
        <p:txBody>
          <a:bodyPr wrap="square">
            <a:spAutoFit/>
          </a:bodyPr>
          <a:lstStyle/>
          <a:p>
            <a:pPr algn="r" defTabSz="685800">
              <a:buClrTx/>
              <a:defRPr/>
            </a:pPr>
            <a:r>
              <a:rPr lang="en-US" sz="750" b="1" dirty="0">
                <a:solidFill>
                  <a:srgbClr val="433F3F"/>
                </a:solidFill>
                <a:latin typeface="Trebuchet MS" panose="020B0603020202020204"/>
                <a:ea typeface="+mn-ea"/>
                <a:cs typeface="Times New Roman" panose="02020603050405020304" pitchFamily="18" charset="0"/>
              </a:rPr>
              <a:t>&lt; 1</a:t>
            </a:r>
          </a:p>
        </p:txBody>
      </p:sp>
      <p:sp>
        <p:nvSpPr>
          <p:cNvPr id="237" name="Rectangle 236">
            <a:extLst>
              <a:ext uri="{FF2B5EF4-FFF2-40B4-BE49-F238E27FC236}">
                <a16:creationId xmlns:a16="http://schemas.microsoft.com/office/drawing/2014/main" id="{D5DA005A-4E1A-6A3E-37F5-1138F53D208F}"/>
              </a:ext>
            </a:extLst>
          </p:cNvPr>
          <p:cNvSpPr/>
          <p:nvPr/>
        </p:nvSpPr>
        <p:spPr>
          <a:xfrm>
            <a:off x="5191322" y="1726803"/>
            <a:ext cx="488355" cy="207749"/>
          </a:xfrm>
          <a:prstGeom prst="rect">
            <a:avLst/>
          </a:prstGeom>
        </p:spPr>
        <p:txBody>
          <a:bodyPr wrap="square">
            <a:spAutoFit/>
          </a:bodyPr>
          <a:lstStyle/>
          <a:p>
            <a:pPr defTabSz="685800">
              <a:buClrTx/>
              <a:defRPr/>
            </a:pPr>
            <a:r>
              <a:rPr lang="en-US" sz="750" b="1">
                <a:solidFill>
                  <a:srgbClr val="433F3F"/>
                </a:solidFill>
                <a:latin typeface="Trebuchet MS" panose="020B0603020202020204"/>
                <a:ea typeface="+mn-ea"/>
                <a:cs typeface="Times New Roman" panose="02020603050405020304" pitchFamily="18" charset="0"/>
              </a:rPr>
              <a:t>1</a:t>
            </a:r>
          </a:p>
        </p:txBody>
      </p:sp>
      <p:sp>
        <p:nvSpPr>
          <p:cNvPr id="238" name="Rectangle 237">
            <a:extLst>
              <a:ext uri="{FF2B5EF4-FFF2-40B4-BE49-F238E27FC236}">
                <a16:creationId xmlns:a16="http://schemas.microsoft.com/office/drawing/2014/main" id="{3861B2D9-A4E7-9886-BCFB-F784C9AE555E}"/>
              </a:ext>
            </a:extLst>
          </p:cNvPr>
          <p:cNvSpPr/>
          <p:nvPr/>
        </p:nvSpPr>
        <p:spPr>
          <a:xfrm>
            <a:off x="7572011" y="1726803"/>
            <a:ext cx="488355" cy="207749"/>
          </a:xfrm>
          <a:prstGeom prst="rect">
            <a:avLst/>
          </a:prstGeom>
        </p:spPr>
        <p:txBody>
          <a:bodyPr wrap="square">
            <a:spAutoFit/>
          </a:bodyPr>
          <a:lstStyle/>
          <a:p>
            <a:pPr defTabSz="685800">
              <a:buClrTx/>
              <a:defRPr/>
            </a:pPr>
            <a:r>
              <a:rPr lang="en-US" sz="750" b="1">
                <a:solidFill>
                  <a:srgbClr val="433F3F"/>
                </a:solidFill>
                <a:latin typeface="Trebuchet MS" panose="020B0603020202020204"/>
                <a:ea typeface="+mn-ea"/>
                <a:cs typeface="Times New Roman" panose="02020603050405020304" pitchFamily="18" charset="0"/>
              </a:rPr>
              <a:t>48</a:t>
            </a:r>
          </a:p>
        </p:txBody>
      </p:sp>
      <p:sp>
        <p:nvSpPr>
          <p:cNvPr id="240" name="Rectangle 239">
            <a:extLst>
              <a:ext uri="{FF2B5EF4-FFF2-40B4-BE49-F238E27FC236}">
                <a16:creationId xmlns:a16="http://schemas.microsoft.com/office/drawing/2014/main" id="{C6C8D30B-28DF-443B-1F14-7F143E7BFB42}"/>
              </a:ext>
            </a:extLst>
          </p:cNvPr>
          <p:cNvSpPr/>
          <p:nvPr/>
        </p:nvSpPr>
        <p:spPr>
          <a:xfrm>
            <a:off x="3193755" y="1873762"/>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31</a:t>
            </a:r>
          </a:p>
        </p:txBody>
      </p:sp>
      <p:sp>
        <p:nvSpPr>
          <p:cNvPr id="241" name="Rectangle 240">
            <a:extLst>
              <a:ext uri="{FF2B5EF4-FFF2-40B4-BE49-F238E27FC236}">
                <a16:creationId xmlns:a16="http://schemas.microsoft.com/office/drawing/2014/main" id="{7216453E-4017-A364-1E05-10723B0581B2}"/>
              </a:ext>
            </a:extLst>
          </p:cNvPr>
          <p:cNvSpPr/>
          <p:nvPr/>
        </p:nvSpPr>
        <p:spPr>
          <a:xfrm>
            <a:off x="3777414" y="1873762"/>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19</a:t>
            </a:r>
          </a:p>
        </p:txBody>
      </p:sp>
      <p:sp>
        <p:nvSpPr>
          <p:cNvPr id="242" name="Rectangle 241">
            <a:extLst>
              <a:ext uri="{FF2B5EF4-FFF2-40B4-BE49-F238E27FC236}">
                <a16:creationId xmlns:a16="http://schemas.microsoft.com/office/drawing/2014/main" id="{B25CF576-5C88-12EB-892A-5E02E1DDC2CF}"/>
              </a:ext>
            </a:extLst>
          </p:cNvPr>
          <p:cNvSpPr/>
          <p:nvPr/>
        </p:nvSpPr>
        <p:spPr>
          <a:xfrm>
            <a:off x="5918486" y="1873762"/>
            <a:ext cx="488355" cy="207749"/>
          </a:xfrm>
          <a:prstGeom prst="rect">
            <a:avLst/>
          </a:prstGeom>
        </p:spPr>
        <p:txBody>
          <a:bodyPr wrap="square">
            <a:spAutoFit/>
          </a:bodyPr>
          <a:lstStyle/>
          <a:p>
            <a:pPr defTabSz="685800">
              <a:buClrTx/>
              <a:defRPr/>
            </a:pPr>
            <a:r>
              <a:rPr lang="en-US" sz="750" b="1">
                <a:solidFill>
                  <a:srgbClr val="433F3F"/>
                </a:solidFill>
                <a:latin typeface="Trebuchet MS" panose="020B0603020202020204"/>
                <a:ea typeface="+mn-ea"/>
                <a:cs typeface="Times New Roman" panose="02020603050405020304" pitchFamily="18" charset="0"/>
              </a:rPr>
              <a:t>15</a:t>
            </a:r>
          </a:p>
        </p:txBody>
      </p:sp>
      <p:sp>
        <p:nvSpPr>
          <p:cNvPr id="243" name="Rectangle 242">
            <a:extLst>
              <a:ext uri="{FF2B5EF4-FFF2-40B4-BE49-F238E27FC236}">
                <a16:creationId xmlns:a16="http://schemas.microsoft.com/office/drawing/2014/main" id="{A4F74E73-D1AD-AD19-E1A6-ED827F84EC8C}"/>
              </a:ext>
            </a:extLst>
          </p:cNvPr>
          <p:cNvSpPr/>
          <p:nvPr/>
        </p:nvSpPr>
        <p:spPr>
          <a:xfrm>
            <a:off x="6665639" y="1873762"/>
            <a:ext cx="488355" cy="207749"/>
          </a:xfrm>
          <a:prstGeom prst="rect">
            <a:avLst/>
          </a:prstGeom>
        </p:spPr>
        <p:txBody>
          <a:bodyPr wrap="square">
            <a:spAutoFit/>
          </a:bodyPr>
          <a:lstStyle/>
          <a:p>
            <a:pPr defTabSz="685800">
              <a:buClrTx/>
              <a:defRPr/>
            </a:pPr>
            <a:r>
              <a:rPr lang="en-US" sz="750" b="1">
                <a:solidFill>
                  <a:srgbClr val="433F3F"/>
                </a:solidFill>
                <a:latin typeface="Trebuchet MS" panose="020B0603020202020204"/>
                <a:ea typeface="+mn-ea"/>
                <a:cs typeface="Times New Roman" panose="02020603050405020304" pitchFamily="18" charset="0"/>
              </a:rPr>
              <a:t>30</a:t>
            </a:r>
          </a:p>
        </p:txBody>
      </p:sp>
      <p:sp>
        <p:nvSpPr>
          <p:cNvPr id="244" name="Rectangle 243">
            <a:extLst>
              <a:ext uri="{FF2B5EF4-FFF2-40B4-BE49-F238E27FC236}">
                <a16:creationId xmlns:a16="http://schemas.microsoft.com/office/drawing/2014/main" id="{6526C380-8760-93B8-50CA-0F5E86CF0B06}"/>
              </a:ext>
            </a:extLst>
          </p:cNvPr>
          <p:cNvSpPr/>
          <p:nvPr/>
        </p:nvSpPr>
        <p:spPr>
          <a:xfrm>
            <a:off x="3490939" y="2014189"/>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25</a:t>
            </a:r>
          </a:p>
        </p:txBody>
      </p:sp>
      <p:sp>
        <p:nvSpPr>
          <p:cNvPr id="245" name="Rectangle 244">
            <a:extLst>
              <a:ext uri="{FF2B5EF4-FFF2-40B4-BE49-F238E27FC236}">
                <a16:creationId xmlns:a16="http://schemas.microsoft.com/office/drawing/2014/main" id="{34506BCE-9C4F-A436-A150-F4454DBDC90E}"/>
              </a:ext>
            </a:extLst>
          </p:cNvPr>
          <p:cNvSpPr/>
          <p:nvPr/>
        </p:nvSpPr>
        <p:spPr>
          <a:xfrm>
            <a:off x="4002750" y="2014189"/>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14</a:t>
            </a:r>
          </a:p>
        </p:txBody>
      </p:sp>
      <p:sp>
        <p:nvSpPr>
          <p:cNvPr id="246" name="Rectangle 245">
            <a:extLst>
              <a:ext uri="{FF2B5EF4-FFF2-40B4-BE49-F238E27FC236}">
                <a16:creationId xmlns:a16="http://schemas.microsoft.com/office/drawing/2014/main" id="{4D713D4A-1436-FFF2-CA9D-5444A27F2FCA}"/>
              </a:ext>
            </a:extLst>
          </p:cNvPr>
          <p:cNvSpPr/>
          <p:nvPr/>
        </p:nvSpPr>
        <p:spPr>
          <a:xfrm>
            <a:off x="5706212" y="2014189"/>
            <a:ext cx="488355" cy="207749"/>
          </a:xfrm>
          <a:prstGeom prst="rect">
            <a:avLst/>
          </a:prstGeom>
        </p:spPr>
        <p:txBody>
          <a:bodyPr wrap="square">
            <a:spAutoFit/>
          </a:bodyPr>
          <a:lstStyle/>
          <a:p>
            <a:pPr defTabSz="685800">
              <a:buClrTx/>
              <a:defRPr/>
            </a:pPr>
            <a:r>
              <a:rPr lang="en-US" sz="750" b="1">
                <a:solidFill>
                  <a:srgbClr val="433F3F"/>
                </a:solidFill>
                <a:latin typeface="Trebuchet MS" panose="020B0603020202020204"/>
                <a:ea typeface="+mn-ea"/>
                <a:cs typeface="Times New Roman" panose="02020603050405020304" pitchFamily="18" charset="0"/>
              </a:rPr>
              <a:t>11</a:t>
            </a:r>
          </a:p>
        </p:txBody>
      </p:sp>
      <p:sp>
        <p:nvSpPr>
          <p:cNvPr id="247" name="Rectangle 246">
            <a:extLst>
              <a:ext uri="{FF2B5EF4-FFF2-40B4-BE49-F238E27FC236}">
                <a16:creationId xmlns:a16="http://schemas.microsoft.com/office/drawing/2014/main" id="{FEAD718F-817D-FA48-90C4-FDBDCA2D3575}"/>
              </a:ext>
            </a:extLst>
          </p:cNvPr>
          <p:cNvSpPr/>
          <p:nvPr/>
        </p:nvSpPr>
        <p:spPr>
          <a:xfrm>
            <a:off x="6200412" y="2014189"/>
            <a:ext cx="488355" cy="207749"/>
          </a:xfrm>
          <a:prstGeom prst="rect">
            <a:avLst/>
          </a:prstGeom>
        </p:spPr>
        <p:txBody>
          <a:bodyPr wrap="square">
            <a:spAutoFit/>
          </a:bodyPr>
          <a:lstStyle/>
          <a:p>
            <a:pPr defTabSz="685800">
              <a:buClrTx/>
              <a:defRPr/>
            </a:pPr>
            <a:r>
              <a:rPr lang="en-US" sz="750" b="1">
                <a:solidFill>
                  <a:srgbClr val="433F3F"/>
                </a:solidFill>
                <a:latin typeface="Trebuchet MS" panose="020B0603020202020204"/>
                <a:ea typeface="+mn-ea"/>
                <a:cs typeface="Times New Roman" panose="02020603050405020304" pitchFamily="18" charset="0"/>
              </a:rPr>
              <a:t>21</a:t>
            </a:r>
          </a:p>
        </p:txBody>
      </p:sp>
      <p:sp>
        <p:nvSpPr>
          <p:cNvPr id="248" name="Rectangle 247">
            <a:extLst>
              <a:ext uri="{FF2B5EF4-FFF2-40B4-BE49-F238E27FC236}">
                <a16:creationId xmlns:a16="http://schemas.microsoft.com/office/drawing/2014/main" id="{95D40E5B-AF9E-1643-125A-04EA8A4986EA}"/>
              </a:ext>
            </a:extLst>
          </p:cNvPr>
          <p:cNvSpPr/>
          <p:nvPr/>
        </p:nvSpPr>
        <p:spPr>
          <a:xfrm>
            <a:off x="3507266" y="2161148"/>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24</a:t>
            </a:r>
          </a:p>
        </p:txBody>
      </p:sp>
      <p:sp>
        <p:nvSpPr>
          <p:cNvPr id="249" name="Rectangle 248">
            <a:extLst>
              <a:ext uri="{FF2B5EF4-FFF2-40B4-BE49-F238E27FC236}">
                <a16:creationId xmlns:a16="http://schemas.microsoft.com/office/drawing/2014/main" id="{8D240C95-21A0-A02F-8E07-97F7BDBA9D76}"/>
              </a:ext>
            </a:extLst>
          </p:cNvPr>
          <p:cNvSpPr/>
          <p:nvPr/>
        </p:nvSpPr>
        <p:spPr>
          <a:xfrm>
            <a:off x="4633039" y="2161148"/>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2</a:t>
            </a:r>
          </a:p>
        </p:txBody>
      </p:sp>
      <p:sp>
        <p:nvSpPr>
          <p:cNvPr id="250" name="Rectangle 249">
            <a:extLst>
              <a:ext uri="{FF2B5EF4-FFF2-40B4-BE49-F238E27FC236}">
                <a16:creationId xmlns:a16="http://schemas.microsoft.com/office/drawing/2014/main" id="{23750F0E-8A14-054D-8DBF-C5C00562D62D}"/>
              </a:ext>
            </a:extLst>
          </p:cNvPr>
          <p:cNvSpPr/>
          <p:nvPr/>
        </p:nvSpPr>
        <p:spPr>
          <a:xfrm>
            <a:off x="5215263" y="2161148"/>
            <a:ext cx="488355" cy="207749"/>
          </a:xfrm>
          <a:prstGeom prst="rect">
            <a:avLst/>
          </a:prstGeom>
        </p:spPr>
        <p:txBody>
          <a:bodyPr wrap="square">
            <a:spAutoFit/>
          </a:bodyPr>
          <a:lstStyle/>
          <a:p>
            <a:pPr defTabSz="685800">
              <a:buClrTx/>
              <a:defRPr/>
            </a:pPr>
            <a:r>
              <a:rPr lang="en-US" sz="750" b="1">
                <a:solidFill>
                  <a:srgbClr val="433F3F"/>
                </a:solidFill>
                <a:latin typeface="Trebuchet MS" panose="020B0603020202020204"/>
                <a:ea typeface="+mn-ea"/>
                <a:cs typeface="Times New Roman" panose="02020603050405020304" pitchFamily="18" charset="0"/>
              </a:rPr>
              <a:t>1</a:t>
            </a:r>
          </a:p>
        </p:txBody>
      </p:sp>
      <p:sp>
        <p:nvSpPr>
          <p:cNvPr id="251" name="Rectangle 250">
            <a:extLst>
              <a:ext uri="{FF2B5EF4-FFF2-40B4-BE49-F238E27FC236}">
                <a16:creationId xmlns:a16="http://schemas.microsoft.com/office/drawing/2014/main" id="{20A9E68A-E438-3D25-6169-91C18221F05F}"/>
              </a:ext>
            </a:extLst>
          </p:cNvPr>
          <p:cNvSpPr/>
          <p:nvPr/>
        </p:nvSpPr>
        <p:spPr>
          <a:xfrm>
            <a:off x="6368733" y="2161148"/>
            <a:ext cx="488355" cy="207749"/>
          </a:xfrm>
          <a:prstGeom prst="rect">
            <a:avLst/>
          </a:prstGeom>
        </p:spPr>
        <p:txBody>
          <a:bodyPr wrap="square">
            <a:spAutoFit/>
          </a:bodyPr>
          <a:lstStyle/>
          <a:p>
            <a:pPr defTabSz="685800">
              <a:buClrTx/>
              <a:defRPr/>
            </a:pPr>
            <a:r>
              <a:rPr lang="en-US" sz="750" b="1">
                <a:solidFill>
                  <a:srgbClr val="433F3F"/>
                </a:solidFill>
                <a:latin typeface="Trebuchet MS" panose="020B0603020202020204"/>
                <a:ea typeface="+mn-ea"/>
                <a:cs typeface="Times New Roman" panose="02020603050405020304" pitchFamily="18" charset="0"/>
              </a:rPr>
              <a:t>24</a:t>
            </a:r>
          </a:p>
        </p:txBody>
      </p:sp>
      <p:sp>
        <p:nvSpPr>
          <p:cNvPr id="252" name="Rectangle 251">
            <a:extLst>
              <a:ext uri="{FF2B5EF4-FFF2-40B4-BE49-F238E27FC236}">
                <a16:creationId xmlns:a16="http://schemas.microsoft.com/office/drawing/2014/main" id="{1DB32660-D931-7F2C-B793-43ABF18E46FD}"/>
              </a:ext>
            </a:extLst>
          </p:cNvPr>
          <p:cNvSpPr/>
          <p:nvPr/>
        </p:nvSpPr>
        <p:spPr>
          <a:xfrm>
            <a:off x="3606734" y="2308106"/>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22</a:t>
            </a:r>
          </a:p>
        </p:txBody>
      </p:sp>
      <p:sp>
        <p:nvSpPr>
          <p:cNvPr id="253" name="Rectangle 252">
            <a:extLst>
              <a:ext uri="{FF2B5EF4-FFF2-40B4-BE49-F238E27FC236}">
                <a16:creationId xmlns:a16="http://schemas.microsoft.com/office/drawing/2014/main" id="{24A831D1-9FBD-DA2E-8CAC-FE54D3C81BCE}"/>
              </a:ext>
            </a:extLst>
          </p:cNvPr>
          <p:cNvSpPr/>
          <p:nvPr/>
        </p:nvSpPr>
        <p:spPr>
          <a:xfrm>
            <a:off x="5932624" y="2308106"/>
            <a:ext cx="488355" cy="207749"/>
          </a:xfrm>
          <a:prstGeom prst="rect">
            <a:avLst/>
          </a:prstGeom>
        </p:spPr>
        <p:txBody>
          <a:bodyPr wrap="square">
            <a:spAutoFit/>
          </a:bodyPr>
          <a:lstStyle/>
          <a:p>
            <a:pPr defTabSz="685800">
              <a:buClrTx/>
              <a:defRPr/>
            </a:pPr>
            <a:r>
              <a:rPr lang="en-US" sz="750" b="1">
                <a:solidFill>
                  <a:srgbClr val="433F3F"/>
                </a:solidFill>
                <a:latin typeface="Trebuchet MS" panose="020B0603020202020204"/>
                <a:ea typeface="+mn-ea"/>
                <a:cs typeface="Times New Roman" panose="02020603050405020304" pitchFamily="18" charset="0"/>
              </a:rPr>
              <a:t>16</a:t>
            </a:r>
          </a:p>
        </p:txBody>
      </p:sp>
      <p:sp>
        <p:nvSpPr>
          <p:cNvPr id="254" name="Rectangle 253">
            <a:extLst>
              <a:ext uri="{FF2B5EF4-FFF2-40B4-BE49-F238E27FC236}">
                <a16:creationId xmlns:a16="http://schemas.microsoft.com/office/drawing/2014/main" id="{B9E333F1-0D13-C771-85FE-2980963DA7CB}"/>
              </a:ext>
            </a:extLst>
          </p:cNvPr>
          <p:cNvSpPr/>
          <p:nvPr/>
        </p:nvSpPr>
        <p:spPr>
          <a:xfrm>
            <a:off x="5151178" y="2308106"/>
            <a:ext cx="488355" cy="207749"/>
          </a:xfrm>
          <a:prstGeom prst="rect">
            <a:avLst/>
          </a:prstGeom>
        </p:spPr>
        <p:txBody>
          <a:bodyPr wrap="square">
            <a:spAutoFit/>
          </a:bodyPr>
          <a:lstStyle/>
          <a:p>
            <a:pPr defTabSz="685800">
              <a:buClrTx/>
              <a:defRPr/>
            </a:pPr>
            <a:r>
              <a:rPr lang="en-US" sz="750" b="1" dirty="0">
                <a:solidFill>
                  <a:srgbClr val="433F3F"/>
                </a:solidFill>
                <a:latin typeface="Trebuchet MS" panose="020B0603020202020204"/>
                <a:ea typeface="+mn-ea"/>
                <a:cs typeface="Times New Roman" panose="02020603050405020304" pitchFamily="18" charset="0"/>
              </a:rPr>
              <a:t>&lt; 1</a:t>
            </a:r>
          </a:p>
        </p:txBody>
      </p:sp>
      <p:sp>
        <p:nvSpPr>
          <p:cNvPr id="255" name="Rectangle 254">
            <a:extLst>
              <a:ext uri="{FF2B5EF4-FFF2-40B4-BE49-F238E27FC236}">
                <a16:creationId xmlns:a16="http://schemas.microsoft.com/office/drawing/2014/main" id="{00F89FFF-A21E-E4D7-D437-2A5A2111DE46}"/>
              </a:ext>
            </a:extLst>
          </p:cNvPr>
          <p:cNvSpPr/>
          <p:nvPr/>
        </p:nvSpPr>
        <p:spPr>
          <a:xfrm>
            <a:off x="4685018" y="2308106"/>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1</a:t>
            </a:r>
          </a:p>
        </p:txBody>
      </p:sp>
      <p:sp>
        <p:nvSpPr>
          <p:cNvPr id="256" name="Rectangle 255">
            <a:extLst>
              <a:ext uri="{FF2B5EF4-FFF2-40B4-BE49-F238E27FC236}">
                <a16:creationId xmlns:a16="http://schemas.microsoft.com/office/drawing/2014/main" id="{62E49BA0-7725-1ACC-C27C-D896787D836F}"/>
              </a:ext>
            </a:extLst>
          </p:cNvPr>
          <p:cNvSpPr/>
          <p:nvPr/>
        </p:nvSpPr>
        <p:spPr>
          <a:xfrm>
            <a:off x="3641838" y="2450981"/>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22</a:t>
            </a:r>
          </a:p>
        </p:txBody>
      </p:sp>
      <p:sp>
        <p:nvSpPr>
          <p:cNvPr id="257" name="Rectangle 256">
            <a:extLst>
              <a:ext uri="{FF2B5EF4-FFF2-40B4-BE49-F238E27FC236}">
                <a16:creationId xmlns:a16="http://schemas.microsoft.com/office/drawing/2014/main" id="{081EF41C-7995-9605-4F3F-4127BD7F6077}"/>
              </a:ext>
            </a:extLst>
          </p:cNvPr>
          <p:cNvSpPr/>
          <p:nvPr/>
        </p:nvSpPr>
        <p:spPr>
          <a:xfrm>
            <a:off x="4350278" y="2450981"/>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8</a:t>
            </a:r>
          </a:p>
        </p:txBody>
      </p:sp>
      <p:sp>
        <p:nvSpPr>
          <p:cNvPr id="259" name="Rectangle 258">
            <a:extLst>
              <a:ext uri="{FF2B5EF4-FFF2-40B4-BE49-F238E27FC236}">
                <a16:creationId xmlns:a16="http://schemas.microsoft.com/office/drawing/2014/main" id="{49D2DF1C-925D-4716-9D4C-3BFC38A652FB}"/>
              </a:ext>
            </a:extLst>
          </p:cNvPr>
          <p:cNvSpPr/>
          <p:nvPr/>
        </p:nvSpPr>
        <p:spPr>
          <a:xfrm>
            <a:off x="5391887" y="2450981"/>
            <a:ext cx="488355" cy="207749"/>
          </a:xfrm>
          <a:prstGeom prst="rect">
            <a:avLst/>
          </a:prstGeom>
        </p:spPr>
        <p:txBody>
          <a:bodyPr wrap="square">
            <a:spAutoFit/>
          </a:bodyPr>
          <a:lstStyle/>
          <a:p>
            <a:pPr defTabSz="685800">
              <a:buClrTx/>
              <a:defRPr/>
            </a:pPr>
            <a:r>
              <a:rPr lang="en-US" sz="750" b="1">
                <a:solidFill>
                  <a:srgbClr val="433F3F"/>
                </a:solidFill>
                <a:latin typeface="Trebuchet MS" panose="020B0603020202020204"/>
                <a:ea typeface="+mn-ea"/>
                <a:cs typeface="Times New Roman" panose="02020603050405020304" pitchFamily="18" charset="0"/>
              </a:rPr>
              <a:t>5</a:t>
            </a:r>
          </a:p>
        </p:txBody>
      </p:sp>
      <p:sp>
        <p:nvSpPr>
          <p:cNvPr id="260" name="Rectangle 259">
            <a:extLst>
              <a:ext uri="{FF2B5EF4-FFF2-40B4-BE49-F238E27FC236}">
                <a16:creationId xmlns:a16="http://schemas.microsoft.com/office/drawing/2014/main" id="{264AE988-2E6C-035F-1510-8ACB5CED90B3}"/>
              </a:ext>
            </a:extLst>
          </p:cNvPr>
          <p:cNvSpPr/>
          <p:nvPr/>
        </p:nvSpPr>
        <p:spPr>
          <a:xfrm>
            <a:off x="5899286" y="2450981"/>
            <a:ext cx="488355" cy="207749"/>
          </a:xfrm>
          <a:prstGeom prst="rect">
            <a:avLst/>
          </a:prstGeom>
        </p:spPr>
        <p:txBody>
          <a:bodyPr wrap="square">
            <a:spAutoFit/>
          </a:bodyPr>
          <a:lstStyle/>
          <a:p>
            <a:pPr defTabSz="685800">
              <a:buClrTx/>
              <a:defRPr/>
            </a:pPr>
            <a:r>
              <a:rPr lang="en-US" sz="750" b="1">
                <a:solidFill>
                  <a:srgbClr val="433F3F"/>
                </a:solidFill>
                <a:latin typeface="Trebuchet MS" panose="020B0603020202020204"/>
                <a:ea typeface="+mn-ea"/>
                <a:cs typeface="Times New Roman" panose="02020603050405020304" pitchFamily="18" charset="0"/>
              </a:rPr>
              <a:t>15</a:t>
            </a:r>
          </a:p>
        </p:txBody>
      </p:sp>
      <p:sp>
        <p:nvSpPr>
          <p:cNvPr id="261" name="Rectangle 260">
            <a:extLst>
              <a:ext uri="{FF2B5EF4-FFF2-40B4-BE49-F238E27FC236}">
                <a16:creationId xmlns:a16="http://schemas.microsoft.com/office/drawing/2014/main" id="{B1EEAE89-FEF9-EF36-CB7D-E463DEC33388}"/>
              </a:ext>
            </a:extLst>
          </p:cNvPr>
          <p:cNvSpPr/>
          <p:nvPr/>
        </p:nvSpPr>
        <p:spPr>
          <a:xfrm>
            <a:off x="3681709" y="2593856"/>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21</a:t>
            </a:r>
          </a:p>
        </p:txBody>
      </p:sp>
      <p:sp>
        <p:nvSpPr>
          <p:cNvPr id="262" name="Rectangle 261">
            <a:extLst>
              <a:ext uri="{FF2B5EF4-FFF2-40B4-BE49-F238E27FC236}">
                <a16:creationId xmlns:a16="http://schemas.microsoft.com/office/drawing/2014/main" id="{89D45C93-82BE-23B3-3914-597664509488}"/>
              </a:ext>
            </a:extLst>
          </p:cNvPr>
          <p:cNvSpPr/>
          <p:nvPr/>
        </p:nvSpPr>
        <p:spPr>
          <a:xfrm>
            <a:off x="4236113" y="2593856"/>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10</a:t>
            </a:r>
          </a:p>
        </p:txBody>
      </p:sp>
      <p:sp>
        <p:nvSpPr>
          <p:cNvPr id="263" name="Rectangle 262">
            <a:extLst>
              <a:ext uri="{FF2B5EF4-FFF2-40B4-BE49-F238E27FC236}">
                <a16:creationId xmlns:a16="http://schemas.microsoft.com/office/drawing/2014/main" id="{F8D36D45-8BCE-2CFF-5B8D-601EBC46EEC0}"/>
              </a:ext>
            </a:extLst>
          </p:cNvPr>
          <p:cNvSpPr/>
          <p:nvPr/>
        </p:nvSpPr>
        <p:spPr>
          <a:xfrm>
            <a:off x="5334737" y="2593856"/>
            <a:ext cx="488355" cy="207749"/>
          </a:xfrm>
          <a:prstGeom prst="rect">
            <a:avLst/>
          </a:prstGeom>
        </p:spPr>
        <p:txBody>
          <a:bodyPr wrap="square">
            <a:spAutoFit/>
          </a:bodyPr>
          <a:lstStyle/>
          <a:p>
            <a:pPr defTabSz="685800">
              <a:buClrTx/>
              <a:defRPr/>
            </a:pPr>
            <a:r>
              <a:rPr lang="en-US" sz="750" b="1">
                <a:solidFill>
                  <a:srgbClr val="433F3F"/>
                </a:solidFill>
                <a:latin typeface="Trebuchet MS" panose="020B0603020202020204"/>
                <a:ea typeface="+mn-ea"/>
                <a:cs typeface="Times New Roman" panose="02020603050405020304" pitchFamily="18" charset="0"/>
              </a:rPr>
              <a:t>4</a:t>
            </a:r>
          </a:p>
        </p:txBody>
      </p:sp>
      <p:sp>
        <p:nvSpPr>
          <p:cNvPr id="264" name="Rectangle 263">
            <a:extLst>
              <a:ext uri="{FF2B5EF4-FFF2-40B4-BE49-F238E27FC236}">
                <a16:creationId xmlns:a16="http://schemas.microsoft.com/office/drawing/2014/main" id="{9BFA7261-60CC-C434-A0C5-BB002D0EC224}"/>
              </a:ext>
            </a:extLst>
          </p:cNvPr>
          <p:cNvSpPr/>
          <p:nvPr/>
        </p:nvSpPr>
        <p:spPr>
          <a:xfrm>
            <a:off x="5842136" y="2593856"/>
            <a:ext cx="488355" cy="207749"/>
          </a:xfrm>
          <a:prstGeom prst="rect">
            <a:avLst/>
          </a:prstGeom>
        </p:spPr>
        <p:txBody>
          <a:bodyPr wrap="square">
            <a:spAutoFit/>
          </a:bodyPr>
          <a:lstStyle/>
          <a:p>
            <a:pPr defTabSz="685800">
              <a:buClrTx/>
              <a:defRPr/>
            </a:pPr>
            <a:r>
              <a:rPr lang="en-US" sz="750" b="1">
                <a:solidFill>
                  <a:srgbClr val="433F3F"/>
                </a:solidFill>
                <a:latin typeface="Trebuchet MS" panose="020B0603020202020204"/>
                <a:ea typeface="+mn-ea"/>
                <a:cs typeface="Times New Roman" panose="02020603050405020304" pitchFamily="18" charset="0"/>
              </a:rPr>
              <a:t>14</a:t>
            </a:r>
          </a:p>
        </p:txBody>
      </p:sp>
      <p:sp>
        <p:nvSpPr>
          <p:cNvPr id="265" name="Rectangle 264">
            <a:extLst>
              <a:ext uri="{FF2B5EF4-FFF2-40B4-BE49-F238E27FC236}">
                <a16:creationId xmlns:a16="http://schemas.microsoft.com/office/drawing/2014/main" id="{315B5033-B0EB-9690-4563-87C5A16F9D01}"/>
              </a:ext>
            </a:extLst>
          </p:cNvPr>
          <p:cNvSpPr/>
          <p:nvPr/>
        </p:nvSpPr>
        <p:spPr>
          <a:xfrm>
            <a:off x="3821044" y="2741493"/>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18</a:t>
            </a:r>
          </a:p>
        </p:txBody>
      </p:sp>
      <p:sp>
        <p:nvSpPr>
          <p:cNvPr id="266" name="Rectangle 265">
            <a:extLst>
              <a:ext uri="{FF2B5EF4-FFF2-40B4-BE49-F238E27FC236}">
                <a16:creationId xmlns:a16="http://schemas.microsoft.com/office/drawing/2014/main" id="{97DB5819-0305-7133-1C1E-1731894A8EEB}"/>
              </a:ext>
            </a:extLst>
          </p:cNvPr>
          <p:cNvSpPr/>
          <p:nvPr/>
        </p:nvSpPr>
        <p:spPr>
          <a:xfrm>
            <a:off x="4685018" y="2734961"/>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1</a:t>
            </a:r>
          </a:p>
        </p:txBody>
      </p:sp>
      <p:sp>
        <p:nvSpPr>
          <p:cNvPr id="267" name="Rectangle 266">
            <a:extLst>
              <a:ext uri="{FF2B5EF4-FFF2-40B4-BE49-F238E27FC236}">
                <a16:creationId xmlns:a16="http://schemas.microsoft.com/office/drawing/2014/main" id="{83829B45-B471-EFF6-FACB-6AD95D92A4F9}"/>
              </a:ext>
            </a:extLst>
          </p:cNvPr>
          <p:cNvSpPr/>
          <p:nvPr/>
        </p:nvSpPr>
        <p:spPr>
          <a:xfrm>
            <a:off x="5248898" y="2741493"/>
            <a:ext cx="488355" cy="207749"/>
          </a:xfrm>
          <a:prstGeom prst="rect">
            <a:avLst/>
          </a:prstGeom>
        </p:spPr>
        <p:txBody>
          <a:bodyPr wrap="square">
            <a:spAutoFit/>
          </a:bodyPr>
          <a:lstStyle/>
          <a:p>
            <a:pPr defTabSz="685800">
              <a:buClrTx/>
              <a:defRPr/>
            </a:pPr>
            <a:r>
              <a:rPr lang="en-US" sz="750" b="1">
                <a:solidFill>
                  <a:srgbClr val="433F3F"/>
                </a:solidFill>
                <a:latin typeface="Trebuchet MS" panose="020B0603020202020204"/>
                <a:ea typeface="+mn-ea"/>
                <a:cs typeface="Times New Roman" panose="02020603050405020304" pitchFamily="18" charset="0"/>
              </a:rPr>
              <a:t>2</a:t>
            </a:r>
          </a:p>
        </p:txBody>
      </p:sp>
      <p:sp>
        <p:nvSpPr>
          <p:cNvPr id="268" name="Rectangle 267">
            <a:extLst>
              <a:ext uri="{FF2B5EF4-FFF2-40B4-BE49-F238E27FC236}">
                <a16:creationId xmlns:a16="http://schemas.microsoft.com/office/drawing/2014/main" id="{AEC50784-D794-CFE4-C64E-0D5999A7735D}"/>
              </a:ext>
            </a:extLst>
          </p:cNvPr>
          <p:cNvSpPr/>
          <p:nvPr/>
        </p:nvSpPr>
        <p:spPr>
          <a:xfrm>
            <a:off x="5985011" y="2741493"/>
            <a:ext cx="488355" cy="207749"/>
          </a:xfrm>
          <a:prstGeom prst="rect">
            <a:avLst/>
          </a:prstGeom>
        </p:spPr>
        <p:txBody>
          <a:bodyPr wrap="square">
            <a:spAutoFit/>
          </a:bodyPr>
          <a:lstStyle/>
          <a:p>
            <a:pPr defTabSz="685800">
              <a:buClrTx/>
              <a:defRPr/>
            </a:pPr>
            <a:r>
              <a:rPr lang="en-US" sz="750" b="1">
                <a:solidFill>
                  <a:srgbClr val="433F3F"/>
                </a:solidFill>
                <a:latin typeface="Trebuchet MS" panose="020B0603020202020204"/>
                <a:ea typeface="+mn-ea"/>
                <a:cs typeface="Times New Roman" panose="02020603050405020304" pitchFamily="18" charset="0"/>
              </a:rPr>
              <a:t>17</a:t>
            </a:r>
          </a:p>
        </p:txBody>
      </p:sp>
      <p:sp>
        <p:nvSpPr>
          <p:cNvPr id="269" name="Rectangle 268">
            <a:extLst>
              <a:ext uri="{FF2B5EF4-FFF2-40B4-BE49-F238E27FC236}">
                <a16:creationId xmlns:a16="http://schemas.microsoft.com/office/drawing/2014/main" id="{90243E52-8490-0E56-5000-B02DB656A701}"/>
              </a:ext>
            </a:extLst>
          </p:cNvPr>
          <p:cNvSpPr/>
          <p:nvPr/>
        </p:nvSpPr>
        <p:spPr>
          <a:xfrm>
            <a:off x="3957932" y="2884368"/>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15</a:t>
            </a:r>
          </a:p>
        </p:txBody>
      </p:sp>
      <p:sp>
        <p:nvSpPr>
          <p:cNvPr id="270" name="Rectangle 269">
            <a:extLst>
              <a:ext uri="{FF2B5EF4-FFF2-40B4-BE49-F238E27FC236}">
                <a16:creationId xmlns:a16="http://schemas.microsoft.com/office/drawing/2014/main" id="{F96F5F5F-6A67-C954-34BE-340B57C723C8}"/>
              </a:ext>
            </a:extLst>
          </p:cNvPr>
          <p:cNvSpPr/>
          <p:nvPr/>
        </p:nvSpPr>
        <p:spPr>
          <a:xfrm>
            <a:off x="4685018" y="2877836"/>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1</a:t>
            </a:r>
          </a:p>
        </p:txBody>
      </p:sp>
      <p:sp>
        <p:nvSpPr>
          <p:cNvPr id="271" name="Rectangle 270">
            <a:extLst>
              <a:ext uri="{FF2B5EF4-FFF2-40B4-BE49-F238E27FC236}">
                <a16:creationId xmlns:a16="http://schemas.microsoft.com/office/drawing/2014/main" id="{4FE4232B-C2EF-0DDB-A72C-75CA429EEFB6}"/>
              </a:ext>
            </a:extLst>
          </p:cNvPr>
          <p:cNvSpPr/>
          <p:nvPr/>
        </p:nvSpPr>
        <p:spPr>
          <a:xfrm>
            <a:off x="5234610" y="2884368"/>
            <a:ext cx="488355" cy="207749"/>
          </a:xfrm>
          <a:prstGeom prst="rect">
            <a:avLst/>
          </a:prstGeom>
        </p:spPr>
        <p:txBody>
          <a:bodyPr wrap="square">
            <a:spAutoFit/>
          </a:bodyPr>
          <a:lstStyle/>
          <a:p>
            <a:pPr defTabSz="685800">
              <a:buClrTx/>
              <a:defRPr/>
            </a:pPr>
            <a:r>
              <a:rPr lang="en-US" sz="750" b="1">
                <a:solidFill>
                  <a:srgbClr val="433F3F"/>
                </a:solidFill>
                <a:latin typeface="Trebuchet MS" panose="020B0603020202020204"/>
                <a:ea typeface="+mn-ea"/>
                <a:cs typeface="Times New Roman" panose="02020603050405020304" pitchFamily="18" charset="0"/>
              </a:rPr>
              <a:t>2</a:t>
            </a:r>
          </a:p>
        </p:txBody>
      </p:sp>
      <p:sp>
        <p:nvSpPr>
          <p:cNvPr id="272" name="Rectangle 271">
            <a:extLst>
              <a:ext uri="{FF2B5EF4-FFF2-40B4-BE49-F238E27FC236}">
                <a16:creationId xmlns:a16="http://schemas.microsoft.com/office/drawing/2014/main" id="{B2134BD6-D7D7-6294-931C-E2FFBCF5B87A}"/>
              </a:ext>
            </a:extLst>
          </p:cNvPr>
          <p:cNvSpPr/>
          <p:nvPr/>
        </p:nvSpPr>
        <p:spPr>
          <a:xfrm>
            <a:off x="5951674" y="2884368"/>
            <a:ext cx="488355" cy="207749"/>
          </a:xfrm>
          <a:prstGeom prst="rect">
            <a:avLst/>
          </a:prstGeom>
        </p:spPr>
        <p:txBody>
          <a:bodyPr wrap="square">
            <a:spAutoFit/>
          </a:bodyPr>
          <a:lstStyle/>
          <a:p>
            <a:pPr defTabSz="685800">
              <a:buClrTx/>
              <a:defRPr/>
            </a:pPr>
            <a:r>
              <a:rPr lang="en-US" sz="750" b="1">
                <a:solidFill>
                  <a:srgbClr val="433F3F"/>
                </a:solidFill>
                <a:latin typeface="Trebuchet MS" panose="020B0603020202020204"/>
                <a:ea typeface="+mn-ea"/>
                <a:cs typeface="Times New Roman" panose="02020603050405020304" pitchFamily="18" charset="0"/>
              </a:rPr>
              <a:t>16</a:t>
            </a:r>
          </a:p>
        </p:txBody>
      </p:sp>
      <p:sp>
        <p:nvSpPr>
          <p:cNvPr id="273" name="Rectangle 272">
            <a:extLst>
              <a:ext uri="{FF2B5EF4-FFF2-40B4-BE49-F238E27FC236}">
                <a16:creationId xmlns:a16="http://schemas.microsoft.com/office/drawing/2014/main" id="{B763554D-F1D5-D79A-7A31-E2B694082DEE}"/>
              </a:ext>
            </a:extLst>
          </p:cNvPr>
          <p:cNvSpPr/>
          <p:nvPr/>
        </p:nvSpPr>
        <p:spPr>
          <a:xfrm>
            <a:off x="3989502" y="3032006"/>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15</a:t>
            </a:r>
          </a:p>
        </p:txBody>
      </p:sp>
      <p:sp>
        <p:nvSpPr>
          <p:cNvPr id="274" name="Rectangle 273">
            <a:extLst>
              <a:ext uri="{FF2B5EF4-FFF2-40B4-BE49-F238E27FC236}">
                <a16:creationId xmlns:a16="http://schemas.microsoft.com/office/drawing/2014/main" id="{96B92DC0-62F4-5380-9C2C-62F581337E2F}"/>
              </a:ext>
            </a:extLst>
          </p:cNvPr>
          <p:cNvSpPr/>
          <p:nvPr/>
        </p:nvSpPr>
        <p:spPr>
          <a:xfrm>
            <a:off x="4003788" y="3174881"/>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14</a:t>
            </a:r>
          </a:p>
        </p:txBody>
      </p:sp>
      <p:sp>
        <p:nvSpPr>
          <p:cNvPr id="275" name="Rectangle 274">
            <a:extLst>
              <a:ext uri="{FF2B5EF4-FFF2-40B4-BE49-F238E27FC236}">
                <a16:creationId xmlns:a16="http://schemas.microsoft.com/office/drawing/2014/main" id="{D9F7F730-4CB2-9669-ABFD-51436A549061}"/>
              </a:ext>
            </a:extLst>
          </p:cNvPr>
          <p:cNvSpPr/>
          <p:nvPr/>
        </p:nvSpPr>
        <p:spPr>
          <a:xfrm>
            <a:off x="4003788" y="3317756"/>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14</a:t>
            </a:r>
          </a:p>
        </p:txBody>
      </p:sp>
      <p:sp>
        <p:nvSpPr>
          <p:cNvPr id="276" name="Rectangle 275">
            <a:extLst>
              <a:ext uri="{FF2B5EF4-FFF2-40B4-BE49-F238E27FC236}">
                <a16:creationId xmlns:a16="http://schemas.microsoft.com/office/drawing/2014/main" id="{BEB53873-56B0-FC83-B36E-3DC9DF440E7D}"/>
              </a:ext>
            </a:extLst>
          </p:cNvPr>
          <p:cNvSpPr/>
          <p:nvPr/>
        </p:nvSpPr>
        <p:spPr>
          <a:xfrm>
            <a:off x="4049646" y="3460631"/>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13</a:t>
            </a:r>
          </a:p>
        </p:txBody>
      </p:sp>
      <p:sp>
        <p:nvSpPr>
          <p:cNvPr id="277" name="Rectangle 276">
            <a:extLst>
              <a:ext uri="{FF2B5EF4-FFF2-40B4-BE49-F238E27FC236}">
                <a16:creationId xmlns:a16="http://schemas.microsoft.com/office/drawing/2014/main" id="{0AAA26E5-C1A8-821C-8C83-818499EE1B40}"/>
              </a:ext>
            </a:extLst>
          </p:cNvPr>
          <p:cNvSpPr/>
          <p:nvPr/>
        </p:nvSpPr>
        <p:spPr>
          <a:xfrm>
            <a:off x="4063934" y="3608268"/>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13</a:t>
            </a:r>
          </a:p>
        </p:txBody>
      </p:sp>
      <p:sp>
        <p:nvSpPr>
          <p:cNvPr id="278" name="Rectangle 277">
            <a:extLst>
              <a:ext uri="{FF2B5EF4-FFF2-40B4-BE49-F238E27FC236}">
                <a16:creationId xmlns:a16="http://schemas.microsoft.com/office/drawing/2014/main" id="{37B66610-E5D3-72C5-4D6E-50FEFD84E0C4}"/>
              </a:ext>
            </a:extLst>
          </p:cNvPr>
          <p:cNvSpPr/>
          <p:nvPr/>
        </p:nvSpPr>
        <p:spPr>
          <a:xfrm>
            <a:off x="4063934" y="3755906"/>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13</a:t>
            </a:r>
          </a:p>
        </p:txBody>
      </p:sp>
      <p:sp>
        <p:nvSpPr>
          <p:cNvPr id="279" name="Rectangle 278">
            <a:extLst>
              <a:ext uri="{FF2B5EF4-FFF2-40B4-BE49-F238E27FC236}">
                <a16:creationId xmlns:a16="http://schemas.microsoft.com/office/drawing/2014/main" id="{2423A154-01B7-10AC-2DFD-9A894B73F2F1}"/>
              </a:ext>
            </a:extLst>
          </p:cNvPr>
          <p:cNvSpPr/>
          <p:nvPr/>
        </p:nvSpPr>
        <p:spPr>
          <a:xfrm>
            <a:off x="4082984" y="3898781"/>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13</a:t>
            </a:r>
          </a:p>
        </p:txBody>
      </p:sp>
      <p:sp>
        <p:nvSpPr>
          <p:cNvPr id="280" name="Rectangle 279">
            <a:extLst>
              <a:ext uri="{FF2B5EF4-FFF2-40B4-BE49-F238E27FC236}">
                <a16:creationId xmlns:a16="http://schemas.microsoft.com/office/drawing/2014/main" id="{5E04DDA8-4388-571C-7FB2-DBFD6904AF86}"/>
              </a:ext>
            </a:extLst>
          </p:cNvPr>
          <p:cNvSpPr/>
          <p:nvPr/>
        </p:nvSpPr>
        <p:spPr>
          <a:xfrm>
            <a:off x="4102034" y="4041656"/>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13</a:t>
            </a:r>
          </a:p>
        </p:txBody>
      </p:sp>
      <p:sp>
        <p:nvSpPr>
          <p:cNvPr id="281" name="Rectangle 280">
            <a:extLst>
              <a:ext uri="{FF2B5EF4-FFF2-40B4-BE49-F238E27FC236}">
                <a16:creationId xmlns:a16="http://schemas.microsoft.com/office/drawing/2014/main" id="{32412BE1-27D6-8F9E-1CC2-003DF244700C}"/>
              </a:ext>
            </a:extLst>
          </p:cNvPr>
          <p:cNvSpPr/>
          <p:nvPr/>
        </p:nvSpPr>
        <p:spPr>
          <a:xfrm>
            <a:off x="5756411" y="3032006"/>
            <a:ext cx="488355" cy="207749"/>
          </a:xfrm>
          <a:prstGeom prst="rect">
            <a:avLst/>
          </a:prstGeom>
        </p:spPr>
        <p:txBody>
          <a:bodyPr wrap="square">
            <a:spAutoFit/>
          </a:bodyPr>
          <a:lstStyle/>
          <a:p>
            <a:pPr defTabSz="685800">
              <a:buClrTx/>
              <a:defRPr/>
            </a:pPr>
            <a:r>
              <a:rPr lang="en-US" sz="750" b="1">
                <a:solidFill>
                  <a:srgbClr val="433F3F"/>
                </a:solidFill>
                <a:latin typeface="Trebuchet MS" panose="020B0603020202020204"/>
                <a:ea typeface="+mn-ea"/>
                <a:cs typeface="Times New Roman" panose="02020603050405020304" pitchFamily="18" charset="0"/>
              </a:rPr>
              <a:t>12</a:t>
            </a:r>
          </a:p>
        </p:txBody>
      </p:sp>
      <p:sp>
        <p:nvSpPr>
          <p:cNvPr id="282" name="Rectangle 281">
            <a:extLst>
              <a:ext uri="{FF2B5EF4-FFF2-40B4-BE49-F238E27FC236}">
                <a16:creationId xmlns:a16="http://schemas.microsoft.com/office/drawing/2014/main" id="{C124B3E8-435C-D60F-B880-2E85F86D0A96}"/>
              </a:ext>
            </a:extLst>
          </p:cNvPr>
          <p:cNvSpPr/>
          <p:nvPr/>
        </p:nvSpPr>
        <p:spPr>
          <a:xfrm>
            <a:off x="5275399" y="3174881"/>
            <a:ext cx="488355" cy="207749"/>
          </a:xfrm>
          <a:prstGeom prst="rect">
            <a:avLst/>
          </a:prstGeom>
        </p:spPr>
        <p:txBody>
          <a:bodyPr wrap="square">
            <a:spAutoFit/>
          </a:bodyPr>
          <a:lstStyle/>
          <a:p>
            <a:pPr defTabSz="685800">
              <a:buClrTx/>
              <a:defRPr/>
            </a:pPr>
            <a:r>
              <a:rPr lang="en-US" sz="750" b="1">
                <a:solidFill>
                  <a:srgbClr val="433F3F"/>
                </a:solidFill>
                <a:latin typeface="Trebuchet MS" panose="020B0603020202020204"/>
                <a:ea typeface="+mn-ea"/>
                <a:cs typeface="Times New Roman" panose="02020603050405020304" pitchFamily="18" charset="0"/>
              </a:rPr>
              <a:t>3</a:t>
            </a:r>
          </a:p>
        </p:txBody>
      </p:sp>
      <p:sp>
        <p:nvSpPr>
          <p:cNvPr id="283" name="Rectangle 282">
            <a:extLst>
              <a:ext uri="{FF2B5EF4-FFF2-40B4-BE49-F238E27FC236}">
                <a16:creationId xmlns:a16="http://schemas.microsoft.com/office/drawing/2014/main" id="{00B814BC-42CF-0FC7-7FD2-F231EE169E99}"/>
              </a:ext>
            </a:extLst>
          </p:cNvPr>
          <p:cNvSpPr/>
          <p:nvPr/>
        </p:nvSpPr>
        <p:spPr>
          <a:xfrm>
            <a:off x="5372837" y="3032006"/>
            <a:ext cx="488355" cy="207749"/>
          </a:xfrm>
          <a:prstGeom prst="rect">
            <a:avLst/>
          </a:prstGeom>
        </p:spPr>
        <p:txBody>
          <a:bodyPr wrap="square">
            <a:spAutoFit/>
          </a:bodyPr>
          <a:lstStyle/>
          <a:p>
            <a:pPr defTabSz="685800">
              <a:buClrTx/>
              <a:defRPr/>
            </a:pPr>
            <a:r>
              <a:rPr lang="en-US" sz="750" b="1">
                <a:solidFill>
                  <a:srgbClr val="433F3F"/>
                </a:solidFill>
                <a:latin typeface="Trebuchet MS" panose="020B0603020202020204"/>
                <a:ea typeface="+mn-ea"/>
                <a:cs typeface="Times New Roman" panose="02020603050405020304" pitchFamily="18" charset="0"/>
              </a:rPr>
              <a:t>5</a:t>
            </a:r>
          </a:p>
        </p:txBody>
      </p:sp>
      <p:sp>
        <p:nvSpPr>
          <p:cNvPr id="284" name="Rectangle 283">
            <a:extLst>
              <a:ext uri="{FF2B5EF4-FFF2-40B4-BE49-F238E27FC236}">
                <a16:creationId xmlns:a16="http://schemas.microsoft.com/office/drawing/2014/main" id="{DBDB7AC1-AF3D-53CC-6F39-453C46C78908}"/>
              </a:ext>
            </a:extLst>
          </p:cNvPr>
          <p:cNvSpPr/>
          <p:nvPr/>
        </p:nvSpPr>
        <p:spPr>
          <a:xfrm>
            <a:off x="5132524" y="3174881"/>
            <a:ext cx="488355" cy="207749"/>
          </a:xfrm>
          <a:prstGeom prst="rect">
            <a:avLst/>
          </a:prstGeom>
        </p:spPr>
        <p:txBody>
          <a:bodyPr wrap="square">
            <a:spAutoFit/>
          </a:bodyPr>
          <a:lstStyle/>
          <a:p>
            <a:pPr defTabSz="685800">
              <a:buClrTx/>
              <a:defRPr/>
            </a:pPr>
            <a:r>
              <a:rPr lang="en-US" sz="750" b="1">
                <a:solidFill>
                  <a:srgbClr val="433F3F"/>
                </a:solidFill>
                <a:latin typeface="Trebuchet MS" panose="020B0603020202020204"/>
                <a:ea typeface="+mn-ea"/>
                <a:cs typeface="Times New Roman" panose="02020603050405020304" pitchFamily="18" charset="0"/>
              </a:rPr>
              <a:t>0</a:t>
            </a:r>
          </a:p>
        </p:txBody>
      </p:sp>
      <p:sp>
        <p:nvSpPr>
          <p:cNvPr id="285" name="Rectangle 284">
            <a:extLst>
              <a:ext uri="{FF2B5EF4-FFF2-40B4-BE49-F238E27FC236}">
                <a16:creationId xmlns:a16="http://schemas.microsoft.com/office/drawing/2014/main" id="{8EDAEBD5-25C2-815F-A5D0-559E420E7B2B}"/>
              </a:ext>
            </a:extLst>
          </p:cNvPr>
          <p:cNvSpPr/>
          <p:nvPr/>
        </p:nvSpPr>
        <p:spPr>
          <a:xfrm>
            <a:off x="4405794" y="3032006"/>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7</a:t>
            </a:r>
          </a:p>
        </p:txBody>
      </p:sp>
      <p:sp>
        <p:nvSpPr>
          <p:cNvPr id="286" name="Rectangle 285">
            <a:extLst>
              <a:ext uri="{FF2B5EF4-FFF2-40B4-BE49-F238E27FC236}">
                <a16:creationId xmlns:a16="http://schemas.microsoft.com/office/drawing/2014/main" id="{BFA69C57-F304-F313-7091-887FAA17477F}"/>
              </a:ext>
            </a:extLst>
          </p:cNvPr>
          <p:cNvSpPr/>
          <p:nvPr/>
        </p:nvSpPr>
        <p:spPr>
          <a:xfrm>
            <a:off x="4717677" y="3174881"/>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1</a:t>
            </a:r>
          </a:p>
        </p:txBody>
      </p:sp>
      <p:sp>
        <p:nvSpPr>
          <p:cNvPr id="287" name="Rectangle 286">
            <a:extLst>
              <a:ext uri="{FF2B5EF4-FFF2-40B4-BE49-F238E27FC236}">
                <a16:creationId xmlns:a16="http://schemas.microsoft.com/office/drawing/2014/main" id="{91DE8246-FF65-715B-ACC5-0ABC8A0FF687}"/>
              </a:ext>
            </a:extLst>
          </p:cNvPr>
          <p:cNvSpPr/>
          <p:nvPr/>
        </p:nvSpPr>
        <p:spPr>
          <a:xfrm>
            <a:off x="5842136" y="3317756"/>
            <a:ext cx="488355" cy="207749"/>
          </a:xfrm>
          <a:prstGeom prst="rect">
            <a:avLst/>
          </a:prstGeom>
        </p:spPr>
        <p:txBody>
          <a:bodyPr wrap="square">
            <a:spAutoFit/>
          </a:bodyPr>
          <a:lstStyle/>
          <a:p>
            <a:pPr defTabSz="685800">
              <a:buClrTx/>
              <a:defRPr/>
            </a:pPr>
            <a:r>
              <a:rPr lang="en-US" sz="750" b="1">
                <a:solidFill>
                  <a:srgbClr val="433F3F"/>
                </a:solidFill>
                <a:latin typeface="Trebuchet MS" panose="020B0603020202020204"/>
                <a:ea typeface="+mn-ea"/>
                <a:cs typeface="Times New Roman" panose="02020603050405020304" pitchFamily="18" charset="0"/>
              </a:rPr>
              <a:t>14</a:t>
            </a:r>
          </a:p>
        </p:txBody>
      </p:sp>
      <p:sp>
        <p:nvSpPr>
          <p:cNvPr id="288" name="Rectangle 287">
            <a:extLst>
              <a:ext uri="{FF2B5EF4-FFF2-40B4-BE49-F238E27FC236}">
                <a16:creationId xmlns:a16="http://schemas.microsoft.com/office/drawing/2014/main" id="{C3016970-A429-B541-ADE5-0ED6892D29D0}"/>
              </a:ext>
            </a:extLst>
          </p:cNvPr>
          <p:cNvSpPr/>
          <p:nvPr/>
        </p:nvSpPr>
        <p:spPr>
          <a:xfrm>
            <a:off x="5321121" y="3460631"/>
            <a:ext cx="488355" cy="207749"/>
          </a:xfrm>
          <a:prstGeom prst="rect">
            <a:avLst/>
          </a:prstGeom>
        </p:spPr>
        <p:txBody>
          <a:bodyPr wrap="square">
            <a:spAutoFit/>
          </a:bodyPr>
          <a:lstStyle/>
          <a:p>
            <a:pPr defTabSz="685800">
              <a:buClrTx/>
              <a:defRPr/>
            </a:pPr>
            <a:r>
              <a:rPr lang="en-US" sz="750" b="1">
                <a:solidFill>
                  <a:srgbClr val="433F3F"/>
                </a:solidFill>
                <a:latin typeface="Trebuchet MS" panose="020B0603020202020204"/>
                <a:ea typeface="+mn-ea"/>
                <a:cs typeface="Times New Roman" panose="02020603050405020304" pitchFamily="18" charset="0"/>
              </a:rPr>
              <a:t>3</a:t>
            </a:r>
          </a:p>
        </p:txBody>
      </p:sp>
      <p:sp>
        <p:nvSpPr>
          <p:cNvPr id="289" name="Rectangle 288">
            <a:extLst>
              <a:ext uri="{FF2B5EF4-FFF2-40B4-BE49-F238E27FC236}">
                <a16:creationId xmlns:a16="http://schemas.microsoft.com/office/drawing/2014/main" id="{3298790B-71FA-EA48-CF54-07DB8DB5C4C4}"/>
              </a:ext>
            </a:extLst>
          </p:cNvPr>
          <p:cNvSpPr/>
          <p:nvPr/>
        </p:nvSpPr>
        <p:spPr>
          <a:xfrm>
            <a:off x="5592177" y="3608268"/>
            <a:ext cx="488355" cy="207749"/>
          </a:xfrm>
          <a:prstGeom prst="rect">
            <a:avLst/>
          </a:prstGeom>
        </p:spPr>
        <p:txBody>
          <a:bodyPr wrap="square">
            <a:spAutoFit/>
          </a:bodyPr>
          <a:lstStyle/>
          <a:p>
            <a:pPr defTabSz="685800">
              <a:buClrTx/>
              <a:defRPr/>
            </a:pPr>
            <a:r>
              <a:rPr lang="en-US" sz="750" b="1">
                <a:solidFill>
                  <a:srgbClr val="433F3F"/>
                </a:solidFill>
                <a:latin typeface="Trebuchet MS" panose="020B0603020202020204"/>
                <a:ea typeface="+mn-ea"/>
                <a:cs typeface="Times New Roman" panose="02020603050405020304" pitchFamily="18" charset="0"/>
              </a:rPr>
              <a:t>9</a:t>
            </a:r>
          </a:p>
        </p:txBody>
      </p:sp>
      <p:sp>
        <p:nvSpPr>
          <p:cNvPr id="290" name="Rectangle 289">
            <a:extLst>
              <a:ext uri="{FF2B5EF4-FFF2-40B4-BE49-F238E27FC236}">
                <a16:creationId xmlns:a16="http://schemas.microsoft.com/office/drawing/2014/main" id="{10302846-3216-2619-7154-17B400BA3E83}"/>
              </a:ext>
            </a:extLst>
          </p:cNvPr>
          <p:cNvSpPr/>
          <p:nvPr/>
        </p:nvSpPr>
        <p:spPr>
          <a:xfrm>
            <a:off x="5132524" y="3755906"/>
            <a:ext cx="488355" cy="207749"/>
          </a:xfrm>
          <a:prstGeom prst="rect">
            <a:avLst/>
          </a:prstGeom>
        </p:spPr>
        <p:txBody>
          <a:bodyPr wrap="square">
            <a:spAutoFit/>
          </a:bodyPr>
          <a:lstStyle/>
          <a:p>
            <a:pPr defTabSz="685800">
              <a:buClrTx/>
              <a:defRPr/>
            </a:pPr>
            <a:r>
              <a:rPr lang="en-US" sz="750" b="1">
                <a:solidFill>
                  <a:srgbClr val="433F3F"/>
                </a:solidFill>
                <a:latin typeface="Trebuchet MS" panose="020B0603020202020204"/>
                <a:ea typeface="+mn-ea"/>
                <a:cs typeface="Times New Roman" panose="02020603050405020304" pitchFamily="18" charset="0"/>
              </a:rPr>
              <a:t>0</a:t>
            </a:r>
          </a:p>
        </p:txBody>
      </p:sp>
      <p:sp>
        <p:nvSpPr>
          <p:cNvPr id="291" name="Rectangle 290">
            <a:extLst>
              <a:ext uri="{FF2B5EF4-FFF2-40B4-BE49-F238E27FC236}">
                <a16:creationId xmlns:a16="http://schemas.microsoft.com/office/drawing/2014/main" id="{12D541BC-9181-3B03-82A8-C9A6BFDAD500}"/>
              </a:ext>
            </a:extLst>
          </p:cNvPr>
          <p:cNvSpPr/>
          <p:nvPr/>
        </p:nvSpPr>
        <p:spPr>
          <a:xfrm>
            <a:off x="5759675" y="3898781"/>
            <a:ext cx="488355" cy="207749"/>
          </a:xfrm>
          <a:prstGeom prst="rect">
            <a:avLst/>
          </a:prstGeom>
        </p:spPr>
        <p:txBody>
          <a:bodyPr wrap="square">
            <a:spAutoFit/>
          </a:bodyPr>
          <a:lstStyle/>
          <a:p>
            <a:pPr defTabSz="685800">
              <a:buClrTx/>
              <a:defRPr/>
            </a:pPr>
            <a:r>
              <a:rPr lang="en-US" sz="750" b="1">
                <a:solidFill>
                  <a:srgbClr val="433F3F"/>
                </a:solidFill>
                <a:latin typeface="Trebuchet MS" panose="020B0603020202020204"/>
                <a:ea typeface="+mn-ea"/>
                <a:cs typeface="Times New Roman" panose="02020603050405020304" pitchFamily="18" charset="0"/>
              </a:rPr>
              <a:t>12</a:t>
            </a:r>
          </a:p>
        </p:txBody>
      </p:sp>
      <p:sp>
        <p:nvSpPr>
          <p:cNvPr id="292" name="Rectangle 291">
            <a:extLst>
              <a:ext uri="{FF2B5EF4-FFF2-40B4-BE49-F238E27FC236}">
                <a16:creationId xmlns:a16="http://schemas.microsoft.com/office/drawing/2014/main" id="{38EBDCB3-BD60-6A2E-CE43-BA6CACD4D646}"/>
              </a:ext>
            </a:extLst>
          </p:cNvPr>
          <p:cNvSpPr/>
          <p:nvPr/>
        </p:nvSpPr>
        <p:spPr>
          <a:xfrm>
            <a:off x="5132524" y="3898781"/>
            <a:ext cx="488355" cy="207749"/>
          </a:xfrm>
          <a:prstGeom prst="rect">
            <a:avLst/>
          </a:prstGeom>
        </p:spPr>
        <p:txBody>
          <a:bodyPr wrap="square">
            <a:spAutoFit/>
          </a:bodyPr>
          <a:lstStyle/>
          <a:p>
            <a:pPr defTabSz="685800">
              <a:buClrTx/>
              <a:defRPr/>
            </a:pPr>
            <a:r>
              <a:rPr lang="en-US" sz="750" b="1">
                <a:solidFill>
                  <a:srgbClr val="433F3F"/>
                </a:solidFill>
                <a:latin typeface="Trebuchet MS" panose="020B0603020202020204"/>
                <a:ea typeface="+mn-ea"/>
                <a:cs typeface="Times New Roman" panose="02020603050405020304" pitchFamily="18" charset="0"/>
              </a:rPr>
              <a:t>0</a:t>
            </a:r>
          </a:p>
        </p:txBody>
      </p:sp>
      <p:sp>
        <p:nvSpPr>
          <p:cNvPr id="293" name="Rectangle 292">
            <a:extLst>
              <a:ext uri="{FF2B5EF4-FFF2-40B4-BE49-F238E27FC236}">
                <a16:creationId xmlns:a16="http://schemas.microsoft.com/office/drawing/2014/main" id="{7FE08ECE-996A-A7A2-8733-FB0D6C4D9ED1}"/>
              </a:ext>
            </a:extLst>
          </p:cNvPr>
          <p:cNvSpPr/>
          <p:nvPr/>
        </p:nvSpPr>
        <p:spPr>
          <a:xfrm>
            <a:off x="5730284" y="4041656"/>
            <a:ext cx="488355" cy="207749"/>
          </a:xfrm>
          <a:prstGeom prst="rect">
            <a:avLst/>
          </a:prstGeom>
        </p:spPr>
        <p:txBody>
          <a:bodyPr wrap="square">
            <a:spAutoFit/>
          </a:bodyPr>
          <a:lstStyle/>
          <a:p>
            <a:pPr defTabSz="685800">
              <a:buClrTx/>
              <a:defRPr/>
            </a:pPr>
            <a:r>
              <a:rPr lang="en-US" sz="750" b="1">
                <a:solidFill>
                  <a:srgbClr val="433F3F"/>
                </a:solidFill>
                <a:latin typeface="Trebuchet MS" panose="020B0603020202020204"/>
                <a:ea typeface="+mn-ea"/>
                <a:cs typeface="Times New Roman" panose="02020603050405020304" pitchFamily="18" charset="0"/>
              </a:rPr>
              <a:t>11</a:t>
            </a:r>
          </a:p>
        </p:txBody>
      </p:sp>
      <p:sp>
        <p:nvSpPr>
          <p:cNvPr id="294" name="Rectangle 293">
            <a:extLst>
              <a:ext uri="{FF2B5EF4-FFF2-40B4-BE49-F238E27FC236}">
                <a16:creationId xmlns:a16="http://schemas.microsoft.com/office/drawing/2014/main" id="{2B6F4396-B510-9228-5047-7178B43B7B23}"/>
              </a:ext>
            </a:extLst>
          </p:cNvPr>
          <p:cNvSpPr/>
          <p:nvPr/>
        </p:nvSpPr>
        <p:spPr>
          <a:xfrm>
            <a:off x="5234610" y="4041656"/>
            <a:ext cx="488355" cy="207749"/>
          </a:xfrm>
          <a:prstGeom prst="rect">
            <a:avLst/>
          </a:prstGeom>
        </p:spPr>
        <p:txBody>
          <a:bodyPr wrap="square">
            <a:spAutoFit/>
          </a:bodyPr>
          <a:lstStyle/>
          <a:p>
            <a:pPr defTabSz="685800">
              <a:buClrTx/>
              <a:defRPr/>
            </a:pPr>
            <a:r>
              <a:rPr lang="en-US" sz="750" b="1">
                <a:solidFill>
                  <a:srgbClr val="433F3F"/>
                </a:solidFill>
                <a:latin typeface="Trebuchet MS" panose="020B0603020202020204"/>
                <a:ea typeface="+mn-ea"/>
                <a:cs typeface="Times New Roman" panose="02020603050405020304" pitchFamily="18" charset="0"/>
              </a:rPr>
              <a:t>2</a:t>
            </a:r>
          </a:p>
        </p:txBody>
      </p:sp>
      <p:sp>
        <p:nvSpPr>
          <p:cNvPr id="295" name="Rectangle 294">
            <a:extLst>
              <a:ext uri="{FF2B5EF4-FFF2-40B4-BE49-F238E27FC236}">
                <a16:creationId xmlns:a16="http://schemas.microsoft.com/office/drawing/2014/main" id="{CADFA52C-465F-6F84-33FE-2C25F604F874}"/>
              </a:ext>
            </a:extLst>
          </p:cNvPr>
          <p:cNvSpPr/>
          <p:nvPr/>
        </p:nvSpPr>
        <p:spPr>
          <a:xfrm>
            <a:off x="4740536" y="3317756"/>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0</a:t>
            </a:r>
          </a:p>
        </p:txBody>
      </p:sp>
      <p:sp>
        <p:nvSpPr>
          <p:cNvPr id="296" name="Rectangle 295">
            <a:extLst>
              <a:ext uri="{FF2B5EF4-FFF2-40B4-BE49-F238E27FC236}">
                <a16:creationId xmlns:a16="http://schemas.microsoft.com/office/drawing/2014/main" id="{56BB9B79-3517-02EC-565F-C982EF634DAD}"/>
              </a:ext>
            </a:extLst>
          </p:cNvPr>
          <p:cNvSpPr/>
          <p:nvPr/>
        </p:nvSpPr>
        <p:spPr>
          <a:xfrm>
            <a:off x="5151178" y="3317756"/>
            <a:ext cx="488355" cy="207749"/>
          </a:xfrm>
          <a:prstGeom prst="rect">
            <a:avLst/>
          </a:prstGeom>
        </p:spPr>
        <p:txBody>
          <a:bodyPr wrap="square">
            <a:spAutoFit/>
          </a:bodyPr>
          <a:lstStyle/>
          <a:p>
            <a:pPr defTabSz="685800">
              <a:buClrTx/>
              <a:defRPr/>
            </a:pPr>
            <a:r>
              <a:rPr lang="en-US" sz="750" b="1" dirty="0">
                <a:solidFill>
                  <a:srgbClr val="433F3F"/>
                </a:solidFill>
                <a:latin typeface="Trebuchet MS" panose="020B0603020202020204"/>
                <a:ea typeface="+mn-ea"/>
                <a:cs typeface="Times New Roman" panose="02020603050405020304" pitchFamily="18" charset="0"/>
              </a:rPr>
              <a:t>&lt; 1</a:t>
            </a:r>
          </a:p>
        </p:txBody>
      </p:sp>
      <p:sp>
        <p:nvSpPr>
          <p:cNvPr id="297" name="Rectangle 296">
            <a:extLst>
              <a:ext uri="{FF2B5EF4-FFF2-40B4-BE49-F238E27FC236}">
                <a16:creationId xmlns:a16="http://schemas.microsoft.com/office/drawing/2014/main" id="{BA6BC0CD-726D-9996-A902-C6922E6D8EF3}"/>
              </a:ext>
            </a:extLst>
          </p:cNvPr>
          <p:cNvSpPr/>
          <p:nvPr/>
        </p:nvSpPr>
        <p:spPr>
          <a:xfrm>
            <a:off x="5151178" y="3460631"/>
            <a:ext cx="488355" cy="207749"/>
          </a:xfrm>
          <a:prstGeom prst="rect">
            <a:avLst/>
          </a:prstGeom>
        </p:spPr>
        <p:txBody>
          <a:bodyPr wrap="square">
            <a:spAutoFit/>
          </a:bodyPr>
          <a:lstStyle/>
          <a:p>
            <a:pPr defTabSz="685800">
              <a:buClrTx/>
              <a:defRPr/>
            </a:pPr>
            <a:r>
              <a:rPr lang="en-US" sz="750" b="1" dirty="0">
                <a:solidFill>
                  <a:srgbClr val="433F3F"/>
                </a:solidFill>
                <a:latin typeface="Trebuchet MS" panose="020B0603020202020204"/>
                <a:ea typeface="+mn-ea"/>
                <a:cs typeface="Times New Roman" panose="02020603050405020304" pitchFamily="18" charset="0"/>
              </a:rPr>
              <a:t>&lt; 1</a:t>
            </a:r>
          </a:p>
        </p:txBody>
      </p:sp>
      <p:sp>
        <p:nvSpPr>
          <p:cNvPr id="298" name="Rectangle 297">
            <a:extLst>
              <a:ext uri="{FF2B5EF4-FFF2-40B4-BE49-F238E27FC236}">
                <a16:creationId xmlns:a16="http://schemas.microsoft.com/office/drawing/2014/main" id="{C8663501-61AD-025B-AF09-F83B7FDDBF96}"/>
              </a:ext>
            </a:extLst>
          </p:cNvPr>
          <p:cNvSpPr/>
          <p:nvPr/>
        </p:nvSpPr>
        <p:spPr>
          <a:xfrm>
            <a:off x="5132524" y="3608268"/>
            <a:ext cx="488355" cy="207749"/>
          </a:xfrm>
          <a:prstGeom prst="rect">
            <a:avLst/>
          </a:prstGeom>
        </p:spPr>
        <p:txBody>
          <a:bodyPr wrap="square">
            <a:spAutoFit/>
          </a:bodyPr>
          <a:lstStyle/>
          <a:p>
            <a:pPr defTabSz="685800">
              <a:buClrTx/>
              <a:defRPr/>
            </a:pPr>
            <a:r>
              <a:rPr lang="en-US" sz="750" b="1">
                <a:solidFill>
                  <a:srgbClr val="433F3F"/>
                </a:solidFill>
                <a:latin typeface="Trebuchet MS" panose="020B0603020202020204"/>
                <a:ea typeface="+mn-ea"/>
                <a:cs typeface="Times New Roman" panose="02020603050405020304" pitchFamily="18" charset="0"/>
              </a:rPr>
              <a:t>0</a:t>
            </a:r>
          </a:p>
        </p:txBody>
      </p:sp>
      <p:sp>
        <p:nvSpPr>
          <p:cNvPr id="299" name="Rectangle 298">
            <a:extLst>
              <a:ext uri="{FF2B5EF4-FFF2-40B4-BE49-F238E27FC236}">
                <a16:creationId xmlns:a16="http://schemas.microsoft.com/office/drawing/2014/main" id="{14E404B1-1939-6068-84B1-E698ACAE6F7D}"/>
              </a:ext>
            </a:extLst>
          </p:cNvPr>
          <p:cNvSpPr/>
          <p:nvPr/>
        </p:nvSpPr>
        <p:spPr>
          <a:xfrm>
            <a:off x="4717677" y="3460631"/>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1</a:t>
            </a:r>
          </a:p>
        </p:txBody>
      </p:sp>
      <p:sp>
        <p:nvSpPr>
          <p:cNvPr id="300" name="Rectangle 299">
            <a:extLst>
              <a:ext uri="{FF2B5EF4-FFF2-40B4-BE49-F238E27FC236}">
                <a16:creationId xmlns:a16="http://schemas.microsoft.com/office/drawing/2014/main" id="{97BD1F78-01E7-7888-802B-E6B3BCFE27C9}"/>
              </a:ext>
            </a:extLst>
          </p:cNvPr>
          <p:cNvSpPr/>
          <p:nvPr/>
        </p:nvSpPr>
        <p:spPr>
          <a:xfrm>
            <a:off x="4685018" y="3608268"/>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1</a:t>
            </a:r>
          </a:p>
        </p:txBody>
      </p:sp>
      <p:sp>
        <p:nvSpPr>
          <p:cNvPr id="301" name="Rectangle 300">
            <a:extLst>
              <a:ext uri="{FF2B5EF4-FFF2-40B4-BE49-F238E27FC236}">
                <a16:creationId xmlns:a16="http://schemas.microsoft.com/office/drawing/2014/main" id="{E15A893F-7251-817A-F745-C4A565E24D0B}"/>
              </a:ext>
            </a:extLst>
          </p:cNvPr>
          <p:cNvSpPr/>
          <p:nvPr/>
        </p:nvSpPr>
        <p:spPr>
          <a:xfrm>
            <a:off x="4740536" y="3755906"/>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0</a:t>
            </a:r>
          </a:p>
        </p:txBody>
      </p:sp>
      <p:sp>
        <p:nvSpPr>
          <p:cNvPr id="302" name="Rectangle 301">
            <a:extLst>
              <a:ext uri="{FF2B5EF4-FFF2-40B4-BE49-F238E27FC236}">
                <a16:creationId xmlns:a16="http://schemas.microsoft.com/office/drawing/2014/main" id="{D473E366-39CF-35C9-AA06-478BF9F3A820}"/>
              </a:ext>
            </a:extLst>
          </p:cNvPr>
          <p:cNvSpPr/>
          <p:nvPr/>
        </p:nvSpPr>
        <p:spPr>
          <a:xfrm>
            <a:off x="4731001" y="3898781"/>
            <a:ext cx="488355" cy="207749"/>
          </a:xfrm>
          <a:prstGeom prst="rect">
            <a:avLst/>
          </a:prstGeom>
        </p:spPr>
        <p:txBody>
          <a:bodyPr wrap="square">
            <a:spAutoFit/>
          </a:bodyPr>
          <a:lstStyle/>
          <a:p>
            <a:pPr algn="r" defTabSz="685800">
              <a:buClrTx/>
              <a:defRPr/>
            </a:pPr>
            <a:r>
              <a:rPr lang="en-US" sz="750" b="1" dirty="0">
                <a:solidFill>
                  <a:srgbClr val="433F3F"/>
                </a:solidFill>
                <a:latin typeface="Trebuchet MS" panose="020B0603020202020204"/>
                <a:ea typeface="+mn-ea"/>
                <a:cs typeface="Times New Roman" panose="02020603050405020304" pitchFamily="18" charset="0"/>
              </a:rPr>
              <a:t>&lt; 1</a:t>
            </a:r>
          </a:p>
        </p:txBody>
      </p:sp>
      <p:sp>
        <p:nvSpPr>
          <p:cNvPr id="303" name="Rectangle 302">
            <a:extLst>
              <a:ext uri="{FF2B5EF4-FFF2-40B4-BE49-F238E27FC236}">
                <a16:creationId xmlns:a16="http://schemas.microsoft.com/office/drawing/2014/main" id="{5EDB8B98-5403-DDB2-3594-8D64B019B3FE}"/>
              </a:ext>
            </a:extLst>
          </p:cNvPr>
          <p:cNvSpPr/>
          <p:nvPr/>
        </p:nvSpPr>
        <p:spPr>
          <a:xfrm>
            <a:off x="4629774" y="4041656"/>
            <a:ext cx="488355" cy="207749"/>
          </a:xfrm>
          <a:prstGeom prst="rect">
            <a:avLst/>
          </a:prstGeom>
        </p:spPr>
        <p:txBody>
          <a:bodyPr wrap="square">
            <a:spAutoFit/>
          </a:bodyPr>
          <a:lstStyle/>
          <a:p>
            <a:pPr algn="r" defTabSz="685800">
              <a:buClrTx/>
              <a:defRPr/>
            </a:pPr>
            <a:r>
              <a:rPr lang="en-US" sz="750" b="1">
                <a:solidFill>
                  <a:srgbClr val="433F3F"/>
                </a:solidFill>
                <a:latin typeface="Trebuchet MS" panose="020B0603020202020204"/>
                <a:ea typeface="+mn-ea"/>
                <a:cs typeface="Times New Roman" panose="02020603050405020304" pitchFamily="18" charset="0"/>
              </a:rPr>
              <a:t>2</a:t>
            </a:r>
          </a:p>
        </p:txBody>
      </p:sp>
      <p:sp>
        <p:nvSpPr>
          <p:cNvPr id="125" name="Title 2">
            <a:extLst>
              <a:ext uri="{FF2B5EF4-FFF2-40B4-BE49-F238E27FC236}">
                <a16:creationId xmlns:a16="http://schemas.microsoft.com/office/drawing/2014/main" id="{1173903E-AD06-0A70-F27B-0946727B7009}"/>
              </a:ext>
            </a:extLst>
          </p:cNvPr>
          <p:cNvSpPr txBox="1">
            <a:spLocks/>
          </p:cNvSpPr>
          <p:nvPr/>
        </p:nvSpPr>
        <p:spPr>
          <a:xfrm>
            <a:off x="1805756" y="4420419"/>
            <a:ext cx="6750000" cy="281594"/>
          </a:xfrm>
          <a:prstGeom prst="rect">
            <a:avLst/>
          </a:prstGeom>
        </p:spPr>
        <p:txBody>
          <a:bodyPr vert="horz" lIns="68580" tIns="34290" rIns="68580" bIns="3429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buClrTx/>
              <a:defRPr/>
            </a:pPr>
            <a:r>
              <a:rPr lang="en-US" sz="1050" b="1">
                <a:solidFill>
                  <a:srgbClr val="433F3F"/>
                </a:solidFill>
                <a:latin typeface="Trebuchet MS" panose="020B0603020202020204" pitchFamily="34" charset="0"/>
                <a:cs typeface="Times New Roman" panose="02020603050405020304" pitchFamily="18" charset="0"/>
              </a:rPr>
              <a:t>Incidence, %</a:t>
            </a:r>
            <a:endParaRPr lang="en-US" sz="1050" b="1" baseline="30000">
              <a:solidFill>
                <a:srgbClr val="433F3F"/>
              </a:solidFill>
              <a:latin typeface="Trebuchet MS" panose="020B06030202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408179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t>Summary</a:t>
            </a:r>
          </a:p>
        </p:txBody>
      </p:sp>
      <p:sp>
        <p:nvSpPr>
          <p:cNvPr id="6" name="Content Placeholder 4">
            <a:extLst>
              <a:ext uri="{FF2B5EF4-FFF2-40B4-BE49-F238E27FC236}">
                <a16:creationId xmlns:a16="http://schemas.microsoft.com/office/drawing/2014/main" id="{0528F710-FD86-C680-68BF-ED9B79C4AC59}"/>
              </a:ext>
            </a:extLst>
          </p:cNvPr>
          <p:cNvSpPr>
            <a:spLocks noGrp="1"/>
          </p:cNvSpPr>
          <p:nvPr>
            <p:ph type="body" sz="quarter" idx="11"/>
          </p:nvPr>
        </p:nvSpPr>
        <p:spPr>
          <a:xfrm>
            <a:off x="0" y="536089"/>
            <a:ext cx="8877450" cy="3908749"/>
          </a:xfrm>
        </p:spPr>
        <p:txBody>
          <a:bodyPr spcFirstLastPara="1" vert="horz" wrap="square" lIns="68580" tIns="34290" rIns="68580" bIns="34290" rtlCol="0" anchor="t" anchorCtr="0">
            <a:noAutofit/>
          </a:bodyPr>
          <a:lstStyle/>
          <a:p>
            <a:pPr lvl="1">
              <a:spcAft>
                <a:spcPts val="450"/>
              </a:spcAft>
            </a:pPr>
            <a:r>
              <a:rPr lang="en-US" sz="1650" dirty="0">
                <a:solidFill>
                  <a:srgbClr val="433F3F"/>
                </a:solidFill>
              </a:rPr>
              <a:t>NIVO+GC demonstrated statistically significant and clinically meaningful improvements in OS and PFS versus GC alone as first-line treatment for unresectable or </a:t>
            </a:r>
            <a:r>
              <a:rPr lang="en-US" sz="1650" dirty="0" err="1">
                <a:solidFill>
                  <a:srgbClr val="433F3F"/>
                </a:solidFill>
              </a:rPr>
              <a:t>mUC</a:t>
            </a:r>
            <a:endParaRPr lang="en-US" sz="1650" dirty="0">
              <a:solidFill>
                <a:srgbClr val="433F3F"/>
              </a:solidFill>
            </a:endParaRPr>
          </a:p>
          <a:p>
            <a:pPr lvl="1">
              <a:spcAft>
                <a:spcPts val="450"/>
              </a:spcAft>
            </a:pPr>
            <a:r>
              <a:rPr lang="en-US" sz="1650" dirty="0">
                <a:solidFill>
                  <a:srgbClr val="433F3F"/>
                </a:solidFill>
              </a:rPr>
              <a:t>ORR and CR rates were notably higher with NIVO+GC and the concurrent ICI and chemotherapy combination was associated with deep and durable responses</a:t>
            </a:r>
          </a:p>
          <a:p>
            <a:pPr lvl="2">
              <a:spcAft>
                <a:spcPts val="450"/>
              </a:spcAft>
            </a:pPr>
            <a:r>
              <a:rPr lang="en-US" sz="1425" dirty="0"/>
              <a:t>The CR rate was almost double (21.7% vs 11.8%) and the </a:t>
            </a:r>
            <a:r>
              <a:rPr lang="en-US" sz="1425" dirty="0" err="1"/>
              <a:t>DoCR</a:t>
            </a:r>
            <a:r>
              <a:rPr lang="en-US" sz="1425" dirty="0"/>
              <a:t> almost 3 times longer (37.1 vs</a:t>
            </a:r>
            <a:br>
              <a:rPr lang="en-US" sz="1425" dirty="0"/>
            </a:br>
            <a:r>
              <a:rPr lang="en-US" sz="1425" dirty="0"/>
              <a:t>13.2 months) with NIVO+GC, despite a maximum of 2 years of NIVO treatment </a:t>
            </a:r>
          </a:p>
          <a:p>
            <a:pPr lvl="1">
              <a:spcAft>
                <a:spcPts val="450"/>
              </a:spcAft>
            </a:pPr>
            <a:r>
              <a:rPr lang="en-US" sz="1650" dirty="0">
                <a:solidFill>
                  <a:srgbClr val="433F3F"/>
                </a:solidFill>
              </a:rPr>
              <a:t>The combination of NIVO plus GC resulted in no new toxicity signals, and the safety profile was consistent with the established safety of either agent in prior UC trials</a:t>
            </a:r>
          </a:p>
          <a:p>
            <a:pPr lvl="1">
              <a:spcAft>
                <a:spcPts val="450"/>
              </a:spcAft>
            </a:pPr>
            <a:r>
              <a:rPr lang="en-US" sz="1650" dirty="0">
                <a:solidFill>
                  <a:srgbClr val="433F3F"/>
                </a:solidFill>
              </a:rPr>
              <a:t>NIVO+GC is the first frontline concurrent ICI plus chemotherapy combination to improve OS in this setting, with results supporting NIVO plus cisplatin-based chemotherapy as a new SOC for patients with unresectable or mUC</a:t>
            </a:r>
          </a:p>
        </p:txBody>
      </p:sp>
      <p:sp>
        <p:nvSpPr>
          <p:cNvPr id="3" name="TextBox 2">
            <a:extLst>
              <a:ext uri="{FF2B5EF4-FFF2-40B4-BE49-F238E27FC236}">
                <a16:creationId xmlns:a16="http://schemas.microsoft.com/office/drawing/2014/main" id="{69D9AA90-3B98-1075-A664-86EAAB925AE6}"/>
              </a:ext>
            </a:extLst>
          </p:cNvPr>
          <p:cNvSpPr txBox="1"/>
          <p:nvPr>
            <p:custDataLst>
              <p:tags r:id="rId2"/>
            </p:custDataLst>
          </p:nvPr>
        </p:nvSpPr>
        <p:spPr>
          <a:xfrm>
            <a:off x="99014" y="4404425"/>
            <a:ext cx="8679423" cy="207749"/>
          </a:xfrm>
          <a:prstGeom prst="rect">
            <a:avLst/>
          </a:prstGeom>
          <a:noFill/>
        </p:spPr>
        <p:txBody>
          <a:bodyPr vert="horz" wrap="square" lIns="0" tIns="0" rIns="0" bIns="0" rtlCol="0" anchor="b" anchorCtr="0">
            <a:spAutoFit/>
          </a:bodyPr>
          <a:lstStyle/>
          <a:p>
            <a:pPr defTabSz="914240">
              <a:lnSpc>
                <a:spcPct val="90000"/>
              </a:lnSpc>
              <a:spcBef>
                <a:spcPts val="400"/>
              </a:spcBef>
              <a:buClrTx/>
              <a:defRPr/>
            </a:pPr>
            <a:br>
              <a:rPr lang="en-US" sz="750" kern="1200" dirty="0">
                <a:solidFill>
                  <a:srgbClr val="433F3F"/>
                </a:solidFill>
                <a:latin typeface="Trebuchet MS" panose="020B0603020202020204" pitchFamily="34" charset="0"/>
                <a:ea typeface="+mn-ea"/>
                <a:cs typeface="Arial" panose="020B0604020202020204" pitchFamily="34" charset="0"/>
              </a:rPr>
            </a:br>
            <a:r>
              <a:rPr lang="en-US" sz="750" kern="1200" dirty="0">
                <a:solidFill>
                  <a:srgbClr val="433F3F"/>
                </a:solidFill>
                <a:latin typeface="Trebuchet MS" panose="020B0603020202020204" pitchFamily="34" charset="0"/>
                <a:ea typeface="+mn-ea"/>
                <a:cs typeface="Arial" panose="020B0604020202020204" pitchFamily="34" charset="0"/>
              </a:rPr>
              <a:t>ICI, immune checkpoint inhibitor </a:t>
            </a:r>
          </a:p>
        </p:txBody>
      </p:sp>
    </p:spTree>
    <p:custDataLst>
      <p:tags r:id="rId1"/>
    </p:custDataLst>
    <p:extLst>
      <p:ext uri="{BB962C8B-B14F-4D97-AF65-F5344CB8AC3E}">
        <p14:creationId xmlns:p14="http://schemas.microsoft.com/office/powerpoint/2010/main" val="24675407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CFD5C2-F563-F8A7-AD36-FDCCC833C79F}"/>
              </a:ext>
            </a:extLst>
          </p:cNvPr>
          <p:cNvSpPr>
            <a:spLocks noGrp="1"/>
          </p:cNvSpPr>
          <p:nvPr>
            <p:ph type="ctrTitle"/>
          </p:nvPr>
        </p:nvSpPr>
        <p:spPr>
          <a:xfrm>
            <a:off x="367118" y="94592"/>
            <a:ext cx="8409765" cy="432000"/>
          </a:xfrm>
        </p:spPr>
        <p:txBody>
          <a:bodyPr/>
          <a:lstStyle/>
          <a:p>
            <a:r>
              <a:rPr lang="en-US" dirty="0">
                <a:solidFill>
                  <a:srgbClr val="0070C0"/>
                </a:solidFill>
              </a:rPr>
              <a:t>Cohort K: Overall Response Rate by BICR</a:t>
            </a:r>
          </a:p>
        </p:txBody>
      </p:sp>
      <p:sp>
        <p:nvSpPr>
          <p:cNvPr id="5" name="Text Placeholder 4">
            <a:extLst>
              <a:ext uri="{FF2B5EF4-FFF2-40B4-BE49-F238E27FC236}">
                <a16:creationId xmlns:a16="http://schemas.microsoft.com/office/drawing/2014/main" id="{5FE9520F-5402-9A3C-1439-321C494F1619}"/>
              </a:ext>
            </a:extLst>
          </p:cNvPr>
          <p:cNvSpPr>
            <a:spLocks noGrp="1"/>
          </p:cNvSpPr>
          <p:nvPr>
            <p:ph type="body" idx="12"/>
          </p:nvPr>
        </p:nvSpPr>
        <p:spPr>
          <a:xfrm>
            <a:off x="6647506" y="4438112"/>
            <a:ext cx="2400778" cy="180792"/>
          </a:xfrm>
        </p:spPr>
        <p:txBody>
          <a:bodyPr/>
          <a:lstStyle/>
          <a:p>
            <a:r>
              <a:rPr lang="en-US" dirty="0"/>
              <a:t>Jonathan E. Rosenberg, MD</a:t>
            </a:r>
          </a:p>
        </p:txBody>
      </p:sp>
      <p:graphicFrame>
        <p:nvGraphicFramePr>
          <p:cNvPr id="6" name="Content Placeholder 4">
            <a:extLst>
              <a:ext uri="{FF2B5EF4-FFF2-40B4-BE49-F238E27FC236}">
                <a16:creationId xmlns:a16="http://schemas.microsoft.com/office/drawing/2014/main" id="{EE3BC75E-0B72-2971-A4DD-1450FAEC9907}"/>
              </a:ext>
            </a:extLst>
          </p:cNvPr>
          <p:cNvGraphicFramePr>
            <a:graphicFrameLocks/>
          </p:cNvGraphicFramePr>
          <p:nvPr/>
        </p:nvGraphicFramePr>
        <p:xfrm>
          <a:off x="367118" y="871901"/>
          <a:ext cx="5810832" cy="3303552"/>
        </p:xfrm>
        <a:graphic>
          <a:graphicData uri="http://schemas.openxmlformats.org/drawingml/2006/table">
            <a:tbl>
              <a:tblPr firstRow="1" bandRow="1">
                <a:tableStyleId>{5FD0F851-EC5A-4D38-B0AD-8093EC10F338}</a:tableStyleId>
              </a:tblPr>
              <a:tblGrid>
                <a:gridCol w="3157538">
                  <a:extLst>
                    <a:ext uri="{9D8B030D-6E8A-4147-A177-3AD203B41FA5}">
                      <a16:colId xmlns:a16="http://schemas.microsoft.com/office/drawing/2014/main" val="2567539824"/>
                    </a:ext>
                  </a:extLst>
                </a:gridCol>
                <a:gridCol w="1371600">
                  <a:extLst>
                    <a:ext uri="{9D8B030D-6E8A-4147-A177-3AD203B41FA5}">
                      <a16:colId xmlns:a16="http://schemas.microsoft.com/office/drawing/2014/main" val="3126315464"/>
                    </a:ext>
                  </a:extLst>
                </a:gridCol>
                <a:gridCol w="1281694">
                  <a:extLst>
                    <a:ext uri="{9D8B030D-6E8A-4147-A177-3AD203B41FA5}">
                      <a16:colId xmlns:a16="http://schemas.microsoft.com/office/drawing/2014/main" val="3477083043"/>
                    </a:ext>
                  </a:extLst>
                </a:gridCol>
              </a:tblGrid>
              <a:tr h="375285">
                <a:tc>
                  <a:txBody>
                    <a:bodyPr/>
                    <a:lstStyle/>
                    <a:p>
                      <a:pPr algn="l" fontAlgn="ctr"/>
                      <a:endParaRPr lang="en-US"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200" b="1" u="none" strike="noStrike" dirty="0">
                          <a:effectLst/>
                        </a:rPr>
                        <a:t>EV+P </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u="none" strike="noStrike" dirty="0">
                          <a:effectLst/>
                        </a:rPr>
                        <a:t>(N=76)</a:t>
                      </a:r>
                      <a:endParaRPr lang="en-US"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200" b="1" u="none" strike="noStrike" dirty="0">
                          <a:effectLst/>
                        </a:rPr>
                        <a:t>EV Mono</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200" b="1" u="none" strike="noStrike" dirty="0">
                          <a:effectLst/>
                        </a:rPr>
                        <a:t>(N=73)</a:t>
                      </a:r>
                      <a:endParaRPr lang="en-US" sz="12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2107229429"/>
                  </a:ext>
                </a:extLst>
              </a:tr>
              <a:tr h="462202">
                <a:tc>
                  <a:txBody>
                    <a:bodyPr/>
                    <a:lstStyle/>
                    <a:p>
                      <a:pPr algn="l" fontAlgn="ctr"/>
                      <a:r>
                        <a:rPr lang="en-US" sz="1200" b="1" u="none" strike="noStrike" dirty="0">
                          <a:effectLst/>
                        </a:rPr>
                        <a:t>Confirmed ORR, n (% )</a:t>
                      </a:r>
                    </a:p>
                    <a:p>
                      <a:pPr algn="l" fontAlgn="ctr"/>
                      <a:r>
                        <a:rPr lang="en-US" sz="1200" b="1" u="none" strike="noStrike" dirty="0">
                          <a:effectLst/>
                        </a:rPr>
                        <a:t>(95% CI)</a:t>
                      </a:r>
                      <a:endParaRPr lang="en-US"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200" u="none" strike="noStrike" dirty="0">
                          <a:effectLst/>
                        </a:rPr>
                        <a:t>49 (</a:t>
                      </a:r>
                      <a:r>
                        <a:rPr lang="en-US" sz="1200" b="0" u="none" strike="noStrike" dirty="0">
                          <a:effectLst/>
                        </a:rPr>
                        <a:t>64.5</a:t>
                      </a:r>
                      <a:r>
                        <a:rPr lang="en-US" sz="1200" u="none" strike="noStrike" dirty="0">
                          <a:effectLst/>
                        </a:rPr>
                        <a:t>) </a:t>
                      </a:r>
                    </a:p>
                    <a:p>
                      <a:pPr algn="ctr" fontAlgn="ctr"/>
                      <a:r>
                        <a:rPr lang="en-US" sz="1200" u="none" strike="noStrike" dirty="0">
                          <a:effectLst/>
                        </a:rPr>
                        <a:t>(52.7, 75.1) </a:t>
                      </a:r>
                      <a:endParaRPr lang="en-US"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200" u="none" strike="noStrike" dirty="0">
                          <a:effectLst/>
                        </a:rPr>
                        <a:t>33 (</a:t>
                      </a:r>
                      <a:r>
                        <a:rPr lang="en-US" sz="1200" b="0" u="none" strike="noStrike" dirty="0">
                          <a:effectLst/>
                        </a:rPr>
                        <a:t>45.2</a:t>
                      </a:r>
                      <a:r>
                        <a:rPr lang="en-US" sz="1200" u="none" strike="noStrike" dirty="0">
                          <a:effectLst/>
                        </a:rPr>
                        <a:t>)</a:t>
                      </a:r>
                    </a:p>
                    <a:p>
                      <a:pPr algn="ctr" fontAlgn="ctr"/>
                      <a:r>
                        <a:rPr lang="en-US" sz="1200" u="none" strike="noStrike" dirty="0">
                          <a:effectLst/>
                        </a:rPr>
                        <a:t>(33.5, 57.3)</a:t>
                      </a:r>
                      <a:endParaRPr lang="en-US"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4049031396"/>
                  </a:ext>
                </a:extLst>
              </a:tr>
              <a:tr h="255360">
                <a:tc>
                  <a:txBody>
                    <a:bodyPr/>
                    <a:lstStyle/>
                    <a:p>
                      <a:pPr algn="l" fontAlgn="ctr"/>
                      <a:r>
                        <a:rPr lang="en-US" sz="1200" b="1" u="none" strike="noStrike" dirty="0">
                          <a:effectLst/>
                        </a:rPr>
                        <a:t>Best overall response, n (%)</a:t>
                      </a:r>
                      <a:endParaRPr lang="en-US" sz="12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endParaRPr lang="en-US"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endParaRPr lang="en-US"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2035295018"/>
                  </a:ext>
                </a:extLst>
              </a:tr>
              <a:tr h="277724">
                <a:tc>
                  <a:txBody>
                    <a:bodyPr/>
                    <a:lstStyle/>
                    <a:p>
                      <a:pPr algn="l" fontAlgn="ctr"/>
                      <a:r>
                        <a:rPr lang="en-US" sz="1200" u="none" strike="noStrike" dirty="0">
                          <a:effectLst/>
                        </a:rPr>
                        <a:t>Complete Response</a:t>
                      </a:r>
                      <a:endParaRPr lang="en-US" sz="1200" b="0" i="0" u="none" strike="noStrike" dirty="0">
                        <a:solidFill>
                          <a:srgbClr val="000000"/>
                        </a:solidFill>
                        <a:effectLst/>
                        <a:latin typeface="Times New Roman" panose="02020603050405020304" pitchFamily="18" charset="0"/>
                      </a:endParaRPr>
                    </a:p>
                  </a:txBody>
                  <a:tcPr marL="171450" marR="9525" marT="9525" marB="0" anchor="ctr"/>
                </a:tc>
                <a:tc>
                  <a:txBody>
                    <a:bodyPr/>
                    <a:lstStyle/>
                    <a:p>
                      <a:pPr algn="ctr" fontAlgn="ctr"/>
                      <a:r>
                        <a:rPr lang="en-US" sz="1200" u="none" strike="noStrike" dirty="0">
                          <a:effectLst/>
                        </a:rPr>
                        <a:t>8 (10.5)</a:t>
                      </a:r>
                      <a:endParaRPr lang="en-US"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200" u="none" strike="noStrike" dirty="0">
                          <a:effectLst/>
                        </a:rPr>
                        <a:t>3 (4.1)</a:t>
                      </a:r>
                      <a:endParaRPr lang="en-US"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3158687139"/>
                  </a:ext>
                </a:extLst>
              </a:tr>
              <a:tr h="255360">
                <a:tc>
                  <a:txBody>
                    <a:bodyPr/>
                    <a:lstStyle/>
                    <a:p>
                      <a:pPr algn="l" fontAlgn="ctr"/>
                      <a:r>
                        <a:rPr lang="en-US" sz="1200" u="none" strike="noStrike" dirty="0">
                          <a:effectLst/>
                        </a:rPr>
                        <a:t>Partial Response</a:t>
                      </a:r>
                      <a:endParaRPr lang="en-US" sz="1200" b="0" i="0" u="none" strike="noStrike" dirty="0">
                        <a:solidFill>
                          <a:srgbClr val="000000"/>
                        </a:solidFill>
                        <a:effectLst/>
                        <a:latin typeface="Times New Roman" panose="02020603050405020304" pitchFamily="18" charset="0"/>
                      </a:endParaRPr>
                    </a:p>
                  </a:txBody>
                  <a:tcPr marL="171450" marR="9525" marT="9525" marB="0" anchor="ctr"/>
                </a:tc>
                <a:tc>
                  <a:txBody>
                    <a:bodyPr/>
                    <a:lstStyle/>
                    <a:p>
                      <a:pPr algn="ctr" fontAlgn="ctr"/>
                      <a:r>
                        <a:rPr lang="en-US" sz="1200" u="none" strike="noStrike" dirty="0">
                          <a:effectLst/>
                        </a:rPr>
                        <a:t>41 (53.9) </a:t>
                      </a:r>
                      <a:endParaRPr lang="en-US"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200" u="none" strike="noStrike" dirty="0">
                          <a:effectLst/>
                        </a:rPr>
                        <a:t>30 (41.1) </a:t>
                      </a:r>
                      <a:endParaRPr lang="en-US"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3805001637"/>
                  </a:ext>
                </a:extLst>
              </a:tr>
              <a:tr h="255360">
                <a:tc>
                  <a:txBody>
                    <a:bodyPr/>
                    <a:lstStyle/>
                    <a:p>
                      <a:pPr algn="l" fontAlgn="ctr"/>
                      <a:r>
                        <a:rPr lang="en-US" sz="1200" u="none" strike="noStrike" dirty="0">
                          <a:effectLst/>
                        </a:rPr>
                        <a:t>Stable Disease</a:t>
                      </a:r>
                      <a:endParaRPr lang="en-US" sz="1200" b="0" i="0" u="none" strike="noStrike" dirty="0">
                        <a:solidFill>
                          <a:srgbClr val="000000"/>
                        </a:solidFill>
                        <a:effectLst/>
                        <a:latin typeface="Times New Roman" panose="02020603050405020304" pitchFamily="18" charset="0"/>
                      </a:endParaRPr>
                    </a:p>
                  </a:txBody>
                  <a:tcPr marL="171450" marR="9525" marT="9525" marB="0" anchor="ctr"/>
                </a:tc>
                <a:tc>
                  <a:txBody>
                    <a:bodyPr/>
                    <a:lstStyle/>
                    <a:p>
                      <a:pPr algn="ctr" fontAlgn="ctr"/>
                      <a:r>
                        <a:rPr lang="en-US" sz="1200" u="none" strike="noStrike" dirty="0">
                          <a:effectLst/>
                        </a:rPr>
                        <a:t>17 (22.4)</a:t>
                      </a:r>
                      <a:endParaRPr lang="en-US"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200" u="none" strike="noStrike" dirty="0">
                          <a:effectLst/>
                        </a:rPr>
                        <a:t>25 (34.2)</a:t>
                      </a:r>
                      <a:endParaRPr lang="en-US"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533848154"/>
                  </a:ext>
                </a:extLst>
              </a:tr>
              <a:tr h="255360">
                <a:tc>
                  <a:txBody>
                    <a:bodyPr/>
                    <a:lstStyle/>
                    <a:p>
                      <a:pPr algn="l" fontAlgn="ctr"/>
                      <a:r>
                        <a:rPr lang="en-US" sz="1200" u="none" strike="noStrike" dirty="0">
                          <a:effectLst/>
                        </a:rPr>
                        <a:t>Progressive Disease</a:t>
                      </a:r>
                      <a:endParaRPr lang="en-US" sz="1200" b="0" i="0" u="none" strike="noStrike" dirty="0">
                        <a:solidFill>
                          <a:srgbClr val="000000"/>
                        </a:solidFill>
                        <a:effectLst/>
                        <a:latin typeface="Times New Roman" panose="02020603050405020304" pitchFamily="18" charset="0"/>
                      </a:endParaRPr>
                    </a:p>
                  </a:txBody>
                  <a:tcPr marL="171450" marR="9525" marT="9525" marB="0" anchor="ctr"/>
                </a:tc>
                <a:tc>
                  <a:txBody>
                    <a:bodyPr/>
                    <a:lstStyle/>
                    <a:p>
                      <a:pPr algn="ctr" fontAlgn="ctr"/>
                      <a:r>
                        <a:rPr lang="en-US" sz="1200" u="none" strike="noStrike" dirty="0">
                          <a:effectLst/>
                        </a:rPr>
                        <a:t>6 (7.9)</a:t>
                      </a:r>
                      <a:endParaRPr lang="en-US"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200" u="none" strike="noStrike" dirty="0">
                          <a:effectLst/>
                        </a:rPr>
                        <a:t>7 (9.6)</a:t>
                      </a:r>
                      <a:endParaRPr lang="en-US"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2377577136"/>
                  </a:ext>
                </a:extLst>
              </a:tr>
              <a:tr h="255360">
                <a:tc>
                  <a:txBody>
                    <a:bodyPr/>
                    <a:lstStyle/>
                    <a:p>
                      <a:pPr algn="l" fontAlgn="ctr"/>
                      <a:r>
                        <a:rPr lang="en-US" sz="1200" u="none" strike="noStrike" dirty="0">
                          <a:effectLst/>
                        </a:rPr>
                        <a:t>Not Evaluable</a:t>
                      </a:r>
                      <a:endParaRPr lang="en-US" sz="1200" b="0" i="0" u="none" strike="noStrike" dirty="0">
                        <a:solidFill>
                          <a:srgbClr val="000000"/>
                        </a:solidFill>
                        <a:effectLst/>
                        <a:latin typeface="Times New Roman" panose="02020603050405020304" pitchFamily="18" charset="0"/>
                      </a:endParaRPr>
                    </a:p>
                  </a:txBody>
                  <a:tcPr marL="171450" marR="9525" marT="9525" marB="0" anchor="ctr"/>
                </a:tc>
                <a:tc>
                  <a:txBody>
                    <a:bodyPr/>
                    <a:lstStyle/>
                    <a:p>
                      <a:pPr algn="ctr" fontAlgn="ctr"/>
                      <a:r>
                        <a:rPr lang="en-US" sz="1200" u="none" strike="noStrike" dirty="0">
                          <a:effectLst/>
                        </a:rPr>
                        <a:t>3 (3.9)</a:t>
                      </a:r>
                      <a:endParaRPr lang="en-US"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200" u="none" strike="noStrike" dirty="0">
                          <a:effectLst/>
                        </a:rPr>
                        <a:t>5 (6.8)</a:t>
                      </a:r>
                      <a:endParaRPr lang="en-US"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3371017350"/>
                  </a:ext>
                </a:extLst>
              </a:tr>
              <a:tr h="268128">
                <a:tc>
                  <a:txBody>
                    <a:bodyPr/>
                    <a:lstStyle/>
                    <a:p>
                      <a:pPr algn="l" fontAlgn="ctr"/>
                      <a:r>
                        <a:rPr lang="en-US" sz="1200" u="none" strike="noStrike" dirty="0">
                          <a:effectLst/>
                        </a:rPr>
                        <a:t>No Assessment</a:t>
                      </a:r>
                      <a:endParaRPr lang="en-US" sz="1200" b="0" i="0" u="none" strike="noStrike" dirty="0">
                        <a:solidFill>
                          <a:srgbClr val="000000"/>
                        </a:solidFill>
                        <a:effectLst/>
                        <a:latin typeface="Times New Roman" panose="02020603050405020304" pitchFamily="18" charset="0"/>
                      </a:endParaRPr>
                    </a:p>
                  </a:txBody>
                  <a:tcPr marL="171450" marR="9525" marT="9525" marB="0" anchor="ctr"/>
                </a:tc>
                <a:tc>
                  <a:txBody>
                    <a:bodyPr/>
                    <a:lstStyle/>
                    <a:p>
                      <a:pPr algn="ctr" fontAlgn="ctr"/>
                      <a:r>
                        <a:rPr lang="en-US" sz="1200" u="none" strike="noStrike" dirty="0">
                          <a:effectLst/>
                        </a:rPr>
                        <a:t>1 (1.3)</a:t>
                      </a:r>
                      <a:endParaRPr lang="en-US" sz="12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n-US" sz="1200" u="none" strike="noStrike" dirty="0">
                          <a:effectLst/>
                        </a:rPr>
                        <a:t>3 (4.1)</a:t>
                      </a:r>
                      <a:endParaRPr lang="en-US" sz="1200" b="0"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3662569655"/>
                  </a:ext>
                </a:extLst>
              </a:tr>
              <a:tr h="375285">
                <a:tc>
                  <a:txBody>
                    <a:bodyPr/>
                    <a:lstStyle/>
                    <a:p>
                      <a:pPr lvl="0" algn="l">
                        <a:buNone/>
                      </a:pPr>
                      <a:r>
                        <a:rPr lang="en-US" sz="1200" b="1" i="0" u="none" strike="noStrike" noProof="0" dirty="0">
                          <a:effectLst/>
                        </a:rPr>
                        <a:t>Median </a:t>
                      </a:r>
                      <a:r>
                        <a:rPr lang="en-US" sz="1200" b="1" i="0" u="none" strike="noStrike" dirty="0">
                          <a:solidFill>
                            <a:srgbClr val="000000"/>
                          </a:solidFill>
                          <a:effectLst/>
                          <a:latin typeface="+mn-lt"/>
                        </a:rPr>
                        <a:t>time to objective response </a:t>
                      </a:r>
                      <a:r>
                        <a:rPr lang="en-US" sz="1200" b="1" i="0" u="none" strike="noStrike" noProof="0" dirty="0">
                          <a:effectLst/>
                        </a:rPr>
                        <a:t>(range), </a:t>
                      </a:r>
                      <a:r>
                        <a:rPr lang="en-US" sz="1200" b="1" i="0" u="none" strike="noStrike" dirty="0">
                          <a:solidFill>
                            <a:srgbClr val="000000"/>
                          </a:solidFill>
                          <a:effectLst/>
                          <a:latin typeface="+mn-lt"/>
                        </a:rPr>
                        <a:t> mos </a:t>
                      </a:r>
                      <a:endParaRPr lang="en-US" sz="1900" dirty="0"/>
                    </a:p>
                  </a:txBody>
                  <a:tcPr marL="9525" marR="9525" marT="9525" marB="0" anchor="ctr"/>
                </a:tc>
                <a:tc>
                  <a:txBody>
                    <a:bodyPr/>
                    <a:lstStyle/>
                    <a:p>
                      <a:pPr algn="ctr" fontAlgn="ctr"/>
                      <a:r>
                        <a:rPr lang="en-US" sz="1200" b="0" i="0" u="none" strike="noStrike" dirty="0">
                          <a:solidFill>
                            <a:srgbClr val="000000"/>
                          </a:solidFill>
                          <a:effectLst/>
                          <a:latin typeface="+mn-lt"/>
                        </a:rPr>
                        <a:t>2.07 (1.1, 6.6)</a:t>
                      </a:r>
                    </a:p>
                  </a:txBody>
                  <a:tcPr marL="9525" marR="9525" marT="9525" marB="0" anchor="ctr"/>
                </a:tc>
                <a:tc>
                  <a:txBody>
                    <a:bodyPr/>
                    <a:lstStyle/>
                    <a:p>
                      <a:pPr algn="ctr" fontAlgn="ctr"/>
                      <a:r>
                        <a:rPr lang="en-US" sz="1200" b="0" i="0" u="none" strike="noStrike" dirty="0">
                          <a:solidFill>
                            <a:srgbClr val="000000"/>
                          </a:solidFill>
                          <a:effectLst/>
                          <a:latin typeface="+mn-lt"/>
                        </a:rPr>
                        <a:t>2.07 (1.9, 15.4)</a:t>
                      </a:r>
                    </a:p>
                  </a:txBody>
                  <a:tcPr marL="9525" marR="9525" marT="9525" marB="0" anchor="ctr"/>
                </a:tc>
                <a:extLst>
                  <a:ext uri="{0D108BD9-81ED-4DB2-BD59-A6C34878D82A}">
                    <a16:rowId xmlns:a16="http://schemas.microsoft.com/office/drawing/2014/main" val="2239413903"/>
                  </a:ext>
                </a:extLst>
              </a:tr>
              <a:tr h="268128">
                <a:tc>
                  <a:txBody>
                    <a:bodyPr/>
                    <a:lstStyle/>
                    <a:p>
                      <a:pPr algn="l" fontAlgn="ctr"/>
                      <a:r>
                        <a:rPr lang="en-US" sz="1200" b="1" i="0" u="none" strike="noStrike" dirty="0">
                          <a:solidFill>
                            <a:srgbClr val="000000"/>
                          </a:solidFill>
                          <a:effectLst/>
                          <a:latin typeface="+mn-lt"/>
                        </a:rPr>
                        <a:t>Median number of treatment cycles (range)</a:t>
                      </a:r>
                    </a:p>
                  </a:txBody>
                  <a:tcPr marL="9525" marR="9525" marT="9525" marB="0" anchor="ctr"/>
                </a:tc>
                <a:tc>
                  <a:txBody>
                    <a:bodyPr/>
                    <a:lstStyle/>
                    <a:p>
                      <a:pPr algn="ctr" fontAlgn="ctr"/>
                      <a:r>
                        <a:rPr lang="en-US" sz="1200" b="0" i="0" u="none" strike="noStrike" dirty="0">
                          <a:solidFill>
                            <a:srgbClr val="000000"/>
                          </a:solidFill>
                          <a:effectLst/>
                          <a:latin typeface="+mn-lt"/>
                        </a:rPr>
                        <a:t>11.0 (1, 29)</a:t>
                      </a:r>
                    </a:p>
                  </a:txBody>
                  <a:tcPr marL="9525" marR="9525" marT="9525" marB="0" anchor="ctr"/>
                </a:tc>
                <a:tc>
                  <a:txBody>
                    <a:bodyPr/>
                    <a:lstStyle/>
                    <a:p>
                      <a:pPr algn="ctr" fontAlgn="ctr"/>
                      <a:r>
                        <a:rPr lang="en-US" sz="1200" b="0" i="0" u="none" strike="noStrike" dirty="0">
                          <a:solidFill>
                            <a:srgbClr val="000000"/>
                          </a:solidFill>
                          <a:effectLst/>
                          <a:latin typeface="+mn-lt"/>
                        </a:rPr>
                        <a:t>8.0 (1, 33)</a:t>
                      </a:r>
                    </a:p>
                  </a:txBody>
                  <a:tcPr marL="9525" marR="9525" marT="9525" marB="0" anchor="ctr"/>
                </a:tc>
                <a:extLst>
                  <a:ext uri="{0D108BD9-81ED-4DB2-BD59-A6C34878D82A}">
                    <a16:rowId xmlns:a16="http://schemas.microsoft.com/office/drawing/2014/main" val="2361981488"/>
                  </a:ext>
                </a:extLst>
              </a:tr>
            </a:tbl>
          </a:graphicData>
        </a:graphic>
      </p:graphicFrame>
      <p:sp>
        <p:nvSpPr>
          <p:cNvPr id="7" name="Rectangle 6">
            <a:extLst>
              <a:ext uri="{FF2B5EF4-FFF2-40B4-BE49-F238E27FC236}">
                <a16:creationId xmlns:a16="http://schemas.microsoft.com/office/drawing/2014/main" id="{FE4248FB-846E-4D43-AF55-B1B37CDAFBAB}"/>
              </a:ext>
            </a:extLst>
          </p:cNvPr>
          <p:cNvSpPr/>
          <p:nvPr/>
        </p:nvSpPr>
        <p:spPr>
          <a:xfrm>
            <a:off x="421481" y="1303985"/>
            <a:ext cx="5810832" cy="4684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dirty="0">
              <a:solidFill>
                <a:srgbClr val="FFFFFF"/>
              </a:solidFill>
              <a:latin typeface="Arial"/>
            </a:endParaRPr>
          </a:p>
        </p:txBody>
      </p:sp>
      <p:sp>
        <p:nvSpPr>
          <p:cNvPr id="2" name="TextBox 1">
            <a:extLst>
              <a:ext uri="{FF2B5EF4-FFF2-40B4-BE49-F238E27FC236}">
                <a16:creationId xmlns:a16="http://schemas.microsoft.com/office/drawing/2014/main" id="{0145964C-C540-A45C-7BA5-F7C5FA071B1D}"/>
              </a:ext>
            </a:extLst>
          </p:cNvPr>
          <p:cNvSpPr txBox="1"/>
          <p:nvPr/>
        </p:nvSpPr>
        <p:spPr>
          <a:xfrm>
            <a:off x="6314270" y="1256571"/>
            <a:ext cx="2734014" cy="3108543"/>
          </a:xfrm>
          <a:prstGeom prst="rect">
            <a:avLst/>
          </a:prstGeom>
          <a:noFill/>
        </p:spPr>
        <p:txBody>
          <a:bodyPr wrap="square" lIns="91440" tIns="45720" rIns="91440" bIns="45720" rtlCol="0" anchor="t">
            <a:spAutoFit/>
          </a:bodyPr>
          <a:lstStyle/>
          <a:p>
            <a:pPr defTabSz="914378">
              <a:defRPr/>
            </a:pPr>
            <a:r>
              <a:rPr lang="en-US" b="1" dirty="0">
                <a:latin typeface="Arial Narrow"/>
                <a:ea typeface="+mn-ea"/>
              </a:rPr>
              <a:t>EV+P</a:t>
            </a:r>
          </a:p>
          <a:p>
            <a:pPr marL="285743" indent="-285743" defTabSz="914378">
              <a:buFont typeface="Arial" panose="020B0604020202020204" pitchFamily="34" charset="0"/>
              <a:buChar char="•"/>
              <a:defRPr/>
            </a:pPr>
            <a:r>
              <a:rPr lang="en-US" dirty="0">
                <a:latin typeface="Arial Narrow"/>
                <a:ea typeface="+mn-ea"/>
              </a:rPr>
              <a:t>41/49 (85.7%) of responses observed at first assessment (week 9±1 wk)</a:t>
            </a:r>
          </a:p>
          <a:p>
            <a:pPr marL="285743" indent="-285743" defTabSz="914378">
              <a:buFont typeface="Arial" panose="020B0604020202020204" pitchFamily="34" charset="0"/>
              <a:buChar char="•"/>
              <a:defRPr/>
            </a:pPr>
            <a:endParaRPr lang="en-US" dirty="0">
              <a:latin typeface="Arial Narrow"/>
              <a:ea typeface="+mn-ea"/>
            </a:endParaRPr>
          </a:p>
          <a:p>
            <a:pPr marL="285743" indent="-285743" defTabSz="914378">
              <a:buFont typeface="Arial" panose="020B0604020202020204" pitchFamily="34" charset="0"/>
              <a:buChar char="•"/>
              <a:defRPr/>
            </a:pPr>
            <a:r>
              <a:rPr lang="en-US" dirty="0">
                <a:latin typeface="Arial Narrow"/>
                <a:ea typeface="+mn-ea"/>
              </a:rPr>
              <a:t>cORRs were consistent across all pre-specified subgroups</a:t>
            </a:r>
          </a:p>
          <a:p>
            <a:pPr marL="285743" indent="-285743" defTabSz="914378">
              <a:buFont typeface="Arial" panose="020B0604020202020204" pitchFamily="34" charset="0"/>
              <a:buChar char="•"/>
              <a:defRPr/>
            </a:pPr>
            <a:endParaRPr lang="en-US" dirty="0">
              <a:latin typeface="Arial Narrow"/>
              <a:ea typeface="+mn-ea"/>
            </a:endParaRPr>
          </a:p>
          <a:p>
            <a:pPr marL="285743" lvl="1" indent="-285743" defTabSz="914378">
              <a:buFont typeface="Arial" panose="020B0604020202020204" pitchFamily="34" charset="0"/>
              <a:buChar char="•"/>
              <a:defRPr/>
            </a:pPr>
            <a:r>
              <a:rPr lang="en-US" dirty="0">
                <a:latin typeface="Arial Narrow"/>
                <a:ea typeface="+mn-ea"/>
              </a:rPr>
              <a:t>7/13 (53.8%) cORR observed in patients with liver metastases</a:t>
            </a:r>
          </a:p>
          <a:p>
            <a:pPr marL="285743" indent="-285743" defTabSz="914378">
              <a:buFont typeface="Arial" panose="020B0604020202020204" pitchFamily="34" charset="0"/>
              <a:buChar char="•"/>
              <a:defRPr/>
            </a:pPr>
            <a:endParaRPr lang="en-US" dirty="0">
              <a:latin typeface="Arial Narrow" panose="020B0606020202030204" pitchFamily="34" charset="0"/>
              <a:ea typeface="+mn-ea"/>
            </a:endParaRPr>
          </a:p>
          <a:p>
            <a:pPr defTabSz="914378">
              <a:defRPr/>
            </a:pPr>
            <a:r>
              <a:rPr lang="en-US" b="1" dirty="0">
                <a:latin typeface="Arial Narrow"/>
                <a:ea typeface="+mn-ea"/>
              </a:rPr>
              <a:t>EV monotherapy</a:t>
            </a:r>
          </a:p>
          <a:p>
            <a:pPr marL="285743" indent="-285743" defTabSz="914378">
              <a:buFont typeface="Arial" panose="020B0604020202020204" pitchFamily="34" charset="0"/>
              <a:buChar char="•"/>
              <a:defRPr/>
            </a:pPr>
            <a:r>
              <a:rPr lang="en-US" dirty="0">
                <a:latin typeface="Arial Narrow"/>
                <a:ea typeface="+mn-ea"/>
              </a:rPr>
              <a:t>Activity is consistent with prior results in 2L+ la/mUC</a:t>
            </a:r>
          </a:p>
        </p:txBody>
      </p:sp>
      <p:sp>
        <p:nvSpPr>
          <p:cNvPr id="9" name="Subtitle 1">
            <a:extLst>
              <a:ext uri="{FF2B5EF4-FFF2-40B4-BE49-F238E27FC236}">
                <a16:creationId xmlns:a16="http://schemas.microsoft.com/office/drawing/2014/main" id="{D28657D4-48AE-CCA6-4156-94506D0DEC4E}"/>
              </a:ext>
            </a:extLst>
          </p:cNvPr>
          <p:cNvSpPr>
            <a:spLocks noGrp="1"/>
          </p:cNvSpPr>
          <p:nvPr>
            <p:ph type="subTitle" idx="2"/>
          </p:nvPr>
        </p:nvSpPr>
        <p:spPr>
          <a:xfrm>
            <a:off x="421481" y="450581"/>
            <a:ext cx="8409900" cy="450000"/>
          </a:xfrm>
        </p:spPr>
        <p:txBody>
          <a:bodyPr/>
          <a:lstStyle/>
          <a:p>
            <a:r>
              <a:rPr lang="en-US" b="1" dirty="0">
                <a:solidFill>
                  <a:srgbClr val="0070C0"/>
                </a:solidFill>
              </a:rPr>
              <a:t>EV+P: 64.5% confirmed ORR with rapid responses</a:t>
            </a:r>
            <a:endParaRPr lang="en-US" b="1" strike="sngStrike" dirty="0">
              <a:solidFill>
                <a:srgbClr val="0070C0"/>
              </a:solidFill>
            </a:endParaRPr>
          </a:p>
        </p:txBody>
      </p:sp>
      <p:sp>
        <p:nvSpPr>
          <p:cNvPr id="4" name="TextBox 3">
            <a:extLst>
              <a:ext uri="{FF2B5EF4-FFF2-40B4-BE49-F238E27FC236}">
                <a16:creationId xmlns:a16="http://schemas.microsoft.com/office/drawing/2014/main" id="{3030452F-CFE6-D808-8301-CE2FE1175359}"/>
              </a:ext>
            </a:extLst>
          </p:cNvPr>
          <p:cNvSpPr txBox="1"/>
          <p:nvPr/>
        </p:nvSpPr>
        <p:spPr>
          <a:xfrm>
            <a:off x="367118" y="4157691"/>
            <a:ext cx="5311285" cy="338554"/>
          </a:xfrm>
          <a:prstGeom prst="rect">
            <a:avLst/>
          </a:prstGeom>
          <a:noFill/>
        </p:spPr>
        <p:txBody>
          <a:bodyPr wrap="square" rtlCol="0">
            <a:spAutoFit/>
          </a:bodyPr>
          <a:lstStyle/>
          <a:p>
            <a:pPr defTabSz="914378">
              <a:defRPr/>
            </a:pPr>
            <a:r>
              <a:rPr lang="en-US" sz="800" dirty="0">
                <a:latin typeface="Arial Narrow" panose="020B0606020202030204" pitchFamily="34" charset="0"/>
                <a:ea typeface="+mn-ea"/>
              </a:rPr>
              <a:t>Data cutoff: 10Jun2022</a:t>
            </a:r>
          </a:p>
          <a:p>
            <a:pPr defTabSz="914378">
              <a:defRPr/>
            </a:pPr>
            <a:r>
              <a:rPr lang="en-US" sz="800" dirty="0">
                <a:latin typeface="Arial Narrow" panose="020B0606020202030204" pitchFamily="34" charset="0"/>
                <a:ea typeface="+mn-ea"/>
              </a:rPr>
              <a:t>BICR: Blinded Independent Central Review; cORR: Confirmed Objective Response Rate; NR: Not Reached</a:t>
            </a:r>
          </a:p>
        </p:txBody>
      </p:sp>
      <p:pic>
        <p:nvPicPr>
          <p:cNvPr id="8" name="Picture 7">
            <a:extLst>
              <a:ext uri="{FF2B5EF4-FFF2-40B4-BE49-F238E27FC236}">
                <a16:creationId xmlns:a16="http://schemas.microsoft.com/office/drawing/2014/main" id="{71F97C8D-E254-D129-D935-29E5DE1A8EE1}"/>
              </a:ext>
            </a:extLst>
          </p:cNvPr>
          <p:cNvPicPr>
            <a:picLocks noChangeAspect="1"/>
          </p:cNvPicPr>
          <p:nvPr/>
        </p:nvPicPr>
        <p:blipFill>
          <a:blip r:embed="rId3"/>
          <a:stretch>
            <a:fillRect/>
          </a:stretch>
        </p:blipFill>
        <p:spPr>
          <a:xfrm>
            <a:off x="4387012" y="4755147"/>
            <a:ext cx="4444370" cy="182896"/>
          </a:xfrm>
          <a:prstGeom prst="rect">
            <a:avLst/>
          </a:prstGeom>
        </p:spPr>
      </p:pic>
    </p:spTree>
    <p:extLst>
      <p:ext uri="{BB962C8B-B14F-4D97-AF65-F5344CB8AC3E}">
        <p14:creationId xmlns:p14="http://schemas.microsoft.com/office/powerpoint/2010/main" val="24157204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083910-E006-6A49-E7C5-6CF43A00B485}"/>
              </a:ext>
            </a:extLst>
          </p:cNvPr>
          <p:cNvSpPr>
            <a:spLocks noGrp="1"/>
          </p:cNvSpPr>
          <p:nvPr>
            <p:ph type="ctrTitle"/>
          </p:nvPr>
        </p:nvSpPr>
        <p:spPr>
          <a:xfrm>
            <a:off x="367118" y="169008"/>
            <a:ext cx="8409765" cy="432000"/>
          </a:xfrm>
        </p:spPr>
        <p:txBody>
          <a:bodyPr/>
          <a:lstStyle/>
          <a:p>
            <a:r>
              <a:rPr lang="en-US" dirty="0">
                <a:solidFill>
                  <a:srgbClr val="0070C0"/>
                </a:solidFill>
              </a:rPr>
              <a:t>EV+P: Maximum Percent Reduction from Baseline of Target Lesion by BICR</a:t>
            </a:r>
            <a:endParaRPr lang="en-US" sz="2000" dirty="0">
              <a:solidFill>
                <a:srgbClr val="FF0000"/>
              </a:solidFill>
            </a:endParaRPr>
          </a:p>
        </p:txBody>
      </p:sp>
      <p:sp>
        <p:nvSpPr>
          <p:cNvPr id="5" name="Text Placeholder 4">
            <a:extLst>
              <a:ext uri="{FF2B5EF4-FFF2-40B4-BE49-F238E27FC236}">
                <a16:creationId xmlns:a16="http://schemas.microsoft.com/office/drawing/2014/main" id="{1FB6A14F-9BEA-E18E-2616-6D39DEEE5D57}"/>
              </a:ext>
            </a:extLst>
          </p:cNvPr>
          <p:cNvSpPr>
            <a:spLocks noGrp="1"/>
          </p:cNvSpPr>
          <p:nvPr>
            <p:ph type="body" idx="12"/>
          </p:nvPr>
        </p:nvSpPr>
        <p:spPr>
          <a:xfrm>
            <a:off x="3807122" y="4547311"/>
            <a:ext cx="2400778" cy="180792"/>
          </a:xfrm>
        </p:spPr>
        <p:txBody>
          <a:bodyPr/>
          <a:lstStyle/>
          <a:p>
            <a:r>
              <a:rPr lang="en-US" dirty="0"/>
              <a:t>Jonathan E. Rosenberg, MD</a:t>
            </a:r>
          </a:p>
        </p:txBody>
      </p:sp>
      <p:sp>
        <p:nvSpPr>
          <p:cNvPr id="7" name="TextBox 6">
            <a:extLst>
              <a:ext uri="{FF2B5EF4-FFF2-40B4-BE49-F238E27FC236}">
                <a16:creationId xmlns:a16="http://schemas.microsoft.com/office/drawing/2014/main" id="{FA50E29E-6DBD-A076-0384-AD78CFD281ED}"/>
              </a:ext>
            </a:extLst>
          </p:cNvPr>
          <p:cNvSpPr txBox="1"/>
          <p:nvPr/>
        </p:nvSpPr>
        <p:spPr>
          <a:xfrm>
            <a:off x="510496" y="4162827"/>
            <a:ext cx="8741079" cy="215444"/>
          </a:xfrm>
          <a:prstGeom prst="rect">
            <a:avLst/>
          </a:prstGeom>
          <a:noFill/>
        </p:spPr>
        <p:txBody>
          <a:bodyPr wrap="square" lIns="91440" tIns="45720" rIns="91440" bIns="45720" anchor="t">
            <a:spAutoFit/>
          </a:bodyPr>
          <a:lstStyle/>
          <a:p>
            <a:pPr defTabSz="914378">
              <a:defRPr/>
            </a:pPr>
            <a:r>
              <a:rPr lang="en-US" sz="800" dirty="0">
                <a:ea typeface="+mn-ea"/>
              </a:rPr>
              <a:t>BICR: Blinded Independent Central Review; CPS: Combined Positive Score; CR: Complete Response; PD-L1: Programmed Death-Ligand 1 PR: Partial Response</a:t>
            </a:r>
          </a:p>
        </p:txBody>
      </p:sp>
      <p:sp>
        <p:nvSpPr>
          <p:cNvPr id="9" name="TextBox 8">
            <a:extLst>
              <a:ext uri="{FF2B5EF4-FFF2-40B4-BE49-F238E27FC236}">
                <a16:creationId xmlns:a16="http://schemas.microsoft.com/office/drawing/2014/main" id="{D78C3D48-6E09-0FEF-57AC-C7F8ED8DD92C}"/>
              </a:ext>
            </a:extLst>
          </p:cNvPr>
          <p:cNvSpPr txBox="1"/>
          <p:nvPr/>
        </p:nvSpPr>
        <p:spPr>
          <a:xfrm>
            <a:off x="6282964" y="2284305"/>
            <a:ext cx="2806035" cy="954107"/>
          </a:xfrm>
          <a:prstGeom prst="rect">
            <a:avLst/>
          </a:prstGeom>
          <a:noFill/>
        </p:spPr>
        <p:txBody>
          <a:bodyPr wrap="square">
            <a:spAutoFit/>
          </a:bodyPr>
          <a:lstStyle/>
          <a:p>
            <a:pPr marL="285743" indent="-285743" defTabSz="914378">
              <a:buFont typeface="Arial" panose="020B0604020202020204" pitchFamily="34" charset="0"/>
              <a:buChar char="•"/>
              <a:defRPr/>
            </a:pPr>
            <a:r>
              <a:rPr lang="en-US" dirty="0">
                <a:latin typeface="Arial Narrow"/>
                <a:ea typeface="+mn-ea"/>
              </a:rPr>
              <a:t>Activity seen regardless of PD-L1 status</a:t>
            </a:r>
          </a:p>
          <a:p>
            <a:pPr marL="365751" lvl="1" indent="-182876" defTabSz="914378">
              <a:buFont typeface="Courier New" panose="020B0604020202020204" pitchFamily="34" charset="0"/>
              <a:buChar char="o"/>
              <a:defRPr/>
            </a:pPr>
            <a:r>
              <a:rPr lang="en-US" dirty="0">
                <a:latin typeface="Arial Narrow"/>
                <a:ea typeface="+mn-ea"/>
              </a:rPr>
              <a:t> 27/44 (61.4%) cORR in CPS&lt;10</a:t>
            </a:r>
          </a:p>
          <a:p>
            <a:pPr marL="365751" lvl="8" indent="-182876" defTabSz="914378">
              <a:buFont typeface="Courier New"/>
              <a:buChar char="o"/>
              <a:defRPr/>
            </a:pPr>
            <a:r>
              <a:rPr lang="en-US" dirty="0">
                <a:latin typeface="Arial Narrow"/>
                <a:ea typeface="+mn-ea"/>
              </a:rPr>
              <a:t> 21/31 (67.7%) cORR in CPS≥10</a:t>
            </a:r>
          </a:p>
        </p:txBody>
      </p:sp>
      <p:pic>
        <p:nvPicPr>
          <p:cNvPr id="11" name="Picture 10" descr="Chart, histogram&#10;&#10;Description automatically generated">
            <a:extLst>
              <a:ext uri="{FF2B5EF4-FFF2-40B4-BE49-F238E27FC236}">
                <a16:creationId xmlns:a16="http://schemas.microsoft.com/office/drawing/2014/main" id="{1F380735-E132-87E0-6D38-4751F6EE31E2}"/>
              </a:ext>
            </a:extLst>
          </p:cNvPr>
          <p:cNvPicPr>
            <a:picLocks noChangeAspect="1"/>
          </p:cNvPicPr>
          <p:nvPr/>
        </p:nvPicPr>
        <p:blipFill>
          <a:blip r:embed="rId3"/>
          <a:stretch>
            <a:fillRect/>
          </a:stretch>
        </p:blipFill>
        <p:spPr>
          <a:xfrm>
            <a:off x="358073" y="1037345"/>
            <a:ext cx="5849827" cy="3125483"/>
          </a:xfrm>
          <a:prstGeom prst="rect">
            <a:avLst/>
          </a:prstGeom>
        </p:spPr>
      </p:pic>
      <p:pic>
        <p:nvPicPr>
          <p:cNvPr id="12" name="Picture 11" descr="Chart, histogram&#10;&#10;Description automatically generated">
            <a:extLst>
              <a:ext uri="{FF2B5EF4-FFF2-40B4-BE49-F238E27FC236}">
                <a16:creationId xmlns:a16="http://schemas.microsoft.com/office/drawing/2014/main" id="{0BD3B8C8-B875-BD8A-70BE-6061D522A9C6}"/>
              </a:ext>
            </a:extLst>
          </p:cNvPr>
          <p:cNvPicPr>
            <a:picLocks noChangeAspect="1"/>
          </p:cNvPicPr>
          <p:nvPr/>
        </p:nvPicPr>
        <p:blipFill rotWithShape="1">
          <a:blip r:embed="rId3"/>
          <a:srcRect l="80847" b="75654"/>
          <a:stretch/>
        </p:blipFill>
        <p:spPr>
          <a:xfrm>
            <a:off x="6750187" y="832449"/>
            <a:ext cx="1871587" cy="1179077"/>
          </a:xfrm>
          <a:prstGeom prst="rect">
            <a:avLst/>
          </a:prstGeom>
        </p:spPr>
      </p:pic>
      <p:pic>
        <p:nvPicPr>
          <p:cNvPr id="13" name="Picture 12" descr="Chart, histogram&#10;&#10;Description automatically generated">
            <a:extLst>
              <a:ext uri="{FF2B5EF4-FFF2-40B4-BE49-F238E27FC236}">
                <a16:creationId xmlns:a16="http://schemas.microsoft.com/office/drawing/2014/main" id="{511377F1-085E-54CD-A664-5CC706CA89D4}"/>
              </a:ext>
            </a:extLst>
          </p:cNvPr>
          <p:cNvPicPr>
            <a:picLocks noChangeAspect="1"/>
          </p:cNvPicPr>
          <p:nvPr/>
        </p:nvPicPr>
        <p:blipFill rotWithShape="1">
          <a:blip r:embed="rId3"/>
          <a:srcRect l="83651" t="3962" r="14070" b="91157"/>
          <a:stretch/>
        </p:blipFill>
        <p:spPr>
          <a:xfrm>
            <a:off x="6471956" y="2899846"/>
            <a:ext cx="387162" cy="411052"/>
          </a:xfrm>
          <a:prstGeom prst="rect">
            <a:avLst/>
          </a:prstGeom>
        </p:spPr>
      </p:pic>
      <p:pic>
        <p:nvPicPr>
          <p:cNvPr id="14" name="Picture 13" descr="Chart, histogram&#10;&#10;Description automatically generated">
            <a:extLst>
              <a:ext uri="{FF2B5EF4-FFF2-40B4-BE49-F238E27FC236}">
                <a16:creationId xmlns:a16="http://schemas.microsoft.com/office/drawing/2014/main" id="{D3211994-2F6D-3931-6B1D-A5CA4C4EA7EA}"/>
              </a:ext>
            </a:extLst>
          </p:cNvPr>
          <p:cNvPicPr>
            <a:picLocks noChangeAspect="1"/>
          </p:cNvPicPr>
          <p:nvPr/>
        </p:nvPicPr>
        <p:blipFill rotWithShape="1">
          <a:blip r:embed="rId3"/>
          <a:srcRect l="83360" t="7717" r="14036" b="88597"/>
          <a:stretch/>
        </p:blipFill>
        <p:spPr>
          <a:xfrm>
            <a:off x="6406905" y="2697751"/>
            <a:ext cx="469733" cy="329623"/>
          </a:xfrm>
          <a:prstGeom prst="rect">
            <a:avLst/>
          </a:prstGeom>
        </p:spPr>
      </p:pic>
      <p:pic>
        <p:nvPicPr>
          <p:cNvPr id="4" name="Picture 3">
            <a:extLst>
              <a:ext uri="{FF2B5EF4-FFF2-40B4-BE49-F238E27FC236}">
                <a16:creationId xmlns:a16="http://schemas.microsoft.com/office/drawing/2014/main" id="{7C9C1E0A-8BC7-F5B3-1B64-9063531E485D}"/>
              </a:ext>
            </a:extLst>
          </p:cNvPr>
          <p:cNvPicPr>
            <a:picLocks noChangeAspect="1"/>
          </p:cNvPicPr>
          <p:nvPr/>
        </p:nvPicPr>
        <p:blipFill>
          <a:blip r:embed="rId4"/>
          <a:stretch>
            <a:fillRect/>
          </a:stretch>
        </p:blipFill>
        <p:spPr>
          <a:xfrm>
            <a:off x="4184719" y="4762754"/>
            <a:ext cx="4711805" cy="182896"/>
          </a:xfrm>
          <a:prstGeom prst="rect">
            <a:avLst/>
          </a:prstGeom>
        </p:spPr>
      </p:pic>
    </p:spTree>
    <p:extLst>
      <p:ext uri="{BB962C8B-B14F-4D97-AF65-F5344CB8AC3E}">
        <p14:creationId xmlns:p14="http://schemas.microsoft.com/office/powerpoint/2010/main" val="39702956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B63EBDD-1C33-281F-D4C8-FB18E7C36113}"/>
              </a:ext>
            </a:extLst>
          </p:cNvPr>
          <p:cNvSpPr>
            <a:spLocks noGrp="1"/>
          </p:cNvSpPr>
          <p:nvPr>
            <p:ph type="body" idx="1"/>
          </p:nvPr>
        </p:nvSpPr>
        <p:spPr>
          <a:xfrm>
            <a:off x="367050" y="3008836"/>
            <a:ext cx="8409900" cy="1158208"/>
          </a:xfrm>
        </p:spPr>
        <p:txBody>
          <a:bodyPr/>
          <a:lstStyle/>
          <a:p>
            <a:pPr marL="0" indent="0" defTabSz="914355">
              <a:spcBef>
                <a:spcPts val="600"/>
              </a:spcBef>
            </a:pPr>
            <a:r>
              <a:rPr lang="en-US" sz="1200" dirty="0">
                <a:solidFill>
                  <a:schemeClr val="tx1"/>
                </a:solidFill>
                <a:cs typeface="Arial"/>
              </a:rPr>
              <a:t>Stratification factors: cisplatin eligibility (eligible/ineligible), PD-L1 expression (high/low), liver metastases (present/absent) </a:t>
            </a:r>
          </a:p>
          <a:p>
            <a:pPr marL="0" indent="0" defTabSz="914355">
              <a:spcBef>
                <a:spcPts val="600"/>
              </a:spcBef>
            </a:pPr>
            <a:r>
              <a:rPr lang="en-US" sz="1200" dirty="0">
                <a:solidFill>
                  <a:schemeClr val="tx1"/>
                </a:solidFill>
                <a:cs typeface="Arial"/>
              </a:rPr>
              <a:t>Cisplatin eligibility and assignment/dosing of cisplatin vs carboplatin were protocol-defined; patients received 3-week cycles of EV (1.25 mg/kg; IV) on Days 1 and 8 and P (200 mg; IV) on Day 1</a:t>
            </a:r>
          </a:p>
          <a:p>
            <a:pPr marL="0" indent="0" defTabSz="914355">
              <a:spcBef>
                <a:spcPts val="600"/>
              </a:spcBef>
            </a:pPr>
            <a:r>
              <a:rPr lang="en-US" sz="1200" dirty="0">
                <a:solidFill>
                  <a:schemeClr val="tx1"/>
                </a:solidFill>
                <a:cs typeface="Arial"/>
              </a:rPr>
              <a:t>Statistical plan for analysis: the first planned analysis was performed after approximately 526 PFS (final) and 356 OS events (interim); if OS was positive at interim, the OS interim analysis was considered final</a:t>
            </a:r>
            <a:endParaRPr lang="en-US" dirty="0">
              <a:solidFill>
                <a:schemeClr val="tx1"/>
              </a:solidFill>
            </a:endParaRPr>
          </a:p>
        </p:txBody>
      </p:sp>
      <p:sp>
        <p:nvSpPr>
          <p:cNvPr id="5" name="Text Placeholder 4">
            <a:extLst>
              <a:ext uri="{FF2B5EF4-FFF2-40B4-BE49-F238E27FC236}">
                <a16:creationId xmlns:a16="http://schemas.microsoft.com/office/drawing/2014/main" id="{4D63F1DD-5BE2-7079-755F-FA7AE51D7FED}"/>
              </a:ext>
            </a:extLst>
          </p:cNvPr>
          <p:cNvSpPr>
            <a:spLocks noGrp="1"/>
          </p:cNvSpPr>
          <p:nvPr>
            <p:ph type="body" idx="12"/>
          </p:nvPr>
        </p:nvSpPr>
        <p:spPr>
          <a:xfrm>
            <a:off x="3597150" y="4788702"/>
            <a:ext cx="2400778" cy="180792"/>
          </a:xfrm>
        </p:spPr>
        <p:txBody>
          <a:bodyPr/>
          <a:lstStyle/>
          <a:p>
            <a:r>
              <a:rPr lang="en-US" dirty="0"/>
              <a:t>Powles et al.</a:t>
            </a:r>
          </a:p>
        </p:txBody>
      </p:sp>
      <p:sp>
        <p:nvSpPr>
          <p:cNvPr id="6" name="Title 2">
            <a:extLst>
              <a:ext uri="{FF2B5EF4-FFF2-40B4-BE49-F238E27FC236}">
                <a16:creationId xmlns:a16="http://schemas.microsoft.com/office/drawing/2014/main" id="{BA214F77-70F7-7FE8-E17E-C44A3340C1FF}"/>
              </a:ext>
            </a:extLst>
          </p:cNvPr>
          <p:cNvSpPr>
            <a:spLocks noGrp="1"/>
          </p:cNvSpPr>
          <p:nvPr>
            <p:ph type="ctrTitle"/>
          </p:nvPr>
        </p:nvSpPr>
        <p:spPr>
          <a:xfrm>
            <a:off x="274714" y="125200"/>
            <a:ext cx="8408987" cy="431800"/>
          </a:xfrm>
        </p:spPr>
        <p:txBody>
          <a:bodyPr/>
          <a:lstStyle/>
          <a:p>
            <a:r>
              <a:rPr lang="en-US" dirty="0"/>
              <a:t>EV-302/KEYNOTE-A39 (NCT04223856)</a:t>
            </a:r>
          </a:p>
        </p:txBody>
      </p:sp>
      <p:sp>
        <p:nvSpPr>
          <p:cNvPr id="8" name="TextBox 7">
            <a:extLst>
              <a:ext uri="{FF2B5EF4-FFF2-40B4-BE49-F238E27FC236}">
                <a16:creationId xmlns:a16="http://schemas.microsoft.com/office/drawing/2014/main" id="{5CB570BD-2291-16AF-12C0-C162D1234BFB}"/>
              </a:ext>
            </a:extLst>
          </p:cNvPr>
          <p:cNvSpPr txBox="1"/>
          <p:nvPr/>
        </p:nvSpPr>
        <p:spPr>
          <a:xfrm>
            <a:off x="3597150" y="4291270"/>
            <a:ext cx="5754319" cy="553998"/>
          </a:xfrm>
          <a:prstGeom prst="rect">
            <a:avLst/>
          </a:prstGeom>
          <a:noFill/>
        </p:spPr>
        <p:txBody>
          <a:bodyPr wrap="square" lIns="91440" tIns="45720" rIns="91440" bIns="45720" rtlCol="0" anchor="t">
            <a:spAutoFit/>
          </a:bodyPr>
          <a:lstStyle/>
          <a:p>
            <a:pPr defTabSz="914378">
              <a:defRPr/>
            </a:pPr>
            <a:r>
              <a:rPr lang="en-US" sz="600" dirty="0">
                <a:ea typeface="+mn-ea"/>
              </a:rPr>
              <a:t>BICR, blinded independent central review; ECOG PS, Eastern Cooperative Oncology Group performance status; GFR, glomerular filtration rate; ORR, overall response rate; PFS, progression-free survival; R, randomization; RECIST, Response Evaluation Criteria in Solid Tumors</a:t>
            </a:r>
          </a:p>
          <a:p>
            <a:pPr defTabSz="914378">
              <a:defRPr/>
            </a:pPr>
            <a:r>
              <a:rPr lang="en-US" sz="600" baseline="30000" dirty="0" err="1">
                <a:ea typeface="+mn-ea"/>
              </a:rPr>
              <a:t>a</a:t>
            </a:r>
            <a:r>
              <a:rPr lang="en-US" sz="600" dirty="0" err="1">
                <a:ea typeface="+mn-ea"/>
              </a:rPr>
              <a:t>Measured</a:t>
            </a:r>
            <a:r>
              <a:rPr lang="en-US" sz="600" dirty="0">
                <a:ea typeface="+mn-ea"/>
              </a:rPr>
              <a:t> by the Cockcroft-Gault formula, Modification of Diet in Renal Disease, or 24-hour urine</a:t>
            </a:r>
          </a:p>
          <a:p>
            <a:pPr defTabSz="914378">
              <a:defRPr/>
            </a:pPr>
            <a:r>
              <a:rPr lang="en-US" sz="600" baseline="30000" dirty="0" err="1">
                <a:ea typeface="+mn-ea"/>
              </a:rPr>
              <a:t>b</a:t>
            </a:r>
            <a:r>
              <a:rPr lang="en-US" sz="600" dirty="0" err="1">
                <a:ea typeface="+mn-ea"/>
              </a:rPr>
              <a:t>Patients</a:t>
            </a:r>
            <a:r>
              <a:rPr lang="en-US" sz="600" dirty="0">
                <a:ea typeface="+mn-ea"/>
              </a:rPr>
              <a:t> with ECOG PS of 2 were required to also meet the additional criteria: hemoglobin ≥10 g/dL, GFR ≥50mL/min, may not have NYHA class III heart failure</a:t>
            </a:r>
            <a:endParaRPr lang="en-US" sz="600" baseline="30000" dirty="0">
              <a:ea typeface="+mn-ea"/>
            </a:endParaRPr>
          </a:p>
          <a:p>
            <a:pPr defTabSz="914378">
              <a:defRPr/>
            </a:pPr>
            <a:r>
              <a:rPr lang="en-US" sz="600" baseline="30000" dirty="0" err="1">
                <a:ea typeface="+mn-ea"/>
              </a:rPr>
              <a:t>c</a:t>
            </a:r>
            <a:r>
              <a:rPr lang="en-US" sz="600" dirty="0" err="1">
                <a:ea typeface="+mn-ea"/>
              </a:rPr>
              <a:t>Maintenance</a:t>
            </a:r>
            <a:r>
              <a:rPr lang="en-US" sz="600" dirty="0">
                <a:ea typeface="+mn-ea"/>
              </a:rPr>
              <a:t> therapy could be used following completion and/or discontinuation of platinum-containing therapy</a:t>
            </a:r>
            <a:endParaRPr lang="en-US" sz="600" strike="sngStrike" baseline="30000" dirty="0">
              <a:ea typeface="+mn-ea"/>
            </a:endParaRPr>
          </a:p>
        </p:txBody>
      </p:sp>
      <p:sp>
        <p:nvSpPr>
          <p:cNvPr id="9" name="TextBox 8">
            <a:extLst>
              <a:ext uri="{FF2B5EF4-FFF2-40B4-BE49-F238E27FC236}">
                <a16:creationId xmlns:a16="http://schemas.microsoft.com/office/drawing/2014/main" id="{9B037D4A-AD7F-CB4B-D017-001ED4302EA3}"/>
              </a:ext>
            </a:extLst>
          </p:cNvPr>
          <p:cNvSpPr txBox="1"/>
          <p:nvPr/>
        </p:nvSpPr>
        <p:spPr>
          <a:xfrm>
            <a:off x="423810" y="4186538"/>
            <a:ext cx="2506541" cy="215444"/>
          </a:xfrm>
          <a:prstGeom prst="rect">
            <a:avLst/>
          </a:prstGeom>
          <a:noFill/>
        </p:spPr>
        <p:txBody>
          <a:bodyPr wrap="square" rtlCol="0">
            <a:spAutoFit/>
          </a:bodyPr>
          <a:lstStyle/>
          <a:p>
            <a:pPr defTabSz="914378">
              <a:defRPr/>
            </a:pPr>
            <a:r>
              <a:rPr lang="en-US" sz="800" dirty="0">
                <a:latin typeface="Arial Narrow" panose="020B0606020202030204" pitchFamily="34" charset="0"/>
                <a:ea typeface="+mn-ea"/>
              </a:rPr>
              <a:t>Data cutoff: 08 Aug 2023; FPI: 7 Apr 2020, LPI: 09 Nov 2022</a:t>
            </a:r>
          </a:p>
        </p:txBody>
      </p:sp>
      <p:sp>
        <p:nvSpPr>
          <p:cNvPr id="28" name="Rectangle: Rounded Corners 27">
            <a:extLst>
              <a:ext uri="{FF2B5EF4-FFF2-40B4-BE49-F238E27FC236}">
                <a16:creationId xmlns:a16="http://schemas.microsoft.com/office/drawing/2014/main" id="{519CDC0D-E808-3A28-C4B0-BE3FFB71EE48}"/>
              </a:ext>
            </a:extLst>
          </p:cNvPr>
          <p:cNvSpPr/>
          <p:nvPr/>
        </p:nvSpPr>
        <p:spPr>
          <a:xfrm>
            <a:off x="423810" y="625240"/>
            <a:ext cx="1579588" cy="2364102"/>
          </a:xfrm>
          <a:prstGeom prst="roundRect">
            <a:avLst>
              <a:gd name="adj" fmla="val 6061"/>
            </a:avLst>
          </a:prstGeom>
          <a:solidFill>
            <a:srgbClr val="D0CECE"/>
          </a:solidFill>
          <a:ln w="12700"/>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defTabSz="914378">
              <a:defRPr/>
            </a:pPr>
            <a:r>
              <a:rPr lang="en-US" b="1" u="sng" dirty="0">
                <a:solidFill>
                  <a:srgbClr val="000000"/>
                </a:solidFill>
                <a:latin typeface="Arial Narrow"/>
              </a:rPr>
              <a:t>Patient population</a:t>
            </a:r>
          </a:p>
          <a:p>
            <a:pPr marL="117472" indent="-117472" defTabSz="914378">
              <a:buFont typeface="Arial" panose="020B0604020202020204" pitchFamily="34" charset="0"/>
              <a:buChar char="•"/>
              <a:defRPr/>
            </a:pPr>
            <a:r>
              <a:rPr lang="en-US" sz="1200" dirty="0">
                <a:solidFill>
                  <a:srgbClr val="000000"/>
                </a:solidFill>
                <a:latin typeface="Arial Narrow"/>
              </a:rPr>
              <a:t>Previously untreated la/</a:t>
            </a:r>
            <a:r>
              <a:rPr lang="en-US" sz="1200" dirty="0" err="1">
                <a:solidFill>
                  <a:srgbClr val="000000"/>
                </a:solidFill>
                <a:latin typeface="Arial Narrow"/>
              </a:rPr>
              <a:t>mUC</a:t>
            </a:r>
            <a:endParaRPr lang="en-US" sz="1200" dirty="0">
              <a:solidFill>
                <a:srgbClr val="000000"/>
              </a:solidFill>
              <a:latin typeface="Arial Narrow"/>
            </a:endParaRPr>
          </a:p>
          <a:p>
            <a:pPr marL="117472" indent="-117472" defTabSz="914378">
              <a:buFont typeface="Arial" panose="020B0604020202020204" pitchFamily="34" charset="0"/>
              <a:buChar char="•"/>
              <a:defRPr/>
            </a:pPr>
            <a:r>
              <a:rPr lang="en-US" sz="1200" dirty="0">
                <a:solidFill>
                  <a:srgbClr val="000000"/>
                </a:solidFill>
                <a:latin typeface="Arial Narrow"/>
              </a:rPr>
              <a:t>Eligible for platinum, EV, and P </a:t>
            </a:r>
            <a:endParaRPr lang="en-US" sz="1200" dirty="0">
              <a:solidFill>
                <a:srgbClr val="000000"/>
              </a:solidFill>
              <a:latin typeface="Arial Narrow" panose="020B0606020202030204" pitchFamily="34" charset="0"/>
            </a:endParaRPr>
          </a:p>
          <a:p>
            <a:pPr marL="117472" indent="-117472" defTabSz="914378">
              <a:buFont typeface="Arial" panose="020B0604020202020204" pitchFamily="34" charset="0"/>
              <a:buChar char="•"/>
              <a:defRPr/>
            </a:pPr>
            <a:r>
              <a:rPr lang="en-US" sz="1200" dirty="0">
                <a:solidFill>
                  <a:srgbClr val="000000"/>
                </a:solidFill>
                <a:latin typeface="Arial Narrow"/>
              </a:rPr>
              <a:t>PD-(L)1 inhibitor naïve</a:t>
            </a:r>
          </a:p>
          <a:p>
            <a:pPr marL="117472" indent="-117472" defTabSz="914378">
              <a:buFont typeface="Arial" panose="020B0604020202020204" pitchFamily="34" charset="0"/>
              <a:buChar char="•"/>
              <a:defRPr/>
            </a:pPr>
            <a:r>
              <a:rPr lang="en-US" sz="1200" dirty="0">
                <a:solidFill>
                  <a:srgbClr val="000000"/>
                </a:solidFill>
                <a:latin typeface="Arial Narrow"/>
              </a:rPr>
              <a:t>GFR ≥30 to &lt;60mL/min</a:t>
            </a:r>
            <a:r>
              <a:rPr lang="en-US" sz="1200" baseline="30000" dirty="0">
                <a:solidFill>
                  <a:srgbClr val="000000"/>
                </a:solidFill>
                <a:latin typeface="Arial Narrow"/>
              </a:rPr>
              <a:t>a</a:t>
            </a:r>
            <a:endParaRPr lang="en-US" sz="1200" dirty="0">
              <a:solidFill>
                <a:srgbClr val="000000"/>
              </a:solidFill>
              <a:latin typeface="Arial Narrow"/>
            </a:endParaRPr>
          </a:p>
          <a:p>
            <a:pPr marL="117472" indent="-117472" defTabSz="914378">
              <a:buFont typeface="Arial" panose="020B0604020202020204" pitchFamily="34" charset="0"/>
              <a:buChar char="•"/>
              <a:defRPr/>
            </a:pPr>
            <a:r>
              <a:rPr lang="en-US" sz="1200" dirty="0">
                <a:solidFill>
                  <a:srgbClr val="000000"/>
                </a:solidFill>
                <a:latin typeface="Arial Narrow"/>
              </a:rPr>
              <a:t>ECOG PS ≤2</a:t>
            </a:r>
            <a:r>
              <a:rPr lang="en-US" sz="1200" baseline="30000" dirty="0">
                <a:solidFill>
                  <a:srgbClr val="000000"/>
                </a:solidFill>
                <a:latin typeface="Arial Narrow"/>
              </a:rPr>
              <a:t>b</a:t>
            </a:r>
            <a:endParaRPr lang="en-US" sz="1200" dirty="0">
              <a:solidFill>
                <a:srgbClr val="000000"/>
              </a:solidFill>
              <a:latin typeface="Arial Narrow"/>
            </a:endParaRPr>
          </a:p>
        </p:txBody>
      </p:sp>
      <p:sp>
        <p:nvSpPr>
          <p:cNvPr id="31" name="Rectangle: Rounded Corners 30">
            <a:extLst>
              <a:ext uri="{FF2B5EF4-FFF2-40B4-BE49-F238E27FC236}">
                <a16:creationId xmlns:a16="http://schemas.microsoft.com/office/drawing/2014/main" id="{0D029D68-1F42-6D00-8C0B-0C3D149C5F2E}"/>
              </a:ext>
            </a:extLst>
          </p:cNvPr>
          <p:cNvSpPr/>
          <p:nvPr/>
        </p:nvSpPr>
        <p:spPr>
          <a:xfrm>
            <a:off x="3083995" y="681941"/>
            <a:ext cx="2125644" cy="807112"/>
          </a:xfrm>
          <a:prstGeom prst="roundRect">
            <a:avLst>
              <a:gd name="adj" fmla="val 6061"/>
            </a:avLst>
          </a:prstGeom>
          <a:solidFill>
            <a:srgbClr val="1B3358"/>
          </a:solidFill>
          <a:ln w="12700"/>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8">
              <a:defRPr/>
            </a:pPr>
            <a:r>
              <a:rPr lang="en-US" b="1" dirty="0">
                <a:solidFill>
                  <a:srgbClr val="FFFFFF"/>
                </a:solidFill>
                <a:latin typeface="Arial Narrow"/>
              </a:rPr>
              <a:t>EV + Pembrolizumab</a:t>
            </a:r>
            <a:endParaRPr lang="en-US" dirty="0">
              <a:solidFill>
                <a:srgbClr val="FFFFFF"/>
              </a:solidFill>
              <a:latin typeface="Arial"/>
            </a:endParaRPr>
          </a:p>
          <a:p>
            <a:pPr algn="ctr" defTabSz="914378">
              <a:defRPr/>
            </a:pPr>
            <a:r>
              <a:rPr lang="en-US" sz="1050" dirty="0">
                <a:solidFill>
                  <a:srgbClr val="FFFFFF"/>
                </a:solidFill>
                <a:latin typeface="Arial Narrow"/>
              </a:rPr>
              <a:t>No maximum treatment cycles for EV, maximum 35 cycles for P</a:t>
            </a:r>
          </a:p>
        </p:txBody>
      </p:sp>
      <p:sp>
        <p:nvSpPr>
          <p:cNvPr id="32" name="Rectangle: Rounded Corners 31">
            <a:extLst>
              <a:ext uri="{FF2B5EF4-FFF2-40B4-BE49-F238E27FC236}">
                <a16:creationId xmlns:a16="http://schemas.microsoft.com/office/drawing/2014/main" id="{7EB67D5A-BAA6-D764-E91C-DE2F2F9D89F3}"/>
              </a:ext>
            </a:extLst>
          </p:cNvPr>
          <p:cNvSpPr/>
          <p:nvPr/>
        </p:nvSpPr>
        <p:spPr>
          <a:xfrm>
            <a:off x="3079058" y="2124232"/>
            <a:ext cx="2135517" cy="814629"/>
          </a:xfrm>
          <a:prstGeom prst="roundRect">
            <a:avLst>
              <a:gd name="adj" fmla="val 6061"/>
            </a:avLst>
          </a:prstGeom>
          <a:solidFill>
            <a:srgbClr val="7F7F7F"/>
          </a:solidFill>
          <a:ln w="12700"/>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8">
              <a:defRPr/>
            </a:pPr>
            <a:r>
              <a:rPr lang="en-US" b="1" dirty="0" err="1">
                <a:solidFill>
                  <a:srgbClr val="FFFFFF"/>
                </a:solidFill>
                <a:latin typeface="Arial Narrow"/>
              </a:rPr>
              <a:t>Chemotherapy</a:t>
            </a:r>
            <a:r>
              <a:rPr lang="en-US" b="1" baseline="30000" dirty="0" err="1">
                <a:solidFill>
                  <a:srgbClr val="FFFFFF"/>
                </a:solidFill>
                <a:latin typeface="Arial Narrow"/>
              </a:rPr>
              <a:t>c</a:t>
            </a:r>
            <a:endParaRPr lang="en-US" b="1" baseline="30000" dirty="0">
              <a:solidFill>
                <a:srgbClr val="FFFFFF"/>
              </a:solidFill>
              <a:latin typeface="Arial Narrow"/>
            </a:endParaRPr>
          </a:p>
          <a:p>
            <a:pPr algn="ctr" defTabSz="914378">
              <a:defRPr/>
            </a:pPr>
            <a:r>
              <a:rPr lang="en-US" sz="1050" dirty="0">
                <a:solidFill>
                  <a:srgbClr val="FFFFFF"/>
                </a:solidFill>
                <a:latin typeface="Arial Narrow"/>
              </a:rPr>
              <a:t>(Cisplatin or carboplatin + gemcitabine)</a:t>
            </a:r>
          </a:p>
          <a:p>
            <a:pPr algn="ctr" defTabSz="914378">
              <a:defRPr/>
            </a:pPr>
            <a:r>
              <a:rPr lang="en-US" sz="1050" dirty="0">
                <a:solidFill>
                  <a:srgbClr val="FFFFFF"/>
                </a:solidFill>
                <a:latin typeface="Arial Narrow"/>
              </a:rPr>
              <a:t>Maximum 6 cycles</a:t>
            </a:r>
          </a:p>
        </p:txBody>
      </p:sp>
      <p:grpSp>
        <p:nvGrpSpPr>
          <p:cNvPr id="35" name="Group 34">
            <a:extLst>
              <a:ext uri="{FF2B5EF4-FFF2-40B4-BE49-F238E27FC236}">
                <a16:creationId xmlns:a16="http://schemas.microsoft.com/office/drawing/2014/main" id="{8642451F-86D2-00D3-10D6-FD2A9D01F0E5}"/>
              </a:ext>
            </a:extLst>
          </p:cNvPr>
          <p:cNvGrpSpPr/>
          <p:nvPr/>
        </p:nvGrpSpPr>
        <p:grpSpPr>
          <a:xfrm>
            <a:off x="2563460" y="1580049"/>
            <a:ext cx="450670" cy="454484"/>
            <a:chOff x="3117276" y="1549175"/>
            <a:chExt cx="450670" cy="454484"/>
          </a:xfrm>
        </p:grpSpPr>
        <p:sp>
          <p:nvSpPr>
            <p:cNvPr id="33" name="Oval 32">
              <a:extLst>
                <a:ext uri="{FF2B5EF4-FFF2-40B4-BE49-F238E27FC236}">
                  <a16:creationId xmlns:a16="http://schemas.microsoft.com/office/drawing/2014/main" id="{7A859EDE-03AA-58D7-35BD-BAF39BBF7A1E}"/>
                </a:ext>
              </a:extLst>
            </p:cNvPr>
            <p:cNvSpPr/>
            <p:nvPr/>
          </p:nvSpPr>
          <p:spPr>
            <a:xfrm>
              <a:off x="3117276" y="1552989"/>
              <a:ext cx="450670" cy="450670"/>
            </a:xfrm>
            <a:prstGeom prst="ellipse">
              <a:avLst/>
            </a:prstGeom>
            <a:ln w="12700"/>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defTabSz="914378">
                <a:defRPr/>
              </a:pPr>
              <a:endParaRPr lang="en-US">
                <a:solidFill>
                  <a:srgbClr val="FFFFFF"/>
                </a:solidFill>
                <a:latin typeface="Arial"/>
              </a:endParaRPr>
            </a:p>
          </p:txBody>
        </p:sp>
        <p:sp>
          <p:nvSpPr>
            <p:cNvPr id="34" name="TextBox 33">
              <a:extLst>
                <a:ext uri="{FF2B5EF4-FFF2-40B4-BE49-F238E27FC236}">
                  <a16:creationId xmlns:a16="http://schemas.microsoft.com/office/drawing/2014/main" id="{CA7163C0-0046-406A-6CA4-51F3FA9AEAA0}"/>
                </a:ext>
              </a:extLst>
            </p:cNvPr>
            <p:cNvSpPr txBox="1"/>
            <p:nvPr/>
          </p:nvSpPr>
          <p:spPr>
            <a:xfrm>
              <a:off x="3141720" y="1549175"/>
              <a:ext cx="401782" cy="415498"/>
            </a:xfrm>
            <a:prstGeom prst="rect">
              <a:avLst/>
            </a:prstGeom>
            <a:noFill/>
          </p:spPr>
          <p:txBody>
            <a:bodyPr wrap="square" rtlCol="0">
              <a:spAutoFit/>
            </a:bodyPr>
            <a:lstStyle/>
            <a:p>
              <a:pPr algn="ctr" defTabSz="914378">
                <a:defRPr/>
              </a:pPr>
              <a:r>
                <a:rPr lang="en-US" sz="1050" b="1">
                  <a:latin typeface="Arial Narrow" panose="020B0606020202030204" pitchFamily="34" charset="0"/>
                  <a:ea typeface="+mn-ea"/>
                </a:rPr>
                <a:t>R</a:t>
              </a:r>
            </a:p>
            <a:p>
              <a:pPr algn="ctr" defTabSz="914378">
                <a:defRPr/>
              </a:pPr>
              <a:r>
                <a:rPr lang="en-US" sz="1050" b="1">
                  <a:latin typeface="Arial Narrow" panose="020B0606020202030204" pitchFamily="34" charset="0"/>
                  <a:ea typeface="+mn-ea"/>
                </a:rPr>
                <a:t>1:1</a:t>
              </a:r>
            </a:p>
          </p:txBody>
        </p:sp>
      </p:grpSp>
      <p:sp>
        <p:nvSpPr>
          <p:cNvPr id="36" name="TextBox 35">
            <a:extLst>
              <a:ext uri="{FF2B5EF4-FFF2-40B4-BE49-F238E27FC236}">
                <a16:creationId xmlns:a16="http://schemas.microsoft.com/office/drawing/2014/main" id="{9490D716-CBE7-1070-87F0-527756456123}"/>
              </a:ext>
            </a:extLst>
          </p:cNvPr>
          <p:cNvSpPr txBox="1"/>
          <p:nvPr/>
        </p:nvSpPr>
        <p:spPr>
          <a:xfrm>
            <a:off x="2014964" y="1510800"/>
            <a:ext cx="561372" cy="276999"/>
          </a:xfrm>
          <a:prstGeom prst="rect">
            <a:avLst/>
          </a:prstGeom>
          <a:noFill/>
        </p:spPr>
        <p:txBody>
          <a:bodyPr wrap="none" rtlCol="0">
            <a:spAutoFit/>
          </a:bodyPr>
          <a:lstStyle/>
          <a:p>
            <a:pPr defTabSz="914378">
              <a:defRPr/>
            </a:pPr>
            <a:r>
              <a:rPr lang="en-US" sz="1200" dirty="0">
                <a:latin typeface="Arial Narrow" panose="020B0606020202030204" pitchFamily="34" charset="0"/>
                <a:ea typeface="+mn-ea"/>
              </a:rPr>
              <a:t>N=886</a:t>
            </a:r>
          </a:p>
        </p:txBody>
      </p:sp>
      <p:cxnSp>
        <p:nvCxnSpPr>
          <p:cNvPr id="38" name="Straight Connector 37">
            <a:extLst>
              <a:ext uri="{FF2B5EF4-FFF2-40B4-BE49-F238E27FC236}">
                <a16:creationId xmlns:a16="http://schemas.microsoft.com/office/drawing/2014/main" id="{75061939-88E6-3F4A-6E36-5618EF872BA8}"/>
              </a:ext>
            </a:extLst>
          </p:cNvPr>
          <p:cNvCxnSpPr>
            <a:cxnSpLocks/>
            <a:stCxn id="28" idx="3"/>
            <a:endCxn id="33" idx="2"/>
          </p:cNvCxnSpPr>
          <p:nvPr/>
        </p:nvCxnSpPr>
        <p:spPr>
          <a:xfrm>
            <a:off x="2003397" y="1807292"/>
            <a:ext cx="560062" cy="190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0B545C8D-635E-2FD6-0364-AD62B71129E5}"/>
              </a:ext>
            </a:extLst>
          </p:cNvPr>
          <p:cNvCxnSpPr>
            <a:cxnSpLocks/>
            <a:stCxn id="34" idx="0"/>
            <a:endCxn id="31" idx="1"/>
          </p:cNvCxnSpPr>
          <p:nvPr/>
        </p:nvCxnSpPr>
        <p:spPr>
          <a:xfrm rot="5400000" flipH="1" flipV="1">
            <a:off x="2689119" y="1185173"/>
            <a:ext cx="494552" cy="295200"/>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F4BAF359-0BE7-3F21-D043-7E1C91414AB0}"/>
              </a:ext>
            </a:extLst>
          </p:cNvPr>
          <p:cNvCxnSpPr>
            <a:cxnSpLocks/>
            <a:stCxn id="33" idx="4"/>
            <a:endCxn id="32" idx="1"/>
          </p:cNvCxnSpPr>
          <p:nvPr/>
        </p:nvCxnSpPr>
        <p:spPr>
          <a:xfrm rot="16200000" flipH="1">
            <a:off x="2685421" y="2137908"/>
            <a:ext cx="497013" cy="290264"/>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id="{A4987BCD-737B-3476-12D4-2B72455CD241}"/>
              </a:ext>
            </a:extLst>
          </p:cNvPr>
          <p:cNvSpPr/>
          <p:nvPr/>
        </p:nvSpPr>
        <p:spPr>
          <a:xfrm>
            <a:off x="5630735" y="598841"/>
            <a:ext cx="3019737" cy="2377915"/>
          </a:xfrm>
          <a:prstGeom prst="roundRect">
            <a:avLst>
              <a:gd name="adj" fmla="val 2155"/>
            </a:avLst>
          </a:prstGeom>
          <a:solidFill>
            <a:srgbClr val="D0CECE"/>
          </a:solidFill>
          <a:ln w="12700"/>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defTabSz="914355">
              <a:spcBef>
                <a:spcPts val="600"/>
              </a:spcBef>
              <a:defRPr/>
            </a:pPr>
            <a:r>
              <a:rPr lang="en-US" b="1" u="sng" dirty="0">
                <a:solidFill>
                  <a:srgbClr val="000000"/>
                </a:solidFill>
                <a:latin typeface="Arial Narrow" panose="020B0606020202030204" pitchFamily="34" charset="0"/>
                <a:cs typeface="Arial"/>
              </a:rPr>
              <a:t>Dual primary endpoints: </a:t>
            </a:r>
          </a:p>
          <a:p>
            <a:pPr marL="173034" indent="-171446" defTabSz="914355">
              <a:spcBef>
                <a:spcPts val="600"/>
              </a:spcBef>
              <a:buFont typeface="Arial" panose="020B0604020202020204" pitchFamily="34" charset="0"/>
              <a:buChar char="•"/>
              <a:defRPr/>
            </a:pPr>
            <a:r>
              <a:rPr lang="en-US" sz="1200" b="1" dirty="0">
                <a:solidFill>
                  <a:srgbClr val="000000"/>
                </a:solidFill>
                <a:latin typeface="Arial Narrow" panose="020B0606020202030204" pitchFamily="34" charset="0"/>
                <a:cs typeface="Arial"/>
              </a:rPr>
              <a:t>PFS</a:t>
            </a:r>
            <a:r>
              <a:rPr lang="en-US" sz="1200" dirty="0">
                <a:solidFill>
                  <a:srgbClr val="000000"/>
                </a:solidFill>
                <a:latin typeface="Arial Narrow" panose="020B0606020202030204" pitchFamily="34" charset="0"/>
                <a:cs typeface="Arial"/>
              </a:rPr>
              <a:t> </a:t>
            </a:r>
            <a:r>
              <a:rPr lang="en-US" sz="1200" b="1" dirty="0">
                <a:solidFill>
                  <a:srgbClr val="000000"/>
                </a:solidFill>
                <a:latin typeface="Arial Narrow" panose="020B0606020202030204" pitchFamily="34" charset="0"/>
                <a:cs typeface="Arial"/>
              </a:rPr>
              <a:t>by BICR</a:t>
            </a:r>
          </a:p>
          <a:p>
            <a:pPr marL="173034" indent="-171446" defTabSz="914355">
              <a:spcBef>
                <a:spcPts val="600"/>
              </a:spcBef>
              <a:buFont typeface="Arial" panose="020B0604020202020204" pitchFamily="34" charset="0"/>
              <a:buChar char="•"/>
              <a:defRPr/>
            </a:pPr>
            <a:r>
              <a:rPr lang="en-US" sz="1200" b="1" dirty="0">
                <a:solidFill>
                  <a:srgbClr val="000000"/>
                </a:solidFill>
                <a:latin typeface="Arial Narrow" panose="020B0606020202030204" pitchFamily="34" charset="0"/>
                <a:cs typeface="Arial"/>
              </a:rPr>
              <a:t>OS</a:t>
            </a:r>
            <a:r>
              <a:rPr lang="en-US" sz="1200" dirty="0">
                <a:solidFill>
                  <a:srgbClr val="000000"/>
                </a:solidFill>
                <a:latin typeface="Arial Narrow" panose="020B0606020202030204" pitchFamily="34" charset="0"/>
                <a:cs typeface="Arial"/>
              </a:rPr>
              <a:t> </a:t>
            </a:r>
          </a:p>
          <a:p>
            <a:pPr defTabSz="914355">
              <a:spcBef>
                <a:spcPts val="600"/>
              </a:spcBef>
              <a:defRPr/>
            </a:pPr>
            <a:r>
              <a:rPr lang="en-US" b="1" u="sng" dirty="0">
                <a:solidFill>
                  <a:srgbClr val="000000"/>
                </a:solidFill>
                <a:latin typeface="Arial Narrow" panose="020B0606020202030204" pitchFamily="34" charset="0"/>
                <a:cs typeface="Arial"/>
              </a:rPr>
              <a:t>Select secondary endpoints</a:t>
            </a:r>
            <a:r>
              <a:rPr lang="en-US" u="sng" dirty="0">
                <a:solidFill>
                  <a:srgbClr val="000000"/>
                </a:solidFill>
                <a:latin typeface="Arial Narrow" panose="020B0606020202030204" pitchFamily="34" charset="0"/>
                <a:cs typeface="Arial"/>
              </a:rPr>
              <a:t>: </a:t>
            </a:r>
          </a:p>
          <a:p>
            <a:pPr marL="173034" indent="-171446" defTabSz="914355">
              <a:spcBef>
                <a:spcPts val="600"/>
              </a:spcBef>
              <a:buFont typeface="Arial" panose="020B0604020202020204" pitchFamily="34" charset="0"/>
              <a:buChar char="•"/>
              <a:defRPr/>
            </a:pPr>
            <a:r>
              <a:rPr lang="en-US" sz="1200" dirty="0">
                <a:solidFill>
                  <a:srgbClr val="000000"/>
                </a:solidFill>
                <a:latin typeface="Arial Narrow" panose="020B0606020202030204" pitchFamily="34" charset="0"/>
                <a:cs typeface="Arial"/>
              </a:rPr>
              <a:t>ORR per RECIST v1.1 by BICR and investigator assessment</a:t>
            </a:r>
          </a:p>
          <a:p>
            <a:pPr marL="173034" indent="-171446" defTabSz="914355">
              <a:spcBef>
                <a:spcPts val="600"/>
              </a:spcBef>
              <a:buFont typeface="Arial" panose="020B0604020202020204" pitchFamily="34" charset="0"/>
              <a:buChar char="•"/>
              <a:defRPr/>
            </a:pPr>
            <a:r>
              <a:rPr lang="en-US" sz="1200" dirty="0">
                <a:solidFill>
                  <a:srgbClr val="000000"/>
                </a:solidFill>
                <a:latin typeface="Arial Narrow" panose="020B0606020202030204" pitchFamily="34" charset="0"/>
                <a:cs typeface="Arial"/>
              </a:rPr>
              <a:t>Safety</a:t>
            </a:r>
          </a:p>
        </p:txBody>
      </p:sp>
      <p:sp>
        <p:nvSpPr>
          <p:cNvPr id="63" name="Rectangle 62">
            <a:extLst>
              <a:ext uri="{FF2B5EF4-FFF2-40B4-BE49-F238E27FC236}">
                <a16:creationId xmlns:a16="http://schemas.microsoft.com/office/drawing/2014/main" id="{F2010AB8-DBA1-894E-4F9B-D1B0A38C4BA1}"/>
              </a:ext>
            </a:extLst>
          </p:cNvPr>
          <p:cNvSpPr/>
          <p:nvPr/>
        </p:nvSpPr>
        <p:spPr>
          <a:xfrm>
            <a:off x="3056629" y="1513115"/>
            <a:ext cx="2220411" cy="570409"/>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defRPr/>
            </a:pPr>
            <a:r>
              <a:rPr lang="en-US" sz="1050" dirty="0">
                <a:solidFill>
                  <a:srgbClr val="000000"/>
                </a:solidFill>
                <a:latin typeface="Arial Narrow" panose="020B0606020202030204" pitchFamily="34" charset="0"/>
              </a:rPr>
              <a:t>Treatment until disease progression per BICR, clinical progression, unacceptable toxicity, or completion of maximum cycles</a:t>
            </a:r>
          </a:p>
        </p:txBody>
      </p:sp>
    </p:spTree>
    <p:extLst>
      <p:ext uri="{BB962C8B-B14F-4D97-AF65-F5344CB8AC3E}">
        <p14:creationId xmlns:p14="http://schemas.microsoft.com/office/powerpoint/2010/main" val="21860346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graph of a graph&#10;&#10;Description automatically generated with medium confidence">
            <a:extLst>
              <a:ext uri="{FF2B5EF4-FFF2-40B4-BE49-F238E27FC236}">
                <a16:creationId xmlns:a16="http://schemas.microsoft.com/office/drawing/2014/main" id="{DD63B849-205D-AE84-678E-DAED2D69903B}"/>
              </a:ext>
            </a:extLst>
          </p:cNvPr>
          <p:cNvPicPr>
            <a:picLocks noChangeAspect="1"/>
          </p:cNvPicPr>
          <p:nvPr/>
        </p:nvPicPr>
        <p:blipFill>
          <a:blip r:embed="rId2"/>
          <a:stretch>
            <a:fillRect/>
          </a:stretch>
        </p:blipFill>
        <p:spPr>
          <a:xfrm>
            <a:off x="420253" y="940879"/>
            <a:ext cx="7138431" cy="3419863"/>
          </a:xfrm>
          <a:prstGeom prst="rect">
            <a:avLst/>
          </a:prstGeom>
        </p:spPr>
      </p:pic>
      <p:sp>
        <p:nvSpPr>
          <p:cNvPr id="5" name="Text Placeholder 4">
            <a:extLst>
              <a:ext uri="{FF2B5EF4-FFF2-40B4-BE49-F238E27FC236}">
                <a16:creationId xmlns:a16="http://schemas.microsoft.com/office/drawing/2014/main" id="{C0219D13-AF6A-DA64-27A3-99F6D14BD195}"/>
              </a:ext>
            </a:extLst>
          </p:cNvPr>
          <p:cNvSpPr>
            <a:spLocks noGrp="1"/>
          </p:cNvSpPr>
          <p:nvPr>
            <p:ph type="body" idx="12"/>
          </p:nvPr>
        </p:nvSpPr>
        <p:spPr>
          <a:xfrm>
            <a:off x="4231207" y="4947813"/>
            <a:ext cx="2400778" cy="180792"/>
          </a:xfrm>
        </p:spPr>
        <p:txBody>
          <a:bodyPr/>
          <a:lstStyle/>
          <a:p>
            <a:r>
              <a:rPr lang="en-US" dirty="0"/>
              <a:t>Powles et al.</a:t>
            </a:r>
          </a:p>
        </p:txBody>
      </p:sp>
      <p:sp>
        <p:nvSpPr>
          <p:cNvPr id="6" name="Title 2">
            <a:extLst>
              <a:ext uri="{FF2B5EF4-FFF2-40B4-BE49-F238E27FC236}">
                <a16:creationId xmlns:a16="http://schemas.microsoft.com/office/drawing/2014/main" id="{0D21F89E-6DAA-118A-7F50-07EACDDE15B5}"/>
              </a:ext>
            </a:extLst>
          </p:cNvPr>
          <p:cNvSpPr>
            <a:spLocks noGrp="1"/>
          </p:cNvSpPr>
          <p:nvPr>
            <p:ph type="ctrTitle"/>
          </p:nvPr>
        </p:nvSpPr>
        <p:spPr>
          <a:xfrm>
            <a:off x="279682" y="145639"/>
            <a:ext cx="8408987" cy="431800"/>
          </a:xfrm>
        </p:spPr>
        <p:txBody>
          <a:bodyPr/>
          <a:lstStyle/>
          <a:p>
            <a:r>
              <a:rPr lang="en-US"/>
              <a:t>Progression-Free Survival per BICR</a:t>
            </a:r>
          </a:p>
        </p:txBody>
      </p:sp>
      <p:sp>
        <p:nvSpPr>
          <p:cNvPr id="7" name="Subtitle 1">
            <a:extLst>
              <a:ext uri="{FF2B5EF4-FFF2-40B4-BE49-F238E27FC236}">
                <a16:creationId xmlns:a16="http://schemas.microsoft.com/office/drawing/2014/main" id="{034916EA-1065-FD7A-243C-3B3AF69B468E}"/>
              </a:ext>
            </a:extLst>
          </p:cNvPr>
          <p:cNvSpPr>
            <a:spLocks noGrp="1"/>
          </p:cNvSpPr>
          <p:nvPr>
            <p:ph type="subTitle" idx="2"/>
          </p:nvPr>
        </p:nvSpPr>
        <p:spPr>
          <a:xfrm>
            <a:off x="377255" y="467897"/>
            <a:ext cx="8311414" cy="450850"/>
          </a:xfrm>
        </p:spPr>
        <p:txBody>
          <a:bodyPr/>
          <a:lstStyle/>
          <a:p>
            <a:r>
              <a:rPr lang="en-US"/>
              <a:t>Risk of progression or death was reduced by 55% in patients who received EV+P </a:t>
            </a:r>
          </a:p>
          <a:p>
            <a:endParaRPr lang="en-US"/>
          </a:p>
        </p:txBody>
      </p:sp>
      <p:sp>
        <p:nvSpPr>
          <p:cNvPr id="11" name="TextBox 10">
            <a:extLst>
              <a:ext uri="{FF2B5EF4-FFF2-40B4-BE49-F238E27FC236}">
                <a16:creationId xmlns:a16="http://schemas.microsoft.com/office/drawing/2014/main" id="{D024A485-33FE-4A94-E44D-8BCC63DB8804}"/>
              </a:ext>
            </a:extLst>
          </p:cNvPr>
          <p:cNvSpPr txBox="1"/>
          <p:nvPr/>
        </p:nvSpPr>
        <p:spPr>
          <a:xfrm>
            <a:off x="4324633" y="4439287"/>
            <a:ext cx="4565017" cy="369332"/>
          </a:xfrm>
          <a:prstGeom prst="rect">
            <a:avLst/>
          </a:prstGeom>
          <a:noFill/>
        </p:spPr>
        <p:txBody>
          <a:bodyPr wrap="square">
            <a:spAutoFit/>
          </a:bodyPr>
          <a:lstStyle/>
          <a:p>
            <a:pPr defTabSz="914378">
              <a:defRPr/>
            </a:pPr>
            <a:r>
              <a:rPr lang="en-US" sz="600" dirty="0">
                <a:ea typeface="+mn-ea"/>
              </a:rPr>
              <a:t>PFS at 12 and 18 months as estimated using Kaplan-Meier method</a:t>
            </a:r>
          </a:p>
          <a:p>
            <a:pPr defTabSz="914378">
              <a:defRPr/>
            </a:pPr>
            <a:r>
              <a:rPr lang="en-US" sz="600" dirty="0">
                <a:ea typeface="+mn-ea"/>
              </a:rPr>
              <a:t>HR, hazard ratio; </a:t>
            </a:r>
            <a:r>
              <a:rPr lang="en-US" sz="600" dirty="0" err="1">
                <a:ea typeface="+mn-ea"/>
              </a:rPr>
              <a:t>mPFS</a:t>
            </a:r>
            <a:r>
              <a:rPr lang="en-US" sz="600" dirty="0">
                <a:ea typeface="+mn-ea"/>
              </a:rPr>
              <a:t>, median progression-free survival</a:t>
            </a:r>
          </a:p>
          <a:p>
            <a:pPr defTabSz="914378">
              <a:defRPr/>
            </a:pPr>
            <a:r>
              <a:rPr lang="en-US" sz="600" baseline="30000" dirty="0" err="1">
                <a:ea typeface="+mn-ea"/>
              </a:rPr>
              <a:t>a</a:t>
            </a:r>
            <a:r>
              <a:rPr lang="en-US" sz="600" dirty="0" err="1">
                <a:ea typeface="+mn-ea"/>
              </a:rPr>
              <a:t>Calculated</a:t>
            </a:r>
            <a:r>
              <a:rPr lang="en-US" sz="600" dirty="0">
                <a:ea typeface="+mn-ea"/>
              </a:rPr>
              <a:t> using stratified Cox proportional hazards model; a hazard ratio &lt;1 favors the EV+P arm</a:t>
            </a:r>
          </a:p>
        </p:txBody>
      </p:sp>
      <p:sp>
        <p:nvSpPr>
          <p:cNvPr id="15" name="TextBox 14">
            <a:extLst>
              <a:ext uri="{FF2B5EF4-FFF2-40B4-BE49-F238E27FC236}">
                <a16:creationId xmlns:a16="http://schemas.microsoft.com/office/drawing/2014/main" id="{4D4D0B4F-E349-D6C1-4903-74A69A578551}"/>
              </a:ext>
            </a:extLst>
          </p:cNvPr>
          <p:cNvSpPr txBox="1"/>
          <p:nvPr/>
        </p:nvSpPr>
        <p:spPr>
          <a:xfrm>
            <a:off x="279682" y="4447629"/>
            <a:ext cx="1847763" cy="215444"/>
          </a:xfrm>
          <a:prstGeom prst="rect">
            <a:avLst/>
          </a:prstGeom>
          <a:noFill/>
        </p:spPr>
        <p:txBody>
          <a:bodyPr wrap="square" rtlCol="0">
            <a:spAutoFit/>
          </a:bodyPr>
          <a:lstStyle/>
          <a:p>
            <a:pPr defTabSz="914378">
              <a:defRPr/>
            </a:pPr>
            <a:r>
              <a:rPr lang="en-US" sz="800">
                <a:latin typeface="Arial Narrow" panose="020B0606020202030204" pitchFamily="34" charset="0"/>
                <a:ea typeface="+mn-ea"/>
              </a:rPr>
              <a:t>Data cutoff: 08 Aug 2023</a:t>
            </a:r>
            <a:endParaRPr lang="en-US" sz="800">
              <a:highlight>
                <a:srgbClr val="FFFF00"/>
              </a:highlight>
              <a:latin typeface="Arial Narrow" panose="020B0606020202030204" pitchFamily="34" charset="0"/>
              <a:ea typeface="+mn-ea"/>
            </a:endParaRPr>
          </a:p>
        </p:txBody>
      </p:sp>
      <p:graphicFrame>
        <p:nvGraphicFramePr>
          <p:cNvPr id="8" name="Table 15">
            <a:extLst>
              <a:ext uri="{FF2B5EF4-FFF2-40B4-BE49-F238E27FC236}">
                <a16:creationId xmlns:a16="http://schemas.microsoft.com/office/drawing/2014/main" id="{F4F80F4E-4C10-8D0E-3E97-F6B5FE600185}"/>
              </a:ext>
            </a:extLst>
          </p:cNvPr>
          <p:cNvGraphicFramePr>
            <a:graphicFrameLocks noGrp="1"/>
          </p:cNvGraphicFramePr>
          <p:nvPr/>
        </p:nvGraphicFramePr>
        <p:xfrm>
          <a:off x="3973102" y="993622"/>
          <a:ext cx="5049874" cy="864870"/>
        </p:xfrm>
        <a:graphic>
          <a:graphicData uri="http://schemas.openxmlformats.org/drawingml/2006/table">
            <a:tbl>
              <a:tblPr firstRow="1">
                <a:tableStyleId>{5C22544A-7EE6-4342-B048-85BDC9FD1C3A}</a:tableStyleId>
              </a:tblPr>
              <a:tblGrid>
                <a:gridCol w="925334">
                  <a:extLst>
                    <a:ext uri="{9D8B030D-6E8A-4147-A177-3AD203B41FA5}">
                      <a16:colId xmlns:a16="http://schemas.microsoft.com/office/drawing/2014/main" val="1620595448"/>
                    </a:ext>
                  </a:extLst>
                </a:gridCol>
                <a:gridCol w="397455">
                  <a:extLst>
                    <a:ext uri="{9D8B030D-6E8A-4147-A177-3AD203B41FA5}">
                      <a16:colId xmlns:a16="http://schemas.microsoft.com/office/drawing/2014/main" val="1640937718"/>
                    </a:ext>
                  </a:extLst>
                </a:gridCol>
                <a:gridCol w="794912">
                  <a:extLst>
                    <a:ext uri="{9D8B030D-6E8A-4147-A177-3AD203B41FA5}">
                      <a16:colId xmlns:a16="http://schemas.microsoft.com/office/drawing/2014/main" val="3814257456"/>
                    </a:ext>
                  </a:extLst>
                </a:gridCol>
                <a:gridCol w="794912">
                  <a:extLst>
                    <a:ext uri="{9D8B030D-6E8A-4147-A177-3AD203B41FA5}">
                      <a16:colId xmlns:a16="http://schemas.microsoft.com/office/drawing/2014/main" val="2442361270"/>
                    </a:ext>
                  </a:extLst>
                </a:gridCol>
                <a:gridCol w="749260">
                  <a:extLst>
                    <a:ext uri="{9D8B030D-6E8A-4147-A177-3AD203B41FA5}">
                      <a16:colId xmlns:a16="http://schemas.microsoft.com/office/drawing/2014/main" val="3801252573"/>
                    </a:ext>
                  </a:extLst>
                </a:gridCol>
                <a:gridCol w="1388001">
                  <a:extLst>
                    <a:ext uri="{9D8B030D-6E8A-4147-A177-3AD203B41FA5}">
                      <a16:colId xmlns:a16="http://schemas.microsoft.com/office/drawing/2014/main" val="1193574235"/>
                    </a:ext>
                  </a:extLst>
                </a:gridCol>
              </a:tblGrid>
              <a:tr h="342900">
                <a:tc>
                  <a:txBody>
                    <a:bodyPr/>
                    <a:lstStyle/>
                    <a:p>
                      <a:endParaRPr lang="en-US" sz="1100">
                        <a:latin typeface="Arial Narrow" panose="020B0606020202030204" pitchFamily="34" charset="0"/>
                      </a:endParaRPr>
                    </a:p>
                  </a:txBody>
                  <a:tcPr marL="45720" marR="45720" marT="0" marB="0"/>
                </a:tc>
                <a:tc>
                  <a:txBody>
                    <a:bodyPr/>
                    <a:lstStyle/>
                    <a:p>
                      <a:pPr algn="ctr"/>
                      <a:r>
                        <a:rPr lang="en-US" sz="1100" b="1">
                          <a:latin typeface="Arial Narrow"/>
                        </a:rPr>
                        <a:t>N</a:t>
                      </a:r>
                    </a:p>
                  </a:txBody>
                  <a:tcPr marL="45720" marR="45720" marT="0" marB="0" anchor="b"/>
                </a:tc>
                <a:tc>
                  <a:txBody>
                    <a:bodyPr/>
                    <a:lstStyle/>
                    <a:p>
                      <a:pPr algn="ctr"/>
                      <a:r>
                        <a:rPr lang="en-US" sz="1100" b="1">
                          <a:latin typeface="Arial Narrow"/>
                        </a:rPr>
                        <a:t>Events (%)</a:t>
                      </a:r>
                    </a:p>
                  </a:txBody>
                  <a:tcPr marL="45720" marR="45720" marT="0" marB="0" anchor="b">
                    <a:solidFill>
                      <a:srgbClr val="1B3358"/>
                    </a:solidFill>
                  </a:tcPr>
                </a:tc>
                <a:tc>
                  <a:txBody>
                    <a:bodyPr/>
                    <a:lstStyle/>
                    <a:p>
                      <a:pPr algn="ctr"/>
                      <a:r>
                        <a:rPr lang="en-US" sz="1100" b="1" err="1">
                          <a:latin typeface="Arial Narrow"/>
                        </a:rPr>
                        <a:t>HR</a:t>
                      </a:r>
                      <a:r>
                        <a:rPr lang="en-US" sz="1100" b="1" baseline="30000" err="1">
                          <a:latin typeface="Arial Narrow"/>
                        </a:rPr>
                        <a:t>a</a:t>
                      </a:r>
                      <a:endParaRPr lang="en-US" sz="1100" b="1" baseline="0">
                        <a:latin typeface="Arial Narrow"/>
                      </a:endParaRPr>
                    </a:p>
                    <a:p>
                      <a:pPr algn="ctr"/>
                      <a:r>
                        <a:rPr lang="en-US" sz="1100" b="1">
                          <a:latin typeface="Arial Narrow"/>
                        </a:rPr>
                        <a:t>(95% CI)</a:t>
                      </a:r>
                    </a:p>
                  </a:txBody>
                  <a:tcPr marL="45720" marR="45720" marT="0" marB="0" anchor="b">
                    <a:solidFill>
                      <a:srgbClr val="3D9DA0"/>
                    </a:solidFill>
                  </a:tcPr>
                </a:tc>
                <a:tc>
                  <a:txBody>
                    <a:bodyPr/>
                    <a:lstStyle/>
                    <a:p>
                      <a:pPr algn="ctr"/>
                      <a:r>
                        <a:rPr lang="en-US" sz="1100" b="1">
                          <a:latin typeface="Arial Narrow"/>
                        </a:rPr>
                        <a:t>2-sided</a:t>
                      </a:r>
                    </a:p>
                    <a:p>
                      <a:pPr algn="ctr"/>
                      <a:r>
                        <a:rPr lang="en-US" sz="1100" b="1">
                          <a:latin typeface="Arial Narrow"/>
                        </a:rPr>
                        <a:t>P value</a:t>
                      </a:r>
                    </a:p>
                  </a:txBody>
                  <a:tcPr marL="45720" marR="45720" marT="0" marB="0" anchor="b"/>
                </a:tc>
                <a:tc>
                  <a:txBody>
                    <a:bodyPr/>
                    <a:lstStyle/>
                    <a:p>
                      <a:pPr algn="ctr"/>
                      <a:r>
                        <a:rPr lang="en-US" sz="1100" b="1">
                          <a:latin typeface="Arial Narrow"/>
                        </a:rPr>
                        <a:t>mPFS (95% CI), months</a:t>
                      </a:r>
                    </a:p>
                  </a:txBody>
                  <a:tcPr marL="45720" marR="45720" marT="0" marB="0" anchor="b"/>
                </a:tc>
                <a:extLst>
                  <a:ext uri="{0D108BD9-81ED-4DB2-BD59-A6C34878D82A}">
                    <a16:rowId xmlns:a16="http://schemas.microsoft.com/office/drawing/2014/main" val="1826252621"/>
                  </a:ext>
                </a:extLst>
              </a:tr>
              <a:tr h="259080">
                <a:tc>
                  <a:txBody>
                    <a:bodyPr/>
                    <a:lstStyle/>
                    <a:p>
                      <a:r>
                        <a:rPr lang="en-US" sz="1100" b="1">
                          <a:solidFill>
                            <a:srgbClr val="1B3358"/>
                          </a:solidFill>
                          <a:latin typeface="Arial Narrow"/>
                        </a:rPr>
                        <a:t>EV+P</a:t>
                      </a:r>
                    </a:p>
                  </a:txBody>
                  <a:tcPr marL="45720" marR="45720" marT="0" marB="0" anchor="ctr"/>
                </a:tc>
                <a:tc>
                  <a:txBody>
                    <a:bodyPr/>
                    <a:lstStyle/>
                    <a:p>
                      <a:pPr algn="ctr"/>
                      <a:r>
                        <a:rPr lang="en-US" sz="1100" b="1">
                          <a:solidFill>
                            <a:srgbClr val="1B3358"/>
                          </a:solidFill>
                          <a:latin typeface="Arial Narrow"/>
                        </a:rPr>
                        <a:t>442</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100" b="1" strike="noStrike">
                          <a:solidFill>
                            <a:srgbClr val="1B3358"/>
                          </a:solidFill>
                          <a:effectLst/>
                          <a:latin typeface="Arial Narrow" panose="020B0606020202030204" pitchFamily="34" charset="0"/>
                          <a:ea typeface="Times New Roman" panose="02020603050405020304" pitchFamily="18" charset="0"/>
                          <a:cs typeface="Times New Roman"/>
                        </a:rPr>
                        <a:t>223 (50.5)</a:t>
                      </a:r>
                    </a:p>
                  </a:txBody>
                  <a:tcPr marL="45720" marR="45720" marT="0" marB="0" anchor="ctr"/>
                </a:tc>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100" b="1" strike="noStrike" dirty="0">
                          <a:solidFill>
                            <a:srgbClr val="1B3358"/>
                          </a:solidFill>
                          <a:effectLst/>
                          <a:latin typeface="Arial Narrow"/>
                        </a:rPr>
                        <a:t>0.45</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100" b="1" strike="noStrike" dirty="0">
                          <a:solidFill>
                            <a:srgbClr val="1B3358"/>
                          </a:solidFill>
                          <a:effectLst/>
                          <a:latin typeface="Arial Narrow" panose="020B0606020202030204" pitchFamily="34" charset="0"/>
                        </a:rPr>
                        <a:t>(0.38-0.54)</a:t>
                      </a:r>
                      <a:endParaRPr lang="en-US" sz="1100" b="1" strike="noStrike" dirty="0">
                        <a:solidFill>
                          <a:srgbClr val="1B3358"/>
                        </a:solidFill>
                        <a:effectLst/>
                        <a:latin typeface="Arial Narrow" panose="020B0606020202030204" pitchFamily="34" charset="0"/>
                        <a:ea typeface="Times New Roman" panose="02020603050405020304" pitchFamily="18" charset="0"/>
                        <a:cs typeface="Times New Roman"/>
                      </a:endParaRPr>
                    </a:p>
                  </a:txBody>
                  <a:tcPr marL="45720" marR="45720" marT="0" marB="0" anchor="ctr">
                    <a:solidFill>
                      <a:srgbClr val="C3E0E1"/>
                    </a:solidFill>
                  </a:tcPr>
                </a:tc>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100" b="1" strike="noStrike">
                          <a:solidFill>
                            <a:srgbClr val="1B3358"/>
                          </a:solidFill>
                          <a:effectLst/>
                          <a:latin typeface="Arial Narrow"/>
                        </a:rPr>
                        <a:t>&lt;0.00001</a:t>
                      </a:r>
                      <a:endParaRPr lang="en-US" sz="1100" b="1" strike="noStrike">
                        <a:solidFill>
                          <a:srgbClr val="1B3358"/>
                        </a:solidFill>
                        <a:effectLst/>
                        <a:latin typeface="Arial Narrow"/>
                        <a:ea typeface="Times New Roman" panose="02020603050405020304" pitchFamily="18" charset="0"/>
                        <a:cs typeface="Times New Roman"/>
                      </a:endParaRP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100" b="1" strike="noStrike">
                          <a:solidFill>
                            <a:srgbClr val="1B3358"/>
                          </a:solidFill>
                          <a:effectLst/>
                          <a:latin typeface="Arial Narrow" panose="020B0606020202030204" pitchFamily="34" charset="0"/>
                          <a:ea typeface="Times New Roman" panose="02020603050405020304" pitchFamily="18" charset="0"/>
                          <a:cs typeface="Times New Roman"/>
                        </a:rPr>
                        <a:t>12.5 (10.4-16.6)</a:t>
                      </a:r>
                      <a:endParaRPr lang="en-US" sz="1100" b="1">
                        <a:solidFill>
                          <a:srgbClr val="1B3358"/>
                        </a:solidFill>
                        <a:latin typeface="Arial Narrow" panose="020B0606020202030204" pitchFamily="34" charset="0"/>
                        <a:ea typeface="Times New Roman" panose="02020603050405020304" pitchFamily="18" charset="0"/>
                        <a:cs typeface="Times New Roman"/>
                      </a:endParaRPr>
                    </a:p>
                  </a:txBody>
                  <a:tcPr marL="45720" marR="45720" marT="0" marB="0" anchor="ctr"/>
                </a:tc>
                <a:extLst>
                  <a:ext uri="{0D108BD9-81ED-4DB2-BD59-A6C34878D82A}">
                    <a16:rowId xmlns:a16="http://schemas.microsoft.com/office/drawing/2014/main" val="809473256"/>
                  </a:ext>
                </a:extLst>
              </a:tr>
              <a:tr h="262890">
                <a:tc>
                  <a:txBody>
                    <a:bodyPr/>
                    <a:lstStyle/>
                    <a:p>
                      <a:r>
                        <a:rPr lang="en-US" sz="1100" b="1">
                          <a:solidFill>
                            <a:srgbClr val="7F7F7F"/>
                          </a:solidFill>
                          <a:latin typeface="Arial Narrow" panose="020B0606020202030204" pitchFamily="34" charset="0"/>
                        </a:rPr>
                        <a:t>Chemotherapy</a:t>
                      </a:r>
                      <a:endParaRPr lang="en-US" sz="1100"/>
                    </a:p>
                  </a:txBody>
                  <a:tcPr marL="45720" marR="45720" anchor="ctr"/>
                </a:tc>
                <a:tc>
                  <a:txBody>
                    <a:bodyPr/>
                    <a:lstStyle/>
                    <a:p>
                      <a:pPr algn="ctr"/>
                      <a:r>
                        <a:rPr lang="en-US" sz="1100" b="1">
                          <a:solidFill>
                            <a:srgbClr val="7F7F7F"/>
                          </a:solidFill>
                          <a:latin typeface="Arial Narrow"/>
                        </a:rPr>
                        <a:t>444</a:t>
                      </a:r>
                      <a:endParaRPr lang="en-US" sz="1100"/>
                    </a:p>
                  </a:txBody>
                  <a:tcPr marL="45720" marR="4572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100" b="1">
                          <a:solidFill>
                            <a:srgbClr val="7F7F7F"/>
                          </a:solidFill>
                          <a:latin typeface="Arial Narrow"/>
                        </a:rPr>
                        <a:t>307 (69.1)</a:t>
                      </a:r>
                      <a:endParaRPr lang="en-US" sz="1100"/>
                    </a:p>
                  </a:txBody>
                  <a:tcPr marL="45720" marR="45720" marT="0" marB="0" anchor="ct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100" b="1" strike="noStrike" dirty="0">
                          <a:solidFill>
                            <a:srgbClr val="7F7F7F"/>
                          </a:solidFill>
                          <a:effectLst/>
                          <a:latin typeface="Arial Narrow"/>
                          <a:ea typeface="Times New Roman" panose="02020603050405020304" pitchFamily="18" charset="0"/>
                          <a:cs typeface="Times New Roman"/>
                        </a:rPr>
                        <a:t>6.3 (6.2-6.5)</a:t>
                      </a:r>
                    </a:p>
                  </a:txBody>
                  <a:tcPr marL="45720" marR="45720" marT="0" marB="0" anchor="ctr"/>
                </a:tc>
                <a:extLst>
                  <a:ext uri="{0D108BD9-81ED-4DB2-BD59-A6C34878D82A}">
                    <a16:rowId xmlns:a16="http://schemas.microsoft.com/office/drawing/2014/main" val="541001628"/>
                  </a:ext>
                </a:extLst>
              </a:tr>
            </a:tbl>
          </a:graphicData>
        </a:graphic>
      </p:graphicFrame>
      <p:grpSp>
        <p:nvGrpSpPr>
          <p:cNvPr id="16" name="Group 15">
            <a:extLst>
              <a:ext uri="{FF2B5EF4-FFF2-40B4-BE49-F238E27FC236}">
                <a16:creationId xmlns:a16="http://schemas.microsoft.com/office/drawing/2014/main" id="{B603D70E-6197-431E-3A72-325D79191B65}"/>
              </a:ext>
            </a:extLst>
          </p:cNvPr>
          <p:cNvGrpSpPr/>
          <p:nvPr/>
        </p:nvGrpSpPr>
        <p:grpSpPr>
          <a:xfrm>
            <a:off x="2862863" y="1886989"/>
            <a:ext cx="2272917" cy="1618210"/>
            <a:chOff x="2862862" y="1884607"/>
            <a:chExt cx="2272917" cy="1618210"/>
          </a:xfrm>
        </p:grpSpPr>
        <p:cxnSp>
          <p:nvCxnSpPr>
            <p:cNvPr id="18" name="Straight Connector 17">
              <a:extLst>
                <a:ext uri="{FF2B5EF4-FFF2-40B4-BE49-F238E27FC236}">
                  <a16:creationId xmlns:a16="http://schemas.microsoft.com/office/drawing/2014/main" id="{E3825E93-F206-16A8-C141-5C9454CCF86D}"/>
                </a:ext>
              </a:extLst>
            </p:cNvPr>
            <p:cNvCxnSpPr>
              <a:cxnSpLocks/>
            </p:cNvCxnSpPr>
            <p:nvPr/>
          </p:nvCxnSpPr>
          <p:spPr>
            <a:xfrm>
              <a:off x="3416300" y="2203450"/>
              <a:ext cx="0" cy="1282700"/>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53AB848-91EC-6969-6587-A4356F309D41}"/>
                </a:ext>
              </a:extLst>
            </p:cNvPr>
            <p:cNvCxnSpPr>
              <a:cxnSpLocks/>
            </p:cNvCxnSpPr>
            <p:nvPr/>
          </p:nvCxnSpPr>
          <p:spPr>
            <a:xfrm>
              <a:off x="4532730" y="2378562"/>
              <a:ext cx="1" cy="1107588"/>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DD7D536-E6F2-C6F3-BF98-BA4D5BF07AE6}"/>
                </a:ext>
              </a:extLst>
            </p:cNvPr>
            <p:cNvSpPr txBox="1"/>
            <p:nvPr/>
          </p:nvSpPr>
          <p:spPr>
            <a:xfrm>
              <a:off x="3164387" y="1884607"/>
              <a:ext cx="603050" cy="307777"/>
            </a:xfrm>
            <a:prstGeom prst="rect">
              <a:avLst/>
            </a:prstGeom>
            <a:noFill/>
          </p:spPr>
          <p:txBody>
            <a:bodyPr wrap="none" rtlCol="0">
              <a:spAutoFit/>
            </a:bodyPr>
            <a:lstStyle/>
            <a:p>
              <a:pPr defTabSz="914378">
                <a:defRPr/>
              </a:pPr>
              <a:r>
                <a:rPr lang="en-US" b="1">
                  <a:solidFill>
                    <a:srgbClr val="1B3358"/>
                  </a:solidFill>
                  <a:latin typeface="Arial Narrow"/>
                  <a:ea typeface="Times New Roman" panose="02020603050405020304" pitchFamily="18" charset="0"/>
                  <a:cs typeface="Times New Roman"/>
                </a:rPr>
                <a:t>50.7%</a:t>
              </a:r>
            </a:p>
          </p:txBody>
        </p:sp>
        <p:sp>
          <p:nvSpPr>
            <p:cNvPr id="34" name="TextBox 33">
              <a:extLst>
                <a:ext uri="{FF2B5EF4-FFF2-40B4-BE49-F238E27FC236}">
                  <a16:creationId xmlns:a16="http://schemas.microsoft.com/office/drawing/2014/main" id="{38F18005-6788-E21C-9C1D-4C08570747CB}"/>
                </a:ext>
              </a:extLst>
            </p:cNvPr>
            <p:cNvSpPr txBox="1"/>
            <p:nvPr/>
          </p:nvSpPr>
          <p:spPr>
            <a:xfrm>
              <a:off x="2862862" y="2926294"/>
              <a:ext cx="603050" cy="307777"/>
            </a:xfrm>
            <a:prstGeom prst="rect">
              <a:avLst/>
            </a:prstGeom>
            <a:noFill/>
          </p:spPr>
          <p:txBody>
            <a:bodyPr wrap="none" rtlCol="0">
              <a:spAutoFit/>
            </a:bodyPr>
            <a:lstStyle/>
            <a:p>
              <a:pPr defTabSz="914378">
                <a:defRPr/>
              </a:pPr>
              <a:r>
                <a:rPr lang="en-US" b="1">
                  <a:solidFill>
                    <a:srgbClr val="7F7F7F"/>
                  </a:solidFill>
                  <a:latin typeface="Arial Narrow"/>
                  <a:ea typeface="Times New Roman" panose="02020603050405020304" pitchFamily="18" charset="0"/>
                  <a:cs typeface="Times New Roman"/>
                </a:rPr>
                <a:t>21.6%</a:t>
              </a:r>
            </a:p>
          </p:txBody>
        </p:sp>
        <p:sp>
          <p:nvSpPr>
            <p:cNvPr id="35" name="TextBox 34">
              <a:extLst>
                <a:ext uri="{FF2B5EF4-FFF2-40B4-BE49-F238E27FC236}">
                  <a16:creationId xmlns:a16="http://schemas.microsoft.com/office/drawing/2014/main" id="{70660785-1C27-C1FF-0713-727086696CCE}"/>
                </a:ext>
              </a:extLst>
            </p:cNvPr>
            <p:cNvSpPr txBox="1"/>
            <p:nvPr/>
          </p:nvSpPr>
          <p:spPr>
            <a:xfrm>
              <a:off x="4532729" y="3195040"/>
              <a:ext cx="603050" cy="307777"/>
            </a:xfrm>
            <a:prstGeom prst="rect">
              <a:avLst/>
            </a:prstGeom>
            <a:noFill/>
          </p:spPr>
          <p:txBody>
            <a:bodyPr wrap="none" rtlCol="0">
              <a:spAutoFit/>
            </a:bodyPr>
            <a:lstStyle/>
            <a:p>
              <a:pPr defTabSz="914378">
                <a:defRPr/>
              </a:pPr>
              <a:r>
                <a:rPr lang="en-US" b="1">
                  <a:solidFill>
                    <a:srgbClr val="7F7F7F"/>
                  </a:solidFill>
                  <a:latin typeface="Arial Narrow"/>
                  <a:ea typeface="Times New Roman" panose="02020603050405020304" pitchFamily="18" charset="0"/>
                  <a:cs typeface="Times New Roman"/>
                </a:rPr>
                <a:t>11.7%</a:t>
              </a:r>
            </a:p>
          </p:txBody>
        </p:sp>
        <p:sp>
          <p:nvSpPr>
            <p:cNvPr id="32" name="TextBox 31">
              <a:extLst>
                <a:ext uri="{FF2B5EF4-FFF2-40B4-BE49-F238E27FC236}">
                  <a16:creationId xmlns:a16="http://schemas.microsoft.com/office/drawing/2014/main" id="{B9C74CD7-8EEE-4E22-F6BA-C60676B06DF8}"/>
                </a:ext>
              </a:extLst>
            </p:cNvPr>
            <p:cNvSpPr txBox="1"/>
            <p:nvPr/>
          </p:nvSpPr>
          <p:spPr>
            <a:xfrm>
              <a:off x="4231206" y="1964675"/>
              <a:ext cx="603048" cy="307777"/>
            </a:xfrm>
            <a:prstGeom prst="rect">
              <a:avLst/>
            </a:prstGeom>
            <a:noFill/>
          </p:spPr>
          <p:txBody>
            <a:bodyPr wrap="square">
              <a:spAutoFit/>
            </a:bodyPr>
            <a:lstStyle/>
            <a:p>
              <a:pPr algn="ctr" defTabSz="914378">
                <a:defRPr/>
              </a:pPr>
              <a:r>
                <a:rPr lang="en-US" b="1">
                  <a:solidFill>
                    <a:srgbClr val="1B3358"/>
                  </a:solidFill>
                  <a:latin typeface="Arial Narrow"/>
                  <a:ea typeface="Times New Roman" panose="02020603050405020304" pitchFamily="18" charset="0"/>
                  <a:cs typeface="Times New Roman"/>
                </a:rPr>
                <a:t>43.9%</a:t>
              </a:r>
            </a:p>
          </p:txBody>
        </p:sp>
      </p:grpSp>
    </p:spTree>
    <p:extLst>
      <p:ext uri="{BB962C8B-B14F-4D97-AF65-F5344CB8AC3E}">
        <p14:creationId xmlns:p14="http://schemas.microsoft.com/office/powerpoint/2010/main" val="35882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graph of a graph&#10;&#10;Description automatically generated with medium confidence">
            <a:extLst>
              <a:ext uri="{FF2B5EF4-FFF2-40B4-BE49-F238E27FC236}">
                <a16:creationId xmlns:a16="http://schemas.microsoft.com/office/drawing/2014/main" id="{88576113-8E99-9DA0-5F31-E4F86C03033B}"/>
              </a:ext>
            </a:extLst>
          </p:cNvPr>
          <p:cNvPicPr>
            <a:picLocks noChangeAspect="1"/>
          </p:cNvPicPr>
          <p:nvPr/>
        </p:nvPicPr>
        <p:blipFill>
          <a:blip r:embed="rId3"/>
          <a:stretch>
            <a:fillRect/>
          </a:stretch>
        </p:blipFill>
        <p:spPr>
          <a:xfrm>
            <a:off x="462128" y="950167"/>
            <a:ext cx="7138431" cy="3435103"/>
          </a:xfrm>
          <a:prstGeom prst="rect">
            <a:avLst/>
          </a:prstGeom>
        </p:spPr>
      </p:pic>
      <p:sp>
        <p:nvSpPr>
          <p:cNvPr id="3" name="Title 2">
            <a:extLst>
              <a:ext uri="{FF2B5EF4-FFF2-40B4-BE49-F238E27FC236}">
                <a16:creationId xmlns:a16="http://schemas.microsoft.com/office/drawing/2014/main" id="{AF709FEC-5922-05E1-8419-6C7E8BCA2E97}"/>
              </a:ext>
            </a:extLst>
          </p:cNvPr>
          <p:cNvSpPr>
            <a:spLocks noGrp="1"/>
          </p:cNvSpPr>
          <p:nvPr>
            <p:ph type="ctrTitle"/>
          </p:nvPr>
        </p:nvSpPr>
        <p:spPr>
          <a:xfrm>
            <a:off x="296389" y="139270"/>
            <a:ext cx="8409765" cy="432000"/>
          </a:xfrm>
        </p:spPr>
        <p:txBody>
          <a:bodyPr/>
          <a:lstStyle/>
          <a:p>
            <a:r>
              <a:rPr lang="en-US"/>
              <a:t>Overall Survival</a:t>
            </a:r>
          </a:p>
        </p:txBody>
      </p:sp>
      <p:sp>
        <p:nvSpPr>
          <p:cNvPr id="5" name="Text Placeholder 4">
            <a:extLst>
              <a:ext uri="{FF2B5EF4-FFF2-40B4-BE49-F238E27FC236}">
                <a16:creationId xmlns:a16="http://schemas.microsoft.com/office/drawing/2014/main" id="{CBFCDFDF-61FD-0BAE-E7BF-441B035C13EC}"/>
              </a:ext>
            </a:extLst>
          </p:cNvPr>
          <p:cNvSpPr>
            <a:spLocks noGrp="1"/>
          </p:cNvSpPr>
          <p:nvPr>
            <p:ph type="body" idx="12"/>
          </p:nvPr>
        </p:nvSpPr>
        <p:spPr>
          <a:xfrm>
            <a:off x="4202557" y="4918597"/>
            <a:ext cx="2400778" cy="180792"/>
          </a:xfrm>
        </p:spPr>
        <p:txBody>
          <a:bodyPr/>
          <a:lstStyle/>
          <a:p>
            <a:r>
              <a:rPr lang="en-US"/>
              <a:t>Powles et al.</a:t>
            </a:r>
          </a:p>
        </p:txBody>
      </p:sp>
      <p:sp>
        <p:nvSpPr>
          <p:cNvPr id="6" name="Subtitle 1">
            <a:extLst>
              <a:ext uri="{FF2B5EF4-FFF2-40B4-BE49-F238E27FC236}">
                <a16:creationId xmlns:a16="http://schemas.microsoft.com/office/drawing/2014/main" id="{72609A2E-B49D-D8E2-B382-DBB7377A3697}"/>
              </a:ext>
            </a:extLst>
          </p:cNvPr>
          <p:cNvSpPr txBox="1">
            <a:spLocks/>
          </p:cNvSpPr>
          <p:nvPr/>
        </p:nvSpPr>
        <p:spPr>
          <a:xfrm>
            <a:off x="404771" y="437808"/>
            <a:ext cx="8409900" cy="450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pPr defTabSz="914378">
              <a:defRPr/>
            </a:pPr>
            <a:r>
              <a:rPr lang="en-US"/>
              <a:t>Risk of death was reduced by 53% in patients who received EV+P </a:t>
            </a:r>
          </a:p>
        </p:txBody>
      </p:sp>
      <p:sp>
        <p:nvSpPr>
          <p:cNvPr id="12" name="TextBox 11">
            <a:extLst>
              <a:ext uri="{FF2B5EF4-FFF2-40B4-BE49-F238E27FC236}">
                <a16:creationId xmlns:a16="http://schemas.microsoft.com/office/drawing/2014/main" id="{3B2255EE-D5C1-1D98-BBDE-F29986E49104}"/>
              </a:ext>
            </a:extLst>
          </p:cNvPr>
          <p:cNvSpPr txBox="1"/>
          <p:nvPr/>
        </p:nvSpPr>
        <p:spPr>
          <a:xfrm>
            <a:off x="4356774" y="4447627"/>
            <a:ext cx="4578222" cy="369332"/>
          </a:xfrm>
          <a:prstGeom prst="rect">
            <a:avLst/>
          </a:prstGeom>
          <a:noFill/>
        </p:spPr>
        <p:txBody>
          <a:bodyPr wrap="square" rtlCol="0">
            <a:spAutoFit/>
          </a:bodyPr>
          <a:lstStyle/>
          <a:p>
            <a:pPr defTabSz="914378">
              <a:defRPr/>
            </a:pPr>
            <a:r>
              <a:rPr lang="en-US" sz="600" dirty="0">
                <a:ea typeface="+mn-ea"/>
              </a:rPr>
              <a:t>OS at 12 and 18 months was estimated using Kaplan-Meier method</a:t>
            </a:r>
          </a:p>
          <a:p>
            <a:pPr defTabSz="914378">
              <a:defRPr/>
            </a:pPr>
            <a:r>
              <a:rPr lang="en-US" sz="600" dirty="0" err="1">
                <a:ea typeface="+mn-ea"/>
              </a:rPr>
              <a:t>mOS</a:t>
            </a:r>
            <a:r>
              <a:rPr lang="en-US" sz="600" dirty="0">
                <a:ea typeface="+mn-ea"/>
              </a:rPr>
              <a:t>, median overall survival; NR, not reached</a:t>
            </a:r>
          </a:p>
          <a:p>
            <a:pPr defTabSz="914378">
              <a:defRPr/>
            </a:pPr>
            <a:r>
              <a:rPr lang="en-US" sz="600" baseline="30000" dirty="0" err="1">
                <a:ea typeface="+mn-ea"/>
              </a:rPr>
              <a:t>a</a:t>
            </a:r>
            <a:r>
              <a:rPr lang="en-US" sz="600" dirty="0" err="1">
                <a:ea typeface="+mn-ea"/>
              </a:rPr>
              <a:t>Calculated</a:t>
            </a:r>
            <a:r>
              <a:rPr lang="en-US" sz="600" dirty="0">
                <a:ea typeface="+mn-ea"/>
              </a:rPr>
              <a:t> using stratified Cox proportional hazards model. A hazard ratio &lt;1 favors the EV+P arm</a:t>
            </a:r>
          </a:p>
        </p:txBody>
      </p:sp>
      <p:sp>
        <p:nvSpPr>
          <p:cNvPr id="13" name="TextBox 12">
            <a:extLst>
              <a:ext uri="{FF2B5EF4-FFF2-40B4-BE49-F238E27FC236}">
                <a16:creationId xmlns:a16="http://schemas.microsoft.com/office/drawing/2014/main" id="{DA773C0C-E822-A334-68B6-FB08F83D8DAE}"/>
              </a:ext>
            </a:extLst>
          </p:cNvPr>
          <p:cNvSpPr txBox="1"/>
          <p:nvPr/>
        </p:nvSpPr>
        <p:spPr>
          <a:xfrm>
            <a:off x="209004" y="4447627"/>
            <a:ext cx="1847763" cy="215444"/>
          </a:xfrm>
          <a:prstGeom prst="rect">
            <a:avLst/>
          </a:prstGeom>
          <a:noFill/>
        </p:spPr>
        <p:txBody>
          <a:bodyPr wrap="square" rtlCol="0">
            <a:spAutoFit/>
          </a:bodyPr>
          <a:lstStyle/>
          <a:p>
            <a:pPr defTabSz="914378">
              <a:defRPr/>
            </a:pPr>
            <a:r>
              <a:rPr lang="en-US" sz="800" dirty="0">
                <a:latin typeface="Arial Narrow" panose="020B0606020202030204" pitchFamily="34" charset="0"/>
                <a:ea typeface="+mn-ea"/>
              </a:rPr>
              <a:t>Data cutoff: 08 Aug 2023</a:t>
            </a:r>
            <a:endParaRPr lang="en-US" sz="800" dirty="0">
              <a:highlight>
                <a:srgbClr val="FFFF00"/>
              </a:highlight>
              <a:latin typeface="Arial Narrow" panose="020B0606020202030204" pitchFamily="34" charset="0"/>
              <a:ea typeface="+mn-ea"/>
            </a:endParaRPr>
          </a:p>
        </p:txBody>
      </p:sp>
      <p:sp>
        <p:nvSpPr>
          <p:cNvPr id="9" name="TextBox 8">
            <a:extLst>
              <a:ext uri="{FF2B5EF4-FFF2-40B4-BE49-F238E27FC236}">
                <a16:creationId xmlns:a16="http://schemas.microsoft.com/office/drawing/2014/main" id="{A29B808D-2A7A-3B29-A423-2C2AB8F8A935}"/>
              </a:ext>
            </a:extLst>
          </p:cNvPr>
          <p:cNvSpPr txBox="1"/>
          <p:nvPr/>
        </p:nvSpPr>
        <p:spPr>
          <a:xfrm>
            <a:off x="6603335" y="1645675"/>
            <a:ext cx="2757054" cy="276999"/>
          </a:xfrm>
          <a:prstGeom prst="rect">
            <a:avLst/>
          </a:prstGeom>
          <a:noFill/>
        </p:spPr>
        <p:txBody>
          <a:bodyPr wrap="square" lIns="91440" tIns="45720" rIns="91440" bIns="45720" rtlCol="0" anchor="t">
            <a:spAutoFit/>
          </a:bodyPr>
          <a:lstStyle/>
          <a:p>
            <a:pPr defTabSz="914378">
              <a:defRPr/>
            </a:pPr>
            <a:r>
              <a:rPr lang="en-US" sz="1200" b="1">
                <a:latin typeface="Arial Narrow"/>
                <a:ea typeface="Times New Roman" panose="02020603050405020304" pitchFamily="18" charset="0"/>
                <a:cs typeface="Times New Roman"/>
              </a:rPr>
              <a:t>Median survival follow-up: 17.2 months</a:t>
            </a:r>
            <a:endParaRPr lang="en-US" sz="1200" b="1">
              <a:latin typeface="Arial Narrow" panose="020B0606020202030204" pitchFamily="34" charset="0"/>
              <a:ea typeface="Times New Roman" panose="02020603050405020304" pitchFamily="18" charset="0"/>
              <a:cs typeface="Times New Roman"/>
            </a:endParaRPr>
          </a:p>
        </p:txBody>
      </p:sp>
      <p:graphicFrame>
        <p:nvGraphicFramePr>
          <p:cNvPr id="28" name="Table 15">
            <a:extLst>
              <a:ext uri="{FF2B5EF4-FFF2-40B4-BE49-F238E27FC236}">
                <a16:creationId xmlns:a16="http://schemas.microsoft.com/office/drawing/2014/main" id="{11D16B4F-008E-8E00-40C5-A05CEACE6BA4}"/>
              </a:ext>
            </a:extLst>
          </p:cNvPr>
          <p:cNvGraphicFramePr>
            <a:graphicFrameLocks noGrp="1"/>
          </p:cNvGraphicFramePr>
          <p:nvPr/>
        </p:nvGraphicFramePr>
        <p:xfrm>
          <a:off x="4237648" y="847669"/>
          <a:ext cx="4816475" cy="990600"/>
        </p:xfrm>
        <a:graphic>
          <a:graphicData uri="http://schemas.openxmlformats.org/drawingml/2006/table">
            <a:tbl>
              <a:tblPr firstRow="1">
                <a:tableStyleId>{5C22544A-7EE6-4342-B048-85BDC9FD1C3A}</a:tableStyleId>
              </a:tblPr>
              <a:tblGrid>
                <a:gridCol w="899120">
                  <a:extLst>
                    <a:ext uri="{9D8B030D-6E8A-4147-A177-3AD203B41FA5}">
                      <a16:colId xmlns:a16="http://schemas.microsoft.com/office/drawing/2014/main" val="1620595448"/>
                    </a:ext>
                  </a:extLst>
                </a:gridCol>
                <a:gridCol w="376458">
                  <a:extLst>
                    <a:ext uri="{9D8B030D-6E8A-4147-A177-3AD203B41FA5}">
                      <a16:colId xmlns:a16="http://schemas.microsoft.com/office/drawing/2014/main" val="1640937718"/>
                    </a:ext>
                  </a:extLst>
                </a:gridCol>
                <a:gridCol w="640080">
                  <a:extLst>
                    <a:ext uri="{9D8B030D-6E8A-4147-A177-3AD203B41FA5}">
                      <a16:colId xmlns:a16="http://schemas.microsoft.com/office/drawing/2014/main" val="530800841"/>
                    </a:ext>
                  </a:extLst>
                </a:gridCol>
                <a:gridCol w="886669">
                  <a:extLst>
                    <a:ext uri="{9D8B030D-6E8A-4147-A177-3AD203B41FA5}">
                      <a16:colId xmlns:a16="http://schemas.microsoft.com/office/drawing/2014/main" val="3814257456"/>
                    </a:ext>
                  </a:extLst>
                </a:gridCol>
                <a:gridCol w="588202">
                  <a:extLst>
                    <a:ext uri="{9D8B030D-6E8A-4147-A177-3AD203B41FA5}">
                      <a16:colId xmlns:a16="http://schemas.microsoft.com/office/drawing/2014/main" val="3801252573"/>
                    </a:ext>
                  </a:extLst>
                </a:gridCol>
                <a:gridCol w="1425946">
                  <a:extLst>
                    <a:ext uri="{9D8B030D-6E8A-4147-A177-3AD203B41FA5}">
                      <a16:colId xmlns:a16="http://schemas.microsoft.com/office/drawing/2014/main" val="1486267660"/>
                    </a:ext>
                  </a:extLst>
                </a:gridCol>
              </a:tblGrid>
              <a:tr h="342900">
                <a:tc>
                  <a:txBody>
                    <a:bodyPr/>
                    <a:lstStyle/>
                    <a:p>
                      <a:endParaRPr lang="en-US" sz="1100">
                        <a:latin typeface="Arial Narrow" panose="020B0606020202030204" pitchFamily="34" charset="0"/>
                      </a:endParaRPr>
                    </a:p>
                  </a:txBody>
                  <a:tcPr marL="45720" marR="45720" marT="0" marB="0"/>
                </a:tc>
                <a:tc>
                  <a:txBody>
                    <a:bodyPr/>
                    <a:lstStyle/>
                    <a:p>
                      <a:pPr algn="ctr"/>
                      <a:r>
                        <a:rPr lang="en-US" sz="1100" b="1">
                          <a:latin typeface="Arial Narrow" panose="020B0606020202030204" pitchFamily="34" charset="0"/>
                        </a:rPr>
                        <a:t>N</a:t>
                      </a:r>
                    </a:p>
                  </a:txBody>
                  <a:tcPr marL="45720" marR="45720" marT="0" marB="0" anchor="b"/>
                </a:tc>
                <a:tc>
                  <a:txBody>
                    <a:bodyPr/>
                    <a:lstStyle/>
                    <a:p>
                      <a:pPr algn="ctr"/>
                      <a:r>
                        <a:rPr lang="en-US" sz="1100" b="1">
                          <a:latin typeface="Arial Narrow" panose="020B0606020202030204" pitchFamily="34" charset="0"/>
                        </a:rPr>
                        <a:t>Events (%)</a:t>
                      </a:r>
                    </a:p>
                  </a:txBody>
                  <a:tcPr marL="45720" marR="45720" marT="0" marB="0" anchor="b"/>
                </a:tc>
                <a:tc>
                  <a:txBody>
                    <a:bodyPr/>
                    <a:lstStyle/>
                    <a:p>
                      <a:pPr algn="ctr"/>
                      <a:r>
                        <a:rPr lang="en-US" sz="1100" b="1" err="1">
                          <a:latin typeface="Arial Narrow" panose="020B0606020202030204" pitchFamily="34" charset="0"/>
                        </a:rPr>
                        <a:t>HR</a:t>
                      </a:r>
                      <a:r>
                        <a:rPr lang="en-US" sz="1100" b="1" baseline="30000" err="1">
                          <a:latin typeface="Arial Narrow" panose="020B0606020202030204" pitchFamily="34" charset="0"/>
                        </a:rPr>
                        <a:t>a</a:t>
                      </a:r>
                      <a:endParaRPr lang="en-US" sz="1100" b="1" baseline="0">
                        <a:latin typeface="Arial Narrow" panose="020B0606020202030204" pitchFamily="34" charset="0"/>
                      </a:endParaRPr>
                    </a:p>
                    <a:p>
                      <a:pPr algn="ctr"/>
                      <a:r>
                        <a:rPr lang="en-US" sz="1100" b="1">
                          <a:latin typeface="Arial Narrow" panose="020B0606020202030204" pitchFamily="34" charset="0"/>
                        </a:rPr>
                        <a:t>(95% CI)</a:t>
                      </a:r>
                    </a:p>
                  </a:txBody>
                  <a:tcPr marL="45720" marR="45720" marT="0" marB="0" anchor="b">
                    <a:solidFill>
                      <a:srgbClr val="3D9DA0"/>
                    </a:solidFill>
                  </a:tcPr>
                </a:tc>
                <a:tc>
                  <a:txBody>
                    <a:bodyPr/>
                    <a:lstStyle/>
                    <a:p>
                      <a:pPr algn="ctr"/>
                      <a:r>
                        <a:rPr lang="en-US" sz="1100" b="1">
                          <a:latin typeface="Arial Narrow" panose="020B0606020202030204" pitchFamily="34" charset="0"/>
                        </a:rPr>
                        <a:t>2-sided</a:t>
                      </a:r>
                    </a:p>
                    <a:p>
                      <a:pPr algn="ctr"/>
                      <a:r>
                        <a:rPr lang="en-US" sz="1100" b="1">
                          <a:latin typeface="Arial Narrow" panose="020B0606020202030204" pitchFamily="34" charset="0"/>
                        </a:rPr>
                        <a:t>P value</a:t>
                      </a:r>
                    </a:p>
                  </a:txBody>
                  <a:tcPr marL="45720" marR="45720" marT="0" marB="0" anchor="b"/>
                </a:tc>
                <a:tc>
                  <a:txBody>
                    <a:bodyPr/>
                    <a:lstStyle/>
                    <a:p>
                      <a:pPr algn="ctr"/>
                      <a:r>
                        <a:rPr lang="en-US" sz="1100" b="1">
                          <a:latin typeface="Arial Narrow" panose="020B0606020202030204" pitchFamily="34" charset="0"/>
                        </a:rPr>
                        <a:t>mOS (95% CI), months</a:t>
                      </a:r>
                    </a:p>
                  </a:txBody>
                  <a:tcPr marL="45720" marR="45720" marT="0" marB="0" anchor="b"/>
                </a:tc>
                <a:extLst>
                  <a:ext uri="{0D108BD9-81ED-4DB2-BD59-A6C34878D82A}">
                    <a16:rowId xmlns:a16="http://schemas.microsoft.com/office/drawing/2014/main" val="1826252621"/>
                  </a:ext>
                </a:extLst>
              </a:tr>
              <a:tr h="213360">
                <a:tc>
                  <a:txBody>
                    <a:bodyPr/>
                    <a:lstStyle/>
                    <a:p>
                      <a:r>
                        <a:rPr lang="en-US" sz="1100" b="1">
                          <a:solidFill>
                            <a:srgbClr val="1B3358"/>
                          </a:solidFill>
                          <a:latin typeface="Arial Narrow" panose="020B0606020202030204" pitchFamily="34" charset="0"/>
                        </a:rPr>
                        <a:t>EV+P</a:t>
                      </a:r>
                    </a:p>
                  </a:txBody>
                  <a:tcPr marL="45720" marR="45720" marT="0" marB="0" anchor="ctr"/>
                </a:tc>
                <a:tc>
                  <a:txBody>
                    <a:bodyPr/>
                    <a:lstStyle/>
                    <a:p>
                      <a:pPr algn="ctr"/>
                      <a:r>
                        <a:rPr lang="en-US" sz="1100" b="1">
                          <a:solidFill>
                            <a:srgbClr val="1B3358"/>
                          </a:solidFill>
                          <a:latin typeface="Arial Narrow" panose="020B0606020202030204" pitchFamily="34" charset="0"/>
                        </a:rPr>
                        <a:t>442</a:t>
                      </a:r>
                    </a:p>
                  </a:txBody>
                  <a:tcPr marL="45720" marR="45720" marT="0" marB="0" anchor="ctr"/>
                </a:tc>
                <a:tc>
                  <a:txBody>
                    <a:bodyPr/>
                    <a:lstStyle/>
                    <a:p>
                      <a:pPr algn="ctr"/>
                      <a:r>
                        <a:rPr lang="en-US" sz="1100" b="1">
                          <a:solidFill>
                            <a:srgbClr val="1B3358"/>
                          </a:solidFill>
                          <a:latin typeface="Arial Narrow" panose="020B0606020202030204" pitchFamily="34" charset="0"/>
                        </a:rPr>
                        <a:t>133 (30.1)</a:t>
                      </a:r>
                    </a:p>
                  </a:txBody>
                  <a:tcPr marL="45720" marR="45720" marT="0" marB="0" anchor="ctr"/>
                </a:tc>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100" b="1" strike="noStrike" dirty="0">
                          <a:solidFill>
                            <a:srgbClr val="1B3358"/>
                          </a:solidFill>
                          <a:effectLst/>
                          <a:latin typeface="Arial Narrow" panose="020B0606020202030204" pitchFamily="34" charset="0"/>
                        </a:rPr>
                        <a:t>0.47</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100" b="1" strike="noStrike" dirty="0">
                          <a:solidFill>
                            <a:srgbClr val="1B3358"/>
                          </a:solidFill>
                          <a:effectLst/>
                          <a:latin typeface="Arial Narrow" panose="020B0606020202030204" pitchFamily="34" charset="0"/>
                        </a:rPr>
                        <a:t>(0.38-0.58)</a:t>
                      </a:r>
                    </a:p>
                  </a:txBody>
                  <a:tcPr marL="45720" marR="45720" marT="0" marB="0" anchor="ctr">
                    <a:solidFill>
                      <a:srgbClr val="3D9DA0">
                        <a:alpha val="30196"/>
                      </a:srgbClr>
                    </a:solidFill>
                  </a:tcPr>
                </a:tc>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100" b="1" strike="noStrike">
                          <a:solidFill>
                            <a:srgbClr val="1B3358"/>
                          </a:solidFill>
                          <a:effectLst/>
                          <a:latin typeface="Arial Narrow" panose="020B0606020202030204" pitchFamily="34" charset="0"/>
                        </a:rPr>
                        <a:t>&lt;0.00001</a:t>
                      </a:r>
                      <a:endParaRPr lang="en-US" sz="1100" b="1" strike="noStrike">
                        <a:solidFill>
                          <a:srgbClr val="1B3358"/>
                        </a:solidFill>
                        <a:effectLst/>
                        <a:latin typeface="Arial Narrow" panose="020B0606020202030204" pitchFamily="34" charset="0"/>
                        <a:ea typeface="Times New Roman" panose="02020603050405020304" pitchFamily="18" charset="0"/>
                        <a:cs typeface="Times New Roman"/>
                      </a:endParaRPr>
                    </a:p>
                  </a:txBody>
                  <a:tcPr marL="45720" marR="45720" marT="0" marB="0" anchor="ctr"/>
                </a:tc>
                <a:tc>
                  <a:txBody>
                    <a:bodyPr/>
                    <a:lstStyle/>
                    <a:p>
                      <a:pPr algn="ctr"/>
                      <a:r>
                        <a:rPr lang="en-US" sz="1100" b="1" strike="noStrike">
                          <a:solidFill>
                            <a:srgbClr val="1B3358"/>
                          </a:solidFill>
                          <a:effectLst/>
                          <a:latin typeface="Arial Narrow"/>
                          <a:ea typeface="Times New Roman" panose="02020603050405020304" pitchFamily="18" charset="0"/>
                          <a:cs typeface="Times New Roman"/>
                        </a:rPr>
                        <a:t>31.5 (25.4</a:t>
                      </a:r>
                      <a:r>
                        <a:rPr lang="en-US" sz="1100" b="1">
                          <a:solidFill>
                            <a:srgbClr val="1B3358"/>
                          </a:solidFill>
                          <a:latin typeface="Arial Narrow"/>
                          <a:ea typeface="Times New Roman" panose="02020603050405020304" pitchFamily="18" charset="0"/>
                          <a:cs typeface="Times New Roman"/>
                        </a:rPr>
                        <a:t>-</a:t>
                      </a:r>
                      <a:r>
                        <a:rPr lang="en-US" sz="1100" b="1" strike="noStrike">
                          <a:solidFill>
                            <a:srgbClr val="1B3358"/>
                          </a:solidFill>
                          <a:effectLst/>
                          <a:latin typeface="Arial Narrow"/>
                          <a:ea typeface="Times New Roman" panose="02020603050405020304" pitchFamily="18" charset="0"/>
                          <a:cs typeface="Times New Roman"/>
                        </a:rPr>
                        <a:t>NR)</a:t>
                      </a:r>
                      <a:endParaRPr lang="en-US" sz="1100" b="1">
                        <a:solidFill>
                          <a:srgbClr val="1B3358"/>
                        </a:solidFill>
                        <a:latin typeface="Arial Narrow"/>
                        <a:ea typeface="Times New Roman" panose="02020603050405020304" pitchFamily="18" charset="0"/>
                        <a:cs typeface="Times New Roman"/>
                      </a:endParaRPr>
                    </a:p>
                  </a:txBody>
                  <a:tcPr marL="45720" marR="45720" marT="0" marB="0" anchor="ctr"/>
                </a:tc>
                <a:extLst>
                  <a:ext uri="{0D108BD9-81ED-4DB2-BD59-A6C34878D82A}">
                    <a16:rowId xmlns:a16="http://schemas.microsoft.com/office/drawing/2014/main" val="809473256"/>
                  </a:ext>
                </a:extLst>
              </a:tr>
              <a:tr h="434340">
                <a:tc>
                  <a:txBody>
                    <a:bodyPr/>
                    <a:lstStyle/>
                    <a:p>
                      <a:r>
                        <a:rPr lang="en-US" sz="1100" b="1">
                          <a:solidFill>
                            <a:srgbClr val="7F7F7F"/>
                          </a:solidFill>
                          <a:latin typeface="Arial Narrow" panose="020B0606020202030204" pitchFamily="34" charset="0"/>
                        </a:rPr>
                        <a:t>Chemotherapy</a:t>
                      </a:r>
                    </a:p>
                  </a:txBody>
                  <a:tcPr marL="45720" marR="45720" anchor="ctr"/>
                </a:tc>
                <a:tc>
                  <a:txBody>
                    <a:bodyPr/>
                    <a:lstStyle/>
                    <a:p>
                      <a:pPr algn="ctr"/>
                      <a:r>
                        <a:rPr lang="en-US" sz="1100" b="1">
                          <a:solidFill>
                            <a:srgbClr val="7F7F7F"/>
                          </a:solidFill>
                          <a:latin typeface="Arial Narrow" panose="020B0606020202030204" pitchFamily="34" charset="0"/>
                        </a:rPr>
                        <a:t>444</a:t>
                      </a:r>
                    </a:p>
                  </a:txBody>
                  <a:tcPr marL="45720" marR="45720" anchor="ctr"/>
                </a:tc>
                <a:tc>
                  <a:txBody>
                    <a:bodyPr/>
                    <a:lstStyle/>
                    <a:p>
                      <a:pPr algn="ctr"/>
                      <a:r>
                        <a:rPr lang="en-US" sz="1100" b="1">
                          <a:solidFill>
                            <a:srgbClr val="7F7F7F"/>
                          </a:solidFill>
                          <a:latin typeface="Arial Narrow" panose="020B0606020202030204" pitchFamily="34" charset="0"/>
                        </a:rPr>
                        <a:t>226 (50.9)</a:t>
                      </a:r>
                    </a:p>
                  </a:txBody>
                  <a:tcPr marL="45720" marR="45720" anchor="ctr"/>
                </a:tc>
                <a:tc vMerge="1">
                  <a:txBody>
                    <a:bodyPr/>
                    <a:lstStyle/>
                    <a:p>
                      <a:pPr algn="ctr"/>
                      <a:endParaRPr lang="en-US" sz="800">
                        <a:latin typeface="Arial Narrow" panose="020B0606020202030204" pitchFamily="34" charset="0"/>
                      </a:endParaRPr>
                    </a:p>
                  </a:txBody>
                  <a:tcPr/>
                </a:tc>
                <a:tc vMerge="1">
                  <a:txBody>
                    <a:bodyPr/>
                    <a:lstStyle/>
                    <a:p>
                      <a:endParaRPr lang="en-US"/>
                    </a:p>
                  </a:txBody>
                  <a:tcPr/>
                </a:tc>
                <a:tc>
                  <a:txBody>
                    <a:bodyPr/>
                    <a:lstStyle/>
                    <a:p>
                      <a:pPr algn="ctr"/>
                      <a:r>
                        <a:rPr lang="en-US" sz="1100" b="1" strike="noStrike" dirty="0">
                          <a:solidFill>
                            <a:srgbClr val="7F7F7F"/>
                          </a:solidFill>
                          <a:effectLst/>
                          <a:latin typeface="Arial Narrow"/>
                          <a:ea typeface="Times New Roman" panose="02020603050405020304" pitchFamily="18" charset="0"/>
                          <a:cs typeface="Times New Roman"/>
                        </a:rPr>
                        <a:t>16.1 (13.9-18.3)</a:t>
                      </a:r>
                    </a:p>
                  </a:txBody>
                  <a:tcPr marL="45720" marR="45720" anchor="ctr"/>
                </a:tc>
                <a:extLst>
                  <a:ext uri="{0D108BD9-81ED-4DB2-BD59-A6C34878D82A}">
                    <a16:rowId xmlns:a16="http://schemas.microsoft.com/office/drawing/2014/main" val="1398645386"/>
                  </a:ext>
                </a:extLst>
              </a:tr>
            </a:tbl>
          </a:graphicData>
        </a:graphic>
      </p:graphicFrame>
      <p:grpSp>
        <p:nvGrpSpPr>
          <p:cNvPr id="14" name="Group 13">
            <a:extLst>
              <a:ext uri="{FF2B5EF4-FFF2-40B4-BE49-F238E27FC236}">
                <a16:creationId xmlns:a16="http://schemas.microsoft.com/office/drawing/2014/main" id="{DB5B7544-A8BA-590A-706E-0E040EA26971}"/>
              </a:ext>
            </a:extLst>
          </p:cNvPr>
          <p:cNvGrpSpPr/>
          <p:nvPr/>
        </p:nvGrpSpPr>
        <p:grpSpPr>
          <a:xfrm>
            <a:off x="2669155" y="1221911"/>
            <a:ext cx="1596337" cy="2275210"/>
            <a:chOff x="2669155" y="1219529"/>
            <a:chExt cx="1596337" cy="2275210"/>
          </a:xfrm>
        </p:grpSpPr>
        <p:cxnSp>
          <p:nvCxnSpPr>
            <p:cNvPr id="18" name="Straight Connector 17">
              <a:extLst>
                <a:ext uri="{FF2B5EF4-FFF2-40B4-BE49-F238E27FC236}">
                  <a16:creationId xmlns:a16="http://schemas.microsoft.com/office/drawing/2014/main" id="{5C598110-DAB6-A628-74BD-DF6CEEF0B49E}"/>
                </a:ext>
              </a:extLst>
            </p:cNvPr>
            <p:cNvCxnSpPr>
              <a:cxnSpLocks/>
            </p:cNvCxnSpPr>
            <p:nvPr/>
          </p:nvCxnSpPr>
          <p:spPr>
            <a:xfrm>
              <a:off x="3222790" y="1558485"/>
              <a:ext cx="0" cy="1936254"/>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7474723-83D6-18DE-F5E6-5FCEAB6580AD}"/>
                </a:ext>
              </a:extLst>
            </p:cNvPr>
            <p:cNvCxnSpPr>
              <a:cxnSpLocks/>
            </p:cNvCxnSpPr>
            <p:nvPr/>
          </p:nvCxnSpPr>
          <p:spPr>
            <a:xfrm>
              <a:off x="4208375" y="1781792"/>
              <a:ext cx="10838" cy="1712947"/>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F70ADA4-6547-A7C0-AD66-22A704B3F4A7}"/>
                </a:ext>
              </a:extLst>
            </p:cNvPr>
            <p:cNvSpPr txBox="1"/>
            <p:nvPr/>
          </p:nvSpPr>
          <p:spPr>
            <a:xfrm>
              <a:off x="2970680" y="1219529"/>
              <a:ext cx="603050" cy="307777"/>
            </a:xfrm>
            <a:prstGeom prst="rect">
              <a:avLst/>
            </a:prstGeom>
            <a:noFill/>
          </p:spPr>
          <p:txBody>
            <a:bodyPr wrap="none" rtlCol="0">
              <a:spAutoFit/>
            </a:bodyPr>
            <a:lstStyle/>
            <a:p>
              <a:pPr defTabSz="914378">
                <a:defRPr/>
              </a:pPr>
              <a:r>
                <a:rPr lang="en-US" b="1">
                  <a:solidFill>
                    <a:srgbClr val="1B3358"/>
                  </a:solidFill>
                  <a:latin typeface="Arial Narrow"/>
                  <a:ea typeface="Times New Roman" panose="02020603050405020304" pitchFamily="18" charset="0"/>
                  <a:cs typeface="Times New Roman"/>
                </a:rPr>
                <a:t>78.2%</a:t>
              </a:r>
            </a:p>
          </p:txBody>
        </p:sp>
        <p:sp>
          <p:nvSpPr>
            <p:cNvPr id="21" name="TextBox 20">
              <a:extLst>
                <a:ext uri="{FF2B5EF4-FFF2-40B4-BE49-F238E27FC236}">
                  <a16:creationId xmlns:a16="http://schemas.microsoft.com/office/drawing/2014/main" id="{C969CC60-1E31-53DB-511A-9884A8287FBC}"/>
                </a:ext>
              </a:extLst>
            </p:cNvPr>
            <p:cNvSpPr txBox="1"/>
            <p:nvPr/>
          </p:nvSpPr>
          <p:spPr>
            <a:xfrm>
              <a:off x="3662444" y="1720774"/>
              <a:ext cx="603048" cy="307777"/>
            </a:xfrm>
            <a:prstGeom prst="rect">
              <a:avLst/>
            </a:prstGeom>
            <a:noFill/>
          </p:spPr>
          <p:txBody>
            <a:bodyPr wrap="square">
              <a:spAutoFit/>
            </a:bodyPr>
            <a:lstStyle/>
            <a:p>
              <a:pPr algn="ctr" defTabSz="914378">
                <a:defRPr/>
              </a:pPr>
              <a:r>
                <a:rPr lang="en-US" b="1">
                  <a:solidFill>
                    <a:srgbClr val="1B3358"/>
                  </a:solidFill>
                  <a:latin typeface="Arial Narrow"/>
                  <a:ea typeface="Times New Roman" panose="02020603050405020304" pitchFamily="18" charset="0"/>
                  <a:cs typeface="Times New Roman"/>
                </a:rPr>
                <a:t>69.5%</a:t>
              </a:r>
            </a:p>
          </p:txBody>
        </p:sp>
        <p:sp>
          <p:nvSpPr>
            <p:cNvPr id="22" name="TextBox 21">
              <a:extLst>
                <a:ext uri="{FF2B5EF4-FFF2-40B4-BE49-F238E27FC236}">
                  <a16:creationId xmlns:a16="http://schemas.microsoft.com/office/drawing/2014/main" id="{54A6632A-131F-0FFA-7BF5-F842080DBB6F}"/>
                </a:ext>
              </a:extLst>
            </p:cNvPr>
            <p:cNvSpPr txBox="1"/>
            <p:nvPr/>
          </p:nvSpPr>
          <p:spPr>
            <a:xfrm>
              <a:off x="2669155" y="1920292"/>
              <a:ext cx="603050" cy="307777"/>
            </a:xfrm>
            <a:prstGeom prst="rect">
              <a:avLst/>
            </a:prstGeom>
            <a:noFill/>
          </p:spPr>
          <p:txBody>
            <a:bodyPr wrap="none" rtlCol="0">
              <a:spAutoFit/>
            </a:bodyPr>
            <a:lstStyle/>
            <a:p>
              <a:pPr defTabSz="914378">
                <a:defRPr/>
              </a:pPr>
              <a:r>
                <a:rPr lang="en-US" b="1">
                  <a:solidFill>
                    <a:srgbClr val="7F7F7F"/>
                  </a:solidFill>
                  <a:latin typeface="Arial Narrow"/>
                  <a:ea typeface="Times New Roman" panose="02020603050405020304" pitchFamily="18" charset="0"/>
                  <a:cs typeface="Times New Roman"/>
                </a:rPr>
                <a:t>61.4%</a:t>
              </a:r>
            </a:p>
          </p:txBody>
        </p:sp>
        <p:sp>
          <p:nvSpPr>
            <p:cNvPr id="23" name="TextBox 22">
              <a:extLst>
                <a:ext uri="{FF2B5EF4-FFF2-40B4-BE49-F238E27FC236}">
                  <a16:creationId xmlns:a16="http://schemas.microsoft.com/office/drawing/2014/main" id="{A30F361D-F696-16BE-D640-2C9E2F55C88D}"/>
                </a:ext>
              </a:extLst>
            </p:cNvPr>
            <p:cNvSpPr txBox="1"/>
            <p:nvPr/>
          </p:nvSpPr>
          <p:spPr>
            <a:xfrm>
              <a:off x="3662442" y="2330488"/>
              <a:ext cx="603050" cy="307777"/>
            </a:xfrm>
            <a:prstGeom prst="rect">
              <a:avLst/>
            </a:prstGeom>
            <a:noFill/>
          </p:spPr>
          <p:txBody>
            <a:bodyPr wrap="none" rtlCol="0">
              <a:spAutoFit/>
            </a:bodyPr>
            <a:lstStyle/>
            <a:p>
              <a:pPr defTabSz="914378">
                <a:defRPr/>
              </a:pPr>
              <a:r>
                <a:rPr lang="en-US" b="1">
                  <a:solidFill>
                    <a:srgbClr val="7F7F7F"/>
                  </a:solidFill>
                  <a:latin typeface="Arial Narrow"/>
                  <a:ea typeface="Times New Roman" panose="02020603050405020304" pitchFamily="18" charset="0"/>
                  <a:cs typeface="Times New Roman"/>
                </a:rPr>
                <a:t>44.7%</a:t>
              </a:r>
            </a:p>
          </p:txBody>
        </p:sp>
      </p:grpSp>
    </p:spTree>
    <p:extLst>
      <p:ext uri="{BB962C8B-B14F-4D97-AF65-F5344CB8AC3E}">
        <p14:creationId xmlns:p14="http://schemas.microsoft.com/office/powerpoint/2010/main" val="112290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BDDAC4-AB0C-FA28-C927-8A2061E0544D}"/>
              </a:ext>
            </a:extLst>
          </p:cNvPr>
          <p:cNvPicPr>
            <a:picLocks noChangeAspect="1"/>
          </p:cNvPicPr>
          <p:nvPr/>
        </p:nvPicPr>
        <p:blipFill>
          <a:blip r:embed="rId2"/>
          <a:stretch>
            <a:fillRect/>
          </a:stretch>
        </p:blipFill>
        <p:spPr>
          <a:xfrm>
            <a:off x="533400" y="891607"/>
            <a:ext cx="8013700" cy="2680660"/>
          </a:xfrm>
          <a:prstGeom prst="rect">
            <a:avLst/>
          </a:prstGeom>
        </p:spPr>
      </p:pic>
      <p:sp>
        <p:nvSpPr>
          <p:cNvPr id="6" name="Title 2">
            <a:extLst>
              <a:ext uri="{FF2B5EF4-FFF2-40B4-BE49-F238E27FC236}">
                <a16:creationId xmlns:a16="http://schemas.microsoft.com/office/drawing/2014/main" id="{74B21F87-0B4A-60E7-7E89-751700AE8B33}"/>
              </a:ext>
            </a:extLst>
          </p:cNvPr>
          <p:cNvSpPr>
            <a:spLocks noGrp="1"/>
          </p:cNvSpPr>
          <p:nvPr>
            <p:ph type="ctrTitle"/>
          </p:nvPr>
        </p:nvSpPr>
        <p:spPr>
          <a:xfrm>
            <a:off x="367118" y="114364"/>
            <a:ext cx="8409765" cy="432000"/>
          </a:xfrm>
        </p:spPr>
        <p:txBody>
          <a:bodyPr/>
          <a:lstStyle/>
          <a:p>
            <a:r>
              <a:rPr lang="en-US"/>
              <a:t>OS Subgroup Analysis: Cisplatin Eligibility</a:t>
            </a:r>
          </a:p>
        </p:txBody>
      </p:sp>
      <p:sp>
        <p:nvSpPr>
          <p:cNvPr id="5" name="Text Placeholder 4">
            <a:extLst>
              <a:ext uri="{FF2B5EF4-FFF2-40B4-BE49-F238E27FC236}">
                <a16:creationId xmlns:a16="http://schemas.microsoft.com/office/drawing/2014/main" id="{CC94B0B1-4C8E-1366-7EF0-63E4B61755AD}"/>
              </a:ext>
            </a:extLst>
          </p:cNvPr>
          <p:cNvSpPr>
            <a:spLocks noGrp="1"/>
          </p:cNvSpPr>
          <p:nvPr>
            <p:ph type="body" idx="12"/>
          </p:nvPr>
        </p:nvSpPr>
        <p:spPr>
          <a:xfrm>
            <a:off x="4383312" y="4943503"/>
            <a:ext cx="2400778" cy="180792"/>
          </a:xfrm>
        </p:spPr>
        <p:txBody>
          <a:bodyPr/>
          <a:lstStyle/>
          <a:p>
            <a:r>
              <a:rPr lang="en-US" dirty="0"/>
              <a:t>Powles et al.</a:t>
            </a:r>
          </a:p>
        </p:txBody>
      </p:sp>
      <p:sp>
        <p:nvSpPr>
          <p:cNvPr id="2" name="Subtitle 1">
            <a:extLst>
              <a:ext uri="{FF2B5EF4-FFF2-40B4-BE49-F238E27FC236}">
                <a16:creationId xmlns:a16="http://schemas.microsoft.com/office/drawing/2014/main" id="{80690378-95BC-C7CC-3F26-CCE03C168359}"/>
              </a:ext>
            </a:extLst>
          </p:cNvPr>
          <p:cNvSpPr txBox="1">
            <a:spLocks/>
          </p:cNvSpPr>
          <p:nvPr/>
        </p:nvSpPr>
        <p:spPr>
          <a:xfrm>
            <a:off x="475166" y="410218"/>
            <a:ext cx="8358598" cy="450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pPr defTabSz="914378">
              <a:defRPr/>
            </a:pPr>
            <a:r>
              <a:rPr lang="en-US"/>
              <a:t>OS benefit was consistent with overall population regardless of cisplatin eligibility</a:t>
            </a:r>
          </a:p>
        </p:txBody>
      </p:sp>
      <p:sp>
        <p:nvSpPr>
          <p:cNvPr id="8" name="Subtitle 1">
            <a:extLst>
              <a:ext uri="{FF2B5EF4-FFF2-40B4-BE49-F238E27FC236}">
                <a16:creationId xmlns:a16="http://schemas.microsoft.com/office/drawing/2014/main" id="{D143906F-18CD-A36B-ABE3-44BBE274B080}"/>
              </a:ext>
            </a:extLst>
          </p:cNvPr>
          <p:cNvSpPr txBox="1">
            <a:spLocks/>
          </p:cNvSpPr>
          <p:nvPr/>
        </p:nvSpPr>
        <p:spPr>
          <a:xfrm>
            <a:off x="1838955" y="817854"/>
            <a:ext cx="1807477" cy="450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pPr algn="ctr" defTabSz="914378">
              <a:defRPr/>
            </a:pPr>
            <a:r>
              <a:rPr lang="en-US" sz="1400" b="1">
                <a:solidFill>
                  <a:srgbClr val="0E2B52"/>
                </a:solidFill>
              </a:rPr>
              <a:t>Cisplatin-eligible</a:t>
            </a:r>
          </a:p>
        </p:txBody>
      </p:sp>
      <p:sp>
        <p:nvSpPr>
          <p:cNvPr id="10" name="Subtitle 1">
            <a:extLst>
              <a:ext uri="{FF2B5EF4-FFF2-40B4-BE49-F238E27FC236}">
                <a16:creationId xmlns:a16="http://schemas.microsoft.com/office/drawing/2014/main" id="{B9E4CDD9-1979-0352-84EC-32C55D2B65C9}"/>
              </a:ext>
            </a:extLst>
          </p:cNvPr>
          <p:cNvSpPr txBox="1">
            <a:spLocks/>
          </p:cNvSpPr>
          <p:nvPr/>
        </p:nvSpPr>
        <p:spPr>
          <a:xfrm>
            <a:off x="6002359" y="842218"/>
            <a:ext cx="1807477" cy="450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pPr algn="ctr" defTabSz="914378">
              <a:defRPr/>
            </a:pPr>
            <a:r>
              <a:rPr lang="en-US" sz="1400" b="1">
                <a:solidFill>
                  <a:srgbClr val="0E2B52"/>
                </a:solidFill>
              </a:rPr>
              <a:t>Cisplatin-ineligible</a:t>
            </a:r>
          </a:p>
        </p:txBody>
      </p:sp>
      <p:graphicFrame>
        <p:nvGraphicFramePr>
          <p:cNvPr id="11" name="Table 15">
            <a:extLst>
              <a:ext uri="{FF2B5EF4-FFF2-40B4-BE49-F238E27FC236}">
                <a16:creationId xmlns:a16="http://schemas.microsoft.com/office/drawing/2014/main" id="{E192C26E-ADBA-726B-F15E-3FBE51233614}"/>
              </a:ext>
            </a:extLst>
          </p:cNvPr>
          <p:cNvGraphicFramePr>
            <a:graphicFrameLocks noGrp="1"/>
          </p:cNvGraphicFramePr>
          <p:nvPr/>
        </p:nvGraphicFramePr>
        <p:xfrm>
          <a:off x="732865" y="3729221"/>
          <a:ext cx="3650447" cy="701040"/>
        </p:xfrm>
        <a:graphic>
          <a:graphicData uri="http://schemas.openxmlformats.org/drawingml/2006/table">
            <a:tbl>
              <a:tblPr firstRow="1">
                <a:tableStyleId>{5C22544A-7EE6-4342-B048-85BDC9FD1C3A}</a:tableStyleId>
              </a:tblPr>
              <a:tblGrid>
                <a:gridCol w="820270">
                  <a:extLst>
                    <a:ext uri="{9D8B030D-6E8A-4147-A177-3AD203B41FA5}">
                      <a16:colId xmlns:a16="http://schemas.microsoft.com/office/drawing/2014/main" val="1620595448"/>
                    </a:ext>
                  </a:extLst>
                </a:gridCol>
                <a:gridCol w="582649">
                  <a:extLst>
                    <a:ext uri="{9D8B030D-6E8A-4147-A177-3AD203B41FA5}">
                      <a16:colId xmlns:a16="http://schemas.microsoft.com/office/drawing/2014/main" val="1640937718"/>
                    </a:ext>
                  </a:extLst>
                </a:gridCol>
                <a:gridCol w="817283">
                  <a:extLst>
                    <a:ext uri="{9D8B030D-6E8A-4147-A177-3AD203B41FA5}">
                      <a16:colId xmlns:a16="http://schemas.microsoft.com/office/drawing/2014/main" val="3814257456"/>
                    </a:ext>
                  </a:extLst>
                </a:gridCol>
                <a:gridCol w="1430245">
                  <a:extLst>
                    <a:ext uri="{9D8B030D-6E8A-4147-A177-3AD203B41FA5}">
                      <a16:colId xmlns:a16="http://schemas.microsoft.com/office/drawing/2014/main" val="1869065122"/>
                    </a:ext>
                  </a:extLst>
                </a:gridCol>
              </a:tblGrid>
              <a:tr h="304800">
                <a:tc>
                  <a:txBody>
                    <a:bodyPr/>
                    <a:lstStyle/>
                    <a:p>
                      <a:endParaRPr lang="en-US" sz="1000">
                        <a:latin typeface="Arial Narrow" panose="020B0606020202030204" pitchFamily="34" charset="0"/>
                      </a:endParaRPr>
                    </a:p>
                  </a:txBody>
                  <a:tcPr marL="45720" marR="45720" marT="0" marB="0"/>
                </a:tc>
                <a:tc>
                  <a:txBody>
                    <a:bodyPr/>
                    <a:lstStyle/>
                    <a:p>
                      <a:pPr algn="ctr"/>
                      <a:r>
                        <a:rPr lang="en-US" sz="1000" b="1">
                          <a:latin typeface="Arial Narrow"/>
                        </a:rPr>
                        <a:t>Events, n</a:t>
                      </a:r>
                    </a:p>
                  </a:txBody>
                  <a:tcPr marL="45720" marR="45720" marT="0" marB="0" anchor="b"/>
                </a:tc>
                <a:tc>
                  <a:txBody>
                    <a:bodyPr/>
                    <a:lstStyle/>
                    <a:p>
                      <a:pPr algn="ctr"/>
                      <a:r>
                        <a:rPr lang="en-US" sz="1000" b="1">
                          <a:latin typeface="Arial Narrow"/>
                        </a:rPr>
                        <a:t>HR</a:t>
                      </a:r>
                    </a:p>
                    <a:p>
                      <a:pPr algn="ctr"/>
                      <a:r>
                        <a:rPr lang="en-US" sz="1000" b="1">
                          <a:latin typeface="Arial Narrow"/>
                        </a:rPr>
                        <a:t>(95% CI)</a:t>
                      </a:r>
                    </a:p>
                  </a:txBody>
                  <a:tcPr marL="45720" marR="45720" marT="0" marB="0" anchor="b">
                    <a:solidFill>
                      <a:srgbClr val="3D9DA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b="1">
                          <a:latin typeface="Arial Narrow"/>
                        </a:rPr>
                        <a:t>mOS (95% CI), months</a:t>
                      </a:r>
                    </a:p>
                  </a:txBody>
                  <a:tcPr marL="45720" marR="45720" marT="0" marB="0" anchor="b">
                    <a:solidFill>
                      <a:srgbClr val="1B3358"/>
                    </a:solidFill>
                  </a:tcPr>
                </a:tc>
                <a:extLst>
                  <a:ext uri="{0D108BD9-81ED-4DB2-BD59-A6C34878D82A}">
                    <a16:rowId xmlns:a16="http://schemas.microsoft.com/office/drawing/2014/main" val="1826252621"/>
                  </a:ext>
                </a:extLst>
              </a:tr>
              <a:tr h="152400">
                <a:tc>
                  <a:txBody>
                    <a:bodyPr/>
                    <a:lstStyle/>
                    <a:p>
                      <a:r>
                        <a:rPr lang="en-US" sz="1000" b="1">
                          <a:solidFill>
                            <a:srgbClr val="1B3358"/>
                          </a:solidFill>
                          <a:latin typeface="Arial Narrow"/>
                        </a:rPr>
                        <a:t>EV+P</a:t>
                      </a:r>
                    </a:p>
                  </a:txBody>
                  <a:tcPr marL="45720" marR="45720" marT="0" marB="0" anchor="ctr"/>
                </a:tc>
                <a:tc>
                  <a:txBody>
                    <a:bodyPr/>
                    <a:lstStyle/>
                    <a:p>
                      <a:pPr algn="ctr"/>
                      <a:r>
                        <a:rPr lang="en-US" sz="1000" b="1">
                          <a:solidFill>
                            <a:srgbClr val="1B3358"/>
                          </a:solidFill>
                          <a:latin typeface="Arial Narrow"/>
                        </a:rPr>
                        <a:t>69</a:t>
                      </a:r>
                    </a:p>
                  </a:txBody>
                  <a:tcPr marL="45720" marR="45720" marT="0" marB="0" anchor="ctr"/>
                </a:tc>
                <a:tc rowSpan="3">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b="1" strike="noStrike" dirty="0">
                          <a:solidFill>
                            <a:srgbClr val="1B3358"/>
                          </a:solidFill>
                          <a:effectLst/>
                          <a:latin typeface="Arial Narrow"/>
                        </a:rPr>
                        <a:t>0.53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b="1" strike="noStrike" dirty="0">
                          <a:solidFill>
                            <a:srgbClr val="1B3358"/>
                          </a:solidFill>
                          <a:effectLst/>
                          <a:latin typeface="Arial Narrow"/>
                        </a:rPr>
                        <a:t>(0.39-0.72)</a:t>
                      </a:r>
                      <a:endParaRPr lang="en-US" sz="1000" b="1" strike="noStrike" dirty="0">
                        <a:solidFill>
                          <a:srgbClr val="1B3358"/>
                        </a:solidFill>
                        <a:effectLst/>
                        <a:latin typeface="Arial Narrow"/>
                        <a:ea typeface="Times New Roman" panose="02020603050405020304" pitchFamily="18" charset="0"/>
                        <a:cs typeface="Times New Roman"/>
                      </a:endParaRPr>
                    </a:p>
                  </a:txBody>
                  <a:tcPr marL="45720" marR="45720" marT="0" marB="0" anchor="ctr">
                    <a:solidFill>
                      <a:srgbClr val="C3E0E1"/>
                    </a:solidFill>
                  </a:tcPr>
                </a:tc>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b="1" strike="noStrike">
                          <a:solidFill>
                            <a:srgbClr val="1B3358"/>
                          </a:solidFill>
                          <a:effectLst/>
                          <a:latin typeface="Arial Narrow"/>
                          <a:ea typeface="Times New Roman" panose="02020603050405020304" pitchFamily="18" charset="0"/>
                          <a:cs typeface="Times New Roman"/>
                        </a:rPr>
                        <a:t>31.5 (25.4</a:t>
                      </a:r>
                      <a:r>
                        <a:rPr lang="en-US" sz="1000" b="1">
                          <a:solidFill>
                            <a:srgbClr val="1B3358"/>
                          </a:solidFill>
                          <a:latin typeface="Arial Narrow"/>
                          <a:ea typeface="Times New Roman" panose="02020603050405020304" pitchFamily="18" charset="0"/>
                          <a:cs typeface="Times New Roman"/>
                        </a:rPr>
                        <a:t>-NR</a:t>
                      </a:r>
                      <a:r>
                        <a:rPr lang="en-US" sz="1000" b="1" strike="noStrike">
                          <a:solidFill>
                            <a:srgbClr val="1B3358"/>
                          </a:solidFill>
                          <a:effectLst/>
                          <a:latin typeface="Arial Narrow"/>
                          <a:ea typeface="Times New Roman" panose="02020603050405020304" pitchFamily="18" charset="0"/>
                          <a:cs typeface="Times New Roman"/>
                        </a:rPr>
                        <a:t>)</a:t>
                      </a:r>
                    </a:p>
                  </a:txBody>
                  <a:tcPr marL="45720" marR="45720" marT="0" marB="0" anchor="ctr"/>
                </a:tc>
                <a:extLst>
                  <a:ext uri="{0D108BD9-81ED-4DB2-BD59-A6C34878D82A}">
                    <a16:rowId xmlns:a16="http://schemas.microsoft.com/office/drawing/2014/main" val="809473256"/>
                  </a:ext>
                </a:extLst>
              </a:tr>
              <a:tr h="0">
                <a:tc rowSpan="2">
                  <a:txBody>
                    <a:bodyPr/>
                    <a:lstStyle/>
                    <a:p>
                      <a:r>
                        <a:rPr lang="en-US" sz="1000" b="1">
                          <a:solidFill>
                            <a:srgbClr val="7F7F7F"/>
                          </a:solidFill>
                          <a:latin typeface="Arial Narrow"/>
                        </a:rPr>
                        <a:t>Chemotherapy</a:t>
                      </a:r>
                    </a:p>
                  </a:txBody>
                  <a:tcPr marL="45720" marR="45720" anchor="ctr"/>
                </a:tc>
                <a:tc rowSpan="2">
                  <a:txBody>
                    <a:bodyPr/>
                    <a:lstStyle/>
                    <a:p>
                      <a:pPr algn="ctr"/>
                      <a:r>
                        <a:rPr lang="en-US" sz="1000" b="1">
                          <a:solidFill>
                            <a:srgbClr val="7F7F7F"/>
                          </a:solidFill>
                          <a:latin typeface="Arial Narrow"/>
                        </a:rPr>
                        <a:t>106</a:t>
                      </a:r>
                    </a:p>
                  </a:txBody>
                  <a:tcPr marL="45720" marR="45720" anchor="ctr"/>
                </a:tc>
                <a:tc vMerge="1">
                  <a:txBody>
                    <a:bodyPr/>
                    <a:lstStyle/>
                    <a:p>
                      <a:pPr algn="ctr"/>
                      <a:endParaRPr lang="en-US" sz="800">
                        <a:latin typeface="Arial Narrow" panose="020B0606020202030204" pitchFamily="34" charset="0"/>
                      </a:endParaRPr>
                    </a:p>
                  </a:txBody>
                  <a:tcPr/>
                </a:tc>
                <a:tc vMerge="1">
                  <a:txBody>
                    <a:bodyPr/>
                    <a:lstStyle/>
                    <a:p>
                      <a:endParaRPr lang="en-US"/>
                    </a:p>
                  </a:txBody>
                  <a:tcPr/>
                </a:tc>
                <a:extLst>
                  <a:ext uri="{0D108BD9-81ED-4DB2-BD59-A6C34878D82A}">
                    <a16:rowId xmlns:a16="http://schemas.microsoft.com/office/drawing/2014/main" val="1398645386"/>
                  </a:ext>
                </a:extLst>
              </a:tr>
              <a:tr h="17272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b="1" strike="noStrike" dirty="0">
                          <a:solidFill>
                            <a:srgbClr val="7F7F7F"/>
                          </a:solidFill>
                          <a:effectLst/>
                          <a:latin typeface="Arial Narrow"/>
                          <a:ea typeface="Times New Roman" panose="02020603050405020304" pitchFamily="18" charset="0"/>
                          <a:cs typeface="Times New Roman"/>
                        </a:rPr>
                        <a:t>18.4 (16.4-27.5)</a:t>
                      </a:r>
                    </a:p>
                  </a:txBody>
                  <a:tcPr marL="45720" marR="45720" marT="0" marB="0" anchor="ctr"/>
                </a:tc>
                <a:extLst>
                  <a:ext uri="{0D108BD9-81ED-4DB2-BD59-A6C34878D82A}">
                    <a16:rowId xmlns:a16="http://schemas.microsoft.com/office/drawing/2014/main" val="404749105"/>
                  </a:ext>
                </a:extLst>
              </a:tr>
            </a:tbl>
          </a:graphicData>
        </a:graphic>
      </p:graphicFrame>
      <p:graphicFrame>
        <p:nvGraphicFramePr>
          <p:cNvPr id="34" name="Table 15">
            <a:extLst>
              <a:ext uri="{FF2B5EF4-FFF2-40B4-BE49-F238E27FC236}">
                <a16:creationId xmlns:a16="http://schemas.microsoft.com/office/drawing/2014/main" id="{78F84E8F-23F9-228E-92A3-CBCDF469B3B7}"/>
              </a:ext>
            </a:extLst>
          </p:cNvPr>
          <p:cNvGraphicFramePr>
            <a:graphicFrameLocks noGrp="1"/>
          </p:cNvGraphicFramePr>
          <p:nvPr/>
        </p:nvGraphicFramePr>
        <p:xfrm>
          <a:off x="4840941" y="3731070"/>
          <a:ext cx="3799878" cy="701040"/>
        </p:xfrm>
        <a:graphic>
          <a:graphicData uri="http://schemas.openxmlformats.org/drawingml/2006/table">
            <a:tbl>
              <a:tblPr firstRow="1">
                <a:tableStyleId>{5C22544A-7EE6-4342-B048-85BDC9FD1C3A}</a:tableStyleId>
              </a:tblPr>
              <a:tblGrid>
                <a:gridCol w="847165">
                  <a:extLst>
                    <a:ext uri="{9D8B030D-6E8A-4147-A177-3AD203B41FA5}">
                      <a16:colId xmlns:a16="http://schemas.microsoft.com/office/drawing/2014/main" val="1620595448"/>
                    </a:ext>
                  </a:extLst>
                </a:gridCol>
                <a:gridCol w="598394">
                  <a:extLst>
                    <a:ext uri="{9D8B030D-6E8A-4147-A177-3AD203B41FA5}">
                      <a16:colId xmlns:a16="http://schemas.microsoft.com/office/drawing/2014/main" val="1640937718"/>
                    </a:ext>
                  </a:extLst>
                </a:gridCol>
                <a:gridCol w="934518">
                  <a:extLst>
                    <a:ext uri="{9D8B030D-6E8A-4147-A177-3AD203B41FA5}">
                      <a16:colId xmlns:a16="http://schemas.microsoft.com/office/drawing/2014/main" val="3814257456"/>
                    </a:ext>
                  </a:extLst>
                </a:gridCol>
                <a:gridCol w="1419801">
                  <a:extLst>
                    <a:ext uri="{9D8B030D-6E8A-4147-A177-3AD203B41FA5}">
                      <a16:colId xmlns:a16="http://schemas.microsoft.com/office/drawing/2014/main" val="92746755"/>
                    </a:ext>
                  </a:extLst>
                </a:gridCol>
              </a:tblGrid>
              <a:tr h="304800">
                <a:tc>
                  <a:txBody>
                    <a:bodyPr/>
                    <a:lstStyle/>
                    <a:p>
                      <a:endParaRPr lang="en-US" sz="1000">
                        <a:latin typeface="Arial Narrow" panose="020B0606020202030204" pitchFamily="34" charset="0"/>
                      </a:endParaRPr>
                    </a:p>
                  </a:txBody>
                  <a:tcPr marL="45720" marR="45720" marT="0" marB="0"/>
                </a:tc>
                <a:tc>
                  <a:txBody>
                    <a:bodyPr/>
                    <a:lstStyle/>
                    <a:p>
                      <a:pPr algn="ctr"/>
                      <a:r>
                        <a:rPr lang="en-US" sz="1000" b="1">
                          <a:latin typeface="Arial Narrow"/>
                        </a:rPr>
                        <a:t>Events, n</a:t>
                      </a:r>
                    </a:p>
                  </a:txBody>
                  <a:tcPr marL="45720" marR="45720" marT="0" marB="0" anchor="b"/>
                </a:tc>
                <a:tc>
                  <a:txBody>
                    <a:bodyPr/>
                    <a:lstStyle/>
                    <a:p>
                      <a:pPr algn="ctr"/>
                      <a:r>
                        <a:rPr lang="en-US" sz="1000" b="1">
                          <a:latin typeface="Arial Narrow"/>
                        </a:rPr>
                        <a:t>HR</a:t>
                      </a:r>
                    </a:p>
                    <a:p>
                      <a:pPr algn="ctr"/>
                      <a:r>
                        <a:rPr lang="en-US" sz="1000" b="1">
                          <a:latin typeface="Arial Narrow"/>
                        </a:rPr>
                        <a:t>(95% CI)</a:t>
                      </a:r>
                    </a:p>
                  </a:txBody>
                  <a:tcPr marL="45720" marR="45720" marT="0" marB="0" anchor="b">
                    <a:solidFill>
                      <a:srgbClr val="3D9DA0"/>
                    </a:solidFill>
                  </a:tcPr>
                </a:tc>
                <a:tc>
                  <a:txBody>
                    <a:bodyPr/>
                    <a:lstStyle/>
                    <a:p>
                      <a:pPr algn="ctr"/>
                      <a:r>
                        <a:rPr lang="en-US" sz="1000" b="1">
                          <a:latin typeface="Arial Narrow"/>
                        </a:rPr>
                        <a:t>mOS (95% CI), months</a:t>
                      </a:r>
                    </a:p>
                  </a:txBody>
                  <a:tcPr marL="45720" marR="45720" marT="0" marB="0" anchor="b">
                    <a:solidFill>
                      <a:srgbClr val="1B3358"/>
                    </a:solidFill>
                  </a:tcPr>
                </a:tc>
                <a:extLst>
                  <a:ext uri="{0D108BD9-81ED-4DB2-BD59-A6C34878D82A}">
                    <a16:rowId xmlns:a16="http://schemas.microsoft.com/office/drawing/2014/main" val="1826252621"/>
                  </a:ext>
                </a:extLst>
              </a:tr>
              <a:tr h="152400">
                <a:tc>
                  <a:txBody>
                    <a:bodyPr/>
                    <a:lstStyle/>
                    <a:p>
                      <a:r>
                        <a:rPr lang="en-US" sz="1000" b="1">
                          <a:solidFill>
                            <a:srgbClr val="1B3358"/>
                          </a:solidFill>
                          <a:latin typeface="Arial Narrow"/>
                        </a:rPr>
                        <a:t>EV+P</a:t>
                      </a:r>
                    </a:p>
                  </a:txBody>
                  <a:tcPr marL="45720" marR="45720" marT="0" marB="0" anchor="ctr"/>
                </a:tc>
                <a:tc>
                  <a:txBody>
                    <a:bodyPr/>
                    <a:lstStyle/>
                    <a:p>
                      <a:pPr algn="ctr"/>
                      <a:r>
                        <a:rPr lang="en-US" sz="1000" b="1">
                          <a:solidFill>
                            <a:srgbClr val="1B3358"/>
                          </a:solidFill>
                          <a:latin typeface="Arial Narrow"/>
                        </a:rPr>
                        <a:t>64</a:t>
                      </a:r>
                    </a:p>
                  </a:txBody>
                  <a:tcPr marL="45720" marR="45720" marT="0" marB="0" anchor="ctr"/>
                </a:tc>
                <a:tc rowSpan="3">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b="1" strike="noStrike" dirty="0">
                          <a:solidFill>
                            <a:srgbClr val="1B3358"/>
                          </a:solidFill>
                          <a:effectLst/>
                          <a:latin typeface="Arial Narrow"/>
                          <a:ea typeface="Times New Roman" panose="02020603050405020304" pitchFamily="18" charset="0"/>
                          <a:cs typeface="Times New Roman"/>
                        </a:rPr>
                        <a:t>0.43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b="1" strike="noStrike" dirty="0">
                          <a:solidFill>
                            <a:srgbClr val="1B3358"/>
                          </a:solidFill>
                          <a:effectLst/>
                          <a:latin typeface="Arial Narrow"/>
                          <a:ea typeface="Times New Roman" panose="02020603050405020304" pitchFamily="18" charset="0"/>
                          <a:cs typeface="Times New Roman"/>
                        </a:rPr>
                        <a:t>(0.31-0.59)</a:t>
                      </a:r>
                    </a:p>
                  </a:txBody>
                  <a:tcPr marL="45720" marR="45720" marT="0" marB="0" anchor="ctr">
                    <a:solidFill>
                      <a:srgbClr val="C3E0E1"/>
                    </a:solidFill>
                  </a:tcPr>
                </a:tc>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b="1">
                          <a:solidFill>
                            <a:srgbClr val="1B3358"/>
                          </a:solidFill>
                          <a:latin typeface="Arial Narrow"/>
                          <a:ea typeface="Times New Roman" panose="02020603050405020304" pitchFamily="18" charset="0"/>
                          <a:cs typeface="Times New Roman"/>
                        </a:rPr>
                        <a:t>NR</a:t>
                      </a:r>
                      <a:r>
                        <a:rPr lang="en-US" sz="1000" b="1" strike="noStrike">
                          <a:solidFill>
                            <a:srgbClr val="1B3358"/>
                          </a:solidFill>
                          <a:effectLst/>
                          <a:latin typeface="Arial Narrow"/>
                          <a:ea typeface="Times New Roman" panose="02020603050405020304" pitchFamily="18" charset="0"/>
                          <a:cs typeface="Times New Roman"/>
                        </a:rPr>
                        <a:t> (20.7-</a:t>
                      </a:r>
                      <a:r>
                        <a:rPr lang="en-US" sz="1000" b="1">
                          <a:solidFill>
                            <a:srgbClr val="1B3358"/>
                          </a:solidFill>
                          <a:latin typeface="Arial Narrow"/>
                          <a:ea typeface="Times New Roman" panose="02020603050405020304" pitchFamily="18" charset="0"/>
                          <a:cs typeface="Times New Roman"/>
                        </a:rPr>
                        <a:t>NR</a:t>
                      </a:r>
                      <a:r>
                        <a:rPr lang="en-US" sz="1000" b="1" strike="noStrike">
                          <a:solidFill>
                            <a:srgbClr val="1B3358"/>
                          </a:solidFill>
                          <a:effectLst/>
                          <a:latin typeface="Arial Narrow"/>
                          <a:ea typeface="Times New Roman" panose="02020603050405020304" pitchFamily="18" charset="0"/>
                          <a:cs typeface="Times New Roman"/>
                        </a:rPr>
                        <a:t>)</a:t>
                      </a:r>
                    </a:p>
                  </a:txBody>
                  <a:tcPr marL="45720" marR="45720" marT="0" marB="0" anchor="ctr"/>
                </a:tc>
                <a:extLst>
                  <a:ext uri="{0D108BD9-81ED-4DB2-BD59-A6C34878D82A}">
                    <a16:rowId xmlns:a16="http://schemas.microsoft.com/office/drawing/2014/main" val="809473256"/>
                  </a:ext>
                </a:extLst>
              </a:tr>
              <a:tr h="0">
                <a:tc rowSpan="2">
                  <a:txBody>
                    <a:bodyPr/>
                    <a:lstStyle/>
                    <a:p>
                      <a:r>
                        <a:rPr lang="en-US" sz="1000" b="1">
                          <a:solidFill>
                            <a:srgbClr val="7F7F7F"/>
                          </a:solidFill>
                          <a:latin typeface="Arial Narrow"/>
                        </a:rPr>
                        <a:t>Chemotherapy</a:t>
                      </a:r>
                    </a:p>
                  </a:txBody>
                  <a:tcPr marL="45720" marR="45720" anchor="ctr"/>
                </a:tc>
                <a:tc rowSpan="2">
                  <a:txBody>
                    <a:bodyPr/>
                    <a:lstStyle/>
                    <a:p>
                      <a:pPr algn="ctr"/>
                      <a:r>
                        <a:rPr lang="en-US" sz="1000" b="1">
                          <a:solidFill>
                            <a:srgbClr val="7F7F7F"/>
                          </a:solidFill>
                          <a:latin typeface="Arial Narrow"/>
                        </a:rPr>
                        <a:t>120</a:t>
                      </a:r>
                    </a:p>
                  </a:txBody>
                  <a:tcPr marL="45720" marR="45720" anchor="ctr"/>
                </a:tc>
                <a:tc vMerge="1">
                  <a:txBody>
                    <a:bodyPr/>
                    <a:lstStyle/>
                    <a:p>
                      <a:pPr algn="ctr"/>
                      <a:endParaRPr lang="en-US" sz="800">
                        <a:latin typeface="Arial Narrow" panose="020B0606020202030204" pitchFamily="34" charset="0"/>
                      </a:endParaRPr>
                    </a:p>
                  </a:txBody>
                  <a:tcPr/>
                </a:tc>
                <a:tc vMerge="1">
                  <a:txBody>
                    <a:bodyPr/>
                    <a:lstStyle/>
                    <a:p>
                      <a:endParaRPr lang="en-US"/>
                    </a:p>
                  </a:txBody>
                  <a:tcPr/>
                </a:tc>
                <a:extLst>
                  <a:ext uri="{0D108BD9-81ED-4DB2-BD59-A6C34878D82A}">
                    <a16:rowId xmlns:a16="http://schemas.microsoft.com/office/drawing/2014/main" val="1398645386"/>
                  </a:ext>
                </a:extLst>
              </a:tr>
              <a:tr h="17272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b="1" strike="noStrike" dirty="0">
                          <a:solidFill>
                            <a:srgbClr val="7F7F7F"/>
                          </a:solidFill>
                          <a:effectLst/>
                          <a:latin typeface="Arial Narrow"/>
                          <a:ea typeface="Times New Roman" panose="02020603050405020304" pitchFamily="18" charset="0"/>
                          <a:cs typeface="Times New Roman"/>
                        </a:rPr>
                        <a:t>12.7 (11.4-15.5)</a:t>
                      </a:r>
                    </a:p>
                  </a:txBody>
                  <a:tcPr marL="45720" marR="45720" marT="0" marB="0" anchor="ctr"/>
                </a:tc>
                <a:extLst>
                  <a:ext uri="{0D108BD9-81ED-4DB2-BD59-A6C34878D82A}">
                    <a16:rowId xmlns:a16="http://schemas.microsoft.com/office/drawing/2014/main" val="1574300910"/>
                  </a:ext>
                </a:extLst>
              </a:tr>
            </a:tbl>
          </a:graphicData>
        </a:graphic>
      </p:graphicFrame>
      <p:sp>
        <p:nvSpPr>
          <p:cNvPr id="3" name="TextBox 2">
            <a:extLst>
              <a:ext uri="{FF2B5EF4-FFF2-40B4-BE49-F238E27FC236}">
                <a16:creationId xmlns:a16="http://schemas.microsoft.com/office/drawing/2014/main" id="{784D7A97-12C9-0AE6-166D-3FB4E64FB261}"/>
              </a:ext>
            </a:extLst>
          </p:cNvPr>
          <p:cNvSpPr txBox="1"/>
          <p:nvPr/>
        </p:nvSpPr>
        <p:spPr>
          <a:xfrm>
            <a:off x="286405" y="4456398"/>
            <a:ext cx="1847763" cy="215444"/>
          </a:xfrm>
          <a:prstGeom prst="rect">
            <a:avLst/>
          </a:prstGeom>
          <a:noFill/>
        </p:spPr>
        <p:txBody>
          <a:bodyPr wrap="square" rtlCol="0">
            <a:spAutoFit/>
          </a:bodyPr>
          <a:lstStyle/>
          <a:p>
            <a:pPr defTabSz="914378">
              <a:defRPr/>
            </a:pPr>
            <a:r>
              <a:rPr lang="en-US" sz="800" dirty="0">
                <a:latin typeface="Arial Narrow" panose="020B0606020202030204" pitchFamily="34" charset="0"/>
                <a:ea typeface="+mn-ea"/>
              </a:rPr>
              <a:t>Data cutoff: 08 Aug 2023</a:t>
            </a:r>
            <a:endParaRPr lang="en-US" sz="800" dirty="0">
              <a:highlight>
                <a:srgbClr val="FFFF00"/>
              </a:highlight>
              <a:latin typeface="Arial Narrow" panose="020B0606020202030204" pitchFamily="34" charset="0"/>
              <a:ea typeface="+mn-ea"/>
            </a:endParaRPr>
          </a:p>
        </p:txBody>
      </p:sp>
    </p:spTree>
    <p:extLst>
      <p:ext uri="{BB962C8B-B14F-4D97-AF65-F5344CB8AC3E}">
        <p14:creationId xmlns:p14="http://schemas.microsoft.com/office/powerpoint/2010/main" val="24845381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750D808-C6A9-651A-3490-35571543BFF7}"/>
              </a:ext>
            </a:extLst>
          </p:cNvPr>
          <p:cNvSpPr>
            <a:spLocks noGrp="1"/>
          </p:cNvSpPr>
          <p:nvPr>
            <p:ph type="body" idx="12"/>
          </p:nvPr>
        </p:nvSpPr>
        <p:spPr>
          <a:xfrm>
            <a:off x="3449207" y="4803863"/>
            <a:ext cx="2400778" cy="180792"/>
          </a:xfrm>
        </p:spPr>
        <p:txBody>
          <a:bodyPr/>
          <a:lstStyle/>
          <a:p>
            <a:r>
              <a:rPr lang="en-US" dirty="0"/>
              <a:t>Powles et al.</a:t>
            </a:r>
          </a:p>
        </p:txBody>
      </p:sp>
      <p:sp>
        <p:nvSpPr>
          <p:cNvPr id="6" name="Title 2">
            <a:extLst>
              <a:ext uri="{FF2B5EF4-FFF2-40B4-BE49-F238E27FC236}">
                <a16:creationId xmlns:a16="http://schemas.microsoft.com/office/drawing/2014/main" id="{3FA9747F-74A9-34AF-6C7C-72A4F5837055}"/>
              </a:ext>
            </a:extLst>
          </p:cNvPr>
          <p:cNvSpPr>
            <a:spLocks noGrp="1"/>
          </p:cNvSpPr>
          <p:nvPr>
            <p:ph type="ctrTitle"/>
          </p:nvPr>
        </p:nvSpPr>
        <p:spPr>
          <a:xfrm>
            <a:off x="201338" y="57158"/>
            <a:ext cx="8408987" cy="431800"/>
          </a:xfrm>
        </p:spPr>
        <p:txBody>
          <a:bodyPr/>
          <a:lstStyle/>
          <a:p>
            <a:r>
              <a:rPr lang="en-US"/>
              <a:t>Treatment-Related Adverse Events</a:t>
            </a:r>
            <a:r>
              <a:rPr lang="en-US">
                <a:solidFill>
                  <a:srgbClr val="FF0000"/>
                </a:solidFill>
              </a:rPr>
              <a:t>	</a:t>
            </a:r>
          </a:p>
        </p:txBody>
      </p:sp>
      <p:sp>
        <p:nvSpPr>
          <p:cNvPr id="12" name="TextBox 11">
            <a:extLst>
              <a:ext uri="{FF2B5EF4-FFF2-40B4-BE49-F238E27FC236}">
                <a16:creationId xmlns:a16="http://schemas.microsoft.com/office/drawing/2014/main" id="{1BF6375B-F1C7-C87B-7445-38D47B8EA4D9}"/>
              </a:ext>
            </a:extLst>
          </p:cNvPr>
          <p:cNvSpPr txBox="1"/>
          <p:nvPr/>
        </p:nvSpPr>
        <p:spPr>
          <a:xfrm>
            <a:off x="6833646" y="806371"/>
            <a:ext cx="2020444" cy="3139321"/>
          </a:xfrm>
          <a:prstGeom prst="rect">
            <a:avLst/>
          </a:prstGeom>
          <a:noFill/>
        </p:spPr>
        <p:txBody>
          <a:bodyPr wrap="square" rtlCol="0">
            <a:spAutoFit/>
          </a:bodyPr>
          <a:lstStyle/>
          <a:p>
            <a:pPr defTabSz="914378">
              <a:defRPr/>
            </a:pPr>
            <a:r>
              <a:rPr lang="en-US" sz="1100">
                <a:latin typeface="Arial Narrow" panose="020B0606020202030204" pitchFamily="34" charset="0"/>
                <a:ea typeface="+mn-ea"/>
              </a:rPr>
              <a:t>Serious TRAEs:</a:t>
            </a:r>
          </a:p>
          <a:p>
            <a:pPr marL="171446" indent="-171446" defTabSz="914378">
              <a:buFont typeface="Arial" panose="020B0604020202020204" pitchFamily="34" charset="0"/>
              <a:buChar char="•"/>
              <a:defRPr/>
            </a:pPr>
            <a:r>
              <a:rPr lang="en-US" sz="1100">
                <a:latin typeface="Arial Narrow" panose="020B0606020202030204" pitchFamily="34" charset="0"/>
                <a:ea typeface="+mn-ea"/>
              </a:rPr>
              <a:t>122 (27.7%) EV+P</a:t>
            </a:r>
          </a:p>
          <a:p>
            <a:pPr marL="171446" indent="-171446" defTabSz="914378">
              <a:buFont typeface="Arial" panose="020B0604020202020204" pitchFamily="34" charset="0"/>
              <a:buChar char="•"/>
              <a:defRPr/>
            </a:pPr>
            <a:r>
              <a:rPr lang="en-US" sz="1100">
                <a:latin typeface="Arial Narrow" panose="020B0606020202030204" pitchFamily="34" charset="0"/>
                <a:ea typeface="+mn-ea"/>
              </a:rPr>
              <a:t>85 (19.6%) chemotherapy</a:t>
            </a:r>
          </a:p>
          <a:p>
            <a:pPr defTabSz="914378">
              <a:defRPr/>
            </a:pPr>
            <a:endParaRPr lang="en-US" sz="1100">
              <a:latin typeface="Arial Narrow" panose="020B0606020202030204" pitchFamily="34" charset="0"/>
              <a:ea typeface="+mn-ea"/>
            </a:endParaRPr>
          </a:p>
          <a:p>
            <a:pPr defTabSz="914378">
              <a:defRPr/>
            </a:pPr>
            <a:r>
              <a:rPr lang="en-US" sz="1100">
                <a:latin typeface="Arial Narrow" panose="020B0606020202030204" pitchFamily="34" charset="0"/>
                <a:ea typeface="+mn-ea"/>
              </a:rPr>
              <a:t>TRAEs leading to death (per investigator):</a:t>
            </a:r>
          </a:p>
          <a:p>
            <a:pPr defTabSz="914378">
              <a:defRPr/>
            </a:pPr>
            <a:r>
              <a:rPr lang="en-US" sz="1100">
                <a:latin typeface="Arial Narrow" panose="020B0606020202030204" pitchFamily="34" charset="0"/>
                <a:ea typeface="+mn-ea"/>
              </a:rPr>
              <a:t>EV+P: 4 (0.9%)</a:t>
            </a:r>
          </a:p>
          <a:p>
            <a:pPr marL="285743" indent="-285743" defTabSz="914378">
              <a:buFont typeface="Arial" panose="020B0604020202020204" pitchFamily="34" charset="0"/>
              <a:buChar char="•"/>
              <a:defRPr/>
            </a:pPr>
            <a:r>
              <a:rPr lang="en-US" sz="1100">
                <a:latin typeface="Arial Narrow" panose="020B0606020202030204" pitchFamily="34" charset="0"/>
                <a:ea typeface="+mn-ea"/>
              </a:rPr>
              <a:t>Asthenia </a:t>
            </a:r>
          </a:p>
          <a:p>
            <a:pPr marL="285743" indent="-285743" defTabSz="914378">
              <a:buFont typeface="Arial" panose="020B0604020202020204" pitchFamily="34" charset="0"/>
              <a:buChar char="•"/>
              <a:defRPr/>
            </a:pPr>
            <a:r>
              <a:rPr lang="en-US" sz="1100">
                <a:latin typeface="Arial Narrow" panose="020B0606020202030204" pitchFamily="34" charset="0"/>
                <a:ea typeface="+mn-ea"/>
              </a:rPr>
              <a:t>Diarrhea</a:t>
            </a:r>
          </a:p>
          <a:p>
            <a:pPr marL="285743" indent="-285743" defTabSz="914378">
              <a:buFont typeface="Arial" panose="020B0604020202020204" pitchFamily="34" charset="0"/>
              <a:buChar char="•"/>
              <a:defRPr/>
            </a:pPr>
            <a:r>
              <a:rPr lang="en-US" sz="1100">
                <a:latin typeface="Arial Narrow" panose="020B0606020202030204" pitchFamily="34" charset="0"/>
                <a:ea typeface="+mn-ea"/>
              </a:rPr>
              <a:t>Immune-mediated lung disease</a:t>
            </a:r>
          </a:p>
          <a:p>
            <a:pPr marL="285743" indent="-285743" defTabSz="914378">
              <a:buFont typeface="Arial" panose="020B0604020202020204" pitchFamily="34" charset="0"/>
              <a:buChar char="•"/>
              <a:defRPr/>
            </a:pPr>
            <a:r>
              <a:rPr lang="en-US" sz="1100">
                <a:latin typeface="Arial Narrow" panose="020B0606020202030204" pitchFamily="34" charset="0"/>
                <a:ea typeface="+mn-ea"/>
              </a:rPr>
              <a:t>Multiple organ dysfunction syndrome</a:t>
            </a:r>
          </a:p>
          <a:p>
            <a:pPr defTabSz="914378">
              <a:defRPr/>
            </a:pPr>
            <a:r>
              <a:rPr lang="en-US" sz="1100">
                <a:latin typeface="Arial Narrow" panose="020B0606020202030204" pitchFamily="34" charset="0"/>
                <a:ea typeface="+mn-ea"/>
              </a:rPr>
              <a:t>Chemotherapy: 4 (0.9%)</a:t>
            </a:r>
          </a:p>
          <a:p>
            <a:pPr marL="285743" indent="-285743" defTabSz="914378">
              <a:buFont typeface="Arial" panose="020B0604020202020204" pitchFamily="34" charset="0"/>
              <a:buChar char="•"/>
              <a:defRPr/>
            </a:pPr>
            <a:r>
              <a:rPr lang="en-US" sz="1100">
                <a:latin typeface="Arial Narrow" panose="020B0606020202030204" pitchFamily="34" charset="0"/>
                <a:ea typeface="+mn-ea"/>
              </a:rPr>
              <a:t>Febrile neutropenia</a:t>
            </a:r>
          </a:p>
          <a:p>
            <a:pPr marL="285743" indent="-285743" defTabSz="914378">
              <a:buFont typeface="Arial" panose="020B0604020202020204" pitchFamily="34" charset="0"/>
              <a:buChar char="•"/>
              <a:defRPr/>
            </a:pPr>
            <a:r>
              <a:rPr lang="en-US" sz="1100">
                <a:latin typeface="Arial Narrow" panose="020B0606020202030204" pitchFamily="34" charset="0"/>
                <a:ea typeface="+mn-ea"/>
              </a:rPr>
              <a:t>Myocardial infarction</a:t>
            </a:r>
          </a:p>
          <a:p>
            <a:pPr marL="285743" indent="-285743" defTabSz="914378">
              <a:buFont typeface="Arial" panose="020B0604020202020204" pitchFamily="34" charset="0"/>
              <a:buChar char="•"/>
              <a:defRPr/>
            </a:pPr>
            <a:r>
              <a:rPr lang="en-US" sz="1100">
                <a:latin typeface="Arial Narrow" panose="020B0606020202030204" pitchFamily="34" charset="0"/>
                <a:ea typeface="+mn-ea"/>
              </a:rPr>
              <a:t>Neutropenic sepsis</a:t>
            </a:r>
          </a:p>
          <a:p>
            <a:pPr marL="285743" indent="-285743" defTabSz="914378">
              <a:buFont typeface="Arial" panose="020B0604020202020204" pitchFamily="34" charset="0"/>
              <a:buChar char="•"/>
              <a:defRPr/>
            </a:pPr>
            <a:r>
              <a:rPr lang="en-US" sz="1100">
                <a:latin typeface="Arial Narrow" panose="020B0606020202030204" pitchFamily="34" charset="0"/>
                <a:ea typeface="+mn-ea"/>
              </a:rPr>
              <a:t>Sepsis</a:t>
            </a:r>
          </a:p>
        </p:txBody>
      </p:sp>
      <p:sp>
        <p:nvSpPr>
          <p:cNvPr id="2" name="Rectangle 1">
            <a:extLst>
              <a:ext uri="{FF2B5EF4-FFF2-40B4-BE49-F238E27FC236}">
                <a16:creationId xmlns:a16="http://schemas.microsoft.com/office/drawing/2014/main" id="{0BA98342-DB70-BE00-61E5-EA6080042B96}"/>
              </a:ext>
            </a:extLst>
          </p:cNvPr>
          <p:cNvSpPr/>
          <p:nvPr/>
        </p:nvSpPr>
        <p:spPr>
          <a:xfrm>
            <a:off x="289905" y="4170698"/>
            <a:ext cx="8564185" cy="3868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a:defRPr/>
            </a:pPr>
            <a:r>
              <a:rPr lang="en-US">
                <a:solidFill>
                  <a:srgbClr val="FFFFFF"/>
                </a:solidFill>
                <a:latin typeface="Arial"/>
              </a:rPr>
              <a:t>Median number of cycles (range): 12.0 (1,46) for EV+P; 6.0 (1,6) for chemotherapy</a:t>
            </a:r>
          </a:p>
        </p:txBody>
      </p:sp>
      <p:sp>
        <p:nvSpPr>
          <p:cNvPr id="3" name="TextBox 2">
            <a:extLst>
              <a:ext uri="{FF2B5EF4-FFF2-40B4-BE49-F238E27FC236}">
                <a16:creationId xmlns:a16="http://schemas.microsoft.com/office/drawing/2014/main" id="{ABAA60DD-BC36-85BA-6E70-377574B112AE}"/>
              </a:ext>
            </a:extLst>
          </p:cNvPr>
          <p:cNvSpPr txBox="1"/>
          <p:nvPr/>
        </p:nvSpPr>
        <p:spPr>
          <a:xfrm>
            <a:off x="5227589" y="4557590"/>
            <a:ext cx="3657600" cy="384721"/>
          </a:xfrm>
          <a:prstGeom prst="rect">
            <a:avLst/>
          </a:prstGeom>
          <a:noFill/>
        </p:spPr>
        <p:txBody>
          <a:bodyPr wrap="square" anchor="b">
            <a:spAutoFit/>
          </a:bodyPr>
          <a:lstStyle/>
          <a:p>
            <a:pPr defTabSz="914378">
              <a:defRPr/>
            </a:pPr>
            <a:r>
              <a:rPr lang="en-US" sz="600">
                <a:ea typeface="+mn-ea"/>
              </a:rPr>
              <a:t>TRAEs shown in figure are any grade by preferred term in ≥20% of patients for any grade in either arm</a:t>
            </a:r>
          </a:p>
          <a:p>
            <a:pPr defTabSz="914378">
              <a:defRPr/>
            </a:pPr>
            <a:r>
              <a:rPr lang="en-US" sz="600">
                <a:ea typeface="+mn-ea"/>
              </a:rPr>
              <a:t>TRAEs, treatment-related adverse events</a:t>
            </a:r>
          </a:p>
          <a:p>
            <a:pPr defTabSz="914378">
              <a:defRPr/>
            </a:pPr>
            <a:r>
              <a:rPr lang="en-US" sz="700">
                <a:ea typeface="+mn-ea"/>
              </a:rPr>
              <a:t> </a:t>
            </a:r>
          </a:p>
        </p:txBody>
      </p:sp>
      <p:sp>
        <p:nvSpPr>
          <p:cNvPr id="10" name="Subtitle 1">
            <a:extLst>
              <a:ext uri="{FF2B5EF4-FFF2-40B4-BE49-F238E27FC236}">
                <a16:creationId xmlns:a16="http://schemas.microsoft.com/office/drawing/2014/main" id="{232BE95D-33EF-886F-C913-8DD26D9BA8ED}"/>
              </a:ext>
            </a:extLst>
          </p:cNvPr>
          <p:cNvSpPr txBox="1">
            <a:spLocks/>
          </p:cNvSpPr>
          <p:nvPr/>
        </p:nvSpPr>
        <p:spPr>
          <a:xfrm>
            <a:off x="445103" y="338471"/>
            <a:ext cx="8408987" cy="4508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pPr defTabSz="914378">
              <a:defRPr/>
            </a:pPr>
            <a:r>
              <a:rPr lang="en-US" sz="1600"/>
              <a:t>Grade ≥3 events were 56% in EV+P and 70% in chemotherapy</a:t>
            </a:r>
            <a:endParaRPr lang="en-US" sz="1600">
              <a:highlight>
                <a:srgbClr val="FFFF00"/>
              </a:highlight>
            </a:endParaRPr>
          </a:p>
        </p:txBody>
      </p:sp>
      <p:pic>
        <p:nvPicPr>
          <p:cNvPr id="1030" name="Picture 6">
            <a:extLst>
              <a:ext uri="{FF2B5EF4-FFF2-40B4-BE49-F238E27FC236}">
                <a16:creationId xmlns:a16="http://schemas.microsoft.com/office/drawing/2014/main" id="{0C0131B9-61B8-A92F-DC56-A326D5661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419" y="723191"/>
            <a:ext cx="6114870" cy="33430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8312983-5E3D-4C2B-5B01-85AB9F490567}"/>
              </a:ext>
            </a:extLst>
          </p:cNvPr>
          <p:cNvSpPr txBox="1"/>
          <p:nvPr/>
        </p:nvSpPr>
        <p:spPr>
          <a:xfrm>
            <a:off x="258806" y="4256422"/>
            <a:ext cx="1847763" cy="215444"/>
          </a:xfrm>
          <a:prstGeom prst="rect">
            <a:avLst/>
          </a:prstGeom>
          <a:noFill/>
        </p:spPr>
        <p:txBody>
          <a:bodyPr wrap="square" rtlCol="0">
            <a:spAutoFit/>
          </a:bodyPr>
          <a:lstStyle/>
          <a:p>
            <a:pPr defTabSz="914378">
              <a:defRPr/>
            </a:pPr>
            <a:r>
              <a:rPr lang="en-US" sz="800" dirty="0">
                <a:latin typeface="Arial Narrow" panose="020B0606020202030204" pitchFamily="34" charset="0"/>
                <a:ea typeface="+mn-ea"/>
              </a:rPr>
              <a:t>Data cutoff: 08 Aug 2023</a:t>
            </a:r>
            <a:endParaRPr lang="en-US" sz="800" dirty="0">
              <a:highlight>
                <a:srgbClr val="FFFF00"/>
              </a:highlight>
              <a:latin typeface="Arial Narrow" panose="020B0606020202030204" pitchFamily="34" charset="0"/>
              <a:ea typeface="+mn-ea"/>
            </a:endParaRPr>
          </a:p>
        </p:txBody>
      </p:sp>
    </p:spTree>
    <p:extLst>
      <p:ext uri="{BB962C8B-B14F-4D97-AF65-F5344CB8AC3E}">
        <p14:creationId xmlns:p14="http://schemas.microsoft.com/office/powerpoint/2010/main" val="931783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37600" y="6356350"/>
            <a:ext cx="2844800" cy="365125"/>
          </a:xfrm>
          <a:prstGeom prst="rect">
            <a:avLst/>
          </a:prstGeom>
        </p:spPr>
        <p:txBody>
          <a:bodyPr vert="horz" lIns="91440" tIns="45720" rIns="91440" bIns="45720" rtlCol="0" anchor="ctr"/>
          <a:lstStyle>
            <a:defPPr>
              <a:defRPr lang="en-US"/>
            </a:defPPr>
            <a:lvl1pPr algn="r" defTabSz="457200"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fld id="{AB6EC821-251A-364F-8562-FBEB2BCFFAC8}" type="slidenum">
              <a:rPr lang="en-US" smtClean="0"/>
              <a:pPr>
                <a:defRPr/>
              </a:pPr>
              <a:t>7</a:t>
            </a:fld>
            <a:endParaRPr lang="en-US"/>
          </a:p>
        </p:txBody>
      </p:sp>
      <p:sp>
        <p:nvSpPr>
          <p:cNvPr id="3" name="Title 2"/>
          <p:cNvSpPr>
            <a:spLocks noGrp="1"/>
          </p:cNvSpPr>
          <p:nvPr>
            <p:ph type="title"/>
          </p:nvPr>
        </p:nvSpPr>
        <p:spPr>
          <a:xfrm>
            <a:off x="108159" y="227306"/>
            <a:ext cx="9144000" cy="695886"/>
          </a:xfrm>
        </p:spPr>
        <p:txBody>
          <a:bodyPr/>
          <a:lstStyle/>
          <a:p>
            <a:pPr algn="l"/>
            <a:r>
              <a:rPr lang="en-US" sz="2200" b="1" dirty="0"/>
              <a:t>PROFOUND Trial: Phase 3 Trial Design</a:t>
            </a:r>
            <a:endParaRPr lang="en-US" sz="2200" b="1" dirty="0">
              <a:cs typeface="Calibri"/>
            </a:endParaRPr>
          </a:p>
        </p:txBody>
      </p:sp>
      <p:sp>
        <p:nvSpPr>
          <p:cNvPr id="4" name="TextBox 3">
            <a:extLst>
              <a:ext uri="{FF2B5EF4-FFF2-40B4-BE49-F238E27FC236}">
                <a16:creationId xmlns:a16="http://schemas.microsoft.com/office/drawing/2014/main" id="{8D45346D-02D5-45BA-9194-E9B2A2212D62}"/>
              </a:ext>
            </a:extLst>
          </p:cNvPr>
          <p:cNvSpPr txBox="1"/>
          <p:nvPr/>
        </p:nvSpPr>
        <p:spPr>
          <a:xfrm>
            <a:off x="506814" y="3376596"/>
            <a:ext cx="1529954" cy="584775"/>
          </a:xfrm>
          <a:prstGeom prst="rect">
            <a:avLst/>
          </a:prstGeom>
          <a:solidFill>
            <a:sysClr val="window" lastClr="FFFFFF">
              <a:lumMod val="85000"/>
            </a:sysClr>
          </a:solidFill>
        </p:spPr>
        <p:txBody>
          <a:bodyPr wrap="square" rtlCol="0">
            <a:spAutoFit/>
          </a:bodyPr>
          <a:lstStyle/>
          <a:p>
            <a:pPr defTabSz="457142">
              <a:defRPr/>
            </a:pPr>
            <a:r>
              <a:rPr lang="en-GB" sz="1200" b="1" dirty="0">
                <a:solidFill>
                  <a:srgbClr val="000000">
                    <a:lumMod val="85000"/>
                    <a:lumOff val="15000"/>
                  </a:srgbClr>
                </a:solidFill>
                <a:cs typeface="Arial" panose="020B0604020202020204" pitchFamily="34" charset="0"/>
              </a:rPr>
              <a:t> </a:t>
            </a:r>
            <a:r>
              <a:rPr lang="en-GB" sz="1000" b="1" dirty="0">
                <a:solidFill>
                  <a:srgbClr val="000000">
                    <a:lumMod val="85000"/>
                    <a:lumOff val="15000"/>
                  </a:srgbClr>
                </a:solidFill>
                <a:cs typeface="Arial" panose="020B0604020202020204" pitchFamily="34" charset="0"/>
              </a:rPr>
              <a:t>Stratification Factors</a:t>
            </a:r>
          </a:p>
          <a:p>
            <a:pPr marL="92065" indent="-92065" defTabSz="457142">
              <a:buFont typeface="Arial" panose="020B0604020202020204" pitchFamily="34" charset="0"/>
              <a:buChar char="•"/>
              <a:defRPr/>
            </a:pPr>
            <a:r>
              <a:rPr lang="en-GB" sz="1000" dirty="0">
                <a:solidFill>
                  <a:srgbClr val="000000">
                    <a:lumMod val="85000"/>
                    <a:lumOff val="15000"/>
                  </a:srgbClr>
                </a:solidFill>
                <a:cs typeface="Arial" panose="020B0604020202020204" pitchFamily="34" charset="0"/>
              </a:rPr>
              <a:t>Previous taxane</a:t>
            </a:r>
          </a:p>
          <a:p>
            <a:pPr marL="92065" indent="-92065" defTabSz="457142">
              <a:buFont typeface="Arial" panose="020B0604020202020204" pitchFamily="34" charset="0"/>
              <a:buChar char="•"/>
              <a:defRPr/>
            </a:pPr>
            <a:r>
              <a:rPr lang="en-GB" sz="1000" dirty="0">
                <a:solidFill>
                  <a:srgbClr val="000000">
                    <a:lumMod val="85000"/>
                    <a:lumOff val="15000"/>
                  </a:srgbClr>
                </a:solidFill>
                <a:cs typeface="Arial" panose="020B0604020202020204" pitchFamily="34" charset="0"/>
              </a:rPr>
              <a:t>Measurable disease</a:t>
            </a:r>
          </a:p>
        </p:txBody>
      </p:sp>
      <p:sp>
        <p:nvSpPr>
          <p:cNvPr id="5" name="Rectangle 4">
            <a:extLst>
              <a:ext uri="{FF2B5EF4-FFF2-40B4-BE49-F238E27FC236}">
                <a16:creationId xmlns:a16="http://schemas.microsoft.com/office/drawing/2014/main" id="{70F0A02A-6DDC-462D-8CA5-01C7BCABE216}"/>
              </a:ext>
            </a:extLst>
          </p:cNvPr>
          <p:cNvSpPr/>
          <p:nvPr/>
        </p:nvSpPr>
        <p:spPr>
          <a:xfrm>
            <a:off x="2438807" y="925425"/>
            <a:ext cx="1548000" cy="648000"/>
          </a:xfrm>
          <a:prstGeom prst="rect">
            <a:avLst/>
          </a:prstGeom>
          <a:solidFill>
            <a:schemeClr val="tx1">
              <a:lumMod val="50000"/>
              <a:lumOff val="50000"/>
            </a:schemeClr>
          </a:solidFill>
          <a:ln w="6350" cap="flat" cmpd="sng" algn="ctr">
            <a:noFill/>
            <a:prstDash val="solid"/>
            <a:miter lim="800000"/>
          </a:ln>
          <a:effectLst/>
        </p:spPr>
        <p:txBody>
          <a:bodyPr rtlCol="0" anchor="ctr"/>
          <a:lstStyle/>
          <a:p>
            <a:r>
              <a:rPr lang="pt-BR" sz="1000" dirty="0">
                <a:solidFill>
                  <a:schemeClr val="bg1"/>
                </a:solidFill>
                <a:cs typeface="Arial Narrow"/>
              </a:rPr>
              <a:t>Cohort A:</a:t>
            </a:r>
          </a:p>
          <a:p>
            <a:r>
              <a:rPr lang="pt-BR" sz="1000" i="1" dirty="0">
                <a:solidFill>
                  <a:schemeClr val="bg1"/>
                </a:solidFill>
                <a:cs typeface="Arial Narrow"/>
              </a:rPr>
              <a:t>BRCA1</a:t>
            </a:r>
            <a:r>
              <a:rPr lang="pt-BR" sz="1000" dirty="0">
                <a:solidFill>
                  <a:schemeClr val="bg1"/>
                </a:solidFill>
                <a:cs typeface="Arial Narrow"/>
              </a:rPr>
              <a:t>, </a:t>
            </a:r>
            <a:r>
              <a:rPr lang="pt-BR" sz="1000" i="1" dirty="0">
                <a:solidFill>
                  <a:schemeClr val="bg1"/>
                </a:solidFill>
                <a:cs typeface="Arial Narrow"/>
              </a:rPr>
              <a:t>BRCA2</a:t>
            </a:r>
            <a:r>
              <a:rPr lang="pt-BR" sz="1000" dirty="0">
                <a:solidFill>
                  <a:schemeClr val="bg1"/>
                </a:solidFill>
                <a:cs typeface="Arial Narrow"/>
              </a:rPr>
              <a:t> or </a:t>
            </a:r>
            <a:r>
              <a:rPr lang="pt-BR" sz="1000" i="1" dirty="0">
                <a:solidFill>
                  <a:schemeClr val="bg1"/>
                </a:solidFill>
                <a:cs typeface="Arial Narrow"/>
              </a:rPr>
              <a:t>ATM</a:t>
            </a:r>
          </a:p>
          <a:p>
            <a:r>
              <a:rPr lang="pt-BR" sz="1000" dirty="0">
                <a:solidFill>
                  <a:schemeClr val="bg1"/>
                </a:solidFill>
                <a:cs typeface="Arial Narrow"/>
              </a:rPr>
              <a:t>N=245</a:t>
            </a:r>
            <a:endParaRPr lang="en-GB" sz="1000" b="1" dirty="0">
              <a:solidFill>
                <a:prstClr val="white"/>
              </a:solidFill>
              <a:cs typeface="Arial" panose="020B0604020202020204" pitchFamily="34" charset="0"/>
            </a:endParaRPr>
          </a:p>
        </p:txBody>
      </p:sp>
      <p:sp>
        <p:nvSpPr>
          <p:cNvPr id="6" name="Rectangle 5">
            <a:extLst>
              <a:ext uri="{FF2B5EF4-FFF2-40B4-BE49-F238E27FC236}">
                <a16:creationId xmlns:a16="http://schemas.microsoft.com/office/drawing/2014/main" id="{B27042C8-76FB-4694-B998-729D99E0DF9F}"/>
              </a:ext>
            </a:extLst>
          </p:cNvPr>
          <p:cNvSpPr/>
          <p:nvPr/>
        </p:nvSpPr>
        <p:spPr>
          <a:xfrm>
            <a:off x="2438807" y="2930320"/>
            <a:ext cx="1548000" cy="648000"/>
          </a:xfrm>
          <a:prstGeom prst="rect">
            <a:avLst/>
          </a:prstGeom>
          <a:solidFill>
            <a:schemeClr val="tx1">
              <a:lumMod val="50000"/>
              <a:lumOff val="50000"/>
            </a:schemeClr>
          </a:solidFill>
          <a:ln w="6350" cap="flat" cmpd="sng" algn="ctr">
            <a:noFill/>
            <a:prstDash val="solid"/>
            <a:miter lim="800000"/>
          </a:ln>
          <a:effectLst/>
        </p:spPr>
        <p:txBody>
          <a:bodyPr rtlCol="0" anchor="ctr"/>
          <a:lstStyle/>
          <a:p>
            <a:pPr defTabSz="457142">
              <a:defRPr/>
            </a:pPr>
            <a:r>
              <a:rPr lang="en-GB" sz="1000" dirty="0">
                <a:solidFill>
                  <a:prstClr val="white"/>
                </a:solidFill>
                <a:cs typeface="Arial" panose="020B0604020202020204" pitchFamily="34" charset="0"/>
              </a:rPr>
              <a:t>Cohort B: </a:t>
            </a:r>
          </a:p>
          <a:p>
            <a:pPr defTabSz="457142">
              <a:defRPr/>
            </a:pPr>
            <a:r>
              <a:rPr lang="en-GB" sz="1000" dirty="0">
                <a:solidFill>
                  <a:prstClr val="white"/>
                </a:solidFill>
                <a:cs typeface="Arial" panose="020B0604020202020204" pitchFamily="34" charset="0"/>
              </a:rPr>
              <a:t>Other HRR alterations</a:t>
            </a:r>
          </a:p>
          <a:p>
            <a:pPr defTabSz="457142">
              <a:defRPr/>
            </a:pPr>
            <a:r>
              <a:rPr lang="en-GB" sz="1000" dirty="0">
                <a:solidFill>
                  <a:prstClr val="white"/>
                </a:solidFill>
                <a:cs typeface="Arial" panose="020B0604020202020204" pitchFamily="34" charset="0"/>
              </a:rPr>
              <a:t>N=142</a:t>
            </a:r>
          </a:p>
        </p:txBody>
      </p:sp>
      <p:sp>
        <p:nvSpPr>
          <p:cNvPr id="7" name="TextBox 6">
            <a:extLst>
              <a:ext uri="{FF2B5EF4-FFF2-40B4-BE49-F238E27FC236}">
                <a16:creationId xmlns:a16="http://schemas.microsoft.com/office/drawing/2014/main" id="{5FC8C2F0-7640-418F-8A35-51BCC4669FA1}"/>
              </a:ext>
            </a:extLst>
          </p:cNvPr>
          <p:cNvSpPr txBox="1"/>
          <p:nvPr/>
        </p:nvSpPr>
        <p:spPr>
          <a:xfrm>
            <a:off x="2408879" y="1867579"/>
            <a:ext cx="1433714" cy="646331"/>
          </a:xfrm>
          <a:prstGeom prst="rect">
            <a:avLst/>
          </a:prstGeom>
          <a:noFill/>
        </p:spPr>
        <p:txBody>
          <a:bodyPr wrap="square" rtlCol="0">
            <a:spAutoFit/>
          </a:bodyPr>
          <a:lstStyle/>
          <a:p>
            <a:pPr algn="ctr" defTabSz="457142">
              <a:defRPr/>
            </a:pPr>
            <a:r>
              <a:rPr lang="en-GB" sz="1200" b="1" dirty="0">
                <a:cs typeface="Arial" panose="020B0604020202020204" pitchFamily="34" charset="0"/>
              </a:rPr>
              <a:t>2:1 randomization</a:t>
            </a:r>
          </a:p>
          <a:p>
            <a:pPr algn="ctr" defTabSz="457142">
              <a:defRPr/>
            </a:pPr>
            <a:r>
              <a:rPr lang="en-GB" sz="1200" b="1" dirty="0">
                <a:cs typeface="Arial" panose="020B0604020202020204" pitchFamily="34" charset="0"/>
              </a:rPr>
              <a:t>Open-label</a:t>
            </a:r>
          </a:p>
        </p:txBody>
      </p:sp>
      <p:sp>
        <p:nvSpPr>
          <p:cNvPr id="9" name="Rectangle 8">
            <a:extLst>
              <a:ext uri="{FF2B5EF4-FFF2-40B4-BE49-F238E27FC236}">
                <a16:creationId xmlns:a16="http://schemas.microsoft.com/office/drawing/2014/main" id="{87F9F1A5-04A6-4083-8982-21F440DC72B9}"/>
              </a:ext>
            </a:extLst>
          </p:cNvPr>
          <p:cNvSpPr/>
          <p:nvPr/>
        </p:nvSpPr>
        <p:spPr>
          <a:xfrm>
            <a:off x="333364" y="888245"/>
            <a:ext cx="1494676" cy="2382673"/>
          </a:xfrm>
          <a:prstGeom prst="rect">
            <a:avLst/>
          </a:prstGeom>
          <a:solidFill>
            <a:schemeClr val="accent1"/>
          </a:solidFill>
          <a:ln w="6350" cap="flat" cmpd="sng" algn="ctr">
            <a:solidFill>
              <a:srgbClr val="621C38"/>
            </a:solidFill>
            <a:prstDash val="solid"/>
            <a:miter lim="800000"/>
          </a:ln>
          <a:effectLst/>
        </p:spPr>
        <p:txBody>
          <a:bodyPr rtlCol="0" anchor="ctr"/>
          <a:lstStyle/>
          <a:p>
            <a:pPr defTabSz="457166">
              <a:defRPr/>
            </a:pPr>
            <a:r>
              <a:rPr lang="en-GB" sz="1050" b="1" dirty="0">
                <a:solidFill>
                  <a:schemeClr val="tx1"/>
                </a:solidFill>
                <a:cs typeface="Arial" panose="020B0604020202020204" pitchFamily="34" charset="0"/>
              </a:rPr>
              <a:t>Key eligibility criteria</a:t>
            </a:r>
          </a:p>
          <a:p>
            <a:pPr marL="92073" indent="-92073" defTabSz="457166">
              <a:buFont typeface="Arial" panose="020B0604020202020204" pitchFamily="34" charset="0"/>
              <a:buChar char="•"/>
              <a:tabLst>
                <a:tab pos="92073" algn="l"/>
              </a:tabLst>
              <a:defRPr/>
            </a:pPr>
            <a:r>
              <a:rPr lang="en-GB" sz="1050" dirty="0">
                <a:solidFill>
                  <a:schemeClr val="tx1"/>
                </a:solidFill>
                <a:cs typeface="Arial" panose="020B0604020202020204" pitchFamily="34" charset="0"/>
              </a:rPr>
              <a:t>mCRPC</a:t>
            </a:r>
          </a:p>
          <a:p>
            <a:pPr marL="92073" indent="-92073" defTabSz="457166">
              <a:spcBef>
                <a:spcPts val="600"/>
              </a:spcBef>
              <a:buFont typeface="Arial" panose="020B0604020202020204" pitchFamily="34" charset="0"/>
              <a:buChar char="•"/>
              <a:tabLst>
                <a:tab pos="92073" algn="l"/>
              </a:tabLst>
              <a:defRPr/>
            </a:pPr>
            <a:r>
              <a:rPr lang="en-GB" sz="1050" dirty="0">
                <a:solidFill>
                  <a:schemeClr val="tx1"/>
                </a:solidFill>
                <a:cs typeface="Arial" panose="020B0604020202020204" pitchFamily="34" charset="0"/>
              </a:rPr>
              <a:t>Disease progression on prior NHA, eg enzalutamide and/ or abiraterone treatment</a:t>
            </a:r>
          </a:p>
          <a:p>
            <a:pPr marL="92073" indent="-92073" defTabSz="457166">
              <a:spcBef>
                <a:spcPts val="600"/>
              </a:spcBef>
              <a:buFont typeface="Arial" panose="020B0604020202020204" pitchFamily="34" charset="0"/>
              <a:buChar char="•"/>
              <a:tabLst>
                <a:tab pos="92073" algn="l"/>
              </a:tabLst>
              <a:defRPr/>
            </a:pPr>
            <a:r>
              <a:rPr lang="en-GB" sz="1050" dirty="0">
                <a:solidFill>
                  <a:schemeClr val="tx1"/>
                </a:solidFill>
                <a:cs typeface="Arial" panose="020B0604020202020204" pitchFamily="34" charset="0"/>
              </a:rPr>
              <a:t>Alterations in ≥1 of any qualifying gene with a direct or indirect role in HRR*</a:t>
            </a:r>
          </a:p>
        </p:txBody>
      </p:sp>
      <p:sp>
        <p:nvSpPr>
          <p:cNvPr id="10" name="TextBox 9">
            <a:extLst>
              <a:ext uri="{FF2B5EF4-FFF2-40B4-BE49-F238E27FC236}">
                <a16:creationId xmlns:a16="http://schemas.microsoft.com/office/drawing/2014/main" id="{A3BFFAB8-E2DB-4D55-8B85-5F9616D2B5D0}"/>
              </a:ext>
            </a:extLst>
          </p:cNvPr>
          <p:cNvSpPr txBox="1"/>
          <p:nvPr/>
        </p:nvSpPr>
        <p:spPr>
          <a:xfrm>
            <a:off x="4194144" y="687458"/>
            <a:ext cx="1529960" cy="600164"/>
          </a:xfrm>
          <a:prstGeom prst="rect">
            <a:avLst/>
          </a:prstGeom>
          <a:solidFill>
            <a:schemeClr val="accent2"/>
          </a:solidFill>
        </p:spPr>
        <p:txBody>
          <a:bodyPr wrap="square" rtlCol="0">
            <a:spAutoFit/>
          </a:bodyPr>
          <a:lstStyle/>
          <a:p>
            <a:pPr algn="ctr" defTabSz="457189"/>
            <a:r>
              <a:rPr lang="en-GB" sz="1100" b="1" dirty="0">
                <a:solidFill>
                  <a:schemeClr val="bg1"/>
                </a:solidFill>
                <a:cs typeface="Arial Narrow"/>
              </a:rPr>
              <a:t>Olaparib 300 mg BID</a:t>
            </a:r>
          </a:p>
          <a:p>
            <a:pPr algn="ctr" defTabSz="457189"/>
            <a:r>
              <a:rPr lang="en-GB" sz="1100" b="1" dirty="0">
                <a:solidFill>
                  <a:schemeClr val="bg1"/>
                </a:solidFill>
                <a:cs typeface="Arial Narrow"/>
              </a:rPr>
              <a:t>n = 162</a:t>
            </a:r>
          </a:p>
        </p:txBody>
      </p:sp>
      <p:sp>
        <p:nvSpPr>
          <p:cNvPr id="11" name="TextBox 10">
            <a:extLst>
              <a:ext uri="{FF2B5EF4-FFF2-40B4-BE49-F238E27FC236}">
                <a16:creationId xmlns:a16="http://schemas.microsoft.com/office/drawing/2014/main" id="{BECFE06B-1F46-48F7-9269-33A855B4253A}"/>
              </a:ext>
            </a:extLst>
          </p:cNvPr>
          <p:cNvSpPr txBox="1"/>
          <p:nvPr/>
        </p:nvSpPr>
        <p:spPr>
          <a:xfrm>
            <a:off x="4194144" y="2709527"/>
            <a:ext cx="1529960" cy="600164"/>
          </a:xfrm>
          <a:prstGeom prst="rect">
            <a:avLst/>
          </a:prstGeom>
          <a:solidFill>
            <a:schemeClr val="accent2"/>
          </a:solidFill>
        </p:spPr>
        <p:txBody>
          <a:bodyPr wrap="square" rtlCol="0">
            <a:spAutoFit/>
          </a:bodyPr>
          <a:lstStyle/>
          <a:p>
            <a:pPr algn="ctr"/>
            <a:r>
              <a:rPr lang="en-GB" sz="1100" b="1" dirty="0">
                <a:solidFill>
                  <a:schemeClr val="bg1"/>
                </a:solidFill>
                <a:cs typeface="Arial Narrow"/>
              </a:rPr>
              <a:t>Olaparib 300 mg BID </a:t>
            </a:r>
          </a:p>
          <a:p>
            <a:pPr algn="ctr"/>
            <a:r>
              <a:rPr lang="en-GB" sz="1100" b="1" dirty="0">
                <a:solidFill>
                  <a:schemeClr val="bg1"/>
                </a:solidFill>
                <a:cs typeface="Arial Narrow"/>
              </a:rPr>
              <a:t>n = 94</a:t>
            </a:r>
          </a:p>
        </p:txBody>
      </p:sp>
      <p:sp>
        <p:nvSpPr>
          <p:cNvPr id="12" name="TextBox 11">
            <a:extLst>
              <a:ext uri="{FF2B5EF4-FFF2-40B4-BE49-F238E27FC236}">
                <a16:creationId xmlns:a16="http://schemas.microsoft.com/office/drawing/2014/main" id="{175530CC-E0FD-457B-9B7F-BBF36DDDA70B}"/>
              </a:ext>
            </a:extLst>
          </p:cNvPr>
          <p:cNvSpPr txBox="1"/>
          <p:nvPr/>
        </p:nvSpPr>
        <p:spPr>
          <a:xfrm>
            <a:off x="4194144" y="3373780"/>
            <a:ext cx="1529960" cy="553998"/>
          </a:xfrm>
          <a:prstGeom prst="rect">
            <a:avLst/>
          </a:prstGeom>
          <a:solidFill>
            <a:schemeClr val="accent3"/>
          </a:solidFill>
        </p:spPr>
        <p:txBody>
          <a:bodyPr wrap="square" rtlCol="0">
            <a:spAutoFit/>
          </a:bodyPr>
          <a:lstStyle/>
          <a:p>
            <a:pPr algn="ctr"/>
            <a:r>
              <a:rPr lang="en-GB" sz="1000" b="1" dirty="0">
                <a:solidFill>
                  <a:schemeClr val="tx1"/>
                </a:solidFill>
                <a:cs typeface="Arial Narrow"/>
              </a:rPr>
              <a:t>Physician's choice of </a:t>
            </a:r>
            <a:r>
              <a:rPr lang="en-GB" sz="1000" b="1" dirty="0" err="1">
                <a:solidFill>
                  <a:schemeClr val="tx1"/>
                </a:solidFill>
                <a:cs typeface="Arial Narrow"/>
              </a:rPr>
              <a:t>enza</a:t>
            </a:r>
            <a:r>
              <a:rPr lang="en-GB" sz="1000" b="1" dirty="0">
                <a:solidFill>
                  <a:schemeClr val="tx1"/>
                </a:solidFill>
                <a:cs typeface="Arial Narrow"/>
              </a:rPr>
              <a:t> or </a:t>
            </a:r>
            <a:r>
              <a:rPr lang="en-GB" sz="1000" b="1" dirty="0" err="1">
                <a:solidFill>
                  <a:schemeClr val="tx1"/>
                </a:solidFill>
                <a:cs typeface="Arial Narrow"/>
              </a:rPr>
              <a:t>abi</a:t>
            </a:r>
            <a:r>
              <a:rPr lang="en-GB" sz="1000" b="1" baseline="30000" dirty="0">
                <a:solidFill>
                  <a:schemeClr val="tx1"/>
                </a:solidFill>
                <a:cs typeface="Arial Narrow"/>
              </a:rPr>
              <a:t>†</a:t>
            </a:r>
            <a:r>
              <a:rPr lang="en-GB" sz="1000" b="1" dirty="0">
                <a:solidFill>
                  <a:schemeClr val="tx1"/>
                </a:solidFill>
                <a:cs typeface="Arial Narrow"/>
              </a:rPr>
              <a:t> </a:t>
            </a:r>
          </a:p>
          <a:p>
            <a:pPr algn="ctr"/>
            <a:r>
              <a:rPr lang="en-GB" sz="1000" b="1" dirty="0">
                <a:solidFill>
                  <a:schemeClr val="tx1"/>
                </a:solidFill>
                <a:cs typeface="Arial Narrow"/>
              </a:rPr>
              <a:t>n = 48</a:t>
            </a:r>
          </a:p>
        </p:txBody>
      </p:sp>
      <p:sp>
        <p:nvSpPr>
          <p:cNvPr id="13" name="TextBox 12">
            <a:extLst>
              <a:ext uri="{FF2B5EF4-FFF2-40B4-BE49-F238E27FC236}">
                <a16:creationId xmlns:a16="http://schemas.microsoft.com/office/drawing/2014/main" id="{CF4A4414-D4D3-4157-8345-B998B33F4C96}"/>
              </a:ext>
            </a:extLst>
          </p:cNvPr>
          <p:cNvSpPr txBox="1"/>
          <p:nvPr/>
        </p:nvSpPr>
        <p:spPr>
          <a:xfrm>
            <a:off x="4194144" y="1277157"/>
            <a:ext cx="1529960" cy="553998"/>
          </a:xfrm>
          <a:prstGeom prst="rect">
            <a:avLst/>
          </a:prstGeom>
          <a:solidFill>
            <a:schemeClr val="accent3"/>
          </a:solidFill>
        </p:spPr>
        <p:txBody>
          <a:bodyPr wrap="square" rtlCol="0">
            <a:spAutoFit/>
          </a:bodyPr>
          <a:lstStyle/>
          <a:p>
            <a:pPr algn="ctr"/>
            <a:r>
              <a:rPr lang="en-GB" sz="1000" b="1" dirty="0">
                <a:solidFill>
                  <a:schemeClr val="tx1"/>
                </a:solidFill>
                <a:cs typeface="Arial Narrow"/>
              </a:rPr>
              <a:t>Physician's choice of </a:t>
            </a:r>
            <a:r>
              <a:rPr lang="en-GB" sz="1000" b="1" dirty="0" err="1">
                <a:solidFill>
                  <a:schemeClr val="tx1"/>
                </a:solidFill>
                <a:cs typeface="Arial Narrow"/>
              </a:rPr>
              <a:t>enza</a:t>
            </a:r>
            <a:r>
              <a:rPr lang="en-GB" sz="1000" b="1" dirty="0">
                <a:solidFill>
                  <a:schemeClr val="tx1"/>
                </a:solidFill>
                <a:cs typeface="Arial Narrow"/>
              </a:rPr>
              <a:t> or </a:t>
            </a:r>
            <a:r>
              <a:rPr lang="en-GB" sz="1000" b="1" dirty="0" err="1">
                <a:solidFill>
                  <a:schemeClr val="tx1"/>
                </a:solidFill>
                <a:cs typeface="Arial Narrow"/>
              </a:rPr>
              <a:t>abi</a:t>
            </a:r>
            <a:r>
              <a:rPr lang="en-GB" sz="1000" b="1" baseline="30000" dirty="0">
                <a:solidFill>
                  <a:schemeClr val="tx1"/>
                </a:solidFill>
                <a:cs typeface="Arial Narrow"/>
              </a:rPr>
              <a:t>† </a:t>
            </a:r>
          </a:p>
          <a:p>
            <a:pPr algn="ctr"/>
            <a:r>
              <a:rPr lang="en-GB" sz="1000" b="1" dirty="0">
                <a:solidFill>
                  <a:schemeClr val="tx1"/>
                </a:solidFill>
                <a:cs typeface="Arial Narrow"/>
              </a:rPr>
              <a:t>n = 83</a:t>
            </a:r>
          </a:p>
        </p:txBody>
      </p:sp>
      <p:cxnSp>
        <p:nvCxnSpPr>
          <p:cNvPr id="14" name="Straight Arrow Connector 13">
            <a:extLst>
              <a:ext uri="{FF2B5EF4-FFF2-40B4-BE49-F238E27FC236}">
                <a16:creationId xmlns:a16="http://schemas.microsoft.com/office/drawing/2014/main" id="{65ADFBDA-F740-4E20-9B3A-54FFE106442C}"/>
              </a:ext>
            </a:extLst>
          </p:cNvPr>
          <p:cNvCxnSpPr>
            <a:cxnSpLocks/>
          </p:cNvCxnSpPr>
          <p:nvPr/>
        </p:nvCxnSpPr>
        <p:spPr>
          <a:xfrm>
            <a:off x="3995828" y="1049963"/>
            <a:ext cx="177630"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43CAAC1B-2B38-40A4-8D19-F9EE2E906365}"/>
              </a:ext>
            </a:extLst>
          </p:cNvPr>
          <p:cNvCxnSpPr>
            <a:cxnSpLocks/>
          </p:cNvCxnSpPr>
          <p:nvPr/>
        </p:nvCxnSpPr>
        <p:spPr>
          <a:xfrm>
            <a:off x="3995828" y="3031973"/>
            <a:ext cx="177630"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A7A0323-FC04-40C5-89C4-3714F0E6F0E7}"/>
              </a:ext>
            </a:extLst>
          </p:cNvPr>
          <p:cNvCxnSpPr>
            <a:cxnSpLocks/>
          </p:cNvCxnSpPr>
          <p:nvPr/>
        </p:nvCxnSpPr>
        <p:spPr>
          <a:xfrm>
            <a:off x="3995828" y="3437651"/>
            <a:ext cx="177630"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404EEECF-7E0E-4B87-B4A0-55B9383E86D8}"/>
              </a:ext>
            </a:extLst>
          </p:cNvPr>
          <p:cNvCxnSpPr>
            <a:cxnSpLocks/>
          </p:cNvCxnSpPr>
          <p:nvPr/>
        </p:nvCxnSpPr>
        <p:spPr>
          <a:xfrm>
            <a:off x="3995828" y="1397381"/>
            <a:ext cx="177630"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895D959F-D015-4AEB-A1FE-719828CF54F5}"/>
              </a:ext>
            </a:extLst>
          </p:cNvPr>
          <p:cNvSpPr txBox="1"/>
          <p:nvPr/>
        </p:nvSpPr>
        <p:spPr>
          <a:xfrm>
            <a:off x="4060555" y="1898915"/>
            <a:ext cx="2028960" cy="553998"/>
          </a:xfrm>
          <a:prstGeom prst="rect">
            <a:avLst/>
          </a:prstGeom>
          <a:noFill/>
        </p:spPr>
        <p:txBody>
          <a:bodyPr wrap="square" rtlCol="0">
            <a:spAutoFit/>
          </a:bodyPr>
          <a:lstStyle/>
          <a:p>
            <a:pPr defTabSz="685749">
              <a:defRPr/>
            </a:pPr>
            <a:r>
              <a:rPr lang="en-US" sz="1000" i="1" dirty="0"/>
              <a:t>Upon</a:t>
            </a:r>
            <a:r>
              <a:rPr lang="en-US" sz="1000" b="1" i="1" dirty="0"/>
              <a:t> </a:t>
            </a:r>
            <a:r>
              <a:rPr lang="en-US" sz="1000" i="1" dirty="0"/>
              <a:t>BICR progression, Physician's choice patients were eligible for crossover to olaparib</a:t>
            </a:r>
          </a:p>
        </p:txBody>
      </p:sp>
      <p:grpSp>
        <p:nvGrpSpPr>
          <p:cNvPr id="37" name="Group 36"/>
          <p:cNvGrpSpPr/>
          <p:nvPr/>
        </p:nvGrpSpPr>
        <p:grpSpPr>
          <a:xfrm>
            <a:off x="1828040" y="1249426"/>
            <a:ext cx="610768" cy="2004894"/>
            <a:chOff x="2437386" y="1895628"/>
            <a:chExt cx="814356" cy="2848149"/>
          </a:xfrm>
        </p:grpSpPr>
        <p:cxnSp>
          <p:nvCxnSpPr>
            <p:cNvPr id="19" name="Connector: Elbow 3">
              <a:extLst>
                <a:ext uri="{FF2B5EF4-FFF2-40B4-BE49-F238E27FC236}">
                  <a16:creationId xmlns:a16="http://schemas.microsoft.com/office/drawing/2014/main" id="{DE69809A-2753-4F1E-8F8F-2AA289CE66FA}"/>
                </a:ext>
              </a:extLst>
            </p:cNvPr>
            <p:cNvCxnSpPr>
              <a:cxnSpLocks/>
              <a:stCxn id="9" idx="3"/>
              <a:endCxn id="5" idx="1"/>
            </p:cNvCxnSpPr>
            <p:nvPr/>
          </p:nvCxnSpPr>
          <p:spPr>
            <a:xfrm flipV="1">
              <a:off x="2437387" y="1895628"/>
              <a:ext cx="814355" cy="1179320"/>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cxnSp>
          <p:nvCxnSpPr>
            <p:cNvPr id="20" name="Connector: Elbow 10">
              <a:extLst>
                <a:ext uri="{FF2B5EF4-FFF2-40B4-BE49-F238E27FC236}">
                  <a16:creationId xmlns:a16="http://schemas.microsoft.com/office/drawing/2014/main" id="{64D565AF-AF19-4185-A98A-B0BAB495E95A}"/>
                </a:ext>
              </a:extLst>
            </p:cNvPr>
            <p:cNvCxnSpPr>
              <a:cxnSpLocks/>
              <a:stCxn id="9" idx="3"/>
              <a:endCxn id="6" idx="1"/>
            </p:cNvCxnSpPr>
            <p:nvPr/>
          </p:nvCxnSpPr>
          <p:spPr>
            <a:xfrm>
              <a:off x="2437386" y="3074946"/>
              <a:ext cx="814355" cy="1668831"/>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grpSp>
      <p:sp>
        <p:nvSpPr>
          <p:cNvPr id="23" name="Rounded Rectangle 34">
            <a:extLst>
              <a:ext uri="{FF2B5EF4-FFF2-40B4-BE49-F238E27FC236}">
                <a16:creationId xmlns:a16="http://schemas.microsoft.com/office/drawing/2014/main" id="{E3D6C253-3065-4989-B690-CFF5346EBA6D}"/>
              </a:ext>
            </a:extLst>
          </p:cNvPr>
          <p:cNvSpPr/>
          <p:nvPr/>
        </p:nvSpPr>
        <p:spPr>
          <a:xfrm>
            <a:off x="6282278" y="698466"/>
            <a:ext cx="2203051" cy="472376"/>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en-US" sz="1000" dirty="0">
                <a:solidFill>
                  <a:schemeClr val="tx1"/>
                </a:solidFill>
                <a:latin typeface="Arial"/>
              </a:rPr>
              <a:t>Primary endpoint:</a:t>
            </a:r>
          </a:p>
          <a:p>
            <a:pPr algn="ctr" defTabSz="914378">
              <a:defRPr/>
            </a:pPr>
            <a:r>
              <a:rPr lang="en-US" sz="1000" dirty="0">
                <a:solidFill>
                  <a:schemeClr val="tx1"/>
                </a:solidFill>
                <a:latin typeface="Arial"/>
              </a:rPr>
              <a:t>rPFS by BICR in Cohort A</a:t>
            </a:r>
          </a:p>
          <a:p>
            <a:pPr algn="ctr" defTabSz="914378">
              <a:defRPr/>
            </a:pPr>
            <a:r>
              <a:rPr lang="en-US" sz="1000" dirty="0">
                <a:solidFill>
                  <a:schemeClr val="tx1"/>
                </a:solidFill>
                <a:latin typeface="Arial"/>
              </a:rPr>
              <a:t>(alpha=0.05)</a:t>
            </a:r>
          </a:p>
        </p:txBody>
      </p:sp>
      <p:sp>
        <p:nvSpPr>
          <p:cNvPr id="24" name="Rounded Rectangle 35">
            <a:extLst>
              <a:ext uri="{FF2B5EF4-FFF2-40B4-BE49-F238E27FC236}">
                <a16:creationId xmlns:a16="http://schemas.microsoft.com/office/drawing/2014/main" id="{CCDC1BD6-C653-4EC4-A820-421AC8D674F8}"/>
              </a:ext>
            </a:extLst>
          </p:cNvPr>
          <p:cNvSpPr/>
          <p:nvPr/>
        </p:nvSpPr>
        <p:spPr>
          <a:xfrm>
            <a:off x="6282280" y="1291579"/>
            <a:ext cx="2203051" cy="576000"/>
          </a:xfrm>
          <a:prstGeom prst="roundRect">
            <a:avLst/>
          </a:prstGeom>
          <a:solidFill>
            <a:schemeClr val="accent6"/>
          </a:solidFill>
          <a:ln w="19050" cap="flat" cmpd="sng" algn="ctr">
            <a:solidFill>
              <a:schemeClr val="accent6"/>
            </a:solidFill>
            <a:prstDash val="solid"/>
          </a:ln>
          <a:effectLst/>
        </p:spPr>
        <p:txBody>
          <a:bodyPr rtlCol="0" anchor="ctr"/>
          <a:lstStyle/>
          <a:p>
            <a:pPr algn="ctr" defTabSz="914378">
              <a:defRPr/>
            </a:pPr>
            <a:r>
              <a:rPr lang="en-US" sz="1100" dirty="0">
                <a:solidFill>
                  <a:schemeClr val="bg1"/>
                </a:solidFill>
              </a:rPr>
              <a:t>Confirmed ORR by BICR in Cohort A</a:t>
            </a:r>
          </a:p>
          <a:p>
            <a:pPr algn="ctr" defTabSz="914378">
              <a:defRPr/>
            </a:pPr>
            <a:r>
              <a:rPr lang="en-US" sz="1100" dirty="0">
                <a:solidFill>
                  <a:schemeClr val="bg1"/>
                </a:solidFill>
              </a:rPr>
              <a:t>(alpha=0.05)</a:t>
            </a:r>
          </a:p>
        </p:txBody>
      </p:sp>
      <p:sp>
        <p:nvSpPr>
          <p:cNvPr id="25" name="Rounded Rectangle 36">
            <a:extLst>
              <a:ext uri="{FF2B5EF4-FFF2-40B4-BE49-F238E27FC236}">
                <a16:creationId xmlns:a16="http://schemas.microsoft.com/office/drawing/2014/main" id="{47FAF544-0FE8-4880-BFE1-440B579B3D2B}"/>
              </a:ext>
            </a:extLst>
          </p:cNvPr>
          <p:cNvSpPr/>
          <p:nvPr/>
        </p:nvSpPr>
        <p:spPr>
          <a:xfrm>
            <a:off x="6282279" y="1981658"/>
            <a:ext cx="2203051" cy="576000"/>
          </a:xfrm>
          <a:prstGeom prst="roundRect">
            <a:avLst/>
          </a:prstGeom>
          <a:solidFill>
            <a:schemeClr val="accent6"/>
          </a:solidFill>
          <a:ln w="19050" cap="flat" cmpd="sng" algn="ctr">
            <a:solidFill>
              <a:schemeClr val="accent6"/>
            </a:solidFill>
            <a:prstDash val="solid"/>
          </a:ln>
          <a:effectLst/>
        </p:spPr>
        <p:txBody>
          <a:bodyPr rtlCol="0" anchor="ctr"/>
          <a:lstStyle/>
          <a:p>
            <a:pPr algn="ctr" defTabSz="914378">
              <a:defRPr/>
            </a:pPr>
            <a:r>
              <a:rPr lang="en-US" sz="1100" dirty="0">
                <a:solidFill>
                  <a:schemeClr val="bg1"/>
                </a:solidFill>
              </a:rPr>
              <a:t>rPFS by BICR in Cohorts A+B</a:t>
            </a:r>
          </a:p>
          <a:p>
            <a:pPr algn="ctr" defTabSz="914378">
              <a:defRPr/>
            </a:pPr>
            <a:r>
              <a:rPr lang="en-US" sz="1100" dirty="0">
                <a:solidFill>
                  <a:schemeClr val="bg1"/>
                </a:solidFill>
              </a:rPr>
              <a:t>(alpha=0.05)</a:t>
            </a:r>
          </a:p>
        </p:txBody>
      </p:sp>
      <p:sp>
        <p:nvSpPr>
          <p:cNvPr id="26" name="Rounded Rectangle 37">
            <a:extLst>
              <a:ext uri="{FF2B5EF4-FFF2-40B4-BE49-F238E27FC236}">
                <a16:creationId xmlns:a16="http://schemas.microsoft.com/office/drawing/2014/main" id="{485718FD-2094-437D-8D98-36217954EC18}"/>
              </a:ext>
            </a:extLst>
          </p:cNvPr>
          <p:cNvSpPr/>
          <p:nvPr/>
        </p:nvSpPr>
        <p:spPr>
          <a:xfrm>
            <a:off x="6282279" y="2671738"/>
            <a:ext cx="2203051" cy="576000"/>
          </a:xfrm>
          <a:prstGeom prst="roundRect">
            <a:avLst/>
          </a:prstGeom>
          <a:solidFill>
            <a:schemeClr val="accent6"/>
          </a:solidFill>
          <a:ln w="19050" cap="flat" cmpd="sng" algn="ctr">
            <a:solidFill>
              <a:schemeClr val="accent6"/>
            </a:solidFill>
            <a:prstDash val="solid"/>
          </a:ln>
          <a:effectLst/>
        </p:spPr>
        <p:txBody>
          <a:bodyPr rtlCol="0" anchor="ctr"/>
          <a:lstStyle/>
          <a:p>
            <a:pPr algn="ctr" defTabSz="914378">
              <a:defRPr/>
            </a:pPr>
            <a:r>
              <a:rPr lang="en-US" sz="1100" dirty="0">
                <a:solidFill>
                  <a:schemeClr val="bg1"/>
                </a:solidFill>
              </a:rPr>
              <a:t>Time to pain progression </a:t>
            </a:r>
          </a:p>
          <a:p>
            <a:pPr algn="ctr" defTabSz="914378">
              <a:defRPr/>
            </a:pPr>
            <a:r>
              <a:rPr lang="en-US" sz="1100" dirty="0">
                <a:solidFill>
                  <a:schemeClr val="bg1"/>
                </a:solidFill>
              </a:rPr>
              <a:t>in Cohort A</a:t>
            </a:r>
          </a:p>
          <a:p>
            <a:pPr algn="ctr" defTabSz="914378">
              <a:defRPr/>
            </a:pPr>
            <a:r>
              <a:rPr lang="en-US" sz="1100" dirty="0">
                <a:solidFill>
                  <a:schemeClr val="bg1"/>
                </a:solidFill>
              </a:rPr>
              <a:t>(alpha=0.05)</a:t>
            </a:r>
          </a:p>
        </p:txBody>
      </p:sp>
      <p:sp>
        <p:nvSpPr>
          <p:cNvPr id="27" name="Down Arrow 63">
            <a:extLst>
              <a:ext uri="{FF2B5EF4-FFF2-40B4-BE49-F238E27FC236}">
                <a16:creationId xmlns:a16="http://schemas.microsoft.com/office/drawing/2014/main" id="{A45AF716-34B2-4BDB-A0AD-A176FEFA2C6E}"/>
              </a:ext>
            </a:extLst>
          </p:cNvPr>
          <p:cNvSpPr/>
          <p:nvPr/>
        </p:nvSpPr>
        <p:spPr>
          <a:xfrm>
            <a:off x="7170594" y="1187955"/>
            <a:ext cx="460762" cy="137540"/>
          </a:xfrm>
          <a:prstGeom prst="downArrow">
            <a:avLst/>
          </a:prstGeom>
          <a:solidFill>
            <a:srgbClr val="3F4444"/>
          </a:solidFill>
          <a:ln w="9525" cap="flat" cmpd="sng" algn="ctr">
            <a:noFill/>
            <a:prstDash val="solid"/>
          </a:ln>
          <a:effectLst/>
        </p:spPr>
        <p:txBody>
          <a:bodyPr rtlCol="0" anchor="ctr"/>
          <a:lstStyle/>
          <a:p>
            <a:pPr algn="ctr" defTabSz="914378">
              <a:defRPr/>
            </a:pPr>
            <a:endParaRPr lang="en-US" sz="1100" dirty="0">
              <a:solidFill>
                <a:srgbClr val="FFFFFF"/>
              </a:solidFill>
            </a:endParaRPr>
          </a:p>
        </p:txBody>
      </p:sp>
      <p:sp>
        <p:nvSpPr>
          <p:cNvPr id="28" name="Down Arrow 64">
            <a:extLst>
              <a:ext uri="{FF2B5EF4-FFF2-40B4-BE49-F238E27FC236}">
                <a16:creationId xmlns:a16="http://schemas.microsoft.com/office/drawing/2014/main" id="{F034897A-2915-44FE-9921-24FDB55B4A96}"/>
              </a:ext>
            </a:extLst>
          </p:cNvPr>
          <p:cNvSpPr/>
          <p:nvPr/>
        </p:nvSpPr>
        <p:spPr>
          <a:xfrm>
            <a:off x="7153422" y="1861092"/>
            <a:ext cx="460762" cy="137540"/>
          </a:xfrm>
          <a:prstGeom prst="downArrow">
            <a:avLst/>
          </a:prstGeom>
          <a:solidFill>
            <a:srgbClr val="3F4444"/>
          </a:solidFill>
          <a:ln w="9525" cap="flat" cmpd="sng" algn="ctr">
            <a:noFill/>
            <a:prstDash val="solid"/>
          </a:ln>
          <a:effectLst/>
        </p:spPr>
        <p:txBody>
          <a:bodyPr rtlCol="0" anchor="ctr"/>
          <a:lstStyle/>
          <a:p>
            <a:pPr algn="ctr" defTabSz="914378">
              <a:defRPr/>
            </a:pPr>
            <a:endParaRPr lang="en-US" sz="1100" dirty="0">
              <a:solidFill>
                <a:srgbClr val="FFFFFF"/>
              </a:solidFill>
            </a:endParaRPr>
          </a:p>
        </p:txBody>
      </p:sp>
      <p:sp>
        <p:nvSpPr>
          <p:cNvPr id="29" name="Down Arrow 68">
            <a:extLst>
              <a:ext uri="{FF2B5EF4-FFF2-40B4-BE49-F238E27FC236}">
                <a16:creationId xmlns:a16="http://schemas.microsoft.com/office/drawing/2014/main" id="{6EF47241-3610-4A13-AED1-A2A7B4D3EC95}"/>
              </a:ext>
            </a:extLst>
          </p:cNvPr>
          <p:cNvSpPr/>
          <p:nvPr/>
        </p:nvSpPr>
        <p:spPr>
          <a:xfrm>
            <a:off x="7153422" y="2548542"/>
            <a:ext cx="460762" cy="137540"/>
          </a:xfrm>
          <a:prstGeom prst="downArrow">
            <a:avLst/>
          </a:prstGeom>
          <a:solidFill>
            <a:srgbClr val="3F4444"/>
          </a:solidFill>
          <a:ln w="9525" cap="flat" cmpd="sng" algn="ctr">
            <a:noFill/>
            <a:prstDash val="solid"/>
          </a:ln>
          <a:effectLst/>
        </p:spPr>
        <p:txBody>
          <a:bodyPr rtlCol="0" anchor="ctr"/>
          <a:lstStyle/>
          <a:p>
            <a:pPr algn="ctr" defTabSz="914378">
              <a:defRPr/>
            </a:pPr>
            <a:endParaRPr lang="en-US" sz="1100" dirty="0">
              <a:solidFill>
                <a:srgbClr val="FFFFFF"/>
              </a:solidFill>
            </a:endParaRPr>
          </a:p>
        </p:txBody>
      </p:sp>
      <p:sp>
        <p:nvSpPr>
          <p:cNvPr id="30" name="Down Arrow 69">
            <a:extLst>
              <a:ext uri="{FF2B5EF4-FFF2-40B4-BE49-F238E27FC236}">
                <a16:creationId xmlns:a16="http://schemas.microsoft.com/office/drawing/2014/main" id="{E5C98A0C-E1CC-4E5E-8E54-DCC7E2A44572}"/>
              </a:ext>
            </a:extLst>
          </p:cNvPr>
          <p:cNvSpPr/>
          <p:nvPr/>
        </p:nvSpPr>
        <p:spPr>
          <a:xfrm>
            <a:off x="7153422" y="3258420"/>
            <a:ext cx="460762" cy="137540"/>
          </a:xfrm>
          <a:prstGeom prst="downArrow">
            <a:avLst/>
          </a:prstGeom>
          <a:solidFill>
            <a:srgbClr val="3F4444"/>
          </a:solidFill>
          <a:ln w="9525" cap="flat" cmpd="sng" algn="ctr">
            <a:noFill/>
            <a:prstDash val="solid"/>
          </a:ln>
          <a:effectLst/>
        </p:spPr>
        <p:txBody>
          <a:bodyPr rtlCol="0" anchor="ctr"/>
          <a:lstStyle/>
          <a:p>
            <a:pPr algn="ctr" defTabSz="914378">
              <a:defRPr/>
            </a:pPr>
            <a:endParaRPr lang="en-US" sz="1100" dirty="0">
              <a:solidFill>
                <a:srgbClr val="FFFFFF"/>
              </a:solidFill>
            </a:endParaRPr>
          </a:p>
        </p:txBody>
      </p:sp>
      <p:sp>
        <p:nvSpPr>
          <p:cNvPr id="31" name="Rounded Rectangle 70">
            <a:extLst>
              <a:ext uri="{FF2B5EF4-FFF2-40B4-BE49-F238E27FC236}">
                <a16:creationId xmlns:a16="http://schemas.microsoft.com/office/drawing/2014/main" id="{5DC462D4-8045-4378-8AFC-DC909B95D639}"/>
              </a:ext>
            </a:extLst>
          </p:cNvPr>
          <p:cNvSpPr/>
          <p:nvPr/>
        </p:nvSpPr>
        <p:spPr>
          <a:xfrm>
            <a:off x="5941988" y="3407454"/>
            <a:ext cx="1404000" cy="576000"/>
          </a:xfrm>
          <a:prstGeom prst="roundRect">
            <a:avLst/>
          </a:prstGeom>
          <a:solidFill>
            <a:schemeClr val="accent6"/>
          </a:solidFill>
          <a:ln w="19050" cap="flat" cmpd="sng" algn="ctr">
            <a:solidFill>
              <a:schemeClr val="accent6"/>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78">
              <a:defRPr/>
            </a:pPr>
            <a:r>
              <a:rPr lang="en-US" sz="1100" dirty="0">
                <a:solidFill>
                  <a:schemeClr val="bg1"/>
                </a:solidFill>
              </a:rPr>
              <a:t>OS in Cohort A → Interim </a:t>
            </a:r>
          </a:p>
          <a:p>
            <a:pPr algn="ctr" defTabSz="457178">
              <a:defRPr/>
            </a:pPr>
            <a:r>
              <a:rPr lang="en-US" sz="1100" dirty="0">
                <a:solidFill>
                  <a:schemeClr val="bg1"/>
                </a:solidFill>
              </a:rPr>
              <a:t>(alpha=0.01)</a:t>
            </a:r>
          </a:p>
        </p:txBody>
      </p:sp>
      <p:sp>
        <p:nvSpPr>
          <p:cNvPr id="32" name="Rounded Rectangle 71">
            <a:extLst>
              <a:ext uri="{FF2B5EF4-FFF2-40B4-BE49-F238E27FC236}">
                <a16:creationId xmlns:a16="http://schemas.microsoft.com/office/drawing/2014/main" id="{F2FD8924-1F9F-4F7A-9A81-C8A745F07BF0}"/>
              </a:ext>
            </a:extLst>
          </p:cNvPr>
          <p:cNvSpPr/>
          <p:nvPr/>
        </p:nvSpPr>
        <p:spPr>
          <a:xfrm>
            <a:off x="7378304" y="3407454"/>
            <a:ext cx="1404000" cy="576000"/>
          </a:xfrm>
          <a:prstGeom prst="roundRect">
            <a:avLst/>
          </a:prstGeom>
          <a:solidFill>
            <a:srgbClr val="FFFFFF"/>
          </a:solidFill>
          <a:ln w="19050" cap="flat" cmpd="sng" algn="ctr">
            <a:solidFill>
              <a:srgbClr val="3F4444"/>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78">
              <a:defRPr/>
            </a:pPr>
            <a:r>
              <a:rPr lang="en-US" sz="1100" dirty="0"/>
              <a:t>OS in Cohort A → Final</a:t>
            </a:r>
          </a:p>
          <a:p>
            <a:pPr algn="ctr" defTabSz="457178">
              <a:defRPr/>
            </a:pPr>
            <a:r>
              <a:rPr lang="en-US" sz="1100" dirty="0"/>
              <a:t>(alpha=0.047)</a:t>
            </a:r>
          </a:p>
        </p:txBody>
      </p:sp>
      <p:sp>
        <p:nvSpPr>
          <p:cNvPr id="33" name="Content Placeholder 14">
            <a:extLst>
              <a:ext uri="{FF2B5EF4-FFF2-40B4-BE49-F238E27FC236}">
                <a16:creationId xmlns:a16="http://schemas.microsoft.com/office/drawing/2014/main" id="{4CD90E54-139B-4C22-97EC-8DC3C3262314}"/>
              </a:ext>
            </a:extLst>
          </p:cNvPr>
          <p:cNvSpPr txBox="1">
            <a:spLocks/>
          </p:cNvSpPr>
          <p:nvPr/>
        </p:nvSpPr>
        <p:spPr>
          <a:xfrm>
            <a:off x="404779" y="3962463"/>
            <a:ext cx="8779233" cy="348051"/>
          </a:xfrm>
          <a:prstGeom prst="rect">
            <a:avLst/>
          </a:prstGeom>
        </p:spPr>
        <p:txBody>
          <a:bodyPr vert="horz" lIns="91440" tIns="45720" rIns="91440" bIns="45720" rtlCol="0">
            <a:noAutofit/>
          </a:bodyPr>
          <a:lstStyle>
            <a:lvl1pPr marL="271463" indent="-271463" algn="l" defTabSz="685800" rtl="0" eaLnBrk="1" latinLnBrk="0" hangingPunct="1">
              <a:lnSpc>
                <a:spcPct val="100000"/>
              </a:lnSpc>
              <a:spcBef>
                <a:spcPts val="1200"/>
              </a:spcBef>
              <a:buClr>
                <a:schemeClr val="tx2"/>
              </a:buClr>
              <a:buFontTx/>
              <a:buBlip>
                <a:blip r:embed="rId2"/>
              </a:buBlip>
              <a:defRPr sz="2000" kern="1200">
                <a:solidFill>
                  <a:srgbClr val="8C144D"/>
                </a:solidFill>
                <a:latin typeface="Arial" charset="0"/>
                <a:ea typeface="Arial" charset="0"/>
                <a:cs typeface="Arial" charset="0"/>
              </a:defRPr>
            </a:lvl1pPr>
            <a:lvl2pPr marL="534988" indent="-242888" algn="l" defTabSz="685800" rtl="0" eaLnBrk="1" latinLnBrk="0" hangingPunct="1">
              <a:lnSpc>
                <a:spcPct val="100000"/>
              </a:lnSpc>
              <a:spcBef>
                <a:spcPts val="1200"/>
              </a:spcBef>
              <a:buClr>
                <a:schemeClr val="tx2"/>
              </a:buClr>
              <a:buSzPct val="120000"/>
              <a:buFont typeface="Arial" panose="020B0604020202020204" pitchFamily="34" charset="0"/>
              <a:buChar char="•"/>
              <a:defRPr sz="1600" kern="1200">
                <a:solidFill>
                  <a:srgbClr val="8C144D"/>
                </a:solidFill>
                <a:latin typeface="Arial" charset="0"/>
                <a:ea typeface="Arial" charset="0"/>
                <a:cs typeface="Arial" charset="0"/>
              </a:defRPr>
            </a:lvl2pPr>
            <a:lvl3pPr marL="717550" indent="-171450" algn="l" defTabSz="685800" rtl="0" eaLnBrk="1" latinLnBrk="0" hangingPunct="1">
              <a:lnSpc>
                <a:spcPct val="100000"/>
              </a:lnSpc>
              <a:spcBef>
                <a:spcPts val="1200"/>
              </a:spcBef>
              <a:buClr>
                <a:schemeClr val="tx2"/>
              </a:buClr>
              <a:buFont typeface="Arial" panose="020B0604020202020204" pitchFamily="34" charset="0"/>
              <a:buChar char="-"/>
              <a:tabLst/>
              <a:defRPr sz="1400" kern="1200">
                <a:solidFill>
                  <a:srgbClr val="8C144D"/>
                </a:solidFill>
                <a:latin typeface="Arial" charset="0"/>
                <a:ea typeface="Arial" charset="0"/>
                <a:cs typeface="Arial" charset="0"/>
              </a:defRPr>
            </a:lvl3pPr>
            <a:lvl4pPr marL="893763" indent="-161925" algn="l" defTabSz="685800" rtl="0" eaLnBrk="1" latinLnBrk="0" hangingPunct="1">
              <a:lnSpc>
                <a:spcPct val="100000"/>
              </a:lnSpc>
              <a:spcBef>
                <a:spcPts val="1200"/>
              </a:spcBef>
              <a:buClr>
                <a:schemeClr val="bg2"/>
              </a:buClr>
              <a:buFont typeface="Arial" panose="020B0604020202020204" pitchFamily="34" charset="0"/>
              <a:buChar char="•"/>
              <a:defRPr sz="1200" kern="1200">
                <a:solidFill>
                  <a:srgbClr val="8C144D"/>
                </a:solidFill>
                <a:latin typeface="Arial" charset="0"/>
                <a:ea typeface="Arial" charset="0"/>
                <a:cs typeface="Arial" charset="0"/>
              </a:defRPr>
            </a:lvl4pPr>
            <a:lvl5pPr marL="1076325" indent="-171450" algn="l" defTabSz="685800" rtl="0" eaLnBrk="1" latinLnBrk="0" hangingPunct="1">
              <a:lnSpc>
                <a:spcPct val="100000"/>
              </a:lnSpc>
              <a:spcBef>
                <a:spcPts val="1200"/>
              </a:spcBef>
              <a:buClr>
                <a:schemeClr val="tx2"/>
              </a:buClr>
              <a:buFont typeface="Arial" panose="020B0604020202020204" pitchFamily="34" charset="0"/>
              <a:buChar char="•"/>
              <a:defRPr sz="1200" kern="1200">
                <a:solidFill>
                  <a:srgbClr val="8C144D"/>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766">
              <a:buClr>
                <a:srgbClr val="830051"/>
              </a:buClr>
              <a:buNone/>
              <a:defRPr/>
            </a:pPr>
            <a:r>
              <a:rPr lang="en-US" sz="900" dirty="0">
                <a:solidFill>
                  <a:schemeClr val="tx1"/>
                </a:solidFill>
                <a:latin typeface="+mn-lt"/>
              </a:rPr>
              <a:t>Statistical assumption for p</a:t>
            </a:r>
            <a:r>
              <a:rPr lang="en-US" sz="900" dirty="0" err="1">
                <a:solidFill>
                  <a:schemeClr val="tx1"/>
                </a:solidFill>
                <a:latin typeface="+mn-lt"/>
              </a:rPr>
              <a:t>rimary</a:t>
            </a:r>
            <a:r>
              <a:rPr lang="en-US" sz="900" dirty="0">
                <a:solidFill>
                  <a:schemeClr val="tx1"/>
                </a:solidFill>
                <a:latin typeface="+mn-lt"/>
              </a:rPr>
              <a:t> endpoint: Target hazard ratio = 0.53 (assumed 9.5 vs 5 months), 95% power, 2-sided 5% alpha (60% maturity, 143 events)</a:t>
            </a:r>
          </a:p>
        </p:txBody>
      </p:sp>
      <p:sp>
        <p:nvSpPr>
          <p:cNvPr id="36" name="Rectangle 35">
            <a:extLst>
              <a:ext uri="{FF2B5EF4-FFF2-40B4-BE49-F238E27FC236}">
                <a16:creationId xmlns:a16="http://schemas.microsoft.com/office/drawing/2014/main" id="{561D9699-FC2D-49F8-AE18-F3533A2A97FF}"/>
              </a:ext>
            </a:extLst>
          </p:cNvPr>
          <p:cNvSpPr/>
          <p:nvPr/>
        </p:nvSpPr>
        <p:spPr>
          <a:xfrm>
            <a:off x="411385" y="4098524"/>
            <a:ext cx="8272420" cy="300082"/>
          </a:xfrm>
          <a:prstGeom prst="rect">
            <a:avLst/>
          </a:prstGeom>
        </p:spPr>
        <p:txBody>
          <a:bodyPr wrap="square" lIns="68580" tIns="34290" rIns="68580" bIns="34290" anchor="t">
            <a:spAutoFit/>
          </a:bodyPr>
          <a:lstStyle/>
          <a:p>
            <a:pPr defTabSz="685749">
              <a:defRPr/>
            </a:pPr>
            <a:r>
              <a:rPr lang="en-US" sz="750" dirty="0">
                <a:latin typeface="Calibri"/>
              </a:rPr>
              <a:t>*</a:t>
            </a:r>
            <a:r>
              <a:rPr lang="en-US" sz="750" i="1" dirty="0">
                <a:latin typeface="Calibri"/>
              </a:rPr>
              <a:t>BRCA1</a:t>
            </a:r>
            <a:r>
              <a:rPr lang="en-US" sz="750" dirty="0">
                <a:latin typeface="Calibri"/>
              </a:rPr>
              <a:t>, </a:t>
            </a:r>
            <a:r>
              <a:rPr lang="en-US" sz="750" i="1" dirty="0">
                <a:latin typeface="Calibri"/>
              </a:rPr>
              <a:t>BRCA2</a:t>
            </a:r>
            <a:r>
              <a:rPr lang="en-US" sz="750" dirty="0">
                <a:latin typeface="Calibri"/>
              </a:rPr>
              <a:t>, </a:t>
            </a:r>
            <a:r>
              <a:rPr lang="en-US" sz="750" i="1" dirty="0">
                <a:latin typeface="Calibri"/>
              </a:rPr>
              <a:t>ATM</a:t>
            </a:r>
            <a:r>
              <a:rPr lang="en-US" sz="750" dirty="0">
                <a:latin typeface="Calibri"/>
              </a:rPr>
              <a:t>, </a:t>
            </a:r>
            <a:r>
              <a:rPr lang="en-US" sz="750" i="1" dirty="0">
                <a:latin typeface="Calibri"/>
              </a:rPr>
              <a:t>BARD1, BRIP1, CDK12, CHEK1, CHEK2, FANC, PALB2, PPP2R2A, RAD51B, RAD51C, RAD51D RAD54L; </a:t>
            </a:r>
            <a:r>
              <a:rPr lang="en-GB" sz="750" b="1" baseline="30000" dirty="0">
                <a:latin typeface="Calibri"/>
                <a:cs typeface="Arial Narrow"/>
              </a:rPr>
              <a:t>†</a:t>
            </a:r>
            <a:r>
              <a:rPr lang="en-GB" sz="750" dirty="0">
                <a:latin typeface="Calibri"/>
              </a:rPr>
              <a:t>Physician choice of e</a:t>
            </a:r>
            <a:r>
              <a:rPr lang="en-US" sz="750" dirty="0">
                <a:latin typeface="Calibri"/>
              </a:rPr>
              <a:t>ither enzalutamide (160 mg </a:t>
            </a:r>
            <a:r>
              <a:rPr lang="en-US" sz="750" dirty="0" err="1">
                <a:latin typeface="Calibri"/>
              </a:rPr>
              <a:t>qd</a:t>
            </a:r>
            <a:r>
              <a:rPr lang="en-US" sz="750" dirty="0">
                <a:latin typeface="Calibri"/>
              </a:rPr>
              <a:t>) or abiraterone (1000 mg </a:t>
            </a:r>
            <a:r>
              <a:rPr lang="en-US" sz="750" dirty="0" err="1">
                <a:latin typeface="Calibri"/>
              </a:rPr>
              <a:t>qd</a:t>
            </a:r>
            <a:r>
              <a:rPr lang="en-US" sz="750" dirty="0">
                <a:latin typeface="Calibri"/>
              </a:rPr>
              <a:t> plus prednisone [5 mg bid]); BICR, blinded independent central review; bid, twice daily; ORR, objective response rate; OS, overall survival; </a:t>
            </a:r>
            <a:r>
              <a:rPr lang="en-US" sz="750" dirty="0" err="1">
                <a:latin typeface="Calibri"/>
              </a:rPr>
              <a:t>rPFS</a:t>
            </a:r>
            <a:r>
              <a:rPr lang="en-US" sz="750" dirty="0">
                <a:latin typeface="Calibri"/>
              </a:rPr>
              <a:t>, radiographic progression-free survival. </a:t>
            </a:r>
            <a:endParaRPr lang="en-US" sz="750" dirty="0">
              <a:latin typeface="Calibri"/>
              <a:cs typeface="Arial" panose="020B0604020202020204" pitchFamily="34" charset="0"/>
            </a:endParaRPr>
          </a:p>
        </p:txBody>
      </p:sp>
      <p:sp>
        <p:nvSpPr>
          <p:cNvPr id="39" name="TextBox 38">
            <a:extLst>
              <a:ext uri="{FF2B5EF4-FFF2-40B4-BE49-F238E27FC236}">
                <a16:creationId xmlns:a16="http://schemas.microsoft.com/office/drawing/2014/main" id="{18998287-D401-4C81-A981-E3C5FC087FC1}"/>
              </a:ext>
            </a:extLst>
          </p:cNvPr>
          <p:cNvSpPr txBox="1"/>
          <p:nvPr/>
        </p:nvSpPr>
        <p:spPr>
          <a:xfrm>
            <a:off x="6158478" y="4541524"/>
            <a:ext cx="2983622" cy="230832"/>
          </a:xfrm>
          <a:prstGeom prst="rect">
            <a:avLst/>
          </a:prstGeom>
          <a:noFill/>
        </p:spPr>
        <p:txBody>
          <a:bodyPr wrap="square" lIns="68580" tIns="34290" rIns="68580" bIns="34290" rtlCol="0" anchor="t">
            <a:spAutoFit/>
          </a:bodyPr>
          <a:lstStyle/>
          <a:p>
            <a:r>
              <a:rPr lang="en-GB" sz="1050" dirty="0">
                <a:latin typeface="Calibri"/>
                <a:cs typeface="Calibri"/>
              </a:rPr>
              <a:t> </a:t>
            </a:r>
            <a:r>
              <a:rPr lang="da-DK" sz="1050" dirty="0">
                <a:latin typeface="Calibri"/>
                <a:cs typeface="Calibri"/>
              </a:rPr>
              <a:t>de Bono J </a:t>
            </a:r>
            <a:r>
              <a:rPr lang="da-DK" sz="1050" i="1" dirty="0">
                <a:latin typeface="Calibri"/>
                <a:cs typeface="Calibri"/>
              </a:rPr>
              <a:t>et al. N </a:t>
            </a:r>
            <a:r>
              <a:rPr lang="da-DK" sz="1050" i="1" dirty="0" err="1">
                <a:latin typeface="Calibri"/>
                <a:cs typeface="Calibri"/>
              </a:rPr>
              <a:t>Engl</a:t>
            </a:r>
            <a:r>
              <a:rPr lang="da-DK" sz="1050" i="1" dirty="0">
                <a:latin typeface="Calibri"/>
                <a:cs typeface="Calibri"/>
              </a:rPr>
              <a:t> J Med. </a:t>
            </a:r>
            <a:r>
              <a:rPr lang="da-DK" sz="1050" dirty="0">
                <a:latin typeface="Calibri"/>
                <a:cs typeface="Calibri"/>
              </a:rPr>
              <a:t>2020;</a:t>
            </a:r>
            <a:r>
              <a:rPr lang="en-GB" sz="1050" dirty="0">
                <a:latin typeface="Calibri"/>
                <a:cs typeface="Calibri"/>
              </a:rPr>
              <a:t>382:2091–2102.</a:t>
            </a:r>
          </a:p>
        </p:txBody>
      </p:sp>
    </p:spTree>
    <p:extLst>
      <p:ext uri="{BB962C8B-B14F-4D97-AF65-F5344CB8AC3E}">
        <p14:creationId xmlns:p14="http://schemas.microsoft.com/office/powerpoint/2010/main" val="13462930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D85709-F485-E401-A066-A2427BF89776}"/>
              </a:ext>
            </a:extLst>
          </p:cNvPr>
          <p:cNvSpPr>
            <a:spLocks noGrp="1"/>
          </p:cNvSpPr>
          <p:nvPr>
            <p:ph type="ctrTitle"/>
          </p:nvPr>
        </p:nvSpPr>
        <p:spPr>
          <a:xfrm>
            <a:off x="124676" y="57808"/>
            <a:ext cx="8409765" cy="432400"/>
          </a:xfrm>
        </p:spPr>
        <p:txBody>
          <a:bodyPr/>
          <a:lstStyle/>
          <a:p>
            <a:r>
              <a:rPr lang="en-US" dirty="0">
                <a:solidFill>
                  <a:schemeClr val="bg2"/>
                </a:solidFill>
              </a:rPr>
              <a:t>Conclusion</a:t>
            </a:r>
          </a:p>
        </p:txBody>
      </p:sp>
      <p:sp>
        <p:nvSpPr>
          <p:cNvPr id="4" name="Text Placeholder 3">
            <a:extLst>
              <a:ext uri="{FF2B5EF4-FFF2-40B4-BE49-F238E27FC236}">
                <a16:creationId xmlns:a16="http://schemas.microsoft.com/office/drawing/2014/main" id="{0E30A8F1-535B-D8C0-A255-4064E3C6734B}"/>
              </a:ext>
            </a:extLst>
          </p:cNvPr>
          <p:cNvSpPr>
            <a:spLocks noGrp="1"/>
          </p:cNvSpPr>
          <p:nvPr>
            <p:ph type="body" idx="1"/>
          </p:nvPr>
        </p:nvSpPr>
        <p:spPr>
          <a:xfrm>
            <a:off x="204996" y="490208"/>
            <a:ext cx="8409900" cy="3204754"/>
          </a:xfrm>
        </p:spPr>
        <p:txBody>
          <a:bodyPr/>
          <a:lstStyle/>
          <a:p>
            <a:r>
              <a:rPr lang="en-US" sz="1500" dirty="0"/>
              <a:t>Two phase 3 trials in the first-line treatment of advanced/metastatic urothelial carcinoma have demonstrated an improvement in overall survival:</a:t>
            </a:r>
          </a:p>
          <a:p>
            <a:r>
              <a:rPr lang="en-US" sz="1500" dirty="0"/>
              <a:t>		</a:t>
            </a:r>
            <a:r>
              <a:rPr lang="en-US" sz="1500" dirty="0" err="1"/>
              <a:t>Nivo+GemCis</a:t>
            </a:r>
            <a:r>
              <a:rPr lang="en-US" sz="1500" dirty="0"/>
              <a:t> and </a:t>
            </a:r>
            <a:r>
              <a:rPr lang="en-US" sz="1500" dirty="0" err="1"/>
              <a:t>EV+Pembro</a:t>
            </a:r>
            <a:endParaRPr lang="en-US" sz="1500" dirty="0"/>
          </a:p>
          <a:p>
            <a:r>
              <a:rPr lang="en-US" sz="1500" dirty="0"/>
              <a:t>The combination of </a:t>
            </a:r>
            <a:r>
              <a:rPr lang="en-US" sz="1500" dirty="0" err="1"/>
              <a:t>Nivo+GemCis</a:t>
            </a:r>
            <a:r>
              <a:rPr lang="en-US" sz="1500" dirty="0"/>
              <a:t> is the first chemo/IO combination to show a survival benefit with a </a:t>
            </a:r>
            <a:r>
              <a:rPr lang="en-US" sz="1500" dirty="0" err="1"/>
              <a:t>mOS</a:t>
            </a:r>
            <a:r>
              <a:rPr lang="en-US" sz="1500" dirty="0"/>
              <a:t> 21.7 months, however, the combination of </a:t>
            </a:r>
            <a:r>
              <a:rPr lang="en-US" sz="1500" dirty="0" err="1"/>
              <a:t>EV+Pembro</a:t>
            </a:r>
            <a:r>
              <a:rPr lang="en-US" sz="1500" dirty="0"/>
              <a:t> almost doubled the </a:t>
            </a:r>
            <a:r>
              <a:rPr lang="en-US" sz="1500" dirty="0" err="1"/>
              <a:t>mOS</a:t>
            </a:r>
            <a:r>
              <a:rPr lang="en-US" sz="1500" dirty="0"/>
              <a:t> vs chemo (OS 31.5 months), making it the New Standard of Care for patients in this setting. </a:t>
            </a:r>
          </a:p>
          <a:p>
            <a:endParaRPr lang="en-US" sz="1500" dirty="0"/>
          </a:p>
          <a:p>
            <a:r>
              <a:rPr lang="en-US" sz="1500" dirty="0">
                <a:solidFill>
                  <a:srgbClr val="433F3F"/>
                </a:solidFill>
              </a:rPr>
              <a:t>Many challenges and questions arise when “Welcoming </a:t>
            </a:r>
            <a:r>
              <a:rPr lang="en-US" sz="1500" dirty="0" err="1">
                <a:solidFill>
                  <a:srgbClr val="433F3F"/>
                </a:solidFill>
              </a:rPr>
              <a:t>EV+Pembro</a:t>
            </a:r>
            <a:r>
              <a:rPr lang="en-US" sz="1500" dirty="0">
                <a:solidFill>
                  <a:srgbClr val="433F3F"/>
                </a:solidFill>
              </a:rPr>
              <a:t> as a new SOC”, including </a:t>
            </a:r>
          </a:p>
          <a:p>
            <a:r>
              <a:rPr lang="en-US" sz="1500" b="1" dirty="0">
                <a:solidFill>
                  <a:srgbClr val="433F3F"/>
                </a:solidFill>
              </a:rPr>
              <a:t>1] What treatment then becomes the best second-line therapy?</a:t>
            </a:r>
          </a:p>
          <a:p>
            <a:r>
              <a:rPr lang="en-US" sz="1500" b="1" dirty="0">
                <a:solidFill>
                  <a:srgbClr val="433F3F"/>
                </a:solidFill>
              </a:rPr>
              <a:t>2] Can we dose deescalate EV, in </a:t>
            </a:r>
            <a:r>
              <a:rPr lang="en-US" sz="1500" b="1" dirty="0" err="1">
                <a:solidFill>
                  <a:srgbClr val="433F3F"/>
                </a:solidFill>
              </a:rPr>
              <a:t>EV+Pembro</a:t>
            </a:r>
            <a:r>
              <a:rPr lang="en-US" sz="1500" b="1" dirty="0">
                <a:solidFill>
                  <a:srgbClr val="433F3F"/>
                </a:solidFill>
              </a:rPr>
              <a:t>?</a:t>
            </a:r>
          </a:p>
          <a:p>
            <a:r>
              <a:rPr lang="en-US" sz="1500" b="1" dirty="0">
                <a:solidFill>
                  <a:srgbClr val="433F3F"/>
                </a:solidFill>
              </a:rPr>
              <a:t>3] What is the underlying biology leading to the great response and OS and how do we build on this?</a:t>
            </a:r>
          </a:p>
          <a:p>
            <a:r>
              <a:rPr lang="en-US" sz="1500" b="1" dirty="0">
                <a:solidFill>
                  <a:srgbClr val="433F3F"/>
                </a:solidFill>
              </a:rPr>
              <a:t>4] What is the efficacy of </a:t>
            </a:r>
            <a:r>
              <a:rPr lang="en-US" sz="1500" b="1" dirty="0" err="1">
                <a:solidFill>
                  <a:srgbClr val="433F3F"/>
                </a:solidFill>
              </a:rPr>
              <a:t>EV+Pembro</a:t>
            </a:r>
            <a:r>
              <a:rPr lang="en-US" sz="1500" b="1" dirty="0">
                <a:solidFill>
                  <a:srgbClr val="433F3F"/>
                </a:solidFill>
              </a:rPr>
              <a:t> in earlier states of disease (MIBC and NMIBC)?</a:t>
            </a:r>
          </a:p>
          <a:p>
            <a:r>
              <a:rPr lang="en-US" sz="1500" b="1" dirty="0">
                <a:solidFill>
                  <a:srgbClr val="433F3F"/>
                </a:solidFill>
              </a:rPr>
              <a:t>5] </a:t>
            </a:r>
            <a:r>
              <a:rPr lang="en-US" sz="1500" b="1" dirty="0" err="1">
                <a:solidFill>
                  <a:srgbClr val="433F3F"/>
                </a:solidFill>
              </a:rPr>
              <a:t>EV+Pembro</a:t>
            </a:r>
            <a:r>
              <a:rPr lang="en-US" sz="1500" b="1" dirty="0">
                <a:solidFill>
                  <a:srgbClr val="433F3F"/>
                </a:solidFill>
              </a:rPr>
              <a:t> is expensive, will patients, insurance, and public systems be able to afford this treatment? </a:t>
            </a:r>
          </a:p>
          <a:p>
            <a:r>
              <a:rPr lang="en-US" sz="1500" b="1" dirty="0">
                <a:solidFill>
                  <a:srgbClr val="433F3F"/>
                </a:solidFill>
              </a:rPr>
              <a:t>6] </a:t>
            </a:r>
            <a:r>
              <a:rPr lang="en-US" sz="1500" b="1" dirty="0">
                <a:solidFill>
                  <a:srgbClr val="FF0000"/>
                </a:solidFill>
              </a:rPr>
              <a:t>What about patients who received anti-PD(L)1 in prior therapy setting? Timing of progression matters?</a:t>
            </a:r>
          </a:p>
        </p:txBody>
      </p:sp>
      <p:sp>
        <p:nvSpPr>
          <p:cNvPr id="7" name="Text Placeholder 2">
            <a:extLst>
              <a:ext uri="{FF2B5EF4-FFF2-40B4-BE49-F238E27FC236}">
                <a16:creationId xmlns:a16="http://schemas.microsoft.com/office/drawing/2014/main" id="{4E915541-818E-2F28-0D05-F9A5D1E6C4FD}"/>
              </a:ext>
            </a:extLst>
          </p:cNvPr>
          <p:cNvSpPr txBox="1">
            <a:spLocks/>
          </p:cNvSpPr>
          <p:nvPr/>
        </p:nvSpPr>
        <p:spPr>
          <a:xfrm>
            <a:off x="5463348" y="4427295"/>
            <a:ext cx="3680652" cy="353943"/>
          </a:xfrm>
          <a:prstGeom prst="rect">
            <a:avLst/>
          </a:prstGeom>
          <a:noFill/>
          <a:ln>
            <a:noFill/>
          </a:ln>
        </p:spPr>
        <p:txBody>
          <a:bodyPr spcFirstLastPara="1" vert="horz" wrap="square" lIns="0" tIns="0" rIns="0" bIns="0" anchor="ctr" anchorCtr="0">
            <a:spAutoFit/>
          </a:bodyPr>
          <a:lstStyle>
            <a:defPPr marR="0" lvl="0" algn="l" rtl="0">
              <a:lnSpc>
                <a:spcPct val="100000"/>
              </a:lnSpc>
              <a:spcBef>
                <a:spcPts val="0"/>
              </a:spcBef>
              <a:spcAft>
                <a:spcPts val="0"/>
              </a:spcAft>
            </a:defPPr>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rgbClr val="C9473E"/>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pPr marL="457189" indent="-228594" defTabSz="914378">
              <a:defRPr/>
            </a:pPr>
            <a:r>
              <a:rPr lang="en-US" dirty="0"/>
              <a:t>Presented by Andrea B. Apolo, MD</a:t>
            </a:r>
          </a:p>
          <a:p>
            <a:pPr marL="457189" indent="-228594" defTabSz="914378">
              <a:defRPr/>
            </a:pPr>
            <a:r>
              <a:rPr lang="en-US" altLang="en-US" dirty="0">
                <a:solidFill>
                  <a:srgbClr val="000000">
                    <a:lumMod val="75000"/>
                    <a:lumOff val="25000"/>
                  </a:srgbClr>
                </a:solidFill>
                <a:latin typeface="Helvetica" panose="020B0604020202020204" pitchFamily="34" charset="0"/>
              </a:rPr>
              <a:t>        @apolo_andrea</a:t>
            </a:r>
            <a:endParaRPr lang="en-CH" dirty="0"/>
          </a:p>
        </p:txBody>
      </p:sp>
    </p:spTree>
    <p:extLst>
      <p:ext uri="{BB962C8B-B14F-4D97-AF65-F5344CB8AC3E}">
        <p14:creationId xmlns:p14="http://schemas.microsoft.com/office/powerpoint/2010/main" val="2349304409"/>
      </p:ext>
    </p:extLst>
  </p:cSld>
  <p:clrMapOvr>
    <a:masterClrMapping/>
  </p:clrMapOvr>
  <mc:AlternateContent xmlns:mc="http://schemas.openxmlformats.org/markup-compatibility/2006" xmlns:p14="http://schemas.microsoft.com/office/powerpoint/2010/main">
    <mc:Choice Requires="p14">
      <p:transition spd="slow" p14:dur="2000" advTm="43132"/>
    </mc:Choice>
    <mc:Fallback xmlns="">
      <p:transition spd="slow" advTm="43132"/>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C1DE-48F8-4555-A43C-DDF8209D67E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10139B-8647-4EE1-B078-6C237093399F}"/>
              </a:ext>
            </a:extLst>
          </p:cNvPr>
          <p:cNvSpPr>
            <a:spLocks noGrp="1"/>
          </p:cNvSpPr>
          <p:nvPr>
            <p:ph idx="1"/>
          </p:nvPr>
        </p:nvSpPr>
        <p:spPr>
          <a:xfrm>
            <a:off x="1614488" y="1716881"/>
            <a:ext cx="5915025" cy="3263504"/>
          </a:xfrm>
        </p:spPr>
        <p:txBody>
          <a:bodyPr/>
          <a:lstStyle/>
          <a:p>
            <a:endParaRPr lang="en-US" dirty="0"/>
          </a:p>
        </p:txBody>
      </p:sp>
      <p:pic>
        <p:nvPicPr>
          <p:cNvPr id="4" name="Picture 3">
            <a:extLst>
              <a:ext uri="{FF2B5EF4-FFF2-40B4-BE49-F238E27FC236}">
                <a16:creationId xmlns:a16="http://schemas.microsoft.com/office/drawing/2014/main" id="{27DFA388-E7E8-44BC-9132-7883C075AF48}"/>
              </a:ext>
            </a:extLst>
          </p:cNvPr>
          <p:cNvPicPr>
            <a:picLocks noChangeAspect="1"/>
          </p:cNvPicPr>
          <p:nvPr/>
        </p:nvPicPr>
        <p:blipFill>
          <a:blip r:embed="rId2"/>
          <a:stretch>
            <a:fillRect/>
          </a:stretch>
        </p:blipFill>
        <p:spPr>
          <a:xfrm>
            <a:off x="145473" y="67341"/>
            <a:ext cx="8707582" cy="4460305"/>
          </a:xfrm>
          <a:prstGeom prst="rect">
            <a:avLst/>
          </a:prstGeom>
        </p:spPr>
      </p:pic>
      <p:sp>
        <p:nvSpPr>
          <p:cNvPr id="5" name="Rectangle 4">
            <a:extLst>
              <a:ext uri="{FF2B5EF4-FFF2-40B4-BE49-F238E27FC236}">
                <a16:creationId xmlns:a16="http://schemas.microsoft.com/office/drawing/2014/main" id="{DAEFC0F8-2577-4B4C-BA14-B5B9B89CFB44}"/>
              </a:ext>
            </a:extLst>
          </p:cNvPr>
          <p:cNvSpPr/>
          <p:nvPr/>
        </p:nvSpPr>
        <p:spPr>
          <a:xfrm>
            <a:off x="3342232" y="4505794"/>
            <a:ext cx="5642874" cy="507831"/>
          </a:xfrm>
          <a:prstGeom prst="rect">
            <a:avLst/>
          </a:prstGeom>
        </p:spPr>
        <p:txBody>
          <a:bodyPr wrap="square">
            <a:spAutoFit/>
          </a:bodyPr>
          <a:lstStyle/>
          <a:p>
            <a:pPr defTabSz="514350">
              <a:buClrTx/>
              <a:defRPr/>
            </a:pPr>
            <a:r>
              <a:rPr lang="en-US" sz="900" b="1" kern="1200" dirty="0">
                <a:solidFill>
                  <a:prstClr val="black"/>
                </a:solidFill>
                <a:latin typeface="Calibri" panose="020F0502020204030204"/>
                <a:ea typeface="ＭＳ Ｐゴシック" charset="0"/>
                <a:cs typeface="+mn-cs"/>
              </a:rPr>
              <a:t>1Powles T, et al. Lancet. 2018;391(10122):748-757.; 2Sharma P, et al. Lancet </a:t>
            </a:r>
            <a:r>
              <a:rPr lang="en-US" sz="900" b="1" kern="1200" dirty="0" err="1">
                <a:solidFill>
                  <a:prstClr val="black"/>
                </a:solidFill>
                <a:latin typeface="Calibri" panose="020F0502020204030204"/>
                <a:ea typeface="ＭＳ Ｐゴシック" charset="0"/>
                <a:cs typeface="+mn-cs"/>
              </a:rPr>
              <a:t>Oncol</a:t>
            </a:r>
            <a:r>
              <a:rPr lang="en-US" sz="900" b="1" kern="1200" dirty="0">
                <a:solidFill>
                  <a:prstClr val="black"/>
                </a:solidFill>
                <a:latin typeface="Calibri" panose="020F0502020204030204"/>
                <a:ea typeface="ＭＳ Ｐゴシック" charset="0"/>
                <a:cs typeface="+mn-cs"/>
              </a:rPr>
              <a:t>. 2017;18(3):312-322.; 3Bellmunt J, et al. N </a:t>
            </a:r>
            <a:r>
              <a:rPr lang="en-US" sz="900" b="1" kern="1200" dirty="0" err="1">
                <a:solidFill>
                  <a:prstClr val="black"/>
                </a:solidFill>
                <a:latin typeface="Calibri" panose="020F0502020204030204"/>
                <a:ea typeface="ＭＳ Ｐゴシック" charset="0"/>
                <a:cs typeface="+mn-cs"/>
              </a:rPr>
              <a:t>Engl</a:t>
            </a:r>
            <a:r>
              <a:rPr lang="en-US" sz="900" b="1" kern="1200" dirty="0">
                <a:solidFill>
                  <a:prstClr val="black"/>
                </a:solidFill>
                <a:latin typeface="Calibri" panose="020F0502020204030204"/>
                <a:ea typeface="ＭＳ Ｐゴシック" charset="0"/>
                <a:cs typeface="+mn-cs"/>
              </a:rPr>
              <a:t> J Med. 2017;376(11):1015-1026.; 4Patel MR, et al. Lancet </a:t>
            </a:r>
            <a:r>
              <a:rPr lang="en-US" sz="900" b="1" kern="1200" dirty="0" err="1">
                <a:solidFill>
                  <a:prstClr val="black"/>
                </a:solidFill>
                <a:latin typeface="Calibri" panose="020F0502020204030204"/>
                <a:ea typeface="ＭＳ Ｐゴシック" charset="0"/>
                <a:cs typeface="+mn-cs"/>
              </a:rPr>
              <a:t>Oncol</a:t>
            </a:r>
            <a:r>
              <a:rPr lang="en-US" sz="900" b="1" kern="1200" dirty="0">
                <a:solidFill>
                  <a:prstClr val="black"/>
                </a:solidFill>
                <a:latin typeface="Calibri" panose="020F0502020204030204"/>
                <a:ea typeface="ＭＳ Ｐゴシック" charset="0"/>
                <a:cs typeface="+mn-cs"/>
              </a:rPr>
              <a:t>. 2018;19(1):51-64.; 5Powles T, et al. JAMA </a:t>
            </a:r>
            <a:r>
              <a:rPr lang="en-US" sz="900" b="1" kern="1200" dirty="0" err="1">
                <a:solidFill>
                  <a:prstClr val="black"/>
                </a:solidFill>
                <a:latin typeface="Calibri" panose="020F0502020204030204"/>
                <a:ea typeface="ＭＳ Ｐゴシック" charset="0"/>
                <a:cs typeface="+mn-cs"/>
              </a:rPr>
              <a:t>Oncol</a:t>
            </a:r>
            <a:r>
              <a:rPr lang="en-US" sz="900" b="1" kern="1200" dirty="0">
                <a:solidFill>
                  <a:prstClr val="black"/>
                </a:solidFill>
                <a:latin typeface="Calibri" panose="020F0502020204030204"/>
                <a:ea typeface="ＭＳ Ｐゴシック" charset="0"/>
                <a:cs typeface="+mn-cs"/>
              </a:rPr>
              <a:t>. 2017;3(9):e172411</a:t>
            </a:r>
          </a:p>
        </p:txBody>
      </p:sp>
      <p:pic>
        <p:nvPicPr>
          <p:cNvPr id="6" name="Picture 5">
            <a:extLst>
              <a:ext uri="{FF2B5EF4-FFF2-40B4-BE49-F238E27FC236}">
                <a16:creationId xmlns:a16="http://schemas.microsoft.com/office/drawing/2014/main" id="{6CFA51B3-6875-4977-9995-DC99C7385D13}"/>
              </a:ext>
            </a:extLst>
          </p:cNvPr>
          <p:cNvPicPr>
            <a:picLocks noChangeAspect="1"/>
          </p:cNvPicPr>
          <p:nvPr/>
        </p:nvPicPr>
        <p:blipFill>
          <a:blip r:embed="rId3"/>
          <a:stretch>
            <a:fillRect/>
          </a:stretch>
        </p:blipFill>
        <p:spPr>
          <a:xfrm>
            <a:off x="1396428" y="1948945"/>
            <a:ext cx="7221099" cy="237713"/>
          </a:xfrm>
          <a:prstGeom prst="rect">
            <a:avLst/>
          </a:prstGeom>
          <a:ln>
            <a:solidFill>
              <a:srgbClr val="00DA00"/>
            </a:solidFill>
          </a:ln>
        </p:spPr>
      </p:pic>
      <p:sp>
        <p:nvSpPr>
          <p:cNvPr id="7" name="Rectangle 6">
            <a:extLst>
              <a:ext uri="{FF2B5EF4-FFF2-40B4-BE49-F238E27FC236}">
                <a16:creationId xmlns:a16="http://schemas.microsoft.com/office/drawing/2014/main" id="{FFFF0DCD-2177-4CD7-9323-D5F8A0104BF4}"/>
              </a:ext>
            </a:extLst>
          </p:cNvPr>
          <p:cNvSpPr/>
          <p:nvPr/>
        </p:nvSpPr>
        <p:spPr>
          <a:xfrm>
            <a:off x="1482437" y="113217"/>
            <a:ext cx="1503218" cy="429142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8" name="Rectangle 7">
            <a:extLst>
              <a:ext uri="{FF2B5EF4-FFF2-40B4-BE49-F238E27FC236}">
                <a16:creationId xmlns:a16="http://schemas.microsoft.com/office/drawing/2014/main" id="{D3FC2021-54E3-4E57-8203-FD10A8611673}"/>
              </a:ext>
            </a:extLst>
          </p:cNvPr>
          <p:cNvSpPr/>
          <p:nvPr/>
        </p:nvSpPr>
        <p:spPr>
          <a:xfrm>
            <a:off x="7412182" y="113217"/>
            <a:ext cx="1448232" cy="429142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0" name="Rectangle 9">
            <a:extLst>
              <a:ext uri="{FF2B5EF4-FFF2-40B4-BE49-F238E27FC236}">
                <a16:creationId xmlns:a16="http://schemas.microsoft.com/office/drawing/2014/main" id="{5F1C6AA8-1FDE-4B64-9514-077543A5143A}"/>
              </a:ext>
            </a:extLst>
          </p:cNvPr>
          <p:cNvSpPr/>
          <p:nvPr/>
        </p:nvSpPr>
        <p:spPr>
          <a:xfrm>
            <a:off x="4355977" y="67341"/>
            <a:ext cx="1503218" cy="4337297"/>
          </a:xfrm>
          <a:prstGeom prst="rect">
            <a:avLst/>
          </a:prstGeom>
          <a:noFill/>
          <a:ln w="76200">
            <a:solidFill>
              <a:srgbClr val="00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31238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482600" y="241362"/>
            <a:ext cx="8661400" cy="538320"/>
          </a:xfrm>
        </p:spPr>
        <p:txBody>
          <a:bodyPr/>
          <a:lstStyle/>
          <a:p>
            <a:pPr algn="l"/>
            <a:r>
              <a:rPr lang="en-US" dirty="0"/>
              <a:t>BLC2001: Phase 2 Trial of Erdafitinib</a:t>
            </a:r>
            <a:r>
              <a:rPr lang="en-US" baseline="30000" dirty="0"/>
              <a:t>1</a:t>
            </a:r>
            <a:endParaRPr lang="en-US" dirty="0"/>
          </a:p>
        </p:txBody>
      </p:sp>
      <p:sp>
        <p:nvSpPr>
          <p:cNvPr id="6" name="Text Placeholder 2">
            <a:extLst>
              <a:ext uri="{FF2B5EF4-FFF2-40B4-BE49-F238E27FC236}">
                <a16:creationId xmlns:a16="http://schemas.microsoft.com/office/drawing/2014/main" id="{FB297AE9-BE71-4173-8CA6-B4339D61716A}"/>
              </a:ext>
            </a:extLst>
          </p:cNvPr>
          <p:cNvSpPr txBox="1">
            <a:spLocks/>
          </p:cNvSpPr>
          <p:nvPr/>
        </p:nvSpPr>
        <p:spPr>
          <a:xfrm>
            <a:off x="622040" y="968991"/>
            <a:ext cx="2909510" cy="1542965"/>
          </a:xfrm>
          <a:prstGeom prst="rect">
            <a:avLst/>
          </a:prstGeom>
        </p:spPr>
        <p:txBody>
          <a:bodyPr/>
          <a:lstStyle>
            <a:lvl1pPr marL="457200" indent="-457200" algn="l" defTabSz="914400" rtl="0" eaLnBrk="1" latinLnBrk="0" hangingPunct="1">
              <a:lnSpc>
                <a:spcPct val="100000"/>
              </a:lnSpc>
              <a:spcBef>
                <a:spcPts val="1000"/>
              </a:spcBef>
              <a:buFont typeface="Wingdings" panose="05000000000000000000" pitchFamily="2" charset="2"/>
              <a:buChar char="q"/>
              <a:defRPr sz="2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1pPr>
            <a:lvl2pPr marL="685800" indent="-914400" algn="l" defTabSz="914400" rtl="0" eaLnBrk="1" latinLnBrk="0" hangingPunct="1">
              <a:lnSpc>
                <a:spcPct val="100000"/>
              </a:lnSpc>
              <a:spcBef>
                <a:spcPts val="500"/>
              </a:spcBef>
              <a:buFont typeface="Wingdings" panose="05000000000000000000" pitchFamily="2" charset="2"/>
              <a:buChar char="q"/>
              <a:defRPr sz="2400" kern="1200" baseline="0">
                <a:solidFill>
                  <a:srgbClr val="6C6463"/>
                </a:solidFill>
                <a:latin typeface="Microsoft YaHei" panose="020B0503020204020204" pitchFamily="34" charset="-122"/>
                <a:ea typeface="Microsoft YaHei" panose="020B0503020204020204" pitchFamily="34" charset="-122"/>
                <a:cs typeface="Arial" panose="020B0604020202020204" pitchFamily="34" charset="0"/>
              </a:defRPr>
            </a:lvl2pPr>
            <a:lvl3pPr marL="914400" indent="-457200" algn="l" defTabSz="914400" rtl="0" eaLnBrk="1" latinLnBrk="0" hangingPunct="1">
              <a:lnSpc>
                <a:spcPct val="100000"/>
              </a:lnSpc>
              <a:spcBef>
                <a:spcPts val="500"/>
              </a:spcBef>
              <a:buFont typeface="Wingdings" panose="05000000000000000000" pitchFamily="2" charset="2"/>
              <a:buChar char="q"/>
              <a:defRPr sz="2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3pPr>
            <a:lvl4pPr marL="1371600" indent="-457200" algn="l" defTabSz="914400" rtl="0" eaLnBrk="1" latinLnBrk="0" hangingPunct="1">
              <a:lnSpc>
                <a:spcPct val="100000"/>
              </a:lnSpc>
              <a:spcBef>
                <a:spcPts val="500"/>
              </a:spcBef>
              <a:buFont typeface="Wingdings" panose="05000000000000000000" pitchFamily="2" charset="2"/>
              <a:buChar char="q"/>
              <a:defRPr sz="1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4pPr>
            <a:lvl5pPr marL="1828800" indent="-457200" algn="l" defTabSz="914400" rtl="0" eaLnBrk="1" latinLnBrk="0" hangingPunct="1">
              <a:lnSpc>
                <a:spcPct val="100000"/>
              </a:lnSpc>
              <a:spcBef>
                <a:spcPts val="500"/>
              </a:spcBef>
              <a:buFont typeface="Wingdings" panose="05000000000000000000" pitchFamily="2" charset="2"/>
              <a:buChar char="q"/>
              <a:defRPr sz="1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5pPr>
            <a:lvl6pPr marL="2286000" indent="-4572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Calibri" panose="020F0502020204030204" pitchFamily="34" charset="0"/>
                <a:ea typeface="+mn-ea"/>
                <a:cs typeface="Calibri" panose="020F0502020204030204" pitchFamily="34" charset="0"/>
              </a:defRPr>
            </a:lvl6pPr>
            <a:lvl7pPr marL="2971800" indent="-2286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50000"/>
              </a:lnSpc>
              <a:spcBef>
                <a:spcPts val="750"/>
              </a:spcBef>
              <a:buClrTx/>
              <a:buNone/>
              <a:defRPr/>
            </a:pPr>
            <a:endParaRPr lang="en-US" sz="1800" dirty="0"/>
          </a:p>
        </p:txBody>
      </p:sp>
      <p:sp>
        <p:nvSpPr>
          <p:cNvPr id="7" name="Content Placeholder 2">
            <a:extLst>
              <a:ext uri="{FF2B5EF4-FFF2-40B4-BE49-F238E27FC236}">
                <a16:creationId xmlns:a16="http://schemas.microsoft.com/office/drawing/2014/main" id="{D09D7D04-DED9-C745-BB2C-7551FA20B38D}"/>
              </a:ext>
            </a:extLst>
          </p:cNvPr>
          <p:cNvSpPr txBox="1">
            <a:spLocks/>
          </p:cNvSpPr>
          <p:nvPr/>
        </p:nvSpPr>
        <p:spPr>
          <a:xfrm>
            <a:off x="59461" y="3200035"/>
            <a:ext cx="5233139" cy="10730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ClrTx/>
              <a:buNone/>
              <a:defRPr/>
            </a:pPr>
            <a:r>
              <a:rPr lang="en-US" sz="1350" b="1" dirty="0">
                <a:solidFill>
                  <a:prstClr val="black"/>
                </a:solidFill>
              </a:rPr>
              <a:t>Primary endpoint</a:t>
            </a:r>
          </a:p>
          <a:p>
            <a:pPr marL="171450" indent="-171450" defTabSz="685800">
              <a:spcBef>
                <a:spcPts val="750"/>
              </a:spcBef>
              <a:buClrTx/>
              <a:defRPr/>
            </a:pPr>
            <a:r>
              <a:rPr lang="en-US" sz="1350" b="1" dirty="0">
                <a:solidFill>
                  <a:prstClr val="black"/>
                </a:solidFill>
              </a:rPr>
              <a:t>Confirmed ORR</a:t>
            </a:r>
          </a:p>
          <a:p>
            <a:pPr marL="0" indent="0" defTabSz="685800">
              <a:spcBef>
                <a:spcPts val="750"/>
              </a:spcBef>
              <a:buClrTx/>
              <a:buNone/>
              <a:defRPr/>
            </a:pPr>
            <a:r>
              <a:rPr lang="en-US" sz="1350" b="1" dirty="0">
                <a:solidFill>
                  <a:prstClr val="black"/>
                </a:solidFill>
              </a:rPr>
              <a:t>Secondary endpoints</a:t>
            </a:r>
          </a:p>
          <a:p>
            <a:pPr marL="171450" indent="-171450" defTabSz="685800">
              <a:spcBef>
                <a:spcPts val="750"/>
              </a:spcBef>
              <a:buClrTx/>
              <a:defRPr/>
            </a:pPr>
            <a:r>
              <a:rPr lang="en-US" sz="1350" b="1" dirty="0">
                <a:solidFill>
                  <a:prstClr val="black"/>
                </a:solidFill>
              </a:rPr>
              <a:t>PFS, DOR, OS, safety, predictive biomarker evaluation, PK</a:t>
            </a:r>
          </a:p>
          <a:p>
            <a:pPr marL="171450" indent="-171450" defTabSz="685800">
              <a:spcBef>
                <a:spcPts val="750"/>
              </a:spcBef>
              <a:buClrTx/>
              <a:defRPr/>
            </a:pPr>
            <a:endParaRPr lang="en-US" sz="2100" dirty="0">
              <a:solidFill>
                <a:prstClr val="black"/>
              </a:solidFill>
              <a:latin typeface="Calibri" panose="020F0502020204030204"/>
            </a:endParaRPr>
          </a:p>
        </p:txBody>
      </p:sp>
      <p:sp>
        <p:nvSpPr>
          <p:cNvPr id="10" name="TextBox 9">
            <a:extLst>
              <a:ext uri="{FF2B5EF4-FFF2-40B4-BE49-F238E27FC236}">
                <a16:creationId xmlns:a16="http://schemas.microsoft.com/office/drawing/2014/main" id="{A29C45DE-560E-7E49-992F-E21ACB45C1CF}"/>
              </a:ext>
            </a:extLst>
          </p:cNvPr>
          <p:cNvSpPr txBox="1"/>
          <p:nvPr/>
        </p:nvSpPr>
        <p:spPr>
          <a:xfrm>
            <a:off x="59461" y="1253804"/>
            <a:ext cx="3713965" cy="1602191"/>
          </a:xfrm>
          <a:prstGeom prst="rect">
            <a:avLst/>
          </a:prstGeom>
          <a:solidFill>
            <a:schemeClr val="accent3">
              <a:lumMod val="20000"/>
              <a:lumOff val="80000"/>
            </a:schemeClr>
          </a:solidFill>
          <a:ln w="19050">
            <a:solidFill>
              <a:schemeClr val="accent3"/>
            </a:solidFill>
          </a:ln>
        </p:spPr>
        <p:txBody>
          <a:bodyPr wrap="square" rtlCol="0" anchor="ctr">
            <a:noAutofit/>
          </a:bodyPr>
          <a:lstStyle/>
          <a:p>
            <a:pPr marL="128588" indent="-128588" defTabSz="685800">
              <a:spcAft>
                <a:spcPts val="300"/>
              </a:spcAft>
              <a:buClr>
                <a:srgbClr val="81538A"/>
              </a:buClr>
              <a:buSzPct val="85000"/>
              <a:buFont typeface="Wingdings" pitchFamily="2" charset="2"/>
              <a:buChar char="§"/>
              <a:defRPr/>
            </a:pPr>
            <a:r>
              <a:rPr lang="en-US" sz="1200" b="1" kern="1200" dirty="0">
                <a:solidFill>
                  <a:srgbClr val="D13F40"/>
                </a:solidFill>
                <a:latin typeface="Calibri" panose="020F0502020204030204"/>
                <a:ea typeface="+mn-ea"/>
                <a:cs typeface="+mn-cs"/>
              </a:rPr>
              <a:t>Unresectable la/</a:t>
            </a:r>
            <a:r>
              <a:rPr lang="en-US" sz="1200" b="1" kern="1200" dirty="0" err="1">
                <a:solidFill>
                  <a:srgbClr val="D13F40"/>
                </a:solidFill>
                <a:latin typeface="Calibri" panose="020F0502020204030204"/>
                <a:ea typeface="+mn-ea"/>
                <a:cs typeface="+mn-cs"/>
              </a:rPr>
              <a:t>mUC</a:t>
            </a:r>
            <a:r>
              <a:rPr lang="en-US" sz="1200" b="1" kern="1200" dirty="0">
                <a:solidFill>
                  <a:srgbClr val="D13F40"/>
                </a:solidFill>
                <a:latin typeface="Calibri" panose="020F0502020204030204"/>
                <a:ea typeface="+mn-ea"/>
                <a:cs typeface="+mn-cs"/>
              </a:rPr>
              <a:t> with prespecified </a:t>
            </a:r>
            <a:r>
              <a:rPr lang="en-US" sz="1200" b="1" i="1" kern="1200" dirty="0">
                <a:solidFill>
                  <a:srgbClr val="D13F40"/>
                </a:solidFill>
                <a:latin typeface="Calibri" panose="020F0502020204030204"/>
                <a:ea typeface="+mn-ea"/>
                <a:cs typeface="+mn-cs"/>
              </a:rPr>
              <a:t>FGFR3/2</a:t>
            </a:r>
            <a:r>
              <a:rPr lang="en-US" sz="1200" b="1" kern="1200" dirty="0">
                <a:solidFill>
                  <a:srgbClr val="D13F40"/>
                </a:solidFill>
                <a:latin typeface="Calibri" panose="020F0502020204030204"/>
                <a:ea typeface="+mn-ea"/>
                <a:cs typeface="+mn-cs"/>
              </a:rPr>
              <a:t> alterations</a:t>
            </a:r>
          </a:p>
          <a:p>
            <a:pPr marL="128588" indent="-128588" defTabSz="685800">
              <a:spcAft>
                <a:spcPts val="300"/>
              </a:spcAft>
              <a:buClr>
                <a:srgbClr val="81538A"/>
              </a:buClr>
              <a:buSzPct val="85000"/>
              <a:buFont typeface="Wingdings" pitchFamily="2" charset="2"/>
              <a:buChar char="§"/>
              <a:defRPr/>
            </a:pPr>
            <a:r>
              <a:rPr lang="en-US" sz="1200" b="1" kern="1200" dirty="0">
                <a:solidFill>
                  <a:srgbClr val="D13F40"/>
                </a:solidFill>
                <a:latin typeface="Calibri" panose="020F0502020204030204"/>
                <a:ea typeface="+mn-ea"/>
                <a:cs typeface="+mn-cs"/>
              </a:rPr>
              <a:t>ECOG PS 0-2</a:t>
            </a:r>
          </a:p>
          <a:p>
            <a:pPr marL="128588" indent="-128588" defTabSz="685800">
              <a:spcAft>
                <a:spcPts val="300"/>
              </a:spcAft>
              <a:buClr>
                <a:srgbClr val="81538A"/>
              </a:buClr>
              <a:buSzPct val="85000"/>
              <a:buFont typeface="Wingdings" pitchFamily="2" charset="2"/>
              <a:buChar char="§"/>
              <a:defRPr/>
            </a:pPr>
            <a:r>
              <a:rPr lang="en-US" sz="1200" b="1" kern="1200" dirty="0">
                <a:solidFill>
                  <a:srgbClr val="D13F40"/>
                </a:solidFill>
                <a:latin typeface="Calibri" panose="020F0502020204030204"/>
                <a:ea typeface="+mn-ea"/>
                <a:cs typeface="+mn-cs"/>
              </a:rPr>
              <a:t>History of disease progression during or after ≥1 line of prior systemic chemotherapy, or within 12 months after receiving (neo)adjuvant chemotherapy in the metastatic setting </a:t>
            </a:r>
            <a:br>
              <a:rPr lang="en-US" sz="1200" b="1" kern="1200" dirty="0">
                <a:solidFill>
                  <a:srgbClr val="D13F40"/>
                </a:solidFill>
                <a:latin typeface="Calibri" panose="020F0502020204030204"/>
                <a:ea typeface="+mn-ea"/>
                <a:cs typeface="+mn-cs"/>
              </a:rPr>
            </a:br>
            <a:r>
              <a:rPr lang="en-US" sz="1200" b="1" kern="1200" dirty="0">
                <a:solidFill>
                  <a:srgbClr val="D13F40"/>
                </a:solidFill>
                <a:latin typeface="Calibri" panose="020F0502020204030204"/>
                <a:ea typeface="+mn-ea"/>
                <a:cs typeface="+mn-cs"/>
              </a:rPr>
              <a:t>(chemo-refractory patients)</a:t>
            </a:r>
          </a:p>
          <a:p>
            <a:pPr marL="128588" indent="-128588" defTabSz="685800">
              <a:spcAft>
                <a:spcPts val="300"/>
              </a:spcAft>
              <a:buClr>
                <a:srgbClr val="81538A"/>
              </a:buClr>
              <a:buSzPct val="85000"/>
              <a:buFont typeface="Wingdings" pitchFamily="2" charset="2"/>
              <a:buChar char="§"/>
              <a:defRPr/>
            </a:pPr>
            <a:r>
              <a:rPr lang="en-US" sz="1200" b="1" kern="1200" dirty="0">
                <a:solidFill>
                  <a:srgbClr val="D13F40"/>
                </a:solidFill>
                <a:latin typeface="Calibri" panose="020F0502020204030204"/>
                <a:ea typeface="+mn-ea"/>
                <a:cs typeface="+mn-cs"/>
              </a:rPr>
              <a:t>Cisplatin ineligible (for impaired renal function or </a:t>
            </a:r>
            <a:br>
              <a:rPr lang="en-US" sz="1200" b="1" kern="1200" dirty="0">
                <a:solidFill>
                  <a:srgbClr val="D13F40"/>
                </a:solidFill>
                <a:latin typeface="Calibri" panose="020F0502020204030204"/>
                <a:ea typeface="+mn-ea"/>
                <a:cs typeface="+mn-cs"/>
              </a:rPr>
            </a:br>
            <a:r>
              <a:rPr lang="en-US" sz="1200" b="1" kern="1200" dirty="0">
                <a:solidFill>
                  <a:srgbClr val="D13F40"/>
                </a:solidFill>
                <a:latin typeface="Calibri" panose="020F0502020204030204"/>
                <a:ea typeface="+mn-ea"/>
                <a:cs typeface="+mn-cs"/>
              </a:rPr>
              <a:t>peripheral neuropathy) </a:t>
            </a:r>
          </a:p>
          <a:p>
            <a:pPr marL="128588" indent="-128588" defTabSz="685800">
              <a:spcAft>
                <a:spcPts val="300"/>
              </a:spcAft>
              <a:buClr>
                <a:srgbClr val="81538A"/>
              </a:buClr>
              <a:buSzPct val="85000"/>
              <a:buFont typeface="Wingdings" pitchFamily="2" charset="2"/>
              <a:buChar char="§"/>
              <a:defRPr/>
            </a:pPr>
            <a:r>
              <a:rPr lang="en-US" sz="1200" b="1" kern="1200" dirty="0">
                <a:solidFill>
                  <a:srgbClr val="D13F40"/>
                </a:solidFill>
                <a:latin typeface="Calibri" panose="020F0502020204030204"/>
                <a:ea typeface="+mn-ea"/>
                <a:cs typeface="+mn-cs"/>
              </a:rPr>
              <a:t>Chemotherapy-naïve</a:t>
            </a:r>
          </a:p>
        </p:txBody>
      </p:sp>
      <p:sp>
        <p:nvSpPr>
          <p:cNvPr id="12" name="Rectangle 11">
            <a:extLst>
              <a:ext uri="{FF2B5EF4-FFF2-40B4-BE49-F238E27FC236}">
                <a16:creationId xmlns:a16="http://schemas.microsoft.com/office/drawing/2014/main" id="{84357F70-8362-C443-A22D-750FFCEDCAA3}"/>
              </a:ext>
            </a:extLst>
          </p:cNvPr>
          <p:cNvSpPr/>
          <p:nvPr/>
        </p:nvSpPr>
        <p:spPr>
          <a:xfrm>
            <a:off x="4903161" y="1434585"/>
            <a:ext cx="2214844" cy="822959"/>
          </a:xfrm>
          <a:prstGeom prst="rect">
            <a:avLst/>
          </a:prstGeom>
          <a:solidFill>
            <a:schemeClr val="accent6">
              <a:lumMod val="20000"/>
              <a:lumOff val="80000"/>
            </a:schemeClr>
          </a:solidFill>
          <a:ln w="19050">
            <a:solidFill>
              <a:schemeClr val="accent4"/>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685800">
              <a:buClrTx/>
              <a:defRPr/>
            </a:pPr>
            <a:r>
              <a:rPr lang="en-US" sz="1050" kern="1200" dirty="0">
                <a:solidFill>
                  <a:srgbClr val="D13F40"/>
                </a:solidFill>
                <a:latin typeface="Calibri" panose="020F0502020204030204"/>
                <a:ea typeface="Verdana" panose="020B0604030504040204" pitchFamily="34" charset="0"/>
                <a:cs typeface="Verdana" panose="020B0604030504040204" pitchFamily="34" charset="0"/>
              </a:rPr>
              <a:t>Erdafitinib 10 mg/d </a:t>
            </a:r>
          </a:p>
          <a:p>
            <a:pPr algn="ctr" defTabSz="685800">
              <a:buClrTx/>
              <a:defRPr/>
            </a:pPr>
            <a:r>
              <a:rPr lang="en-US" sz="1050" kern="1200" dirty="0">
                <a:solidFill>
                  <a:srgbClr val="D13F40"/>
                </a:solidFill>
                <a:latin typeface="Calibri" panose="020F0502020204030204"/>
                <a:ea typeface="Verdana" panose="020B0604030504040204" pitchFamily="34" charset="0"/>
                <a:cs typeface="Verdana" panose="020B0604030504040204" pitchFamily="34" charset="0"/>
              </a:rPr>
              <a:t>7 days on/7 days off </a:t>
            </a:r>
          </a:p>
          <a:p>
            <a:pPr algn="ctr" defTabSz="685800">
              <a:buClrTx/>
              <a:defRPr/>
            </a:pPr>
            <a:r>
              <a:rPr lang="en-US" sz="1050" kern="1200" dirty="0">
                <a:solidFill>
                  <a:srgbClr val="D13F40"/>
                </a:solidFill>
                <a:latin typeface="Calibri" panose="020F0502020204030204"/>
                <a:ea typeface="Verdana" panose="020B0604030504040204" pitchFamily="34" charset="0"/>
                <a:cs typeface="Verdana" panose="020B0604030504040204" pitchFamily="34" charset="0"/>
              </a:rPr>
              <a:t>Locally advanced UC</a:t>
            </a:r>
          </a:p>
        </p:txBody>
      </p:sp>
      <p:sp>
        <p:nvSpPr>
          <p:cNvPr id="13" name="Rectangle 12">
            <a:extLst>
              <a:ext uri="{FF2B5EF4-FFF2-40B4-BE49-F238E27FC236}">
                <a16:creationId xmlns:a16="http://schemas.microsoft.com/office/drawing/2014/main" id="{DFD203CB-6973-724A-BA44-C75FD8DEE3FF}"/>
              </a:ext>
            </a:extLst>
          </p:cNvPr>
          <p:cNvSpPr/>
          <p:nvPr/>
        </p:nvSpPr>
        <p:spPr>
          <a:xfrm rot="16200000">
            <a:off x="4559809" y="1772987"/>
            <a:ext cx="822960" cy="149321"/>
          </a:xfrm>
          <a:prstGeom prst="rect">
            <a:avLst/>
          </a:prstGeom>
          <a:solidFill>
            <a:schemeClr val="accent4"/>
          </a:solidFill>
          <a:ln w="15875">
            <a:solidFill>
              <a:schemeClr val="accent2"/>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685800">
              <a:buClrTx/>
              <a:defRPr/>
            </a:pPr>
            <a:r>
              <a:rPr lang="en-US" sz="900" b="1" kern="1200" dirty="0">
                <a:solidFill>
                  <a:prstClr val="white"/>
                </a:solidFill>
                <a:latin typeface="Verdana" panose="020B0604030504040204" pitchFamily="34" charset="0"/>
                <a:ea typeface="Verdana" panose="020B0604030504040204" pitchFamily="34" charset="0"/>
                <a:cs typeface="Verdana" panose="020B0604030504040204" pitchFamily="34" charset="0"/>
              </a:rPr>
              <a:t>Regimen 1 </a:t>
            </a:r>
          </a:p>
        </p:txBody>
      </p:sp>
      <p:sp>
        <p:nvSpPr>
          <p:cNvPr id="14" name="Rectangle 13">
            <a:extLst>
              <a:ext uri="{FF2B5EF4-FFF2-40B4-BE49-F238E27FC236}">
                <a16:creationId xmlns:a16="http://schemas.microsoft.com/office/drawing/2014/main" id="{0A01DA6B-73EE-9D4D-844E-97AECED177D4}"/>
              </a:ext>
            </a:extLst>
          </p:cNvPr>
          <p:cNvSpPr/>
          <p:nvPr/>
        </p:nvSpPr>
        <p:spPr>
          <a:xfrm>
            <a:off x="4893431" y="2397260"/>
            <a:ext cx="2235725" cy="822962"/>
          </a:xfrm>
          <a:prstGeom prst="rect">
            <a:avLst/>
          </a:prstGeom>
          <a:solidFill>
            <a:schemeClr val="accent6">
              <a:lumMod val="20000"/>
              <a:lumOff val="80000"/>
            </a:schemeClr>
          </a:solidFill>
          <a:ln w="19050">
            <a:solidFill>
              <a:schemeClr val="accent1"/>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685800">
              <a:buClrTx/>
              <a:defRPr/>
            </a:pPr>
            <a:r>
              <a:rPr lang="en-US" sz="1050" kern="1200" dirty="0">
                <a:solidFill>
                  <a:srgbClr val="D13F40"/>
                </a:solidFill>
                <a:latin typeface="Calibri" panose="020F0502020204030204"/>
                <a:ea typeface="Verdana" panose="020B0604030504040204" pitchFamily="34" charset="0"/>
                <a:cs typeface="Verdana" panose="020B0604030504040204" pitchFamily="34" charset="0"/>
              </a:rPr>
              <a:t>Erdafitinib 6 mg/d </a:t>
            </a:r>
          </a:p>
        </p:txBody>
      </p:sp>
      <p:sp>
        <p:nvSpPr>
          <p:cNvPr id="15" name="Rectangle 14">
            <a:extLst>
              <a:ext uri="{FF2B5EF4-FFF2-40B4-BE49-F238E27FC236}">
                <a16:creationId xmlns:a16="http://schemas.microsoft.com/office/drawing/2014/main" id="{E536D590-F0FE-F345-A5F4-1476A2D2A02E}"/>
              </a:ext>
            </a:extLst>
          </p:cNvPr>
          <p:cNvSpPr/>
          <p:nvPr/>
        </p:nvSpPr>
        <p:spPr>
          <a:xfrm rot="16200000">
            <a:off x="4574015" y="2726406"/>
            <a:ext cx="822960" cy="164669"/>
          </a:xfrm>
          <a:prstGeom prst="rect">
            <a:avLst/>
          </a:prstGeom>
          <a:solidFill>
            <a:schemeClr val="accent1"/>
          </a:solidFill>
          <a:ln w="15875">
            <a:noFill/>
          </a:ln>
        </p:spPr>
        <p:style>
          <a:lnRef idx="1">
            <a:schemeClr val="accent5"/>
          </a:lnRef>
          <a:fillRef idx="2">
            <a:schemeClr val="accent5"/>
          </a:fillRef>
          <a:effectRef idx="1">
            <a:schemeClr val="accent5"/>
          </a:effectRef>
          <a:fontRef idx="minor">
            <a:schemeClr val="dk1"/>
          </a:fontRef>
        </p:style>
        <p:txBody>
          <a:bodyPr rtlCol="0" anchor="ctr"/>
          <a:lstStyle/>
          <a:p>
            <a:pPr algn="ctr" defTabSz="685800">
              <a:buClrTx/>
              <a:defRPr/>
            </a:pPr>
            <a:r>
              <a:rPr lang="en-US" sz="900" b="1" kern="1200" dirty="0">
                <a:solidFill>
                  <a:prstClr val="white"/>
                </a:solidFill>
                <a:latin typeface="Verdana" panose="020B0604030504040204" pitchFamily="34" charset="0"/>
                <a:ea typeface="Verdana" panose="020B0604030504040204" pitchFamily="34" charset="0"/>
                <a:cs typeface="Verdana" panose="020B0604030504040204" pitchFamily="34" charset="0"/>
              </a:rPr>
              <a:t>Regimen 2 </a:t>
            </a:r>
          </a:p>
        </p:txBody>
      </p:sp>
      <p:sp>
        <p:nvSpPr>
          <p:cNvPr id="16" name="Rectangle 15">
            <a:extLst>
              <a:ext uri="{FF2B5EF4-FFF2-40B4-BE49-F238E27FC236}">
                <a16:creationId xmlns:a16="http://schemas.microsoft.com/office/drawing/2014/main" id="{942FBFD0-A1D2-9A49-8FA7-9F5C5B543AD9}"/>
              </a:ext>
            </a:extLst>
          </p:cNvPr>
          <p:cNvSpPr/>
          <p:nvPr/>
        </p:nvSpPr>
        <p:spPr>
          <a:xfrm>
            <a:off x="7311026" y="1431073"/>
            <a:ext cx="1346010" cy="1788124"/>
          </a:xfrm>
          <a:prstGeom prst="rect">
            <a:avLst/>
          </a:prstGeom>
          <a:noFill/>
          <a:ln w="19050">
            <a:solidFill>
              <a:schemeClr val="accent3"/>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685800">
              <a:buClrTx/>
              <a:defRPr/>
            </a:pPr>
            <a:r>
              <a:rPr lang="en-US" sz="1050" b="1" kern="1200" dirty="0">
                <a:solidFill>
                  <a:srgbClr val="D13F40"/>
                </a:solidFill>
                <a:latin typeface="Calibri Light" panose="020F0302020204030204"/>
                <a:ea typeface="Verdana" panose="020B0604030504040204" pitchFamily="34" charset="0"/>
                <a:cs typeface="Verdana" panose="020B0604030504040204" pitchFamily="34" charset="0"/>
              </a:rPr>
              <a:t>Erdafitinib 8 mg/d with potential for uptitration to </a:t>
            </a:r>
          </a:p>
          <a:p>
            <a:pPr algn="ctr" defTabSz="685800">
              <a:buClrTx/>
              <a:defRPr/>
            </a:pPr>
            <a:r>
              <a:rPr lang="en-US" sz="1050" b="1" kern="1200" dirty="0">
                <a:solidFill>
                  <a:srgbClr val="D13F40"/>
                </a:solidFill>
                <a:latin typeface="Calibri Light" panose="020F0302020204030204"/>
                <a:ea typeface="Verdana" panose="020B0604030504040204" pitchFamily="34" charset="0"/>
                <a:cs typeface="Verdana" panose="020B0604030504040204" pitchFamily="34" charset="0"/>
              </a:rPr>
              <a:t>9 mg/d</a:t>
            </a:r>
          </a:p>
          <a:p>
            <a:pPr algn="ctr" defTabSz="685800">
              <a:buClrTx/>
              <a:defRPr/>
            </a:pPr>
            <a:endParaRPr lang="en-US" sz="1050" b="1" kern="1200" dirty="0">
              <a:solidFill>
                <a:srgbClr val="D13F40"/>
              </a:solidFill>
              <a:latin typeface="Calibri Light" panose="020F0302020204030204"/>
              <a:ea typeface="Verdana" panose="020B0604030504040204" pitchFamily="34" charset="0"/>
              <a:cs typeface="Verdana" panose="020B0604030504040204" pitchFamily="34" charset="0"/>
            </a:endParaRPr>
          </a:p>
          <a:p>
            <a:pPr algn="ctr" defTabSz="685800">
              <a:buClrTx/>
              <a:defRPr/>
            </a:pPr>
            <a:r>
              <a:rPr lang="en-US" sz="1050" b="1" kern="1200" dirty="0">
                <a:solidFill>
                  <a:srgbClr val="D13F40"/>
                </a:solidFill>
                <a:latin typeface="Calibri Light" panose="020F0302020204030204"/>
                <a:ea typeface="Verdana" panose="020B0604030504040204" pitchFamily="34" charset="0"/>
                <a:cs typeface="Verdana" panose="020B0604030504040204" pitchFamily="34" charset="0"/>
              </a:rPr>
              <a:t>(n=99)</a:t>
            </a:r>
          </a:p>
        </p:txBody>
      </p:sp>
      <p:sp>
        <p:nvSpPr>
          <p:cNvPr id="17" name="Rectangle 16">
            <a:extLst>
              <a:ext uri="{FF2B5EF4-FFF2-40B4-BE49-F238E27FC236}">
                <a16:creationId xmlns:a16="http://schemas.microsoft.com/office/drawing/2014/main" id="{8B124FAB-3CC9-DB41-8F42-9AC368239C25}"/>
              </a:ext>
            </a:extLst>
          </p:cNvPr>
          <p:cNvSpPr/>
          <p:nvPr/>
        </p:nvSpPr>
        <p:spPr>
          <a:xfrm>
            <a:off x="7315872" y="1431072"/>
            <a:ext cx="1350688" cy="263944"/>
          </a:xfrm>
          <a:prstGeom prst="rect">
            <a:avLst/>
          </a:prstGeom>
          <a:solidFill>
            <a:schemeClr val="accent3"/>
          </a:solidFill>
          <a:ln w="15875">
            <a:solidFill>
              <a:schemeClr val="accent3"/>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685800">
              <a:buClrTx/>
              <a:defRPr/>
            </a:pPr>
            <a:r>
              <a:rPr lang="en-US" sz="900" b="1" kern="1200" dirty="0">
                <a:solidFill>
                  <a:prstClr val="white"/>
                </a:solidFill>
                <a:latin typeface="Verdana" panose="020B0604030504040204" pitchFamily="34" charset="0"/>
                <a:ea typeface="Verdana" panose="020B0604030504040204" pitchFamily="34" charset="0"/>
                <a:cs typeface="Verdana" panose="020B0604030504040204" pitchFamily="34" charset="0"/>
              </a:rPr>
              <a:t>Regimen 3</a:t>
            </a:r>
            <a:endParaRPr lang="en-US" sz="900" b="1" kern="1200" baseline="300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Right Brace 17">
            <a:extLst>
              <a:ext uri="{FF2B5EF4-FFF2-40B4-BE49-F238E27FC236}">
                <a16:creationId xmlns:a16="http://schemas.microsoft.com/office/drawing/2014/main" id="{6E0F071D-B37C-7F49-9839-40B54A33F203}"/>
              </a:ext>
            </a:extLst>
          </p:cNvPr>
          <p:cNvSpPr/>
          <p:nvPr/>
        </p:nvSpPr>
        <p:spPr>
          <a:xfrm rot="10800000">
            <a:off x="4584197" y="1649748"/>
            <a:ext cx="290610" cy="1290914"/>
          </a:xfrm>
          <a:prstGeom prst="rightBrace">
            <a:avLst>
              <a:gd name="adj1" fmla="val 0"/>
              <a:gd name="adj2" fmla="val 49084"/>
            </a:avLst>
          </a:prstGeom>
          <a:ln w="12700">
            <a:solidFill>
              <a:schemeClr val="accent6"/>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685800">
              <a:buClrTx/>
              <a:defRPr/>
            </a:pPr>
            <a:endParaRPr lang="en-US" sz="1350" kern="1200" dirty="0">
              <a:solidFill>
                <a:prstClr val="black"/>
              </a:solidFill>
              <a:latin typeface="Calibri" panose="020F0502020204030204"/>
            </a:endParaRPr>
          </a:p>
        </p:txBody>
      </p:sp>
      <p:sp>
        <p:nvSpPr>
          <p:cNvPr id="19" name="Rectangle 18">
            <a:extLst>
              <a:ext uri="{FF2B5EF4-FFF2-40B4-BE49-F238E27FC236}">
                <a16:creationId xmlns:a16="http://schemas.microsoft.com/office/drawing/2014/main" id="{92EFAB17-490F-C349-9FD2-E04C759A92B1}"/>
              </a:ext>
            </a:extLst>
          </p:cNvPr>
          <p:cNvSpPr/>
          <p:nvPr/>
        </p:nvSpPr>
        <p:spPr>
          <a:xfrm rot="16200000">
            <a:off x="3134606" y="2082488"/>
            <a:ext cx="1776606" cy="455324"/>
          </a:xfrm>
          <a:prstGeom prst="rect">
            <a:avLst/>
          </a:prstGeom>
          <a:solidFill>
            <a:schemeClr val="accent6"/>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buClrTx/>
              <a:defRPr/>
            </a:pPr>
            <a:endParaRPr lang="en-US" sz="1200" b="1" kern="1200" dirty="0">
              <a:solidFill>
                <a:prstClr val="white"/>
              </a:solidFill>
              <a:latin typeface="Calibri Light" panose="020F0302020204030204"/>
              <a:ea typeface="Verdana" panose="020B0604030504040204" pitchFamily="34" charset="0"/>
              <a:cs typeface="Verdana" panose="020B0604030504040204" pitchFamily="34" charset="0"/>
            </a:endParaRPr>
          </a:p>
          <a:p>
            <a:pPr algn="ctr" defTabSz="685800">
              <a:buClrTx/>
              <a:defRPr/>
            </a:pPr>
            <a:r>
              <a:rPr lang="en-US" sz="1200" b="1" kern="1200" dirty="0">
                <a:solidFill>
                  <a:prstClr val="white"/>
                </a:solidFill>
                <a:latin typeface="Calibri Light" panose="020F0302020204030204"/>
                <a:ea typeface="Verdana" panose="020B0604030504040204" pitchFamily="34" charset="0"/>
                <a:cs typeface="Verdana" panose="020B0604030504040204" pitchFamily="34" charset="0"/>
              </a:rPr>
              <a:t>Screening for </a:t>
            </a:r>
            <a:r>
              <a:rPr lang="en-US" sz="1200" b="1" i="1" kern="1200" dirty="0">
                <a:solidFill>
                  <a:prstClr val="white"/>
                </a:solidFill>
                <a:latin typeface="Calibri Light" panose="020F0302020204030204"/>
                <a:ea typeface="Verdana" panose="020B0604030504040204" pitchFamily="34" charset="0"/>
                <a:cs typeface="Verdana" panose="020B0604030504040204" pitchFamily="34" charset="0"/>
              </a:rPr>
              <a:t>FGFR</a:t>
            </a:r>
            <a:r>
              <a:rPr lang="en-US" sz="1200" b="1" kern="1200" dirty="0">
                <a:solidFill>
                  <a:prstClr val="white"/>
                </a:solidFill>
                <a:latin typeface="Calibri Light" panose="020F0302020204030204"/>
                <a:ea typeface="Verdana" panose="020B0604030504040204" pitchFamily="34" charset="0"/>
                <a:cs typeface="Verdana" panose="020B0604030504040204" pitchFamily="34" charset="0"/>
              </a:rPr>
              <a:t> fusions/mutations</a:t>
            </a:r>
          </a:p>
          <a:p>
            <a:pPr algn="ctr" defTabSz="685800">
              <a:buClrTx/>
              <a:defRPr/>
            </a:pPr>
            <a:endParaRPr lang="en-US" sz="1200" kern="1200" dirty="0">
              <a:solidFill>
                <a:prstClr val="white"/>
              </a:solidFill>
              <a:latin typeface="Calibri Light" panose="020F0302020204030204"/>
              <a:ea typeface="Verdana" panose="020B0604030504040204" pitchFamily="34" charset="0"/>
              <a:cs typeface="Verdana" panose="020B0604030504040204" pitchFamily="34" charset="0"/>
            </a:endParaRPr>
          </a:p>
        </p:txBody>
      </p:sp>
      <p:sp>
        <p:nvSpPr>
          <p:cNvPr id="20" name="TextBox 19">
            <a:extLst>
              <a:ext uri="{FF2B5EF4-FFF2-40B4-BE49-F238E27FC236}">
                <a16:creationId xmlns:a16="http://schemas.microsoft.com/office/drawing/2014/main" id="{E72E5B50-5F4A-F845-B8E1-F78E79385987}"/>
              </a:ext>
            </a:extLst>
          </p:cNvPr>
          <p:cNvSpPr txBox="1"/>
          <p:nvPr/>
        </p:nvSpPr>
        <p:spPr>
          <a:xfrm rot="16200000">
            <a:off x="3698903" y="2184391"/>
            <a:ext cx="1510884" cy="230832"/>
          </a:xfrm>
          <a:prstGeom prst="rect">
            <a:avLst/>
          </a:prstGeom>
          <a:noFill/>
        </p:spPr>
        <p:txBody>
          <a:bodyPr wrap="square" rtlCol="0">
            <a:spAutoFit/>
          </a:bodyPr>
          <a:lstStyle/>
          <a:p>
            <a:pPr algn="ctr" defTabSz="685800" fontAlgn="base">
              <a:spcBef>
                <a:spcPct val="0"/>
              </a:spcBef>
              <a:spcAft>
                <a:spcPct val="0"/>
              </a:spcAft>
              <a:buClrTx/>
              <a:defRPr/>
            </a:pPr>
            <a:r>
              <a:rPr lang="en-US" sz="900" b="1" kern="1200" dirty="0">
                <a:solidFill>
                  <a:srgbClr val="D13F40"/>
                </a:solidFill>
                <a:latin typeface="Calibri Light" panose="020F0302020204030204"/>
                <a:ea typeface="Verdana" panose="020B0604030504040204" pitchFamily="34" charset="0"/>
                <a:cs typeface="Verdana" panose="020B0604030504040204" pitchFamily="34" charset="0"/>
              </a:rPr>
              <a:t>Randomized 1:1 </a:t>
            </a:r>
          </a:p>
        </p:txBody>
      </p:sp>
      <p:sp>
        <p:nvSpPr>
          <p:cNvPr id="21" name="Content Placeholder 2">
            <a:extLst>
              <a:ext uri="{FF2B5EF4-FFF2-40B4-BE49-F238E27FC236}">
                <a16:creationId xmlns:a16="http://schemas.microsoft.com/office/drawing/2014/main" id="{283EEA19-4624-9F46-9787-9582E0A509C5}"/>
              </a:ext>
            </a:extLst>
          </p:cNvPr>
          <p:cNvSpPr txBox="1">
            <a:spLocks/>
          </p:cNvSpPr>
          <p:nvPr/>
        </p:nvSpPr>
        <p:spPr>
          <a:xfrm>
            <a:off x="3958411" y="920936"/>
            <a:ext cx="4698625" cy="329162"/>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600"/>
              </a:spcAft>
              <a:buClr>
                <a:srgbClr val="B3BE02"/>
              </a:buClr>
              <a:buFont typeface="Arial" panose="020B0604020202020204" pitchFamily="34" charset="0"/>
              <a:buChar char="•"/>
              <a:defRPr sz="2400" kern="1200">
                <a:solidFill>
                  <a:schemeClr val="accent2"/>
                </a:solidFill>
                <a:latin typeface="+mn-lt"/>
                <a:ea typeface="+mn-ea"/>
                <a:cs typeface="+mn-cs"/>
              </a:defRPr>
            </a:lvl1pPr>
            <a:lvl2pPr marL="685800" indent="-228600" algn="l" defTabSz="914400" rtl="0" eaLnBrk="1" latinLnBrk="0" hangingPunct="1">
              <a:lnSpc>
                <a:spcPct val="100000"/>
              </a:lnSpc>
              <a:spcBef>
                <a:spcPts val="0"/>
              </a:spcBef>
              <a:spcAft>
                <a:spcPts val="600"/>
              </a:spcAft>
              <a:buClr>
                <a:srgbClr val="B3BE02"/>
              </a:buClr>
              <a:buFont typeface="Cambria" panose="02040503050406030204" pitchFamily="18" charset="0"/>
              <a:buChar char="⎼"/>
              <a:defRPr sz="2000" kern="1200">
                <a:solidFill>
                  <a:schemeClr val="accent2"/>
                </a:solidFill>
                <a:latin typeface="+mn-lt"/>
                <a:ea typeface="+mn-ea"/>
                <a:cs typeface="+mn-cs"/>
              </a:defRPr>
            </a:lvl2pPr>
            <a:lvl3pPr marL="1143000" indent="-228600" algn="l" defTabSz="914400" rtl="0" eaLnBrk="1" latinLnBrk="0" hangingPunct="1">
              <a:lnSpc>
                <a:spcPct val="100000"/>
              </a:lnSpc>
              <a:spcBef>
                <a:spcPts val="0"/>
              </a:spcBef>
              <a:spcAft>
                <a:spcPts val="600"/>
              </a:spcAft>
              <a:buClr>
                <a:srgbClr val="B3BE02"/>
              </a:buClr>
              <a:buFont typeface="Wingdings" pitchFamily="2" charset="2"/>
              <a:buChar char="§"/>
              <a:defRPr sz="1800" kern="1200">
                <a:solidFill>
                  <a:schemeClr val="accent2"/>
                </a:solidFill>
                <a:latin typeface="+mn-lt"/>
                <a:ea typeface="+mn-ea"/>
                <a:cs typeface="+mn-cs"/>
              </a:defRPr>
            </a:lvl3pPr>
            <a:lvl4pPr marL="1600200" indent="-228600" algn="l" defTabSz="914400" rtl="0" eaLnBrk="1" latinLnBrk="0" hangingPunct="1">
              <a:lnSpc>
                <a:spcPct val="100000"/>
              </a:lnSpc>
              <a:spcBef>
                <a:spcPts val="0"/>
              </a:spcBef>
              <a:spcAft>
                <a:spcPts val="600"/>
              </a:spcAft>
              <a:buClr>
                <a:srgbClr val="B3BE02"/>
              </a:buClr>
              <a:buFont typeface="Courier New" panose="02070309020205020404" pitchFamily="49" charset="0"/>
              <a:buChar char="o"/>
              <a:defRPr sz="1600" kern="1200">
                <a:solidFill>
                  <a:schemeClr val="accent2"/>
                </a:solidFill>
                <a:latin typeface="+mn-lt"/>
                <a:ea typeface="+mn-ea"/>
                <a:cs typeface="+mn-cs"/>
              </a:defRPr>
            </a:lvl4pPr>
            <a:lvl5pPr marL="2057400" indent="-228600" algn="l" defTabSz="914400" rtl="0" eaLnBrk="1" latinLnBrk="0" hangingPunct="1">
              <a:lnSpc>
                <a:spcPct val="100000"/>
              </a:lnSpc>
              <a:spcBef>
                <a:spcPts val="600"/>
              </a:spcBef>
              <a:buClr>
                <a:schemeClr val="accent1">
                  <a:lumMod val="75000"/>
                </a:schemeClr>
              </a:buClr>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Aft>
                <a:spcPts val="450"/>
              </a:spcAft>
              <a:buClr>
                <a:srgbClr val="81538A"/>
              </a:buClr>
              <a:buSzPct val="85000"/>
              <a:buFont typeface="Wingdings" pitchFamily="2" charset="2"/>
              <a:buChar char="§"/>
              <a:defRPr/>
            </a:pPr>
            <a:r>
              <a:rPr lang="en-US" sz="1500" b="1" dirty="0">
                <a:solidFill>
                  <a:srgbClr val="D13F40"/>
                </a:solidFill>
                <a:latin typeface="Calibri" panose="020F0502020204030204"/>
              </a:rPr>
              <a:t>15-20% of patients with MIBC have </a:t>
            </a:r>
            <a:r>
              <a:rPr lang="en-US" sz="1500" b="1" i="1" dirty="0">
                <a:solidFill>
                  <a:srgbClr val="D13F40"/>
                </a:solidFill>
                <a:latin typeface="Calibri" panose="020F0502020204030204"/>
              </a:rPr>
              <a:t>FGFR</a:t>
            </a:r>
            <a:r>
              <a:rPr lang="en-US" sz="1500" b="1" dirty="0">
                <a:solidFill>
                  <a:srgbClr val="D13F40"/>
                </a:solidFill>
                <a:latin typeface="Calibri" panose="020F0502020204030204"/>
              </a:rPr>
              <a:t> alterations</a:t>
            </a:r>
            <a:r>
              <a:rPr lang="en-US" sz="1500" b="1" baseline="30000" dirty="0">
                <a:solidFill>
                  <a:srgbClr val="D13F40"/>
                </a:solidFill>
                <a:latin typeface="Calibri" panose="020F0502020204030204"/>
              </a:rPr>
              <a:t>2</a:t>
            </a:r>
            <a:endParaRPr lang="en-US" sz="1500" b="1" dirty="0">
              <a:solidFill>
                <a:srgbClr val="D13F40"/>
              </a:solidFill>
              <a:latin typeface="Calibri" panose="020F0502020204030204"/>
            </a:endParaRPr>
          </a:p>
          <a:p>
            <a:pPr marL="171450" indent="-171450" defTabSz="685800">
              <a:spcAft>
                <a:spcPts val="450"/>
              </a:spcAft>
              <a:defRPr/>
            </a:pPr>
            <a:endParaRPr lang="en-US" sz="1350" b="1" dirty="0">
              <a:solidFill>
                <a:srgbClr val="D13F40"/>
              </a:solidFill>
              <a:latin typeface="Calibri" panose="020F0502020204030204"/>
            </a:endParaRPr>
          </a:p>
        </p:txBody>
      </p:sp>
      <p:graphicFrame>
        <p:nvGraphicFramePr>
          <p:cNvPr id="22" name="Table 21">
            <a:extLst>
              <a:ext uri="{FF2B5EF4-FFF2-40B4-BE49-F238E27FC236}">
                <a16:creationId xmlns:a16="http://schemas.microsoft.com/office/drawing/2014/main" id="{A16BC8C3-AE11-D646-8631-E3DD09957FEF}"/>
              </a:ext>
            </a:extLst>
          </p:cNvPr>
          <p:cNvGraphicFramePr>
            <a:graphicFrameLocks noGrp="1"/>
          </p:cNvGraphicFramePr>
          <p:nvPr/>
        </p:nvGraphicFramePr>
        <p:xfrm>
          <a:off x="5209680" y="3280062"/>
          <a:ext cx="3535819" cy="1034442"/>
        </p:xfrm>
        <a:graphic>
          <a:graphicData uri="http://schemas.openxmlformats.org/drawingml/2006/table">
            <a:tbl>
              <a:tblPr firstRow="1" bandRow="1">
                <a:tableStyleId>{073A0DAA-6AF3-43AB-8588-CEC1D06C72B9}</a:tableStyleId>
              </a:tblPr>
              <a:tblGrid>
                <a:gridCol w="2514512">
                  <a:extLst>
                    <a:ext uri="{9D8B030D-6E8A-4147-A177-3AD203B41FA5}">
                      <a16:colId xmlns:a16="http://schemas.microsoft.com/office/drawing/2014/main" val="2989365708"/>
                    </a:ext>
                  </a:extLst>
                </a:gridCol>
                <a:gridCol w="1021307">
                  <a:extLst>
                    <a:ext uri="{9D8B030D-6E8A-4147-A177-3AD203B41FA5}">
                      <a16:colId xmlns:a16="http://schemas.microsoft.com/office/drawing/2014/main" val="3747935200"/>
                    </a:ext>
                  </a:extLst>
                </a:gridCol>
              </a:tblGrid>
              <a:tr h="281804">
                <a:tc gridSpan="2">
                  <a:txBody>
                    <a:bodyPr/>
                    <a:lstStyle/>
                    <a:p>
                      <a:pPr algn="l"/>
                      <a:r>
                        <a:rPr lang="en-US" sz="900" i="1" dirty="0"/>
                        <a:t>FGFR</a:t>
                      </a:r>
                      <a:r>
                        <a:rPr lang="en-US" sz="900" dirty="0"/>
                        <a:t> Alterations (n=99)</a:t>
                      </a:r>
                    </a:p>
                  </a:txBody>
                  <a:tcPr marL="68580" marR="68580" marT="34290" marB="34290" anchor="ctr"/>
                </a:tc>
                <a:tc hMerge="1">
                  <a:txBody>
                    <a:bodyPr/>
                    <a:lstStyle/>
                    <a:p>
                      <a:endParaRPr lang="en-US" dirty="0"/>
                    </a:p>
                  </a:txBody>
                  <a:tcPr>
                    <a:lnL w="12700" cmpd="sng">
                      <a:noFill/>
                    </a:lnL>
                  </a:tcPr>
                </a:tc>
                <a:extLst>
                  <a:ext uri="{0D108BD9-81ED-4DB2-BD59-A6C34878D82A}">
                    <a16:rowId xmlns:a16="http://schemas.microsoft.com/office/drawing/2014/main" val="3290959163"/>
                  </a:ext>
                </a:extLst>
              </a:tr>
              <a:tr h="301752">
                <a:tc>
                  <a:txBody>
                    <a:bodyPr/>
                    <a:lstStyle/>
                    <a:p>
                      <a:pPr algn="l"/>
                      <a:r>
                        <a:rPr lang="en-US" sz="1000" b="1" i="1" dirty="0"/>
                        <a:t>FGFR2</a:t>
                      </a:r>
                      <a:r>
                        <a:rPr lang="en-US" sz="1000" b="1" dirty="0"/>
                        <a:t> or </a:t>
                      </a:r>
                      <a:r>
                        <a:rPr lang="en-US" sz="1000" b="1" i="1" dirty="0"/>
                        <a:t>FGFR3</a:t>
                      </a:r>
                      <a:r>
                        <a:rPr lang="en-US" sz="1000" b="1" dirty="0"/>
                        <a:t> fusion, No. (%)</a:t>
                      </a:r>
                    </a:p>
                  </a:txBody>
                  <a:tcPr marL="68580" marR="68580" marT="13716" marB="13716" anchor="ctr"/>
                </a:tc>
                <a:tc>
                  <a:txBody>
                    <a:bodyPr/>
                    <a:lstStyle/>
                    <a:p>
                      <a:pPr algn="l"/>
                      <a:r>
                        <a:rPr lang="en-US" sz="1000" b="1" dirty="0"/>
                        <a:t>25 (25)</a:t>
                      </a:r>
                    </a:p>
                  </a:txBody>
                  <a:tcPr marL="68580" marR="68580" marT="13716" marB="13716" anchor="ctr"/>
                </a:tc>
                <a:extLst>
                  <a:ext uri="{0D108BD9-81ED-4DB2-BD59-A6C34878D82A}">
                    <a16:rowId xmlns:a16="http://schemas.microsoft.com/office/drawing/2014/main" val="3288816080"/>
                  </a:ext>
                </a:extLst>
              </a:tr>
              <a:tr h="225443">
                <a:tc>
                  <a:txBody>
                    <a:bodyPr/>
                    <a:lstStyle/>
                    <a:p>
                      <a:pPr algn="l"/>
                      <a:r>
                        <a:rPr lang="en-US" sz="1000" b="1" i="1" dirty="0"/>
                        <a:t>FGFR3</a:t>
                      </a:r>
                      <a:r>
                        <a:rPr lang="en-US" sz="1000" b="1" dirty="0"/>
                        <a:t> mutation, No. (%)</a:t>
                      </a:r>
                    </a:p>
                  </a:txBody>
                  <a:tcPr marL="68580" marR="68580" marT="13716" marB="13716" anchor="ctr"/>
                </a:tc>
                <a:tc>
                  <a:txBody>
                    <a:bodyPr/>
                    <a:lstStyle/>
                    <a:p>
                      <a:pPr algn="l"/>
                      <a:r>
                        <a:rPr lang="en-US" sz="1000" b="1" dirty="0"/>
                        <a:t>74 (75)</a:t>
                      </a:r>
                    </a:p>
                  </a:txBody>
                  <a:tcPr marL="68580" marR="68580" marT="13716" marB="13716" anchor="ctr"/>
                </a:tc>
                <a:extLst>
                  <a:ext uri="{0D108BD9-81ED-4DB2-BD59-A6C34878D82A}">
                    <a16:rowId xmlns:a16="http://schemas.microsoft.com/office/drawing/2014/main" val="2112389006"/>
                  </a:ext>
                </a:extLst>
              </a:tr>
              <a:tr h="225443">
                <a:tc>
                  <a:txBody>
                    <a:bodyPr/>
                    <a:lstStyle/>
                    <a:p>
                      <a:pPr algn="l"/>
                      <a:r>
                        <a:rPr lang="en-US" sz="1000" b="1" i="1" dirty="0"/>
                        <a:t>FGFR2/3</a:t>
                      </a:r>
                      <a:r>
                        <a:rPr lang="en-US" sz="1000" b="1" dirty="0"/>
                        <a:t> fusions and mutations</a:t>
                      </a:r>
                    </a:p>
                  </a:txBody>
                  <a:tcPr marL="68580" marR="68580" marT="13716" marB="13716" anchor="ctr"/>
                </a:tc>
                <a:tc>
                  <a:txBody>
                    <a:bodyPr/>
                    <a:lstStyle/>
                    <a:p>
                      <a:pPr algn="l"/>
                      <a:r>
                        <a:rPr lang="en-US" sz="1000" b="1" dirty="0"/>
                        <a:t>0</a:t>
                      </a:r>
                    </a:p>
                  </a:txBody>
                  <a:tcPr marL="68580" marR="68580" marT="13716" marB="13716" anchor="ctr"/>
                </a:tc>
                <a:extLst>
                  <a:ext uri="{0D108BD9-81ED-4DB2-BD59-A6C34878D82A}">
                    <a16:rowId xmlns:a16="http://schemas.microsoft.com/office/drawing/2014/main" val="691724738"/>
                  </a:ext>
                </a:extLst>
              </a:tr>
            </a:tbl>
          </a:graphicData>
        </a:graphic>
      </p:graphicFrame>
      <p:sp>
        <p:nvSpPr>
          <p:cNvPr id="23" name="Text Placeholder 4">
            <a:extLst>
              <a:ext uri="{FF2B5EF4-FFF2-40B4-BE49-F238E27FC236}">
                <a16:creationId xmlns:a16="http://schemas.microsoft.com/office/drawing/2014/main" id="{A68999E4-5C11-9D46-A387-D06428856B6C}"/>
              </a:ext>
            </a:extLst>
          </p:cNvPr>
          <p:cNvSpPr txBox="1">
            <a:spLocks/>
          </p:cNvSpPr>
          <p:nvPr/>
        </p:nvSpPr>
        <p:spPr>
          <a:xfrm>
            <a:off x="3929956" y="4640295"/>
            <a:ext cx="4727080" cy="425285"/>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0386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buClrTx/>
              <a:defRPr/>
            </a:pPr>
            <a:r>
              <a:rPr lang="en-US" sz="900" dirty="0">
                <a:latin typeface="Calibri" panose="020F0502020204030204"/>
              </a:rPr>
              <a:t>1. </a:t>
            </a:r>
            <a:r>
              <a:rPr lang="en-US" sz="900" dirty="0" err="1">
                <a:latin typeface="Calibri" panose="020F0502020204030204"/>
              </a:rPr>
              <a:t>Loriot</a:t>
            </a:r>
            <a:r>
              <a:rPr lang="en-US" sz="900" dirty="0">
                <a:latin typeface="Calibri" panose="020F0502020204030204"/>
              </a:rPr>
              <a:t> Y, et al. </a:t>
            </a:r>
            <a:r>
              <a:rPr lang="en-US" sz="900" i="1" dirty="0">
                <a:latin typeface="Calibri" panose="020F0502020204030204"/>
              </a:rPr>
              <a:t>N </a:t>
            </a:r>
            <a:r>
              <a:rPr lang="en-US" sz="900" i="1" dirty="0" err="1">
                <a:latin typeface="Calibri" panose="020F0502020204030204"/>
              </a:rPr>
              <a:t>Engl</a:t>
            </a:r>
            <a:r>
              <a:rPr lang="en-US" sz="900" i="1" dirty="0">
                <a:latin typeface="Calibri" panose="020F0502020204030204"/>
              </a:rPr>
              <a:t> J Med. </a:t>
            </a:r>
            <a:r>
              <a:rPr lang="en-US" sz="900" dirty="0">
                <a:latin typeface="Calibri" panose="020F0502020204030204"/>
              </a:rPr>
              <a:t>2019;381(4):338-348.</a:t>
            </a:r>
            <a:br>
              <a:rPr lang="en-US" sz="900" dirty="0">
                <a:latin typeface="Calibri" panose="020F0502020204030204"/>
              </a:rPr>
            </a:br>
            <a:r>
              <a:rPr lang="en-US" sz="900" dirty="0">
                <a:latin typeface="Calibri" panose="020F0502020204030204"/>
              </a:rPr>
              <a:t>2. </a:t>
            </a:r>
            <a:r>
              <a:rPr lang="en-US" sz="900" dirty="0" err="1">
                <a:latin typeface="Calibri" panose="020F0502020204030204"/>
              </a:rPr>
              <a:t>Helsten</a:t>
            </a:r>
            <a:r>
              <a:rPr lang="en-US" sz="900" dirty="0">
                <a:latin typeface="Calibri" panose="020F0502020204030204"/>
              </a:rPr>
              <a:t> T, et al. </a:t>
            </a:r>
            <a:r>
              <a:rPr lang="en-US" sz="900" i="1" dirty="0">
                <a:latin typeface="Calibri" panose="020F0502020204030204"/>
              </a:rPr>
              <a:t>Clin Cancer Res. </a:t>
            </a:r>
            <a:r>
              <a:rPr lang="en-US" sz="900" dirty="0">
                <a:latin typeface="Calibri" panose="020F0502020204030204"/>
              </a:rPr>
              <a:t>2016;22(1):259-267. </a:t>
            </a:r>
          </a:p>
        </p:txBody>
      </p:sp>
    </p:spTree>
    <p:extLst>
      <p:ext uri="{BB962C8B-B14F-4D97-AF65-F5344CB8AC3E}">
        <p14:creationId xmlns:p14="http://schemas.microsoft.com/office/powerpoint/2010/main" val="27755035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482600" y="241362"/>
            <a:ext cx="8661400" cy="538320"/>
          </a:xfrm>
        </p:spPr>
        <p:txBody>
          <a:bodyPr/>
          <a:lstStyle/>
          <a:p>
            <a:pPr algn="l"/>
            <a:r>
              <a:rPr lang="en-US" dirty="0"/>
              <a:t>BCL2001: Efficacy</a:t>
            </a:r>
          </a:p>
        </p:txBody>
      </p:sp>
      <p:graphicFrame>
        <p:nvGraphicFramePr>
          <p:cNvPr id="6" name="Table 5">
            <a:extLst>
              <a:ext uri="{FF2B5EF4-FFF2-40B4-BE49-F238E27FC236}">
                <a16:creationId xmlns:a16="http://schemas.microsoft.com/office/drawing/2014/main" id="{1A2DDF7A-79D9-4041-A8D4-DB9FFA95C32E}"/>
              </a:ext>
            </a:extLst>
          </p:cNvPr>
          <p:cNvGraphicFramePr>
            <a:graphicFrameLocks noGrp="1"/>
          </p:cNvGraphicFramePr>
          <p:nvPr/>
        </p:nvGraphicFramePr>
        <p:xfrm>
          <a:off x="562062" y="810589"/>
          <a:ext cx="3794061" cy="1143000"/>
        </p:xfrm>
        <a:graphic>
          <a:graphicData uri="http://schemas.openxmlformats.org/drawingml/2006/table">
            <a:tbl>
              <a:tblPr firstRow="1" bandRow="1">
                <a:tableStyleId>{00A15C55-8517-42AA-B614-E9B94910E393}</a:tableStyleId>
              </a:tblPr>
              <a:tblGrid>
                <a:gridCol w="754456">
                  <a:extLst>
                    <a:ext uri="{9D8B030D-6E8A-4147-A177-3AD203B41FA5}">
                      <a16:colId xmlns:a16="http://schemas.microsoft.com/office/drawing/2014/main" val="534813246"/>
                    </a:ext>
                  </a:extLst>
                </a:gridCol>
                <a:gridCol w="788855">
                  <a:extLst>
                    <a:ext uri="{9D8B030D-6E8A-4147-A177-3AD203B41FA5}">
                      <a16:colId xmlns:a16="http://schemas.microsoft.com/office/drawing/2014/main" val="3632417122"/>
                    </a:ext>
                  </a:extLst>
                </a:gridCol>
                <a:gridCol w="1125375">
                  <a:extLst>
                    <a:ext uri="{9D8B030D-6E8A-4147-A177-3AD203B41FA5}">
                      <a16:colId xmlns:a16="http://schemas.microsoft.com/office/drawing/2014/main" val="1567044190"/>
                    </a:ext>
                  </a:extLst>
                </a:gridCol>
                <a:gridCol w="1125375">
                  <a:extLst>
                    <a:ext uri="{9D8B030D-6E8A-4147-A177-3AD203B41FA5}">
                      <a16:colId xmlns:a16="http://schemas.microsoft.com/office/drawing/2014/main" val="2322364518"/>
                    </a:ext>
                  </a:extLst>
                </a:gridCol>
              </a:tblGrid>
              <a:tr h="548640">
                <a:tc>
                  <a:txBody>
                    <a:bodyPr/>
                    <a:lstStyle/>
                    <a:p>
                      <a:pPr algn="l"/>
                      <a:endParaRPr lang="en-US" sz="1100" dirty="0"/>
                    </a:p>
                  </a:txBody>
                  <a:tcPr marL="68580" marR="68580" marT="34290" marB="34290"/>
                </a:tc>
                <a:tc>
                  <a:txBody>
                    <a:bodyPr/>
                    <a:lstStyle/>
                    <a:p>
                      <a:pPr algn="ctr"/>
                      <a:r>
                        <a:rPr lang="en-US" sz="1100" dirty="0"/>
                        <a:t>All Patients </a:t>
                      </a:r>
                    </a:p>
                    <a:p>
                      <a:pPr algn="ctr"/>
                      <a:r>
                        <a:rPr lang="en-US" sz="1100" b="0" dirty="0"/>
                        <a:t>(N=99)</a:t>
                      </a:r>
                    </a:p>
                  </a:txBody>
                  <a:tcPr marL="68580" marR="68580" marT="34290" marB="34290" anchor="b"/>
                </a:tc>
                <a:tc>
                  <a:txBody>
                    <a:bodyPr/>
                    <a:lstStyle/>
                    <a:p>
                      <a:pPr algn="ctr"/>
                      <a:r>
                        <a:rPr lang="en-US" sz="1100" i="1" dirty="0"/>
                        <a:t>FGFR3 </a:t>
                      </a:r>
                      <a:r>
                        <a:rPr lang="en-US" sz="1100" dirty="0"/>
                        <a:t>Mutation </a:t>
                      </a:r>
                      <a:r>
                        <a:rPr lang="en-US" sz="1100" b="0" dirty="0"/>
                        <a:t>(n=74)</a:t>
                      </a:r>
                    </a:p>
                  </a:txBody>
                  <a:tcPr marL="68580" marR="68580" marT="34290" marB="34290" anchor="b"/>
                </a:tc>
                <a:tc>
                  <a:txBody>
                    <a:bodyPr/>
                    <a:lstStyle/>
                    <a:p>
                      <a:pPr algn="ctr"/>
                      <a:r>
                        <a:rPr lang="en-US" sz="1100" i="1" dirty="0"/>
                        <a:t>FGFR2/3 </a:t>
                      </a:r>
                      <a:r>
                        <a:rPr lang="en-US" sz="1100" dirty="0"/>
                        <a:t>Fusion </a:t>
                      </a:r>
                    </a:p>
                    <a:p>
                      <a:pPr algn="ctr"/>
                      <a:r>
                        <a:rPr lang="en-US" sz="1100" b="0" dirty="0"/>
                        <a:t>(n=25)</a:t>
                      </a:r>
                    </a:p>
                  </a:txBody>
                  <a:tcPr marL="68580" marR="68580" marT="34290" marB="34290" anchor="b"/>
                </a:tc>
                <a:extLst>
                  <a:ext uri="{0D108BD9-81ED-4DB2-BD59-A6C34878D82A}">
                    <a16:rowId xmlns:a16="http://schemas.microsoft.com/office/drawing/2014/main" val="622829554"/>
                  </a:ext>
                </a:extLst>
              </a:tr>
              <a:tr h="548640">
                <a:tc>
                  <a:txBody>
                    <a:bodyPr/>
                    <a:lstStyle/>
                    <a:p>
                      <a:pPr algn="l"/>
                      <a:r>
                        <a:rPr lang="en-US" sz="1100" b="1" dirty="0"/>
                        <a:t>ORR</a:t>
                      </a:r>
                      <a:r>
                        <a:rPr lang="en-US" sz="1100" dirty="0"/>
                        <a:t>, n (%)</a:t>
                      </a:r>
                    </a:p>
                    <a:p>
                      <a:pPr algn="l"/>
                      <a:r>
                        <a:rPr lang="en-US" sz="1100" dirty="0"/>
                        <a:t>(95% CI)</a:t>
                      </a:r>
                    </a:p>
                  </a:txBody>
                  <a:tcPr marL="68580" marR="68580" marT="34290" marB="34290"/>
                </a:tc>
                <a:tc>
                  <a:txBody>
                    <a:bodyPr/>
                    <a:lstStyle/>
                    <a:p>
                      <a:pPr algn="l"/>
                      <a:r>
                        <a:rPr lang="en-US" sz="1100" dirty="0"/>
                        <a:t>40 (</a:t>
                      </a:r>
                      <a:r>
                        <a:rPr lang="en-US" sz="1100" b="1" dirty="0"/>
                        <a:t>40</a:t>
                      </a:r>
                      <a:r>
                        <a:rPr lang="en-US" sz="1100" b="0" dirty="0"/>
                        <a:t>)</a:t>
                      </a:r>
                    </a:p>
                    <a:p>
                      <a:pPr algn="l"/>
                      <a:r>
                        <a:rPr lang="en-US" sz="1100" dirty="0"/>
                        <a:t>(31-50)</a:t>
                      </a:r>
                    </a:p>
                  </a:txBody>
                  <a:tcPr marL="68580" marR="68580" marT="34290" marB="34290"/>
                </a:tc>
                <a:tc>
                  <a:txBody>
                    <a:bodyPr/>
                    <a:lstStyle/>
                    <a:p>
                      <a:pPr algn="l"/>
                      <a:r>
                        <a:rPr lang="en-US" sz="1100" dirty="0"/>
                        <a:t>36 (</a:t>
                      </a:r>
                      <a:r>
                        <a:rPr lang="en-US" sz="1100" b="1" dirty="0"/>
                        <a:t>49</a:t>
                      </a:r>
                      <a:r>
                        <a:rPr lang="en-US" sz="1100" b="0" dirty="0"/>
                        <a:t>)</a:t>
                      </a:r>
                    </a:p>
                    <a:p>
                      <a:pPr algn="l"/>
                      <a:r>
                        <a:rPr lang="en-US" sz="1100" dirty="0"/>
                        <a:t>(37-60)</a:t>
                      </a:r>
                    </a:p>
                  </a:txBody>
                  <a:tcPr marL="68580" marR="68580" marT="34290" marB="34290"/>
                </a:tc>
                <a:tc>
                  <a:txBody>
                    <a:bodyPr/>
                    <a:lstStyle/>
                    <a:p>
                      <a:pPr algn="l"/>
                      <a:r>
                        <a:rPr lang="en-US" sz="1100" dirty="0"/>
                        <a:t>4 (</a:t>
                      </a:r>
                      <a:r>
                        <a:rPr lang="en-US" sz="1100" b="1" dirty="0"/>
                        <a:t>16) </a:t>
                      </a:r>
                    </a:p>
                    <a:p>
                      <a:pPr algn="l"/>
                      <a:r>
                        <a:rPr lang="en-US" sz="1100" dirty="0"/>
                        <a:t>(2-30)</a:t>
                      </a:r>
                    </a:p>
                  </a:txBody>
                  <a:tcPr marL="68580" marR="68580" marT="34290" marB="34290"/>
                </a:tc>
                <a:extLst>
                  <a:ext uri="{0D108BD9-81ED-4DB2-BD59-A6C34878D82A}">
                    <a16:rowId xmlns:a16="http://schemas.microsoft.com/office/drawing/2014/main" val="3942904008"/>
                  </a:ext>
                </a:extLst>
              </a:tr>
            </a:tbl>
          </a:graphicData>
        </a:graphic>
      </p:graphicFrame>
      <p:pic>
        <p:nvPicPr>
          <p:cNvPr id="7" name="Picture 6" descr="A close up of a map&#10;&#10;Description automatically generated">
            <a:extLst>
              <a:ext uri="{FF2B5EF4-FFF2-40B4-BE49-F238E27FC236}">
                <a16:creationId xmlns:a16="http://schemas.microsoft.com/office/drawing/2014/main" id="{79B4EA31-D937-B847-B862-80953741AEE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429"/>
          <a:stretch/>
        </p:blipFill>
        <p:spPr>
          <a:xfrm>
            <a:off x="637183" y="1984497"/>
            <a:ext cx="3569561" cy="2405968"/>
          </a:xfrm>
          <a:prstGeom prst="rect">
            <a:avLst/>
          </a:prstGeom>
          <a:ln>
            <a:solidFill>
              <a:schemeClr val="tx1"/>
            </a:solidFill>
          </a:ln>
        </p:spPr>
      </p:pic>
      <p:sp>
        <p:nvSpPr>
          <p:cNvPr id="8" name="Text Placeholder 3">
            <a:extLst>
              <a:ext uri="{FF2B5EF4-FFF2-40B4-BE49-F238E27FC236}">
                <a16:creationId xmlns:a16="http://schemas.microsoft.com/office/drawing/2014/main" id="{10B22283-7625-BD46-B189-DD3CBD7390FC}"/>
              </a:ext>
            </a:extLst>
          </p:cNvPr>
          <p:cNvSpPr txBox="1">
            <a:spLocks/>
          </p:cNvSpPr>
          <p:nvPr/>
        </p:nvSpPr>
        <p:spPr>
          <a:xfrm>
            <a:off x="4813300" y="4537455"/>
            <a:ext cx="4727080" cy="425285"/>
          </a:xfrm>
          <a:prstGeom prst="rect">
            <a:avLst/>
          </a:prstGeom>
        </p:spPr>
        <p:txBody>
          <a:bodyPr vert="horz" lIns="68580" tIns="34290" rIns="68580" bIns="34290" rtlCol="0" anchor="b">
            <a:noAutofit/>
          </a:bodyPr>
          <a:lstStyle>
            <a:lvl1pPr marL="0" indent="0" algn="l" defTabSz="914400" rtl="0" eaLnBrk="1" latinLnBrk="0" hangingPunct="1">
              <a:lnSpc>
                <a:spcPct val="90000"/>
              </a:lnSpc>
              <a:spcBef>
                <a:spcPts val="1000"/>
              </a:spcBef>
              <a:spcAft>
                <a:spcPts val="0"/>
              </a:spcAft>
              <a:buFont typeface="Arial" panose="020B0604020202020204" pitchFamily="34" charset="0"/>
              <a:buNone/>
              <a:defRPr sz="9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buClrTx/>
              <a:defRPr/>
            </a:pPr>
            <a:r>
              <a:rPr lang="en-US" b="1" dirty="0">
                <a:solidFill>
                  <a:prstClr val="black"/>
                </a:solidFill>
                <a:latin typeface="Calibri" panose="020F0502020204030204"/>
              </a:rPr>
              <a:t>1. </a:t>
            </a:r>
            <a:r>
              <a:rPr lang="en-US" b="1" dirty="0" err="1">
                <a:solidFill>
                  <a:prstClr val="black"/>
                </a:solidFill>
                <a:latin typeface="Calibri" panose="020F0502020204030204"/>
              </a:rPr>
              <a:t>Loriot</a:t>
            </a:r>
            <a:r>
              <a:rPr lang="en-US" b="1" dirty="0">
                <a:solidFill>
                  <a:prstClr val="black"/>
                </a:solidFill>
                <a:latin typeface="Calibri" panose="020F0502020204030204"/>
              </a:rPr>
              <a:t> Y, et al. </a:t>
            </a:r>
            <a:r>
              <a:rPr lang="en-US" b="1" i="1" dirty="0">
                <a:solidFill>
                  <a:prstClr val="black"/>
                </a:solidFill>
                <a:latin typeface="Calibri" panose="020F0502020204030204"/>
              </a:rPr>
              <a:t>N </a:t>
            </a:r>
            <a:r>
              <a:rPr lang="en-US" b="1" i="1" dirty="0" err="1">
                <a:solidFill>
                  <a:prstClr val="black"/>
                </a:solidFill>
                <a:latin typeface="Calibri" panose="020F0502020204030204"/>
              </a:rPr>
              <a:t>Engl</a:t>
            </a:r>
            <a:r>
              <a:rPr lang="en-US" b="1" i="1" dirty="0">
                <a:solidFill>
                  <a:prstClr val="black"/>
                </a:solidFill>
                <a:latin typeface="Calibri" panose="020F0502020204030204"/>
              </a:rPr>
              <a:t> J Med. </a:t>
            </a:r>
            <a:r>
              <a:rPr lang="en-US" b="1" dirty="0">
                <a:solidFill>
                  <a:prstClr val="black"/>
                </a:solidFill>
                <a:latin typeface="Calibri" panose="020F0502020204030204"/>
              </a:rPr>
              <a:t>2019;381(4):338-48  </a:t>
            </a:r>
          </a:p>
          <a:p>
            <a:pPr defTabSz="685800">
              <a:spcBef>
                <a:spcPts val="750"/>
              </a:spcBef>
              <a:buClrTx/>
              <a:defRPr/>
            </a:pPr>
            <a:r>
              <a:rPr lang="en-US" b="1" dirty="0">
                <a:solidFill>
                  <a:prstClr val="black"/>
                </a:solidFill>
                <a:latin typeface="Calibri" panose="020F0502020204030204"/>
              </a:rPr>
              <a:t>2. </a:t>
            </a:r>
            <a:r>
              <a:rPr lang="en-US" b="1" dirty="0" err="1">
                <a:solidFill>
                  <a:prstClr val="black"/>
                </a:solidFill>
                <a:latin typeface="Calibri" panose="020F0502020204030204"/>
              </a:rPr>
              <a:t>Necchi</a:t>
            </a:r>
            <a:r>
              <a:rPr lang="en-US" b="1" dirty="0">
                <a:solidFill>
                  <a:prstClr val="black"/>
                </a:solidFill>
                <a:latin typeface="Calibri" panose="020F0502020204030204"/>
              </a:rPr>
              <a:t> A, et al. ESMO 2020. Presentation 750P</a:t>
            </a:r>
          </a:p>
        </p:txBody>
      </p:sp>
      <p:sp>
        <p:nvSpPr>
          <p:cNvPr id="9" name="Content Placeholder 3">
            <a:extLst>
              <a:ext uri="{FF2B5EF4-FFF2-40B4-BE49-F238E27FC236}">
                <a16:creationId xmlns:a16="http://schemas.microsoft.com/office/drawing/2014/main" id="{E3EC829F-0F1C-E948-A20D-9FC3E2C8FD10}"/>
              </a:ext>
            </a:extLst>
          </p:cNvPr>
          <p:cNvSpPr txBox="1">
            <a:spLocks/>
          </p:cNvSpPr>
          <p:nvPr/>
        </p:nvSpPr>
        <p:spPr>
          <a:xfrm>
            <a:off x="4441868" y="810589"/>
            <a:ext cx="4510272" cy="6404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buClrTx/>
              <a:defRPr/>
            </a:pPr>
            <a:r>
              <a:rPr lang="en-US" sz="1350" b="1" dirty="0">
                <a:solidFill>
                  <a:prstClr val="black"/>
                </a:solidFill>
                <a:latin typeface="Calibri" panose="020F0502020204030204"/>
              </a:rPr>
              <a:t>Confirmed response rate 40% (3% CR; 37% PR)</a:t>
            </a:r>
          </a:p>
          <a:p>
            <a:pPr marL="171450" indent="-171450" defTabSz="685800">
              <a:spcBef>
                <a:spcPts val="750"/>
              </a:spcBef>
              <a:buClrTx/>
              <a:defRPr/>
            </a:pPr>
            <a:r>
              <a:rPr lang="en-US" sz="1350" b="1" dirty="0">
                <a:solidFill>
                  <a:prstClr val="black"/>
                </a:solidFill>
                <a:latin typeface="Calibri" panose="020F0502020204030204"/>
              </a:rPr>
              <a:t>Among 22 pts with prior ICI, confirmed response rate 59%</a:t>
            </a:r>
          </a:p>
        </p:txBody>
      </p:sp>
      <p:pic>
        <p:nvPicPr>
          <p:cNvPr id="10" name="Picture 9" descr="A screenshot of a cell phone&#10;&#10;Description automatically generated">
            <a:extLst>
              <a:ext uri="{FF2B5EF4-FFF2-40B4-BE49-F238E27FC236}">
                <a16:creationId xmlns:a16="http://schemas.microsoft.com/office/drawing/2014/main" id="{5CF778F8-C110-3B4B-A567-A0D07054C7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51513" y="1318798"/>
            <a:ext cx="4206239" cy="3071667"/>
          </a:xfrm>
          <a:prstGeom prst="rect">
            <a:avLst/>
          </a:prstGeom>
          <a:ln>
            <a:solidFill>
              <a:schemeClr val="tx1"/>
            </a:solidFill>
          </a:ln>
        </p:spPr>
      </p:pic>
    </p:spTree>
    <p:extLst>
      <p:ext uri="{BB962C8B-B14F-4D97-AF65-F5344CB8AC3E}">
        <p14:creationId xmlns:p14="http://schemas.microsoft.com/office/powerpoint/2010/main" val="9781270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DCE916-23A0-95A7-3F59-B0E5C6F90D9E}"/>
              </a:ext>
            </a:extLst>
          </p:cNvPr>
          <p:cNvSpPr>
            <a:spLocks noGrp="1"/>
          </p:cNvSpPr>
          <p:nvPr>
            <p:ph type="title"/>
          </p:nvPr>
        </p:nvSpPr>
        <p:spPr/>
        <p:txBody>
          <a:bodyPr>
            <a:noAutofit/>
          </a:bodyPr>
          <a:lstStyle/>
          <a:p>
            <a:r>
              <a:rPr lang="en-US" sz="1875" spc="-30" dirty="0"/>
              <a:t>                    THOR Cohort 1: Erdafitinib s Investigator’s Choice of </a:t>
            </a:r>
            <a:r>
              <a:rPr lang="en-US" sz="1875" dirty="0"/>
              <a:t>Chemotherapy </a:t>
            </a:r>
            <a:br>
              <a:rPr lang="en-US" sz="1875" dirty="0"/>
            </a:br>
            <a:r>
              <a:rPr lang="en-US" sz="1875" dirty="0"/>
              <a:t>                          in Patients With </a:t>
            </a:r>
            <a:r>
              <a:rPr lang="en-US" sz="1875" i="1" dirty="0"/>
              <a:t>FGFR</a:t>
            </a:r>
            <a:r>
              <a:rPr lang="en-US" sz="1875" dirty="0"/>
              <a:t>-altered mUC</a:t>
            </a:r>
          </a:p>
        </p:txBody>
      </p:sp>
      <p:sp>
        <p:nvSpPr>
          <p:cNvPr id="4" name="Slide Number Placeholder 3">
            <a:extLst>
              <a:ext uri="{FF2B5EF4-FFF2-40B4-BE49-F238E27FC236}">
                <a16:creationId xmlns:a16="http://schemas.microsoft.com/office/drawing/2014/main" id="{E72B6770-79A8-B3FC-9830-5E59DBAC3357}"/>
              </a:ext>
            </a:extLst>
          </p:cNvPr>
          <p:cNvSpPr>
            <a:spLocks noGrp="1"/>
          </p:cNvSpPr>
          <p:nvPr>
            <p:ph type="sldNum" sz="quarter" idx="12"/>
          </p:nvPr>
        </p:nvSpPr>
        <p:spPr/>
        <p:txBody>
          <a:bodyPr/>
          <a:lstStyle/>
          <a:p>
            <a:pPr algn="r" defTabSz="342900">
              <a:buClrTx/>
              <a:defRPr/>
            </a:pPr>
            <a:fld id="{89EC47FE-8A01-4867-B742-54144C5B6A63}" type="slidenum">
              <a:rPr lang="en-US" sz="825" b="1" kern="1200">
                <a:solidFill>
                  <a:srgbClr val="333333"/>
                </a:solidFill>
                <a:latin typeface="Open Sans"/>
                <a:ea typeface="+mn-ea"/>
                <a:cs typeface="+mn-cs"/>
              </a:rPr>
              <a:pPr algn="r" defTabSz="342900">
                <a:buClrTx/>
                <a:defRPr/>
              </a:pPr>
              <a:t>74</a:t>
            </a:fld>
            <a:endParaRPr lang="en-US" sz="825" b="1" kern="1200" dirty="0">
              <a:solidFill>
                <a:srgbClr val="333333"/>
              </a:solidFill>
              <a:latin typeface="Open Sans"/>
              <a:ea typeface="+mn-ea"/>
              <a:cs typeface="+mn-cs"/>
            </a:endParaRPr>
          </a:p>
        </p:txBody>
      </p:sp>
      <p:sp>
        <p:nvSpPr>
          <p:cNvPr id="198" name="Footer Placeholder 7">
            <a:extLst>
              <a:ext uri="{FF2B5EF4-FFF2-40B4-BE49-F238E27FC236}">
                <a16:creationId xmlns:a16="http://schemas.microsoft.com/office/drawing/2014/main" id="{94DE9AC5-FE38-9C99-605E-C330394DEA78}"/>
              </a:ext>
            </a:extLst>
          </p:cNvPr>
          <p:cNvSpPr>
            <a:spLocks noGrp="1"/>
          </p:cNvSpPr>
          <p:nvPr>
            <p:ph type="ftr" sz="quarter" idx="3"/>
          </p:nvPr>
        </p:nvSpPr>
        <p:spPr>
          <a:xfrm>
            <a:off x="355597" y="6387133"/>
            <a:ext cx="10473747" cy="314298"/>
          </a:xfrm>
          <a:prstGeom prst="rect">
            <a:avLst/>
          </a:prstGeom>
        </p:spPr>
        <p:txBody>
          <a:bodyPr vert="horz" lIns="90000" tIns="0" rIns="90000" bIns="0" rtlCol="0" anchor="b" anchorCtr="0"/>
          <a:lstStyle>
            <a:defPPr>
              <a:defRPr lang="en-US"/>
            </a:defPPr>
            <a:lvl1pPr marL="0" algn="l" defTabSz="914400" rtl="0" eaLnBrk="1" latinLnBrk="0" hangingPunct="1">
              <a:lnSpc>
                <a:spcPct val="100000"/>
              </a:lnSpc>
              <a:spcAft>
                <a:spcPts val="0"/>
              </a:spcAft>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buClrTx/>
              <a:defRPr/>
            </a:pPr>
            <a:endParaRPr lang="en-US" sz="600" kern="1200" baseline="30000" dirty="0">
              <a:solidFill>
                <a:srgbClr val="333333"/>
              </a:solidFill>
              <a:latin typeface="Open Sans"/>
              <a:ea typeface="+mn-ea"/>
              <a:cs typeface="+mn-cs"/>
            </a:endParaRPr>
          </a:p>
        </p:txBody>
      </p:sp>
      <p:sp>
        <p:nvSpPr>
          <p:cNvPr id="399" name="Rectangle 398">
            <a:extLst>
              <a:ext uri="{FF2B5EF4-FFF2-40B4-BE49-F238E27FC236}">
                <a16:creationId xmlns:a16="http://schemas.microsoft.com/office/drawing/2014/main" id="{8538F5F2-C301-9F5A-EE06-680AB5B446F9}"/>
              </a:ext>
            </a:extLst>
          </p:cNvPr>
          <p:cNvSpPr/>
          <p:nvPr/>
        </p:nvSpPr>
        <p:spPr>
          <a:xfrm>
            <a:off x="365892" y="1105404"/>
            <a:ext cx="4419000" cy="24585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spcBef>
                <a:spcPts val="225"/>
              </a:spcBef>
              <a:buClrTx/>
              <a:defRPr/>
            </a:pPr>
            <a:endParaRPr lang="en-US" sz="600" kern="1200" dirty="0">
              <a:solidFill>
                <a:srgbClr val="FFFFFF"/>
              </a:solidFill>
              <a:latin typeface="Open Sans"/>
            </a:endParaRPr>
          </a:p>
        </p:txBody>
      </p:sp>
      <p:sp>
        <p:nvSpPr>
          <p:cNvPr id="401" name="TextBox 400">
            <a:extLst>
              <a:ext uri="{FF2B5EF4-FFF2-40B4-BE49-F238E27FC236}">
                <a16:creationId xmlns:a16="http://schemas.microsoft.com/office/drawing/2014/main" id="{162B1127-44C1-B20B-85C0-D7C2529FA283}"/>
              </a:ext>
            </a:extLst>
          </p:cNvPr>
          <p:cNvSpPr txBox="1"/>
          <p:nvPr/>
        </p:nvSpPr>
        <p:spPr>
          <a:xfrm>
            <a:off x="435532" y="1093862"/>
            <a:ext cx="2034531" cy="253916"/>
          </a:xfrm>
          <a:prstGeom prst="rect">
            <a:avLst/>
          </a:prstGeom>
          <a:noFill/>
        </p:spPr>
        <p:txBody>
          <a:bodyPr wrap="none" rtlCol="0" anchor="ctr">
            <a:spAutoFit/>
          </a:bodyPr>
          <a:lstStyle/>
          <a:p>
            <a:pPr defTabSz="342900">
              <a:spcBef>
                <a:spcPts val="225"/>
              </a:spcBef>
              <a:buClrTx/>
              <a:defRPr/>
            </a:pPr>
            <a:r>
              <a:rPr lang="en-US" sz="1050" b="1" kern="1200" dirty="0">
                <a:solidFill>
                  <a:srgbClr val="003479"/>
                </a:solidFill>
                <a:latin typeface="Open Sans"/>
                <a:ea typeface="+mn-ea"/>
                <a:cs typeface="+mn-cs"/>
              </a:rPr>
              <a:t>THOR cohort 1 study design</a:t>
            </a:r>
          </a:p>
        </p:txBody>
      </p:sp>
      <p:sp>
        <p:nvSpPr>
          <p:cNvPr id="406" name="Rectangle: Rounded Corners 405">
            <a:extLst>
              <a:ext uri="{FF2B5EF4-FFF2-40B4-BE49-F238E27FC236}">
                <a16:creationId xmlns:a16="http://schemas.microsoft.com/office/drawing/2014/main" id="{003A5999-B395-375B-4125-72624A53B905}"/>
              </a:ext>
            </a:extLst>
          </p:cNvPr>
          <p:cNvSpPr>
            <a:spLocks noChangeAspect="1"/>
          </p:cNvSpPr>
          <p:nvPr/>
        </p:nvSpPr>
        <p:spPr>
          <a:xfrm>
            <a:off x="3714850" y="1390000"/>
            <a:ext cx="932298" cy="1351059"/>
          </a:xfrm>
          <a:prstGeom prst="roundRect">
            <a:avLst>
              <a:gd name="adj" fmla="val 12224"/>
            </a:avLst>
          </a:prstGeom>
          <a:solidFill>
            <a:srgbClr val="1C75BC"/>
          </a:solidFill>
          <a:ln>
            <a:solidFill>
              <a:srgbClr val="1C75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a:spcBef>
                <a:spcPts val="225"/>
              </a:spcBef>
              <a:buClrTx/>
              <a:defRPr/>
            </a:pPr>
            <a:r>
              <a:rPr lang="en-US" sz="750" b="1" kern="1200" dirty="0">
                <a:solidFill>
                  <a:srgbClr val="FFFFFF"/>
                </a:solidFill>
                <a:latin typeface="Open Sans"/>
              </a:rPr>
              <a:t>Primary </a:t>
            </a:r>
            <a:br>
              <a:rPr lang="en-US" sz="750" b="1" kern="1200" dirty="0">
                <a:solidFill>
                  <a:srgbClr val="FFFFFF"/>
                </a:solidFill>
                <a:latin typeface="Open Sans"/>
              </a:rPr>
            </a:br>
            <a:r>
              <a:rPr lang="en-US" sz="750" b="1" kern="1200" dirty="0">
                <a:solidFill>
                  <a:srgbClr val="FFFFFF"/>
                </a:solidFill>
                <a:latin typeface="Open Sans"/>
              </a:rPr>
              <a:t>end point:</a:t>
            </a:r>
          </a:p>
          <a:p>
            <a:pPr marL="205200" indent="-137700" defTabSz="342900">
              <a:spcBef>
                <a:spcPts val="225"/>
              </a:spcBef>
              <a:buClrTx/>
              <a:buFont typeface="Arial" panose="020B0604020202020204" pitchFamily="34" charset="0"/>
              <a:buChar char="•"/>
              <a:defRPr/>
            </a:pPr>
            <a:r>
              <a:rPr lang="en-US" sz="750" kern="1200" dirty="0">
                <a:solidFill>
                  <a:srgbClr val="FFFFFF"/>
                </a:solidFill>
                <a:latin typeface="Open Sans"/>
              </a:rPr>
              <a:t>OS</a:t>
            </a:r>
          </a:p>
          <a:p>
            <a:pPr defTabSz="342900">
              <a:spcBef>
                <a:spcPts val="225"/>
              </a:spcBef>
              <a:buClrTx/>
              <a:defRPr/>
            </a:pPr>
            <a:r>
              <a:rPr lang="en-US" sz="750" b="1" kern="1200" dirty="0">
                <a:solidFill>
                  <a:srgbClr val="FFFFFF"/>
                </a:solidFill>
                <a:latin typeface="Open Sans"/>
              </a:rPr>
              <a:t>Key secondary end points:</a:t>
            </a:r>
          </a:p>
          <a:p>
            <a:pPr marL="205200" indent="-137700" defTabSz="342900">
              <a:spcBef>
                <a:spcPts val="225"/>
              </a:spcBef>
              <a:buClrTx/>
              <a:buFont typeface="Arial" panose="020B0604020202020204" pitchFamily="34" charset="0"/>
              <a:buChar char="•"/>
              <a:defRPr/>
            </a:pPr>
            <a:r>
              <a:rPr lang="en-US" sz="750" kern="1200" dirty="0">
                <a:solidFill>
                  <a:srgbClr val="FFFFFF"/>
                </a:solidFill>
                <a:latin typeface="Open Sans"/>
              </a:rPr>
              <a:t>PFS</a:t>
            </a:r>
          </a:p>
          <a:p>
            <a:pPr marL="205200" indent="-137700" defTabSz="342900">
              <a:spcBef>
                <a:spcPts val="225"/>
              </a:spcBef>
              <a:buClrTx/>
              <a:buFont typeface="Arial" panose="020B0604020202020204" pitchFamily="34" charset="0"/>
              <a:buChar char="•"/>
              <a:defRPr/>
            </a:pPr>
            <a:r>
              <a:rPr lang="en-US" sz="750" kern="1200" dirty="0">
                <a:solidFill>
                  <a:srgbClr val="FFFFFF"/>
                </a:solidFill>
                <a:latin typeface="Open Sans"/>
              </a:rPr>
              <a:t>ORR</a:t>
            </a:r>
            <a:endParaRPr lang="en-US" sz="750" strike="sngStrike" kern="1200" dirty="0">
              <a:solidFill>
                <a:srgbClr val="FFFFFF"/>
              </a:solidFill>
              <a:latin typeface="Open Sans"/>
            </a:endParaRPr>
          </a:p>
          <a:p>
            <a:pPr marL="205200" indent="-137700" defTabSz="342900">
              <a:spcBef>
                <a:spcPts val="225"/>
              </a:spcBef>
              <a:buClrTx/>
              <a:buFont typeface="Arial" panose="020B0604020202020204" pitchFamily="34" charset="0"/>
              <a:buChar char="•"/>
              <a:defRPr/>
            </a:pPr>
            <a:r>
              <a:rPr lang="en-US" sz="600" kern="1200" dirty="0">
                <a:solidFill>
                  <a:srgbClr val="FFFFFF"/>
                </a:solidFill>
                <a:latin typeface="Open Sans"/>
              </a:rPr>
              <a:t>Safety</a:t>
            </a:r>
          </a:p>
        </p:txBody>
      </p:sp>
      <p:sp>
        <p:nvSpPr>
          <p:cNvPr id="410" name="TextBox 409">
            <a:extLst>
              <a:ext uri="{FF2B5EF4-FFF2-40B4-BE49-F238E27FC236}">
                <a16:creationId xmlns:a16="http://schemas.microsoft.com/office/drawing/2014/main" id="{1EBA3D7D-8EBC-90D9-5D2D-57D2D3DA7DA2}"/>
              </a:ext>
            </a:extLst>
          </p:cNvPr>
          <p:cNvSpPr txBox="1">
            <a:spLocks noChangeAspect="1"/>
          </p:cNvSpPr>
          <p:nvPr/>
        </p:nvSpPr>
        <p:spPr>
          <a:xfrm>
            <a:off x="1344407" y="1659054"/>
            <a:ext cx="439054" cy="394980"/>
          </a:xfrm>
          <a:prstGeom prst="rect">
            <a:avLst/>
          </a:prstGeom>
          <a:noFill/>
        </p:spPr>
        <p:txBody>
          <a:bodyPr wrap="square" anchor="ctr">
            <a:spAutoFit/>
          </a:bodyPr>
          <a:lstStyle/>
          <a:p>
            <a:pPr algn="ctr" defTabSz="342900">
              <a:spcBef>
                <a:spcPts val="225"/>
              </a:spcBef>
              <a:buClrTx/>
              <a:defRPr/>
            </a:pPr>
            <a:r>
              <a:rPr lang="en-US" sz="600" b="1" kern="1200" dirty="0">
                <a:solidFill>
                  <a:srgbClr val="00001A"/>
                </a:solidFill>
                <a:latin typeface="Open Sans"/>
                <a:ea typeface="+mn-ea"/>
                <a:cs typeface="+mn-cs"/>
              </a:rPr>
              <a:t>1:1</a:t>
            </a:r>
          </a:p>
          <a:p>
            <a:pPr algn="ctr" defTabSz="342900">
              <a:spcBef>
                <a:spcPts val="225"/>
              </a:spcBef>
              <a:buClrTx/>
              <a:defRPr/>
            </a:pPr>
            <a:r>
              <a:rPr lang="en-US" sz="600" b="1" kern="1200" dirty="0">
                <a:solidFill>
                  <a:srgbClr val="00001A"/>
                </a:solidFill>
                <a:latin typeface="Open Sans"/>
                <a:ea typeface="+mn-ea"/>
                <a:cs typeface="+mn-cs"/>
              </a:rPr>
              <a:t>N=266</a:t>
            </a:r>
            <a:r>
              <a:rPr lang="en-US" sz="600" b="1" kern="1200" baseline="30000" dirty="0">
                <a:solidFill>
                  <a:srgbClr val="00001A"/>
                </a:solidFill>
                <a:latin typeface="Open Sans"/>
                <a:ea typeface="+mn-ea"/>
                <a:cs typeface="+mn-cs"/>
              </a:rPr>
              <a:t>b</a:t>
            </a:r>
            <a:endParaRPr lang="en-US" sz="600" b="1" kern="1200" dirty="0">
              <a:solidFill>
                <a:srgbClr val="333333"/>
              </a:solidFill>
              <a:latin typeface="Open Sans"/>
              <a:ea typeface="+mn-ea"/>
              <a:cs typeface="+mn-cs"/>
            </a:endParaRPr>
          </a:p>
        </p:txBody>
      </p:sp>
      <p:grpSp>
        <p:nvGrpSpPr>
          <p:cNvPr id="457" name="Group 456">
            <a:extLst>
              <a:ext uri="{FF2B5EF4-FFF2-40B4-BE49-F238E27FC236}">
                <a16:creationId xmlns:a16="http://schemas.microsoft.com/office/drawing/2014/main" id="{21A9839B-774D-77CD-5DA2-5666B0E39DDA}"/>
              </a:ext>
            </a:extLst>
          </p:cNvPr>
          <p:cNvGrpSpPr/>
          <p:nvPr/>
        </p:nvGrpSpPr>
        <p:grpSpPr>
          <a:xfrm>
            <a:off x="1856884" y="1389999"/>
            <a:ext cx="1733323" cy="2039264"/>
            <a:chOff x="2317799" y="1850157"/>
            <a:chExt cx="2311097" cy="2719018"/>
          </a:xfrm>
        </p:grpSpPr>
        <p:grpSp>
          <p:nvGrpSpPr>
            <p:cNvPr id="438" name="Group 437">
              <a:extLst>
                <a:ext uri="{FF2B5EF4-FFF2-40B4-BE49-F238E27FC236}">
                  <a16:creationId xmlns:a16="http://schemas.microsoft.com/office/drawing/2014/main" id="{0AAD8DFF-6CE7-B21E-D7C9-3821B4901D1C}"/>
                </a:ext>
              </a:extLst>
            </p:cNvPr>
            <p:cNvGrpSpPr/>
            <p:nvPr/>
          </p:nvGrpSpPr>
          <p:grpSpPr>
            <a:xfrm>
              <a:off x="2327716" y="1850157"/>
              <a:ext cx="2301180" cy="1801413"/>
              <a:chOff x="2327716" y="2098530"/>
              <a:chExt cx="1983168" cy="1801413"/>
            </a:xfrm>
          </p:grpSpPr>
          <p:sp>
            <p:nvSpPr>
              <p:cNvPr id="404" name="Rectangle: Rounded Corners 403">
                <a:extLst>
                  <a:ext uri="{FF2B5EF4-FFF2-40B4-BE49-F238E27FC236}">
                    <a16:creationId xmlns:a16="http://schemas.microsoft.com/office/drawing/2014/main" id="{F526D981-84F0-A395-8F96-5E704DA06783}"/>
                  </a:ext>
                </a:extLst>
              </p:cNvPr>
              <p:cNvSpPr>
                <a:spLocks noChangeAspect="1"/>
              </p:cNvSpPr>
              <p:nvPr/>
            </p:nvSpPr>
            <p:spPr>
              <a:xfrm>
                <a:off x="2327716" y="2098530"/>
                <a:ext cx="1983168" cy="846929"/>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spcBef>
                    <a:spcPts val="225"/>
                  </a:spcBef>
                  <a:buClrTx/>
                  <a:defRPr/>
                </a:pPr>
                <a:r>
                  <a:rPr lang="en-US" sz="750" b="1" kern="1200" dirty="0">
                    <a:solidFill>
                      <a:srgbClr val="FFFFFF"/>
                    </a:solidFill>
                    <a:latin typeface="Open Sans"/>
                  </a:rPr>
                  <a:t>Erdafitinib</a:t>
                </a:r>
                <a:br>
                  <a:rPr lang="en-US" sz="750" b="1" kern="1200" dirty="0">
                    <a:solidFill>
                      <a:srgbClr val="FFFFFF"/>
                    </a:solidFill>
                    <a:latin typeface="Open Sans"/>
                  </a:rPr>
                </a:br>
                <a:r>
                  <a:rPr lang="en-US" sz="750" b="1" kern="1200" dirty="0">
                    <a:solidFill>
                      <a:srgbClr val="FFFFFF"/>
                    </a:solidFill>
                    <a:latin typeface="Open Sans"/>
                  </a:rPr>
                  <a:t>(n=136)</a:t>
                </a:r>
                <a:endParaRPr lang="en-US" sz="750" b="1" kern="1200" baseline="30000" dirty="0">
                  <a:solidFill>
                    <a:srgbClr val="FFFFFF"/>
                  </a:solidFill>
                  <a:latin typeface="Open Sans"/>
                </a:endParaRPr>
              </a:p>
              <a:p>
                <a:pPr algn="ctr" defTabSz="342900">
                  <a:spcBef>
                    <a:spcPts val="225"/>
                  </a:spcBef>
                  <a:buClrTx/>
                  <a:defRPr/>
                </a:pPr>
                <a:r>
                  <a:rPr lang="en-US" sz="600" kern="1200" dirty="0">
                    <a:solidFill>
                      <a:srgbClr val="FFFFFF"/>
                    </a:solidFill>
                    <a:latin typeface="Open Sans"/>
                  </a:rPr>
                  <a:t>Once-daily erdafitinib 8 mg with </a:t>
                </a:r>
                <a:br>
                  <a:rPr lang="en-US" sz="600" kern="1200" dirty="0">
                    <a:solidFill>
                      <a:srgbClr val="FFFFFF"/>
                    </a:solidFill>
                    <a:latin typeface="Open Sans"/>
                  </a:rPr>
                </a:br>
                <a:r>
                  <a:rPr lang="en-US" sz="600" kern="1200" dirty="0">
                    <a:solidFill>
                      <a:srgbClr val="FFFFFF"/>
                    </a:solidFill>
                    <a:latin typeface="Open Sans"/>
                  </a:rPr>
                  <a:t>pharmacodynamically guided uptitration to 9 mg</a:t>
                </a:r>
              </a:p>
            </p:txBody>
          </p:sp>
          <p:sp>
            <p:nvSpPr>
              <p:cNvPr id="405" name="Rectangle: Rounded Corners 404">
                <a:extLst>
                  <a:ext uri="{FF2B5EF4-FFF2-40B4-BE49-F238E27FC236}">
                    <a16:creationId xmlns:a16="http://schemas.microsoft.com/office/drawing/2014/main" id="{9736B4AE-AB32-B4E5-DD3C-2561ED64059C}"/>
                  </a:ext>
                </a:extLst>
              </p:cNvPr>
              <p:cNvSpPr>
                <a:spLocks noChangeAspect="1"/>
              </p:cNvSpPr>
              <p:nvPr/>
            </p:nvSpPr>
            <p:spPr>
              <a:xfrm>
                <a:off x="2327716" y="3053014"/>
                <a:ext cx="1983167" cy="84692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spcBef>
                    <a:spcPts val="225"/>
                  </a:spcBef>
                  <a:buClrTx/>
                  <a:defRPr/>
                </a:pPr>
                <a:r>
                  <a:rPr lang="en-GB" sz="750" b="1" kern="1200" dirty="0">
                    <a:solidFill>
                      <a:srgbClr val="FFFFFF"/>
                    </a:solidFill>
                    <a:latin typeface="Open Sans"/>
                  </a:rPr>
                  <a:t>Chemotherapy of choice</a:t>
                </a:r>
                <a:br>
                  <a:rPr lang="en-GB" sz="750" b="1" kern="1200" dirty="0">
                    <a:solidFill>
                      <a:srgbClr val="FFFFFF"/>
                    </a:solidFill>
                    <a:latin typeface="Open Sans"/>
                  </a:rPr>
                </a:br>
                <a:r>
                  <a:rPr lang="en-US" sz="750" b="1" kern="1200" dirty="0">
                    <a:solidFill>
                      <a:srgbClr val="FFFFFF"/>
                    </a:solidFill>
                    <a:latin typeface="Open Sans"/>
                  </a:rPr>
                  <a:t>(n=130)</a:t>
                </a:r>
                <a:endParaRPr lang="en-GB" sz="750" b="1" kern="1200" dirty="0">
                  <a:solidFill>
                    <a:srgbClr val="FFFFFF"/>
                  </a:solidFill>
                  <a:latin typeface="Open Sans"/>
                </a:endParaRPr>
              </a:p>
              <a:p>
                <a:pPr algn="ctr" defTabSz="342900">
                  <a:spcBef>
                    <a:spcPts val="225"/>
                  </a:spcBef>
                  <a:buClrTx/>
                  <a:defRPr/>
                </a:pPr>
                <a:r>
                  <a:rPr lang="en-GB" sz="600" kern="1200" dirty="0">
                    <a:solidFill>
                      <a:srgbClr val="FFFFFF"/>
                    </a:solidFill>
                    <a:latin typeface="Open Sans"/>
                  </a:rPr>
                  <a:t>Docetaxel or vinflunine once Q3W</a:t>
                </a:r>
              </a:p>
            </p:txBody>
          </p:sp>
        </p:grpSp>
        <p:sp>
          <p:nvSpPr>
            <p:cNvPr id="411" name="Rectangle: Rounded Corners 410">
              <a:extLst>
                <a:ext uri="{FF2B5EF4-FFF2-40B4-BE49-F238E27FC236}">
                  <a16:creationId xmlns:a16="http://schemas.microsoft.com/office/drawing/2014/main" id="{026A913F-1B81-544B-2986-7B8FFEF678F8}"/>
                </a:ext>
              </a:extLst>
            </p:cNvPr>
            <p:cNvSpPr>
              <a:spLocks noChangeAspect="1"/>
            </p:cNvSpPr>
            <p:nvPr/>
          </p:nvSpPr>
          <p:spPr>
            <a:xfrm>
              <a:off x="2317799" y="3759125"/>
              <a:ext cx="2302433" cy="810050"/>
            </a:xfrm>
            <a:prstGeom prst="roundRect">
              <a:avLst>
                <a:gd name="adj" fmla="val 21533"/>
              </a:avLst>
            </a:prstGeom>
            <a:solidFill>
              <a:srgbClr val="1C75BC">
                <a:alpha val="50000"/>
              </a:srgbClr>
            </a:solidFill>
            <a:ln>
              <a:solidFill>
                <a:schemeClr val="bg1">
                  <a:lumMod val="85000"/>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a:spcBef>
                  <a:spcPts val="225"/>
                </a:spcBef>
                <a:buClrTx/>
                <a:defRPr/>
              </a:pPr>
              <a:r>
                <a:rPr lang="en-US" sz="600" kern="1200" dirty="0">
                  <a:solidFill>
                    <a:srgbClr val="FFFFFF"/>
                  </a:solidFill>
                  <a:latin typeface="Open Sans"/>
                  <a:ea typeface="Calibri" panose="020F0502020204030204" pitchFamily="34" charset="0"/>
                </a:rPr>
                <a:t>Stratification factors: region (North America vs European Union vs rest of world), ECOG PS (0 or 1 vs 2), and disease distribution (presence vs absence of visceral [lung, liver, or bone] metastases)</a:t>
              </a:r>
              <a:endParaRPr lang="en-US" sz="600" kern="1200" dirty="0">
                <a:solidFill>
                  <a:srgbClr val="333333"/>
                </a:solidFill>
                <a:highlight>
                  <a:srgbClr val="FFFF00"/>
                </a:highlight>
                <a:latin typeface="Open Sans"/>
                <a:ea typeface="Calibri" panose="020F0502020204030204" pitchFamily="34" charset="0"/>
              </a:endParaRPr>
            </a:p>
          </p:txBody>
        </p:sp>
      </p:grpSp>
      <p:sp>
        <p:nvSpPr>
          <p:cNvPr id="412" name="TextBox 411">
            <a:extLst>
              <a:ext uri="{FF2B5EF4-FFF2-40B4-BE49-F238E27FC236}">
                <a16:creationId xmlns:a16="http://schemas.microsoft.com/office/drawing/2014/main" id="{447ADE61-46E3-5110-C70D-CF37508A9972}"/>
              </a:ext>
            </a:extLst>
          </p:cNvPr>
          <p:cNvSpPr txBox="1"/>
          <p:nvPr/>
        </p:nvSpPr>
        <p:spPr>
          <a:xfrm>
            <a:off x="3468696" y="2932348"/>
            <a:ext cx="1258469" cy="246221"/>
          </a:xfrm>
          <a:prstGeom prst="rect">
            <a:avLst/>
          </a:prstGeom>
          <a:noFill/>
        </p:spPr>
        <p:txBody>
          <a:bodyPr wrap="square" anchor="ctr">
            <a:spAutoFit/>
          </a:bodyPr>
          <a:lstStyle/>
          <a:p>
            <a:pPr algn="r" defTabSz="342900">
              <a:spcBef>
                <a:spcPts val="225"/>
              </a:spcBef>
              <a:buClrTx/>
              <a:defRPr/>
            </a:pPr>
            <a:r>
              <a:rPr lang="en-US" sz="1000" b="1" kern="1200" dirty="0">
                <a:solidFill>
                  <a:srgbClr val="333333"/>
                </a:solidFill>
                <a:latin typeface="Open Sans"/>
                <a:ea typeface="+mn-ea"/>
                <a:cs typeface="+mn-cs"/>
              </a:rPr>
              <a:t>NCT03390504 </a:t>
            </a:r>
          </a:p>
        </p:txBody>
      </p:sp>
      <p:cxnSp>
        <p:nvCxnSpPr>
          <p:cNvPr id="441" name="Connector: Elbow 440">
            <a:extLst>
              <a:ext uri="{FF2B5EF4-FFF2-40B4-BE49-F238E27FC236}">
                <a16:creationId xmlns:a16="http://schemas.microsoft.com/office/drawing/2014/main" id="{00112043-72FC-CDE7-9BBA-5323AB5A7B49}"/>
              </a:ext>
            </a:extLst>
          </p:cNvPr>
          <p:cNvCxnSpPr>
            <a:cxnSpLocks/>
            <a:endCxn id="404" idx="1"/>
          </p:cNvCxnSpPr>
          <p:nvPr/>
        </p:nvCxnSpPr>
        <p:spPr>
          <a:xfrm flipV="1">
            <a:off x="1337820" y="1707597"/>
            <a:ext cx="526502" cy="357932"/>
          </a:xfrm>
          <a:prstGeom prst="bentConnector3">
            <a:avLst>
              <a:gd name="adj1" fmla="val 73446"/>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2" name="Connector: Elbow 441">
            <a:extLst>
              <a:ext uri="{FF2B5EF4-FFF2-40B4-BE49-F238E27FC236}">
                <a16:creationId xmlns:a16="http://schemas.microsoft.com/office/drawing/2014/main" id="{826B00C3-D55C-F35D-AC17-F927CB8A122D}"/>
              </a:ext>
            </a:extLst>
          </p:cNvPr>
          <p:cNvCxnSpPr>
            <a:cxnSpLocks/>
            <a:endCxn id="405" idx="1"/>
          </p:cNvCxnSpPr>
          <p:nvPr/>
        </p:nvCxnSpPr>
        <p:spPr>
          <a:xfrm>
            <a:off x="1337820" y="2065529"/>
            <a:ext cx="526502" cy="357932"/>
          </a:xfrm>
          <a:prstGeom prst="bentConnector3">
            <a:avLst>
              <a:gd name="adj1" fmla="val 72578"/>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3" name="Flowchart: Connector 412">
            <a:extLst>
              <a:ext uri="{FF2B5EF4-FFF2-40B4-BE49-F238E27FC236}">
                <a16:creationId xmlns:a16="http://schemas.microsoft.com/office/drawing/2014/main" id="{DD429D02-5165-4972-6946-14E869F83B5E}"/>
              </a:ext>
            </a:extLst>
          </p:cNvPr>
          <p:cNvSpPr>
            <a:spLocks noChangeAspect="1"/>
          </p:cNvSpPr>
          <p:nvPr/>
        </p:nvSpPr>
        <p:spPr>
          <a:xfrm>
            <a:off x="1630587" y="1970316"/>
            <a:ext cx="189700" cy="190426"/>
          </a:xfrm>
          <a:prstGeom prst="flowChartConnector">
            <a:avLst/>
          </a:prstGeom>
          <a:solidFill>
            <a:srgbClr val="FAB73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spcBef>
                <a:spcPts val="225"/>
              </a:spcBef>
              <a:buClrTx/>
              <a:defRPr/>
            </a:pPr>
            <a:r>
              <a:rPr lang="en-US" sz="600" b="1" kern="1200" dirty="0">
                <a:solidFill>
                  <a:srgbClr val="333333"/>
                </a:solidFill>
                <a:latin typeface="Open Sans"/>
              </a:rPr>
              <a:t>R</a:t>
            </a:r>
          </a:p>
        </p:txBody>
      </p:sp>
      <p:sp>
        <p:nvSpPr>
          <p:cNvPr id="455" name="TextBox 454">
            <a:extLst>
              <a:ext uri="{FF2B5EF4-FFF2-40B4-BE49-F238E27FC236}">
                <a16:creationId xmlns:a16="http://schemas.microsoft.com/office/drawing/2014/main" id="{A4D7CF8F-ED76-A0AB-F291-4A0FB338FF8E}"/>
              </a:ext>
            </a:extLst>
          </p:cNvPr>
          <p:cNvSpPr txBox="1"/>
          <p:nvPr/>
        </p:nvSpPr>
        <p:spPr>
          <a:xfrm>
            <a:off x="61472" y="3697454"/>
            <a:ext cx="4764185" cy="611706"/>
          </a:xfrm>
          <a:prstGeom prst="rect">
            <a:avLst/>
          </a:prstGeom>
          <a:noFill/>
        </p:spPr>
        <p:txBody>
          <a:bodyPr wrap="square">
            <a:spAutoFit/>
          </a:bodyPr>
          <a:lstStyle/>
          <a:p>
            <a:pPr marL="128588" lvl="1" indent="-128588" defTabSz="685797">
              <a:spcBef>
                <a:spcPts val="1800"/>
              </a:spcBef>
              <a:buClr>
                <a:srgbClr val="00A0DF"/>
              </a:buClr>
              <a:buFont typeface="Arial" panose="020B0604020202020204" pitchFamily="34" charset="0"/>
              <a:buChar char="•"/>
              <a:defRPr/>
            </a:pPr>
            <a:r>
              <a:rPr lang="en-US" sz="1125" b="1" kern="1200" dirty="0">
                <a:solidFill>
                  <a:srgbClr val="333333"/>
                </a:solidFill>
                <a:latin typeface="Open Sans"/>
                <a:ea typeface="+mn-ea"/>
                <a:cs typeface="+mn-cs"/>
              </a:rPr>
              <a:t>Based on superior efficacy at a preplanned interim analysis, the IDMC recommended to stop the trial, unblind data, and cross over patients from chemotherapy to erdafitinib</a:t>
            </a:r>
          </a:p>
        </p:txBody>
      </p:sp>
      <p:grpSp>
        <p:nvGrpSpPr>
          <p:cNvPr id="472" name="Group 471">
            <a:extLst>
              <a:ext uri="{FF2B5EF4-FFF2-40B4-BE49-F238E27FC236}">
                <a16:creationId xmlns:a16="http://schemas.microsoft.com/office/drawing/2014/main" id="{67E3F043-F810-D179-625D-38ECE91360C7}"/>
              </a:ext>
            </a:extLst>
          </p:cNvPr>
          <p:cNvGrpSpPr/>
          <p:nvPr/>
        </p:nvGrpSpPr>
        <p:grpSpPr>
          <a:xfrm>
            <a:off x="4825659" y="1101732"/>
            <a:ext cx="3948361" cy="3126809"/>
            <a:chOff x="6434211" y="1465801"/>
            <a:chExt cx="5264481" cy="4169079"/>
          </a:xfrm>
        </p:grpSpPr>
        <p:sp>
          <p:nvSpPr>
            <p:cNvPr id="3" name="Rectangle 2">
              <a:extLst>
                <a:ext uri="{FF2B5EF4-FFF2-40B4-BE49-F238E27FC236}">
                  <a16:creationId xmlns:a16="http://schemas.microsoft.com/office/drawing/2014/main" id="{5657318C-F293-38D5-217E-A95E34C6FE7B}"/>
                </a:ext>
              </a:extLst>
            </p:cNvPr>
            <p:cNvSpPr/>
            <p:nvPr/>
          </p:nvSpPr>
          <p:spPr>
            <a:xfrm>
              <a:off x="6693876" y="1465801"/>
              <a:ext cx="5004816" cy="4169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GB" sz="1350" kern="1200" dirty="0">
                <a:solidFill>
                  <a:srgbClr val="FFFFFF"/>
                </a:solidFill>
                <a:latin typeface="Open Sans"/>
              </a:endParaRPr>
            </a:p>
          </p:txBody>
        </p:sp>
        <p:sp>
          <p:nvSpPr>
            <p:cNvPr id="200" name="TextBox 199">
              <a:extLst>
                <a:ext uri="{FF2B5EF4-FFF2-40B4-BE49-F238E27FC236}">
                  <a16:creationId xmlns:a16="http://schemas.microsoft.com/office/drawing/2014/main" id="{88EEB7DD-0FAA-2B65-8F38-BA4BCC3D5A32}"/>
                </a:ext>
              </a:extLst>
            </p:cNvPr>
            <p:cNvSpPr txBox="1"/>
            <p:nvPr/>
          </p:nvSpPr>
          <p:spPr>
            <a:xfrm>
              <a:off x="6885393" y="1470696"/>
              <a:ext cx="4639249" cy="769441"/>
            </a:xfrm>
            <a:prstGeom prst="rect">
              <a:avLst/>
            </a:prstGeom>
            <a:noFill/>
          </p:spPr>
          <p:txBody>
            <a:bodyPr wrap="square" rtlCol="0">
              <a:spAutoFit/>
            </a:bodyPr>
            <a:lstStyle/>
            <a:p>
              <a:pPr algn="ctr" defTabSz="342900">
                <a:buClrTx/>
                <a:defRPr/>
              </a:pPr>
              <a:r>
                <a:rPr lang="en-US" sz="1050" b="1" kern="1200" dirty="0">
                  <a:solidFill>
                    <a:srgbClr val="003479"/>
                  </a:solidFill>
                  <a:latin typeface="Open Sans"/>
                  <a:ea typeface="+mn-ea"/>
                  <a:cs typeface="+mn-cs"/>
                </a:rPr>
                <a:t>Erdafitinib demonstrated superior efficacy versus chemotherapy in patients with </a:t>
              </a:r>
              <a:r>
                <a:rPr lang="en-US" sz="1050" b="1" i="1" kern="1200" dirty="0">
                  <a:solidFill>
                    <a:srgbClr val="003479"/>
                  </a:solidFill>
                  <a:latin typeface="Open Sans"/>
                  <a:ea typeface="+mn-ea"/>
                  <a:cs typeface="+mn-cs"/>
                </a:rPr>
                <a:t>FGFR</a:t>
              </a:r>
              <a:r>
                <a:rPr lang="en-US" sz="1050" b="1" kern="1200" dirty="0">
                  <a:solidFill>
                    <a:srgbClr val="003479"/>
                  </a:solidFill>
                  <a:latin typeface="Open Sans"/>
                  <a:ea typeface="+mn-ea"/>
                  <a:cs typeface="+mn-cs"/>
                </a:rPr>
                <a:t>-altered mUC</a:t>
              </a:r>
              <a:r>
                <a:rPr lang="en-US" sz="1050" b="1" kern="1200" baseline="30000" dirty="0">
                  <a:solidFill>
                    <a:srgbClr val="003479"/>
                  </a:solidFill>
                  <a:latin typeface="Open Sans"/>
                  <a:ea typeface="+mn-ea"/>
                  <a:cs typeface="+mn-cs"/>
                </a:rPr>
                <a:t>1</a:t>
              </a:r>
            </a:p>
          </p:txBody>
        </p:sp>
        <p:sp>
          <p:nvSpPr>
            <p:cNvPr id="424" name="TextBox 423">
              <a:extLst>
                <a:ext uri="{FF2B5EF4-FFF2-40B4-BE49-F238E27FC236}">
                  <a16:creationId xmlns:a16="http://schemas.microsoft.com/office/drawing/2014/main" id="{7740ABE2-9D65-4055-B4D8-DF2D36291ECD}"/>
                </a:ext>
              </a:extLst>
            </p:cNvPr>
            <p:cNvSpPr txBox="1"/>
            <p:nvPr/>
          </p:nvSpPr>
          <p:spPr>
            <a:xfrm>
              <a:off x="6434211" y="5079731"/>
              <a:ext cx="5189541" cy="547159"/>
            </a:xfrm>
            <a:prstGeom prst="rect">
              <a:avLst/>
            </a:prstGeom>
            <a:noFill/>
          </p:spPr>
          <p:txBody>
            <a:bodyPr wrap="square">
              <a:spAutoFit/>
            </a:bodyPr>
            <a:lstStyle/>
            <a:p>
              <a:pPr marL="128588" lvl="1" indent="-128588" defTabSz="685797">
                <a:spcBef>
                  <a:spcPts val="450"/>
                </a:spcBef>
                <a:buClr>
                  <a:srgbClr val="00A0DF"/>
                </a:buClr>
                <a:buFont typeface="Arial" panose="020B0604020202020204" pitchFamily="34" charset="0"/>
                <a:buChar char="•"/>
                <a:defRPr/>
              </a:pPr>
              <a:r>
                <a:rPr lang="en-US" sz="825" b="1" i="1" kern="1200" dirty="0">
                  <a:solidFill>
                    <a:srgbClr val="333333"/>
                  </a:solidFill>
                  <a:latin typeface="Open Sans"/>
                  <a:ea typeface="+mn-ea"/>
                  <a:cs typeface="+mn-cs"/>
                </a:rPr>
                <a:t>Median PFS:</a:t>
              </a:r>
              <a:r>
                <a:rPr lang="en-US" sz="825" kern="1200" dirty="0">
                  <a:solidFill>
                    <a:srgbClr val="333333"/>
                  </a:solidFill>
                  <a:latin typeface="Open Sans"/>
                  <a:ea typeface="+mn-ea"/>
                  <a:cs typeface="+mn-cs"/>
                </a:rPr>
                <a:t> </a:t>
              </a:r>
              <a:r>
                <a:rPr lang="en-US" sz="825" b="1" kern="1200" dirty="0">
                  <a:solidFill>
                    <a:srgbClr val="003479"/>
                  </a:solidFill>
                  <a:latin typeface="Open Sans"/>
                  <a:ea typeface="+mn-ea"/>
                  <a:cs typeface="+mn-cs"/>
                </a:rPr>
                <a:t>5.6</a:t>
              </a:r>
              <a:r>
                <a:rPr lang="en-US" sz="825" kern="1200" dirty="0">
                  <a:solidFill>
                    <a:srgbClr val="333333"/>
                  </a:solidFill>
                  <a:latin typeface="Open Sans"/>
                  <a:ea typeface="+mn-ea"/>
                  <a:cs typeface="+mn-cs"/>
                </a:rPr>
                <a:t> vs </a:t>
              </a:r>
              <a:r>
                <a:rPr lang="en-US" sz="825" b="1" kern="1200" dirty="0">
                  <a:solidFill>
                    <a:srgbClr val="359942"/>
                  </a:solidFill>
                  <a:latin typeface="Open Sans"/>
                  <a:ea typeface="+mn-ea"/>
                  <a:cs typeface="+mn-cs"/>
                </a:rPr>
                <a:t>2.7</a:t>
              </a:r>
              <a:r>
                <a:rPr lang="en-US" sz="825" kern="1200" dirty="0">
                  <a:solidFill>
                    <a:srgbClr val="333333"/>
                  </a:solidFill>
                  <a:latin typeface="Open Sans"/>
                  <a:ea typeface="+mn-ea"/>
                  <a:cs typeface="+mn-cs"/>
                </a:rPr>
                <a:t> months (HR, 0.58; 95% CI, 0.44-0.78; </a:t>
              </a:r>
              <a:r>
                <a:rPr lang="en-US" sz="825" i="1" kern="1200" dirty="0">
                  <a:solidFill>
                    <a:srgbClr val="333333"/>
                  </a:solidFill>
                  <a:latin typeface="Open Sans"/>
                  <a:ea typeface="+mn-ea"/>
                  <a:cs typeface="+mn-cs"/>
                </a:rPr>
                <a:t>P </a:t>
              </a:r>
              <a:r>
                <a:rPr lang="en-US" sz="825" kern="1200" dirty="0">
                  <a:solidFill>
                    <a:srgbClr val="333333"/>
                  </a:solidFill>
                  <a:latin typeface="Open Sans"/>
                  <a:ea typeface="+mn-ea"/>
                  <a:cs typeface="+mn-cs"/>
                </a:rPr>
                <a:t>= 0.0002)</a:t>
              </a:r>
            </a:p>
            <a:p>
              <a:pPr marL="128588" lvl="1" indent="-128588" defTabSz="685797">
                <a:spcBef>
                  <a:spcPts val="450"/>
                </a:spcBef>
                <a:buClr>
                  <a:srgbClr val="00A0DF"/>
                </a:buClr>
                <a:buFont typeface="Arial" panose="020B0604020202020204" pitchFamily="34" charset="0"/>
                <a:buChar char="•"/>
                <a:defRPr/>
              </a:pPr>
              <a:r>
                <a:rPr lang="en-US" sz="825" b="1" i="1" kern="1200" dirty="0">
                  <a:solidFill>
                    <a:srgbClr val="333333"/>
                  </a:solidFill>
                  <a:latin typeface="Open Sans"/>
                  <a:ea typeface="+mn-ea"/>
                  <a:cs typeface="+mn-cs"/>
                </a:rPr>
                <a:t>ORR:</a:t>
              </a:r>
              <a:r>
                <a:rPr lang="en-US" sz="825" kern="1200" dirty="0">
                  <a:solidFill>
                    <a:srgbClr val="333333"/>
                  </a:solidFill>
                  <a:latin typeface="Open Sans"/>
                  <a:ea typeface="+mn-ea"/>
                  <a:cs typeface="+mn-cs"/>
                </a:rPr>
                <a:t> </a:t>
              </a:r>
              <a:r>
                <a:rPr lang="en-US" sz="825" b="1" kern="1200" dirty="0">
                  <a:solidFill>
                    <a:srgbClr val="003479"/>
                  </a:solidFill>
                  <a:latin typeface="Open Sans"/>
                  <a:ea typeface="+mn-ea"/>
                  <a:cs typeface="+mn-cs"/>
                </a:rPr>
                <a:t>45.6%</a:t>
              </a:r>
              <a:r>
                <a:rPr lang="en-US" sz="825" kern="1200" dirty="0">
                  <a:solidFill>
                    <a:srgbClr val="333333"/>
                  </a:solidFill>
                  <a:latin typeface="Open Sans"/>
                  <a:ea typeface="+mn-ea"/>
                  <a:cs typeface="+mn-cs"/>
                </a:rPr>
                <a:t> vs </a:t>
              </a:r>
              <a:r>
                <a:rPr lang="en-US" sz="825" b="1" kern="1200" dirty="0">
                  <a:solidFill>
                    <a:srgbClr val="359942"/>
                  </a:solidFill>
                  <a:latin typeface="Open Sans"/>
                  <a:ea typeface="+mn-ea"/>
                  <a:cs typeface="+mn-cs"/>
                </a:rPr>
                <a:t>11.5% </a:t>
              </a:r>
              <a:r>
                <a:rPr lang="en-US" sz="825" kern="1200" dirty="0">
                  <a:solidFill>
                    <a:srgbClr val="333333"/>
                  </a:solidFill>
                  <a:latin typeface="Open Sans"/>
                  <a:ea typeface="+mn-ea"/>
                  <a:cs typeface="+mn-cs"/>
                </a:rPr>
                <a:t>(relative risk, 3.94; 95% CI, 2.37-6.57; </a:t>
              </a:r>
              <a:r>
                <a:rPr lang="en-US" sz="825" i="1" kern="1200" dirty="0">
                  <a:solidFill>
                    <a:srgbClr val="333333"/>
                  </a:solidFill>
                  <a:latin typeface="Open Sans"/>
                  <a:ea typeface="+mn-ea"/>
                  <a:cs typeface="+mn-cs"/>
                </a:rPr>
                <a:t>P </a:t>
              </a:r>
              <a:r>
                <a:rPr lang="en-US" sz="825" kern="1200" dirty="0">
                  <a:solidFill>
                    <a:srgbClr val="333333"/>
                  </a:solidFill>
                  <a:latin typeface="Open Sans"/>
                  <a:ea typeface="+mn-ea"/>
                  <a:cs typeface="+mn-cs"/>
                </a:rPr>
                <a:t>&lt; 0.001)</a:t>
              </a:r>
            </a:p>
          </p:txBody>
        </p:sp>
        <p:grpSp>
          <p:nvGrpSpPr>
            <p:cNvPr id="471" name="Group 470">
              <a:extLst>
                <a:ext uri="{FF2B5EF4-FFF2-40B4-BE49-F238E27FC236}">
                  <a16:creationId xmlns:a16="http://schemas.microsoft.com/office/drawing/2014/main" id="{7DCD7B26-F575-AC43-33B8-FAD81B755FCD}"/>
                </a:ext>
              </a:extLst>
            </p:cNvPr>
            <p:cNvGrpSpPr/>
            <p:nvPr/>
          </p:nvGrpSpPr>
          <p:grpSpPr>
            <a:xfrm>
              <a:off x="6693876" y="1911811"/>
              <a:ext cx="4889464" cy="3083149"/>
              <a:chOff x="6693876" y="1911811"/>
              <a:chExt cx="4889464" cy="3083149"/>
            </a:xfrm>
          </p:grpSpPr>
          <p:sp>
            <p:nvSpPr>
              <p:cNvPr id="206" name="TextBox 205">
                <a:extLst>
                  <a:ext uri="{FF2B5EF4-FFF2-40B4-BE49-F238E27FC236}">
                    <a16:creationId xmlns:a16="http://schemas.microsoft.com/office/drawing/2014/main" id="{A7C75471-C598-5511-BA21-D8F41AE0490A}"/>
                  </a:ext>
                </a:extLst>
              </p:cNvPr>
              <p:cNvSpPr txBox="1"/>
              <p:nvPr/>
            </p:nvSpPr>
            <p:spPr>
              <a:xfrm>
                <a:off x="8341243" y="2641820"/>
                <a:ext cx="3145536" cy="630941"/>
              </a:xfrm>
              <a:prstGeom prst="rect">
                <a:avLst/>
              </a:prstGeom>
              <a:noFill/>
            </p:spPr>
            <p:txBody>
              <a:bodyPr wrap="square">
                <a:spAutoFit/>
              </a:bodyPr>
              <a:lstStyle/>
              <a:p>
                <a:pPr marL="342900" lvl="1" defTabSz="342900">
                  <a:spcBef>
                    <a:spcPts val="900"/>
                  </a:spcBef>
                  <a:buClrTx/>
                  <a:defRPr/>
                </a:pPr>
                <a:r>
                  <a:rPr lang="en-US" sz="825" b="1" i="1" kern="1200" dirty="0">
                    <a:solidFill>
                      <a:srgbClr val="333333"/>
                    </a:solidFill>
                    <a:latin typeface="Open Sans"/>
                    <a:ea typeface="+mn-ea"/>
                    <a:cs typeface="+mn-cs"/>
                  </a:rPr>
                  <a:t>Median OS:</a:t>
                </a:r>
                <a:r>
                  <a:rPr lang="en-US" sz="825" kern="1200" dirty="0">
                    <a:solidFill>
                      <a:srgbClr val="333333"/>
                    </a:solidFill>
                    <a:latin typeface="Open Sans"/>
                    <a:ea typeface="+mn-ea"/>
                    <a:cs typeface="+mn-cs"/>
                  </a:rPr>
                  <a:t> </a:t>
                </a:r>
                <a:r>
                  <a:rPr lang="en-US" sz="825" b="1" kern="1200" dirty="0">
                    <a:solidFill>
                      <a:srgbClr val="003479"/>
                    </a:solidFill>
                    <a:latin typeface="Open Sans"/>
                    <a:ea typeface="+mn-ea"/>
                    <a:cs typeface="+mn-cs"/>
                  </a:rPr>
                  <a:t>12.1</a:t>
                </a:r>
                <a:r>
                  <a:rPr lang="en-US" sz="825" kern="1200" dirty="0">
                    <a:solidFill>
                      <a:srgbClr val="333333"/>
                    </a:solidFill>
                    <a:latin typeface="Open Sans"/>
                    <a:ea typeface="+mn-ea"/>
                    <a:cs typeface="+mn-cs"/>
                  </a:rPr>
                  <a:t> vs </a:t>
                </a:r>
                <a:r>
                  <a:rPr lang="en-US" sz="825" b="1" kern="1200" dirty="0">
                    <a:solidFill>
                      <a:srgbClr val="359942"/>
                    </a:solidFill>
                    <a:latin typeface="Open Sans"/>
                    <a:ea typeface="+mn-ea"/>
                    <a:cs typeface="+mn-cs"/>
                  </a:rPr>
                  <a:t>7.8</a:t>
                </a:r>
                <a:r>
                  <a:rPr lang="en-US" sz="825" kern="1200" dirty="0">
                    <a:solidFill>
                      <a:srgbClr val="333333"/>
                    </a:solidFill>
                    <a:latin typeface="Open Sans"/>
                    <a:ea typeface="+mn-ea"/>
                    <a:cs typeface="+mn-cs"/>
                  </a:rPr>
                  <a:t> months </a:t>
                </a:r>
                <a:br>
                  <a:rPr lang="en-US" sz="825" kern="1200" dirty="0">
                    <a:solidFill>
                      <a:srgbClr val="333333"/>
                    </a:solidFill>
                    <a:latin typeface="Open Sans"/>
                    <a:ea typeface="+mn-ea"/>
                    <a:cs typeface="+mn-cs"/>
                  </a:rPr>
                </a:br>
                <a:r>
                  <a:rPr lang="en-US" sz="825" kern="1200" dirty="0">
                    <a:solidFill>
                      <a:srgbClr val="333333"/>
                    </a:solidFill>
                    <a:latin typeface="Open Sans"/>
                    <a:ea typeface="+mn-ea"/>
                    <a:cs typeface="+mn-cs"/>
                  </a:rPr>
                  <a:t>(</a:t>
                </a:r>
                <a:r>
                  <a:rPr lang="it-IT" sz="825" kern="1200" dirty="0">
                    <a:solidFill>
                      <a:srgbClr val="333333"/>
                    </a:solidFill>
                    <a:latin typeface="Open Sans"/>
                    <a:ea typeface="+mn-ea"/>
                    <a:cs typeface="+mn-cs"/>
                  </a:rPr>
                  <a:t>HR, 0.64; 95% CI, 0.47-0.88; </a:t>
                </a:r>
                <a:r>
                  <a:rPr lang="it-IT" sz="825" i="1" kern="1200" dirty="0">
                    <a:solidFill>
                      <a:srgbClr val="333333"/>
                    </a:solidFill>
                    <a:latin typeface="Open Sans"/>
                    <a:ea typeface="+mn-ea"/>
                    <a:cs typeface="+mn-cs"/>
                  </a:rPr>
                  <a:t>P</a:t>
                </a:r>
                <a:r>
                  <a:rPr lang="it-IT" sz="825" kern="1200" dirty="0">
                    <a:solidFill>
                      <a:srgbClr val="333333"/>
                    </a:solidFill>
                    <a:latin typeface="Open Sans"/>
                    <a:ea typeface="+mn-ea"/>
                    <a:cs typeface="+mn-cs"/>
                  </a:rPr>
                  <a:t> = 0.005)</a:t>
                </a:r>
                <a:r>
                  <a:rPr lang="it-IT" sz="825" kern="1200" baseline="30000" dirty="0">
                    <a:solidFill>
                      <a:srgbClr val="333333"/>
                    </a:solidFill>
                    <a:latin typeface="Open Sans"/>
                    <a:ea typeface="+mn-ea"/>
                    <a:cs typeface="+mn-cs"/>
                  </a:rPr>
                  <a:t>c</a:t>
                </a:r>
                <a:endParaRPr lang="en-US" sz="825" kern="1200" baseline="30000" dirty="0">
                  <a:solidFill>
                    <a:srgbClr val="333333"/>
                  </a:solidFill>
                  <a:latin typeface="Open Sans"/>
                  <a:ea typeface="+mn-ea"/>
                  <a:cs typeface="+mn-cs"/>
                </a:endParaRPr>
              </a:p>
            </p:txBody>
          </p:sp>
          <p:sp>
            <p:nvSpPr>
              <p:cNvPr id="208" name="TextBox 207">
                <a:extLst>
                  <a:ext uri="{FF2B5EF4-FFF2-40B4-BE49-F238E27FC236}">
                    <a16:creationId xmlns:a16="http://schemas.microsoft.com/office/drawing/2014/main" id="{D1EF71D7-D4E3-81EF-E883-93D5E1275EE3}"/>
                  </a:ext>
                </a:extLst>
              </p:cNvPr>
              <p:cNvSpPr txBox="1"/>
              <p:nvPr/>
            </p:nvSpPr>
            <p:spPr>
              <a:xfrm>
                <a:off x="10246428" y="2061910"/>
                <a:ext cx="933501" cy="461665"/>
              </a:xfrm>
              <a:prstGeom prst="rect">
                <a:avLst/>
              </a:prstGeom>
              <a:noFill/>
            </p:spPr>
            <p:txBody>
              <a:bodyPr wrap="square" rtlCol="0">
                <a:spAutoFit/>
              </a:bodyPr>
              <a:lstStyle/>
              <a:p>
                <a:pPr defTabSz="342900">
                  <a:buClrTx/>
                  <a:defRPr/>
                </a:pPr>
                <a:r>
                  <a:rPr lang="en-GB" sz="825" b="1" kern="1200" dirty="0">
                    <a:solidFill>
                      <a:srgbClr val="003479"/>
                    </a:solidFill>
                    <a:latin typeface="Open Sans"/>
                    <a:ea typeface="+mn-ea"/>
                    <a:cs typeface="+mn-cs"/>
                  </a:rPr>
                  <a:t>Erdafitinib</a:t>
                </a:r>
                <a:endParaRPr lang="en-US" sz="825" b="1" kern="1200" dirty="0">
                  <a:solidFill>
                    <a:srgbClr val="003479"/>
                  </a:solidFill>
                  <a:latin typeface="Open Sans"/>
                  <a:ea typeface="+mn-ea"/>
                  <a:cs typeface="+mn-cs"/>
                </a:endParaRPr>
              </a:p>
            </p:txBody>
          </p:sp>
          <p:grpSp>
            <p:nvGrpSpPr>
              <p:cNvPr id="209" name="Group 208">
                <a:extLst>
                  <a:ext uri="{FF2B5EF4-FFF2-40B4-BE49-F238E27FC236}">
                    <a16:creationId xmlns:a16="http://schemas.microsoft.com/office/drawing/2014/main" id="{1E408A35-8134-C65F-E07B-16091C34034F}"/>
                  </a:ext>
                </a:extLst>
              </p:cNvPr>
              <p:cNvGrpSpPr/>
              <p:nvPr/>
            </p:nvGrpSpPr>
            <p:grpSpPr>
              <a:xfrm>
                <a:off x="10081062" y="2161779"/>
                <a:ext cx="185926" cy="46481"/>
                <a:chOff x="3692039" y="1905086"/>
                <a:chExt cx="288000" cy="71999"/>
              </a:xfrm>
            </p:grpSpPr>
            <p:cxnSp>
              <p:nvCxnSpPr>
                <p:cNvPr id="397" name="Straight Connector 396">
                  <a:extLst>
                    <a:ext uri="{FF2B5EF4-FFF2-40B4-BE49-F238E27FC236}">
                      <a16:creationId xmlns:a16="http://schemas.microsoft.com/office/drawing/2014/main" id="{7C6CCB2D-9907-FB8D-4D25-B5CBD2EA620A}"/>
                    </a:ext>
                  </a:extLst>
                </p:cNvPr>
                <p:cNvCxnSpPr>
                  <a:cxnSpLocks/>
                </p:cNvCxnSpPr>
                <p:nvPr/>
              </p:nvCxnSpPr>
              <p:spPr>
                <a:xfrm>
                  <a:off x="3692039" y="1941088"/>
                  <a:ext cx="28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98" name="Oval 397">
                  <a:extLst>
                    <a:ext uri="{FF2B5EF4-FFF2-40B4-BE49-F238E27FC236}">
                      <a16:creationId xmlns:a16="http://schemas.microsoft.com/office/drawing/2014/main" id="{40A94726-270E-B7D9-44C8-34D02534E21F}"/>
                    </a:ext>
                  </a:extLst>
                </p:cNvPr>
                <p:cNvSpPr/>
                <p:nvPr/>
              </p:nvSpPr>
              <p:spPr>
                <a:xfrm>
                  <a:off x="3796192" y="1905086"/>
                  <a:ext cx="72001" cy="71999"/>
                </a:xfrm>
                <a:prstGeom prst="ellips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525" kern="1200" dirty="0">
                    <a:solidFill>
                      <a:srgbClr val="FFFFFF"/>
                    </a:solidFill>
                    <a:latin typeface="Open Sans"/>
                  </a:endParaRPr>
                </a:p>
              </p:txBody>
            </p:sp>
          </p:grpSp>
          <p:sp>
            <p:nvSpPr>
              <p:cNvPr id="210" name="TextBox 209">
                <a:extLst>
                  <a:ext uri="{FF2B5EF4-FFF2-40B4-BE49-F238E27FC236}">
                    <a16:creationId xmlns:a16="http://schemas.microsoft.com/office/drawing/2014/main" id="{DCA06ABE-662B-FFA9-738B-6D6B5F3AA2DD}"/>
                  </a:ext>
                </a:extLst>
              </p:cNvPr>
              <p:cNvSpPr txBox="1"/>
              <p:nvPr/>
            </p:nvSpPr>
            <p:spPr>
              <a:xfrm>
                <a:off x="10246428" y="2257456"/>
                <a:ext cx="1336912" cy="292388"/>
              </a:xfrm>
              <a:prstGeom prst="rect">
                <a:avLst/>
              </a:prstGeom>
              <a:noFill/>
            </p:spPr>
            <p:txBody>
              <a:bodyPr wrap="square" rtlCol="0">
                <a:spAutoFit/>
              </a:bodyPr>
              <a:lstStyle/>
              <a:p>
                <a:pPr defTabSz="342900">
                  <a:buClrTx/>
                  <a:defRPr/>
                </a:pPr>
                <a:r>
                  <a:rPr lang="en-GB" sz="825" b="1" kern="1200" dirty="0">
                    <a:solidFill>
                      <a:srgbClr val="359942"/>
                    </a:solidFill>
                    <a:latin typeface="Open Sans"/>
                    <a:ea typeface="+mn-ea"/>
                    <a:cs typeface="+mn-cs"/>
                  </a:rPr>
                  <a:t>Chemotherapy</a:t>
                </a:r>
                <a:endParaRPr lang="en-US" sz="825" b="1" kern="1200" dirty="0">
                  <a:solidFill>
                    <a:srgbClr val="359942"/>
                  </a:solidFill>
                  <a:latin typeface="Open Sans"/>
                  <a:ea typeface="+mn-ea"/>
                  <a:cs typeface="+mn-cs"/>
                </a:endParaRPr>
              </a:p>
            </p:txBody>
          </p:sp>
          <p:grpSp>
            <p:nvGrpSpPr>
              <p:cNvPr id="212" name="Group 211">
                <a:extLst>
                  <a:ext uri="{FF2B5EF4-FFF2-40B4-BE49-F238E27FC236}">
                    <a16:creationId xmlns:a16="http://schemas.microsoft.com/office/drawing/2014/main" id="{2ED4D3FC-1151-BB45-6F69-8CD7FAE8F738}"/>
                  </a:ext>
                </a:extLst>
              </p:cNvPr>
              <p:cNvGrpSpPr/>
              <p:nvPr/>
            </p:nvGrpSpPr>
            <p:grpSpPr>
              <a:xfrm>
                <a:off x="10081062" y="2357326"/>
                <a:ext cx="185926" cy="46481"/>
                <a:chOff x="5484837" y="1905087"/>
                <a:chExt cx="288000" cy="72000"/>
              </a:xfrm>
            </p:grpSpPr>
            <p:cxnSp>
              <p:nvCxnSpPr>
                <p:cNvPr id="395" name="Straight Connector 394">
                  <a:extLst>
                    <a:ext uri="{FF2B5EF4-FFF2-40B4-BE49-F238E27FC236}">
                      <a16:creationId xmlns:a16="http://schemas.microsoft.com/office/drawing/2014/main" id="{D2F9242D-16DC-098F-31E6-1EB2A7D7AC2B}"/>
                    </a:ext>
                  </a:extLst>
                </p:cNvPr>
                <p:cNvCxnSpPr>
                  <a:cxnSpLocks/>
                </p:cNvCxnSpPr>
                <p:nvPr/>
              </p:nvCxnSpPr>
              <p:spPr>
                <a:xfrm>
                  <a:off x="5484837" y="1941088"/>
                  <a:ext cx="288000" cy="0"/>
                </a:xfrm>
                <a:prstGeom prst="line">
                  <a:avLst/>
                </a:prstGeom>
                <a:ln w="28575">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396" name="Rectangle 395">
                  <a:extLst>
                    <a:ext uri="{FF2B5EF4-FFF2-40B4-BE49-F238E27FC236}">
                      <a16:creationId xmlns:a16="http://schemas.microsoft.com/office/drawing/2014/main" id="{8770FFA7-0ACD-8338-B159-5EDA3A81BFB0}"/>
                    </a:ext>
                  </a:extLst>
                </p:cNvPr>
                <p:cNvSpPr/>
                <p:nvPr/>
              </p:nvSpPr>
              <p:spPr>
                <a:xfrm>
                  <a:off x="5588989" y="1905087"/>
                  <a:ext cx="72001" cy="72000"/>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525" kern="1200" dirty="0">
                    <a:solidFill>
                      <a:srgbClr val="FFFFFF"/>
                    </a:solidFill>
                    <a:latin typeface="Open Sans"/>
                  </a:endParaRPr>
                </a:p>
              </p:txBody>
            </p:sp>
          </p:grpSp>
          <p:sp>
            <p:nvSpPr>
              <p:cNvPr id="214" name="TextBox 213">
                <a:extLst>
                  <a:ext uri="{FF2B5EF4-FFF2-40B4-BE49-F238E27FC236}">
                    <a16:creationId xmlns:a16="http://schemas.microsoft.com/office/drawing/2014/main" id="{721B0F10-FCF4-3814-EE22-3163A84BAA9F}"/>
                  </a:ext>
                </a:extLst>
              </p:cNvPr>
              <p:cNvSpPr txBox="1"/>
              <p:nvPr/>
            </p:nvSpPr>
            <p:spPr>
              <a:xfrm>
                <a:off x="6874915" y="4444467"/>
                <a:ext cx="871395" cy="246221"/>
              </a:xfrm>
              <a:prstGeom prst="rect">
                <a:avLst/>
              </a:prstGeom>
              <a:solidFill>
                <a:schemeClr val="bg1"/>
              </a:solidFill>
            </p:spPr>
            <p:txBody>
              <a:bodyPr wrap="square" rtlCol="0">
                <a:spAutoFit/>
              </a:bodyPr>
              <a:lstStyle/>
              <a:p>
                <a:pPr algn="r" defTabSz="342900">
                  <a:buClrTx/>
                  <a:defRPr/>
                </a:pPr>
                <a:r>
                  <a:rPr lang="en-GB" sz="600" b="1" kern="1200" dirty="0">
                    <a:solidFill>
                      <a:srgbClr val="333333"/>
                    </a:solidFill>
                    <a:latin typeface="Open Sans"/>
                    <a:ea typeface="+mn-ea"/>
                    <a:cs typeface="+mn-cs"/>
                  </a:rPr>
                  <a:t>No. at risk</a:t>
                </a:r>
                <a:endParaRPr lang="en-US" sz="600" b="1" kern="1200" dirty="0">
                  <a:solidFill>
                    <a:srgbClr val="333333"/>
                  </a:solidFill>
                  <a:latin typeface="Open Sans"/>
                  <a:ea typeface="+mn-ea"/>
                  <a:cs typeface="+mn-cs"/>
                </a:endParaRPr>
              </a:p>
            </p:txBody>
          </p:sp>
          <p:grpSp>
            <p:nvGrpSpPr>
              <p:cNvPr id="215" name="Group 214">
                <a:extLst>
                  <a:ext uri="{FF2B5EF4-FFF2-40B4-BE49-F238E27FC236}">
                    <a16:creationId xmlns:a16="http://schemas.microsoft.com/office/drawing/2014/main" id="{02C8470C-F760-56F9-A3EE-C3491B29D6B6}"/>
                  </a:ext>
                </a:extLst>
              </p:cNvPr>
              <p:cNvGrpSpPr/>
              <p:nvPr/>
            </p:nvGrpSpPr>
            <p:grpSpPr>
              <a:xfrm>
                <a:off x="6693876" y="4602105"/>
                <a:ext cx="4721249" cy="392855"/>
                <a:chOff x="183040" y="5567982"/>
                <a:chExt cx="7313231" cy="608534"/>
              </a:xfrm>
            </p:grpSpPr>
            <p:sp>
              <p:nvSpPr>
                <p:cNvPr id="357" name="TextBox 356">
                  <a:extLst>
                    <a:ext uri="{FF2B5EF4-FFF2-40B4-BE49-F238E27FC236}">
                      <a16:creationId xmlns:a16="http://schemas.microsoft.com/office/drawing/2014/main" id="{6A81E393-D99C-B3C3-D4CF-14904E035A54}"/>
                    </a:ext>
                  </a:extLst>
                </p:cNvPr>
                <p:cNvSpPr txBox="1"/>
                <p:nvPr/>
              </p:nvSpPr>
              <p:spPr>
                <a:xfrm>
                  <a:off x="183040" y="5795119"/>
                  <a:ext cx="1630225" cy="381397"/>
                </a:xfrm>
                <a:prstGeom prst="rect">
                  <a:avLst/>
                </a:prstGeom>
                <a:noFill/>
              </p:spPr>
              <p:txBody>
                <a:bodyPr wrap="square" rtlCol="0">
                  <a:spAutoFit/>
                </a:bodyPr>
                <a:lstStyle/>
                <a:p>
                  <a:pPr algn="r" defTabSz="342900">
                    <a:buClrTx/>
                    <a:defRPr/>
                  </a:pPr>
                  <a:r>
                    <a:rPr lang="en-GB" sz="600" b="1" kern="1200" dirty="0">
                      <a:solidFill>
                        <a:srgbClr val="359942"/>
                      </a:solidFill>
                      <a:latin typeface="Open Sans"/>
                      <a:ea typeface="+mn-ea"/>
                      <a:cs typeface="+mn-cs"/>
                    </a:rPr>
                    <a:t>Chemotherapy</a:t>
                  </a:r>
                  <a:endParaRPr lang="en-US" sz="600" b="1" kern="1200" dirty="0">
                    <a:solidFill>
                      <a:srgbClr val="359942"/>
                    </a:solidFill>
                    <a:latin typeface="Open Sans"/>
                    <a:ea typeface="+mn-ea"/>
                    <a:cs typeface="+mn-cs"/>
                  </a:endParaRPr>
                </a:p>
              </p:txBody>
            </p:sp>
            <p:sp>
              <p:nvSpPr>
                <p:cNvPr id="358" name="TextBox 357">
                  <a:extLst>
                    <a:ext uri="{FF2B5EF4-FFF2-40B4-BE49-F238E27FC236}">
                      <a16:creationId xmlns:a16="http://schemas.microsoft.com/office/drawing/2014/main" id="{24F0D936-5141-38FD-4005-B9DC9A8F74AE}"/>
                    </a:ext>
                  </a:extLst>
                </p:cNvPr>
                <p:cNvSpPr txBox="1"/>
                <p:nvPr/>
              </p:nvSpPr>
              <p:spPr>
                <a:xfrm>
                  <a:off x="1922585" y="5614149"/>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136</a:t>
                  </a:r>
                  <a:endParaRPr lang="en-US" sz="600" kern="1200" dirty="0">
                    <a:solidFill>
                      <a:srgbClr val="333333"/>
                    </a:solidFill>
                    <a:latin typeface="Open Sans"/>
                    <a:ea typeface="+mn-ea"/>
                    <a:cs typeface="+mn-cs"/>
                  </a:endParaRPr>
                </a:p>
              </p:txBody>
            </p:sp>
            <p:sp>
              <p:nvSpPr>
                <p:cNvPr id="359" name="TextBox 358">
                  <a:extLst>
                    <a:ext uri="{FF2B5EF4-FFF2-40B4-BE49-F238E27FC236}">
                      <a16:creationId xmlns:a16="http://schemas.microsoft.com/office/drawing/2014/main" id="{46E6151F-B722-471C-4A21-EE24CEE669F6}"/>
                    </a:ext>
                  </a:extLst>
                </p:cNvPr>
                <p:cNvSpPr txBox="1"/>
                <p:nvPr/>
              </p:nvSpPr>
              <p:spPr>
                <a:xfrm>
                  <a:off x="2232514" y="5614149"/>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117</a:t>
                  </a:r>
                  <a:endParaRPr lang="en-US" sz="600" kern="1200" dirty="0">
                    <a:solidFill>
                      <a:srgbClr val="333333"/>
                    </a:solidFill>
                    <a:latin typeface="Open Sans"/>
                    <a:ea typeface="+mn-ea"/>
                    <a:cs typeface="+mn-cs"/>
                  </a:endParaRPr>
                </a:p>
              </p:txBody>
            </p:sp>
            <p:sp>
              <p:nvSpPr>
                <p:cNvPr id="360" name="TextBox 359">
                  <a:extLst>
                    <a:ext uri="{FF2B5EF4-FFF2-40B4-BE49-F238E27FC236}">
                      <a16:creationId xmlns:a16="http://schemas.microsoft.com/office/drawing/2014/main" id="{B94F13B4-024C-0DA1-9769-BAEE2A1D927F}"/>
                    </a:ext>
                  </a:extLst>
                </p:cNvPr>
                <p:cNvSpPr txBox="1"/>
                <p:nvPr/>
              </p:nvSpPr>
              <p:spPr>
                <a:xfrm>
                  <a:off x="2542441" y="5614149"/>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97</a:t>
                  </a:r>
                  <a:endParaRPr lang="en-US" sz="600" kern="1200" dirty="0">
                    <a:solidFill>
                      <a:srgbClr val="333333"/>
                    </a:solidFill>
                    <a:latin typeface="Open Sans"/>
                    <a:ea typeface="+mn-ea"/>
                    <a:cs typeface="+mn-cs"/>
                  </a:endParaRPr>
                </a:p>
              </p:txBody>
            </p:sp>
            <p:sp>
              <p:nvSpPr>
                <p:cNvPr id="361" name="TextBox 360">
                  <a:extLst>
                    <a:ext uri="{FF2B5EF4-FFF2-40B4-BE49-F238E27FC236}">
                      <a16:creationId xmlns:a16="http://schemas.microsoft.com/office/drawing/2014/main" id="{05C3A853-6EE4-E860-0967-20043FDF233A}"/>
                    </a:ext>
                  </a:extLst>
                </p:cNvPr>
                <p:cNvSpPr txBox="1"/>
                <p:nvPr/>
              </p:nvSpPr>
              <p:spPr>
                <a:xfrm>
                  <a:off x="2852365" y="5614149"/>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74</a:t>
                  </a:r>
                  <a:endParaRPr lang="en-US" sz="600" kern="1200" dirty="0">
                    <a:solidFill>
                      <a:srgbClr val="333333"/>
                    </a:solidFill>
                    <a:latin typeface="Open Sans"/>
                    <a:ea typeface="+mn-ea"/>
                    <a:cs typeface="+mn-cs"/>
                  </a:endParaRPr>
                </a:p>
              </p:txBody>
            </p:sp>
            <p:sp>
              <p:nvSpPr>
                <p:cNvPr id="362" name="TextBox 361">
                  <a:extLst>
                    <a:ext uri="{FF2B5EF4-FFF2-40B4-BE49-F238E27FC236}">
                      <a16:creationId xmlns:a16="http://schemas.microsoft.com/office/drawing/2014/main" id="{86BE45C3-9E67-E44C-7BAE-50F9B8822BF5}"/>
                    </a:ext>
                  </a:extLst>
                </p:cNvPr>
                <p:cNvSpPr txBox="1"/>
                <p:nvPr/>
              </p:nvSpPr>
              <p:spPr>
                <a:xfrm>
                  <a:off x="3162294" y="5614149"/>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46</a:t>
                  </a:r>
                  <a:endParaRPr lang="en-US" sz="600" kern="1200" dirty="0">
                    <a:solidFill>
                      <a:srgbClr val="333333"/>
                    </a:solidFill>
                    <a:latin typeface="Open Sans"/>
                    <a:ea typeface="+mn-ea"/>
                    <a:cs typeface="+mn-cs"/>
                  </a:endParaRPr>
                </a:p>
              </p:txBody>
            </p:sp>
            <p:sp>
              <p:nvSpPr>
                <p:cNvPr id="363" name="TextBox 362">
                  <a:extLst>
                    <a:ext uri="{FF2B5EF4-FFF2-40B4-BE49-F238E27FC236}">
                      <a16:creationId xmlns:a16="http://schemas.microsoft.com/office/drawing/2014/main" id="{B55C7C7C-6949-1A04-415A-9D6AC032605C}"/>
                    </a:ext>
                  </a:extLst>
                </p:cNvPr>
                <p:cNvSpPr txBox="1"/>
                <p:nvPr/>
              </p:nvSpPr>
              <p:spPr>
                <a:xfrm>
                  <a:off x="3472221" y="5614149"/>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35</a:t>
                  </a:r>
                  <a:endParaRPr lang="en-US" sz="600" kern="1200" dirty="0">
                    <a:solidFill>
                      <a:srgbClr val="333333"/>
                    </a:solidFill>
                    <a:latin typeface="Open Sans"/>
                    <a:ea typeface="+mn-ea"/>
                    <a:cs typeface="+mn-cs"/>
                  </a:endParaRPr>
                </a:p>
              </p:txBody>
            </p:sp>
            <p:sp>
              <p:nvSpPr>
                <p:cNvPr id="364" name="TextBox 363">
                  <a:extLst>
                    <a:ext uri="{FF2B5EF4-FFF2-40B4-BE49-F238E27FC236}">
                      <a16:creationId xmlns:a16="http://schemas.microsoft.com/office/drawing/2014/main" id="{CE4D1D6D-79DF-1D97-AA83-BF940A1E8CFE}"/>
                    </a:ext>
                  </a:extLst>
                </p:cNvPr>
                <p:cNvSpPr txBox="1"/>
                <p:nvPr/>
              </p:nvSpPr>
              <p:spPr>
                <a:xfrm>
                  <a:off x="3782147" y="5614149"/>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25</a:t>
                  </a:r>
                  <a:endParaRPr lang="en-US" sz="600" kern="1200" dirty="0">
                    <a:solidFill>
                      <a:srgbClr val="333333"/>
                    </a:solidFill>
                    <a:latin typeface="Open Sans"/>
                    <a:ea typeface="+mn-ea"/>
                    <a:cs typeface="+mn-cs"/>
                  </a:endParaRPr>
                </a:p>
              </p:txBody>
            </p:sp>
            <p:sp>
              <p:nvSpPr>
                <p:cNvPr id="365" name="TextBox 364">
                  <a:extLst>
                    <a:ext uri="{FF2B5EF4-FFF2-40B4-BE49-F238E27FC236}">
                      <a16:creationId xmlns:a16="http://schemas.microsoft.com/office/drawing/2014/main" id="{9A27D6EA-7AE7-4908-2D64-E18A0FC13B31}"/>
                    </a:ext>
                  </a:extLst>
                </p:cNvPr>
                <p:cNvSpPr txBox="1"/>
                <p:nvPr/>
              </p:nvSpPr>
              <p:spPr>
                <a:xfrm>
                  <a:off x="4092076" y="5614149"/>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17</a:t>
                  </a:r>
                  <a:endParaRPr lang="en-US" sz="600" kern="1200" dirty="0">
                    <a:solidFill>
                      <a:srgbClr val="333333"/>
                    </a:solidFill>
                    <a:latin typeface="Open Sans"/>
                    <a:ea typeface="+mn-ea"/>
                    <a:cs typeface="+mn-cs"/>
                  </a:endParaRPr>
                </a:p>
              </p:txBody>
            </p:sp>
            <p:sp>
              <p:nvSpPr>
                <p:cNvPr id="366" name="TextBox 365">
                  <a:extLst>
                    <a:ext uri="{FF2B5EF4-FFF2-40B4-BE49-F238E27FC236}">
                      <a16:creationId xmlns:a16="http://schemas.microsoft.com/office/drawing/2014/main" id="{622B6D3D-7055-F36F-A78E-13DC41E5C68A}"/>
                    </a:ext>
                  </a:extLst>
                </p:cNvPr>
                <p:cNvSpPr txBox="1"/>
                <p:nvPr/>
              </p:nvSpPr>
              <p:spPr>
                <a:xfrm>
                  <a:off x="4402003" y="5614149"/>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15</a:t>
                  </a:r>
                  <a:endParaRPr lang="en-US" sz="600" kern="1200" dirty="0">
                    <a:solidFill>
                      <a:srgbClr val="333333"/>
                    </a:solidFill>
                    <a:latin typeface="Open Sans"/>
                    <a:ea typeface="+mn-ea"/>
                    <a:cs typeface="+mn-cs"/>
                  </a:endParaRPr>
                </a:p>
              </p:txBody>
            </p:sp>
            <p:sp>
              <p:nvSpPr>
                <p:cNvPr id="367" name="TextBox 366">
                  <a:extLst>
                    <a:ext uri="{FF2B5EF4-FFF2-40B4-BE49-F238E27FC236}">
                      <a16:creationId xmlns:a16="http://schemas.microsoft.com/office/drawing/2014/main" id="{F352CE25-CF41-FE52-3C2B-99103B1F518D}"/>
                    </a:ext>
                  </a:extLst>
                </p:cNvPr>
                <p:cNvSpPr txBox="1"/>
                <p:nvPr/>
              </p:nvSpPr>
              <p:spPr>
                <a:xfrm>
                  <a:off x="4711929" y="5614149"/>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9</a:t>
                  </a:r>
                  <a:endParaRPr lang="en-US" sz="600" kern="1200" dirty="0">
                    <a:solidFill>
                      <a:srgbClr val="333333"/>
                    </a:solidFill>
                    <a:latin typeface="Open Sans"/>
                    <a:ea typeface="+mn-ea"/>
                    <a:cs typeface="+mn-cs"/>
                  </a:endParaRPr>
                </a:p>
              </p:txBody>
            </p:sp>
            <p:sp>
              <p:nvSpPr>
                <p:cNvPr id="368" name="TextBox 367">
                  <a:extLst>
                    <a:ext uri="{FF2B5EF4-FFF2-40B4-BE49-F238E27FC236}">
                      <a16:creationId xmlns:a16="http://schemas.microsoft.com/office/drawing/2014/main" id="{12A5625E-2521-4078-4935-C7CBAB555250}"/>
                    </a:ext>
                  </a:extLst>
                </p:cNvPr>
                <p:cNvSpPr txBox="1"/>
                <p:nvPr/>
              </p:nvSpPr>
              <p:spPr>
                <a:xfrm>
                  <a:off x="5021858" y="5614149"/>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5</a:t>
                  </a:r>
                  <a:endParaRPr lang="en-US" sz="600" kern="1200" dirty="0">
                    <a:solidFill>
                      <a:srgbClr val="333333"/>
                    </a:solidFill>
                    <a:latin typeface="Open Sans"/>
                    <a:ea typeface="+mn-ea"/>
                    <a:cs typeface="+mn-cs"/>
                  </a:endParaRPr>
                </a:p>
              </p:txBody>
            </p:sp>
            <p:sp>
              <p:nvSpPr>
                <p:cNvPr id="369" name="TextBox 368">
                  <a:extLst>
                    <a:ext uri="{FF2B5EF4-FFF2-40B4-BE49-F238E27FC236}">
                      <a16:creationId xmlns:a16="http://schemas.microsoft.com/office/drawing/2014/main" id="{50F1A0A0-5A08-6C73-B0B6-B3B00BBEB0E1}"/>
                    </a:ext>
                  </a:extLst>
                </p:cNvPr>
                <p:cNvSpPr txBox="1"/>
                <p:nvPr/>
              </p:nvSpPr>
              <p:spPr>
                <a:xfrm>
                  <a:off x="5331783" y="5614149"/>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3</a:t>
                  </a:r>
                  <a:endParaRPr lang="en-US" sz="600" kern="1200" dirty="0">
                    <a:solidFill>
                      <a:srgbClr val="333333"/>
                    </a:solidFill>
                    <a:latin typeface="Open Sans"/>
                    <a:ea typeface="+mn-ea"/>
                    <a:cs typeface="+mn-cs"/>
                  </a:endParaRPr>
                </a:p>
              </p:txBody>
            </p:sp>
            <p:sp>
              <p:nvSpPr>
                <p:cNvPr id="370" name="TextBox 369">
                  <a:extLst>
                    <a:ext uri="{FF2B5EF4-FFF2-40B4-BE49-F238E27FC236}">
                      <a16:creationId xmlns:a16="http://schemas.microsoft.com/office/drawing/2014/main" id="{847DC95F-454D-43C8-1515-239CFCBECCAD}"/>
                    </a:ext>
                  </a:extLst>
                </p:cNvPr>
                <p:cNvSpPr txBox="1"/>
                <p:nvPr/>
              </p:nvSpPr>
              <p:spPr>
                <a:xfrm>
                  <a:off x="5641709" y="5614149"/>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3</a:t>
                  </a:r>
                  <a:endParaRPr lang="en-US" sz="600" kern="1200" dirty="0">
                    <a:solidFill>
                      <a:srgbClr val="333333"/>
                    </a:solidFill>
                    <a:latin typeface="Open Sans"/>
                    <a:ea typeface="+mn-ea"/>
                    <a:cs typeface="+mn-cs"/>
                  </a:endParaRPr>
                </a:p>
              </p:txBody>
            </p:sp>
            <p:sp>
              <p:nvSpPr>
                <p:cNvPr id="371" name="TextBox 370">
                  <a:extLst>
                    <a:ext uri="{FF2B5EF4-FFF2-40B4-BE49-F238E27FC236}">
                      <a16:creationId xmlns:a16="http://schemas.microsoft.com/office/drawing/2014/main" id="{F146D308-D64B-56BF-DDA7-0F7BF9ED5E29}"/>
                    </a:ext>
                  </a:extLst>
                </p:cNvPr>
                <p:cNvSpPr txBox="1"/>
                <p:nvPr/>
              </p:nvSpPr>
              <p:spPr>
                <a:xfrm>
                  <a:off x="5951638" y="5614149"/>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2</a:t>
                  </a:r>
                  <a:endParaRPr lang="en-US" sz="600" kern="1200" dirty="0">
                    <a:solidFill>
                      <a:srgbClr val="333333"/>
                    </a:solidFill>
                    <a:latin typeface="Open Sans"/>
                    <a:ea typeface="+mn-ea"/>
                    <a:cs typeface="+mn-cs"/>
                  </a:endParaRPr>
                </a:p>
              </p:txBody>
            </p:sp>
            <p:sp>
              <p:nvSpPr>
                <p:cNvPr id="372" name="TextBox 371">
                  <a:extLst>
                    <a:ext uri="{FF2B5EF4-FFF2-40B4-BE49-F238E27FC236}">
                      <a16:creationId xmlns:a16="http://schemas.microsoft.com/office/drawing/2014/main" id="{63C0F4A2-D5C8-4537-949C-EF08E6EE94ED}"/>
                    </a:ext>
                  </a:extLst>
                </p:cNvPr>
                <p:cNvSpPr txBox="1"/>
                <p:nvPr/>
              </p:nvSpPr>
              <p:spPr>
                <a:xfrm>
                  <a:off x="6261563" y="5614149"/>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2</a:t>
                  </a:r>
                  <a:endParaRPr lang="en-US" sz="600" kern="1200" dirty="0">
                    <a:solidFill>
                      <a:srgbClr val="333333"/>
                    </a:solidFill>
                    <a:latin typeface="Open Sans"/>
                    <a:ea typeface="+mn-ea"/>
                    <a:cs typeface="+mn-cs"/>
                  </a:endParaRPr>
                </a:p>
              </p:txBody>
            </p:sp>
            <p:sp>
              <p:nvSpPr>
                <p:cNvPr id="373" name="TextBox 372">
                  <a:extLst>
                    <a:ext uri="{FF2B5EF4-FFF2-40B4-BE49-F238E27FC236}">
                      <a16:creationId xmlns:a16="http://schemas.microsoft.com/office/drawing/2014/main" id="{F08F0CF0-6DBB-E5C8-E40B-4768A9654983}"/>
                    </a:ext>
                  </a:extLst>
                </p:cNvPr>
                <p:cNvSpPr txBox="1"/>
                <p:nvPr/>
              </p:nvSpPr>
              <p:spPr>
                <a:xfrm>
                  <a:off x="6571489" y="5614149"/>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2</a:t>
                  </a:r>
                  <a:endParaRPr lang="en-US" sz="600" kern="1200" dirty="0">
                    <a:solidFill>
                      <a:srgbClr val="333333"/>
                    </a:solidFill>
                    <a:latin typeface="Open Sans"/>
                    <a:ea typeface="+mn-ea"/>
                    <a:cs typeface="+mn-cs"/>
                  </a:endParaRPr>
                </a:p>
              </p:txBody>
            </p:sp>
            <p:sp>
              <p:nvSpPr>
                <p:cNvPr id="374" name="TextBox 373">
                  <a:extLst>
                    <a:ext uri="{FF2B5EF4-FFF2-40B4-BE49-F238E27FC236}">
                      <a16:creationId xmlns:a16="http://schemas.microsoft.com/office/drawing/2014/main" id="{E1C74BA2-CF3C-E5DE-5B0C-A2C0FA3E6D75}"/>
                    </a:ext>
                  </a:extLst>
                </p:cNvPr>
                <p:cNvSpPr txBox="1"/>
                <p:nvPr/>
              </p:nvSpPr>
              <p:spPr>
                <a:xfrm>
                  <a:off x="6881418" y="5614149"/>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1</a:t>
                  </a:r>
                  <a:endParaRPr lang="en-US" sz="600" kern="1200" dirty="0">
                    <a:solidFill>
                      <a:srgbClr val="333333"/>
                    </a:solidFill>
                    <a:latin typeface="Open Sans"/>
                    <a:ea typeface="+mn-ea"/>
                    <a:cs typeface="+mn-cs"/>
                  </a:endParaRPr>
                </a:p>
              </p:txBody>
            </p:sp>
            <p:sp>
              <p:nvSpPr>
                <p:cNvPr id="375" name="TextBox 374">
                  <a:extLst>
                    <a:ext uri="{FF2B5EF4-FFF2-40B4-BE49-F238E27FC236}">
                      <a16:creationId xmlns:a16="http://schemas.microsoft.com/office/drawing/2014/main" id="{D6D37DB2-0404-EF01-897D-1D8159849633}"/>
                    </a:ext>
                  </a:extLst>
                </p:cNvPr>
                <p:cNvSpPr txBox="1"/>
                <p:nvPr/>
              </p:nvSpPr>
              <p:spPr>
                <a:xfrm>
                  <a:off x="7191351" y="5614149"/>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0</a:t>
                  </a:r>
                  <a:endParaRPr lang="en-US" sz="600" kern="1200" dirty="0">
                    <a:solidFill>
                      <a:srgbClr val="333333"/>
                    </a:solidFill>
                    <a:latin typeface="Open Sans"/>
                    <a:ea typeface="+mn-ea"/>
                    <a:cs typeface="+mn-cs"/>
                  </a:endParaRPr>
                </a:p>
              </p:txBody>
            </p:sp>
            <p:sp>
              <p:nvSpPr>
                <p:cNvPr id="376" name="TextBox 375">
                  <a:extLst>
                    <a:ext uri="{FF2B5EF4-FFF2-40B4-BE49-F238E27FC236}">
                      <a16:creationId xmlns:a16="http://schemas.microsoft.com/office/drawing/2014/main" id="{1C7552E1-1501-9F6A-6A68-A40B82DA7AD0}"/>
                    </a:ext>
                  </a:extLst>
                </p:cNvPr>
                <p:cNvSpPr txBox="1"/>
                <p:nvPr/>
              </p:nvSpPr>
              <p:spPr>
                <a:xfrm>
                  <a:off x="1922585" y="5841286"/>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130</a:t>
                  </a:r>
                  <a:endParaRPr lang="en-US" sz="600" kern="1200" dirty="0">
                    <a:solidFill>
                      <a:srgbClr val="333333"/>
                    </a:solidFill>
                    <a:latin typeface="Open Sans"/>
                    <a:ea typeface="+mn-ea"/>
                    <a:cs typeface="+mn-cs"/>
                  </a:endParaRPr>
                </a:p>
              </p:txBody>
            </p:sp>
            <p:sp>
              <p:nvSpPr>
                <p:cNvPr id="377" name="TextBox 376">
                  <a:extLst>
                    <a:ext uri="{FF2B5EF4-FFF2-40B4-BE49-F238E27FC236}">
                      <a16:creationId xmlns:a16="http://schemas.microsoft.com/office/drawing/2014/main" id="{05AB1E53-7B1C-8883-034C-F1A6ED4DB8AE}"/>
                    </a:ext>
                  </a:extLst>
                </p:cNvPr>
                <p:cNvSpPr txBox="1"/>
                <p:nvPr/>
              </p:nvSpPr>
              <p:spPr>
                <a:xfrm>
                  <a:off x="2232514" y="5841286"/>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87</a:t>
                  </a:r>
                  <a:endParaRPr lang="en-US" sz="600" kern="1200" dirty="0">
                    <a:solidFill>
                      <a:srgbClr val="333333"/>
                    </a:solidFill>
                    <a:latin typeface="Open Sans"/>
                    <a:ea typeface="+mn-ea"/>
                    <a:cs typeface="+mn-cs"/>
                  </a:endParaRPr>
                </a:p>
              </p:txBody>
            </p:sp>
            <p:sp>
              <p:nvSpPr>
                <p:cNvPr id="378" name="TextBox 377">
                  <a:extLst>
                    <a:ext uri="{FF2B5EF4-FFF2-40B4-BE49-F238E27FC236}">
                      <a16:creationId xmlns:a16="http://schemas.microsoft.com/office/drawing/2014/main" id="{BACD0946-1CA4-368E-A6B4-3B4EA03C8429}"/>
                    </a:ext>
                  </a:extLst>
                </p:cNvPr>
                <p:cNvSpPr txBox="1"/>
                <p:nvPr/>
              </p:nvSpPr>
              <p:spPr>
                <a:xfrm>
                  <a:off x="2542441" y="5841286"/>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66</a:t>
                  </a:r>
                  <a:endParaRPr lang="en-US" sz="600" kern="1200" dirty="0">
                    <a:solidFill>
                      <a:srgbClr val="333333"/>
                    </a:solidFill>
                    <a:latin typeface="Open Sans"/>
                    <a:ea typeface="+mn-ea"/>
                    <a:cs typeface="+mn-cs"/>
                  </a:endParaRPr>
                </a:p>
              </p:txBody>
            </p:sp>
            <p:sp>
              <p:nvSpPr>
                <p:cNvPr id="379" name="TextBox 378">
                  <a:extLst>
                    <a:ext uri="{FF2B5EF4-FFF2-40B4-BE49-F238E27FC236}">
                      <a16:creationId xmlns:a16="http://schemas.microsoft.com/office/drawing/2014/main" id="{AC9AE5FC-938D-982F-6981-BAB4B094DD4C}"/>
                    </a:ext>
                  </a:extLst>
                </p:cNvPr>
                <p:cNvSpPr txBox="1"/>
                <p:nvPr/>
              </p:nvSpPr>
              <p:spPr>
                <a:xfrm>
                  <a:off x="2852365" y="5841286"/>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43</a:t>
                  </a:r>
                  <a:endParaRPr lang="en-US" sz="600" kern="1200" dirty="0">
                    <a:solidFill>
                      <a:srgbClr val="333333"/>
                    </a:solidFill>
                    <a:latin typeface="Open Sans"/>
                    <a:ea typeface="+mn-ea"/>
                    <a:cs typeface="+mn-cs"/>
                  </a:endParaRPr>
                </a:p>
              </p:txBody>
            </p:sp>
            <p:sp>
              <p:nvSpPr>
                <p:cNvPr id="380" name="TextBox 379">
                  <a:extLst>
                    <a:ext uri="{FF2B5EF4-FFF2-40B4-BE49-F238E27FC236}">
                      <a16:creationId xmlns:a16="http://schemas.microsoft.com/office/drawing/2014/main" id="{1177991A-2DCE-D3D4-DC24-8C30396A4773}"/>
                    </a:ext>
                  </a:extLst>
                </p:cNvPr>
                <p:cNvSpPr txBox="1"/>
                <p:nvPr/>
              </p:nvSpPr>
              <p:spPr>
                <a:xfrm>
                  <a:off x="3162294" y="5841286"/>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30</a:t>
                  </a:r>
                  <a:endParaRPr lang="en-US" sz="600" kern="1200" dirty="0">
                    <a:solidFill>
                      <a:srgbClr val="333333"/>
                    </a:solidFill>
                    <a:latin typeface="Open Sans"/>
                    <a:ea typeface="+mn-ea"/>
                    <a:cs typeface="+mn-cs"/>
                  </a:endParaRPr>
                </a:p>
              </p:txBody>
            </p:sp>
            <p:sp>
              <p:nvSpPr>
                <p:cNvPr id="381" name="TextBox 380">
                  <a:extLst>
                    <a:ext uri="{FF2B5EF4-FFF2-40B4-BE49-F238E27FC236}">
                      <a16:creationId xmlns:a16="http://schemas.microsoft.com/office/drawing/2014/main" id="{084E950C-9936-6E90-8EED-8B0B8C99B4F6}"/>
                    </a:ext>
                  </a:extLst>
                </p:cNvPr>
                <p:cNvSpPr txBox="1"/>
                <p:nvPr/>
              </p:nvSpPr>
              <p:spPr>
                <a:xfrm>
                  <a:off x="3472221" y="5841286"/>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18</a:t>
                  </a:r>
                  <a:endParaRPr lang="en-US" sz="600" kern="1200" dirty="0">
                    <a:solidFill>
                      <a:srgbClr val="333333"/>
                    </a:solidFill>
                    <a:latin typeface="Open Sans"/>
                    <a:ea typeface="+mn-ea"/>
                    <a:cs typeface="+mn-cs"/>
                  </a:endParaRPr>
                </a:p>
              </p:txBody>
            </p:sp>
            <p:sp>
              <p:nvSpPr>
                <p:cNvPr id="382" name="TextBox 381">
                  <a:extLst>
                    <a:ext uri="{FF2B5EF4-FFF2-40B4-BE49-F238E27FC236}">
                      <a16:creationId xmlns:a16="http://schemas.microsoft.com/office/drawing/2014/main" id="{60DA8E1B-8C6A-E2A2-BDFD-83A77851A2C9}"/>
                    </a:ext>
                  </a:extLst>
                </p:cNvPr>
                <p:cNvSpPr txBox="1"/>
                <p:nvPr/>
              </p:nvSpPr>
              <p:spPr>
                <a:xfrm>
                  <a:off x="3782147" y="5841286"/>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13</a:t>
                  </a:r>
                  <a:endParaRPr lang="en-US" sz="600" kern="1200" dirty="0">
                    <a:solidFill>
                      <a:srgbClr val="333333"/>
                    </a:solidFill>
                    <a:latin typeface="Open Sans"/>
                    <a:ea typeface="+mn-ea"/>
                    <a:cs typeface="+mn-cs"/>
                  </a:endParaRPr>
                </a:p>
              </p:txBody>
            </p:sp>
            <p:sp>
              <p:nvSpPr>
                <p:cNvPr id="383" name="TextBox 382">
                  <a:extLst>
                    <a:ext uri="{FF2B5EF4-FFF2-40B4-BE49-F238E27FC236}">
                      <a16:creationId xmlns:a16="http://schemas.microsoft.com/office/drawing/2014/main" id="{93811A51-46BA-DB1E-1AD5-A2361CBF7E6E}"/>
                    </a:ext>
                  </a:extLst>
                </p:cNvPr>
                <p:cNvSpPr txBox="1"/>
                <p:nvPr/>
              </p:nvSpPr>
              <p:spPr>
                <a:xfrm>
                  <a:off x="4092076" y="5841286"/>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9</a:t>
                  </a:r>
                  <a:endParaRPr lang="en-US" sz="600" kern="1200" dirty="0">
                    <a:solidFill>
                      <a:srgbClr val="333333"/>
                    </a:solidFill>
                    <a:latin typeface="Open Sans"/>
                    <a:ea typeface="+mn-ea"/>
                    <a:cs typeface="+mn-cs"/>
                  </a:endParaRPr>
                </a:p>
              </p:txBody>
            </p:sp>
            <p:sp>
              <p:nvSpPr>
                <p:cNvPr id="384" name="TextBox 383">
                  <a:extLst>
                    <a:ext uri="{FF2B5EF4-FFF2-40B4-BE49-F238E27FC236}">
                      <a16:creationId xmlns:a16="http://schemas.microsoft.com/office/drawing/2014/main" id="{5A26CB0F-EE39-ACE1-4452-5A234412E32D}"/>
                    </a:ext>
                  </a:extLst>
                </p:cNvPr>
                <p:cNvSpPr txBox="1"/>
                <p:nvPr/>
              </p:nvSpPr>
              <p:spPr>
                <a:xfrm>
                  <a:off x="4402003" y="5841286"/>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8</a:t>
                  </a:r>
                  <a:endParaRPr lang="en-US" sz="600" kern="1200" dirty="0">
                    <a:solidFill>
                      <a:srgbClr val="333333"/>
                    </a:solidFill>
                    <a:latin typeface="Open Sans"/>
                    <a:ea typeface="+mn-ea"/>
                    <a:cs typeface="+mn-cs"/>
                  </a:endParaRPr>
                </a:p>
              </p:txBody>
            </p:sp>
            <p:sp>
              <p:nvSpPr>
                <p:cNvPr id="385" name="TextBox 384">
                  <a:extLst>
                    <a:ext uri="{FF2B5EF4-FFF2-40B4-BE49-F238E27FC236}">
                      <a16:creationId xmlns:a16="http://schemas.microsoft.com/office/drawing/2014/main" id="{D8E7BD83-48F4-1815-3ED6-AA147D24C2B5}"/>
                    </a:ext>
                  </a:extLst>
                </p:cNvPr>
                <p:cNvSpPr txBox="1"/>
                <p:nvPr/>
              </p:nvSpPr>
              <p:spPr>
                <a:xfrm>
                  <a:off x="4711929" y="5841286"/>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3</a:t>
                  </a:r>
                  <a:endParaRPr lang="en-US" sz="600" kern="1200" dirty="0">
                    <a:solidFill>
                      <a:srgbClr val="333333"/>
                    </a:solidFill>
                    <a:latin typeface="Open Sans"/>
                    <a:ea typeface="+mn-ea"/>
                    <a:cs typeface="+mn-cs"/>
                  </a:endParaRPr>
                </a:p>
              </p:txBody>
            </p:sp>
            <p:sp>
              <p:nvSpPr>
                <p:cNvPr id="386" name="TextBox 385">
                  <a:extLst>
                    <a:ext uri="{FF2B5EF4-FFF2-40B4-BE49-F238E27FC236}">
                      <a16:creationId xmlns:a16="http://schemas.microsoft.com/office/drawing/2014/main" id="{B0162982-C5E2-20C6-9879-3D824D47E3D9}"/>
                    </a:ext>
                  </a:extLst>
                </p:cNvPr>
                <p:cNvSpPr txBox="1"/>
                <p:nvPr/>
              </p:nvSpPr>
              <p:spPr>
                <a:xfrm>
                  <a:off x="5021858" y="5841286"/>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2</a:t>
                  </a:r>
                  <a:endParaRPr lang="en-US" sz="600" kern="1200" dirty="0">
                    <a:solidFill>
                      <a:srgbClr val="333333"/>
                    </a:solidFill>
                    <a:latin typeface="Open Sans"/>
                    <a:ea typeface="+mn-ea"/>
                    <a:cs typeface="+mn-cs"/>
                  </a:endParaRPr>
                </a:p>
              </p:txBody>
            </p:sp>
            <p:sp>
              <p:nvSpPr>
                <p:cNvPr id="387" name="TextBox 386">
                  <a:extLst>
                    <a:ext uri="{FF2B5EF4-FFF2-40B4-BE49-F238E27FC236}">
                      <a16:creationId xmlns:a16="http://schemas.microsoft.com/office/drawing/2014/main" id="{0F625998-78D9-3CB8-CA80-273442192075}"/>
                    </a:ext>
                  </a:extLst>
                </p:cNvPr>
                <p:cNvSpPr txBox="1"/>
                <p:nvPr/>
              </p:nvSpPr>
              <p:spPr>
                <a:xfrm>
                  <a:off x="5331783" y="5841286"/>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2</a:t>
                  </a:r>
                  <a:endParaRPr lang="en-US" sz="600" kern="1200" dirty="0">
                    <a:solidFill>
                      <a:srgbClr val="333333"/>
                    </a:solidFill>
                    <a:latin typeface="Open Sans"/>
                    <a:ea typeface="+mn-ea"/>
                    <a:cs typeface="+mn-cs"/>
                  </a:endParaRPr>
                </a:p>
              </p:txBody>
            </p:sp>
            <p:sp>
              <p:nvSpPr>
                <p:cNvPr id="388" name="TextBox 387">
                  <a:extLst>
                    <a:ext uri="{FF2B5EF4-FFF2-40B4-BE49-F238E27FC236}">
                      <a16:creationId xmlns:a16="http://schemas.microsoft.com/office/drawing/2014/main" id="{FE9EBA05-3D62-E7BF-C237-253C7D707EBB}"/>
                    </a:ext>
                  </a:extLst>
                </p:cNvPr>
                <p:cNvSpPr txBox="1"/>
                <p:nvPr/>
              </p:nvSpPr>
              <p:spPr>
                <a:xfrm>
                  <a:off x="5641709" y="5841286"/>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1</a:t>
                  </a:r>
                  <a:endParaRPr lang="en-US" sz="600" kern="1200" dirty="0">
                    <a:solidFill>
                      <a:srgbClr val="333333"/>
                    </a:solidFill>
                    <a:latin typeface="Open Sans"/>
                    <a:ea typeface="+mn-ea"/>
                    <a:cs typeface="+mn-cs"/>
                  </a:endParaRPr>
                </a:p>
              </p:txBody>
            </p:sp>
            <p:sp>
              <p:nvSpPr>
                <p:cNvPr id="389" name="TextBox 388">
                  <a:extLst>
                    <a:ext uri="{FF2B5EF4-FFF2-40B4-BE49-F238E27FC236}">
                      <a16:creationId xmlns:a16="http://schemas.microsoft.com/office/drawing/2014/main" id="{43237922-717D-68BF-A0F5-076850369C11}"/>
                    </a:ext>
                  </a:extLst>
                </p:cNvPr>
                <p:cNvSpPr txBox="1"/>
                <p:nvPr/>
              </p:nvSpPr>
              <p:spPr>
                <a:xfrm>
                  <a:off x="5951638" y="5841286"/>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0</a:t>
                  </a:r>
                  <a:endParaRPr lang="en-US" sz="600" kern="1200" dirty="0">
                    <a:solidFill>
                      <a:srgbClr val="333333"/>
                    </a:solidFill>
                    <a:latin typeface="Open Sans"/>
                    <a:ea typeface="+mn-ea"/>
                    <a:cs typeface="+mn-cs"/>
                  </a:endParaRPr>
                </a:p>
              </p:txBody>
            </p:sp>
            <p:sp>
              <p:nvSpPr>
                <p:cNvPr id="390" name="TextBox 389">
                  <a:extLst>
                    <a:ext uri="{FF2B5EF4-FFF2-40B4-BE49-F238E27FC236}">
                      <a16:creationId xmlns:a16="http://schemas.microsoft.com/office/drawing/2014/main" id="{1CFE1F5B-0B3E-5799-615A-9A2E422C2D1D}"/>
                    </a:ext>
                  </a:extLst>
                </p:cNvPr>
                <p:cNvSpPr txBox="1"/>
                <p:nvPr/>
              </p:nvSpPr>
              <p:spPr>
                <a:xfrm>
                  <a:off x="6261563" y="5841286"/>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0</a:t>
                  </a:r>
                  <a:endParaRPr lang="en-US" sz="600" kern="1200" dirty="0">
                    <a:solidFill>
                      <a:srgbClr val="333333"/>
                    </a:solidFill>
                    <a:latin typeface="Open Sans"/>
                    <a:ea typeface="+mn-ea"/>
                    <a:cs typeface="+mn-cs"/>
                  </a:endParaRPr>
                </a:p>
              </p:txBody>
            </p:sp>
            <p:sp>
              <p:nvSpPr>
                <p:cNvPr id="391" name="TextBox 390">
                  <a:extLst>
                    <a:ext uri="{FF2B5EF4-FFF2-40B4-BE49-F238E27FC236}">
                      <a16:creationId xmlns:a16="http://schemas.microsoft.com/office/drawing/2014/main" id="{230A4D6B-E8A3-BBBD-9C4A-393EEA29C705}"/>
                    </a:ext>
                  </a:extLst>
                </p:cNvPr>
                <p:cNvSpPr txBox="1"/>
                <p:nvPr/>
              </p:nvSpPr>
              <p:spPr>
                <a:xfrm>
                  <a:off x="6571489" y="5841286"/>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0</a:t>
                  </a:r>
                  <a:endParaRPr lang="en-US" sz="600" kern="1200" dirty="0">
                    <a:solidFill>
                      <a:srgbClr val="333333"/>
                    </a:solidFill>
                    <a:latin typeface="Open Sans"/>
                    <a:ea typeface="+mn-ea"/>
                    <a:cs typeface="+mn-cs"/>
                  </a:endParaRPr>
                </a:p>
              </p:txBody>
            </p:sp>
            <p:sp>
              <p:nvSpPr>
                <p:cNvPr id="392" name="TextBox 391">
                  <a:extLst>
                    <a:ext uri="{FF2B5EF4-FFF2-40B4-BE49-F238E27FC236}">
                      <a16:creationId xmlns:a16="http://schemas.microsoft.com/office/drawing/2014/main" id="{5D0B30BE-0128-63B6-568D-6A803EB6A46C}"/>
                    </a:ext>
                  </a:extLst>
                </p:cNvPr>
                <p:cNvSpPr txBox="1"/>
                <p:nvPr/>
              </p:nvSpPr>
              <p:spPr>
                <a:xfrm>
                  <a:off x="6881418" y="5841286"/>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0</a:t>
                  </a:r>
                  <a:endParaRPr lang="en-US" sz="600" kern="1200" dirty="0">
                    <a:solidFill>
                      <a:srgbClr val="333333"/>
                    </a:solidFill>
                    <a:latin typeface="Open Sans"/>
                    <a:ea typeface="+mn-ea"/>
                    <a:cs typeface="+mn-cs"/>
                  </a:endParaRPr>
                </a:p>
              </p:txBody>
            </p:sp>
            <p:sp>
              <p:nvSpPr>
                <p:cNvPr id="393" name="TextBox 392">
                  <a:extLst>
                    <a:ext uri="{FF2B5EF4-FFF2-40B4-BE49-F238E27FC236}">
                      <a16:creationId xmlns:a16="http://schemas.microsoft.com/office/drawing/2014/main" id="{80D4D643-DEE7-4A75-56CA-EAE725A13BB8}"/>
                    </a:ext>
                  </a:extLst>
                </p:cNvPr>
                <p:cNvSpPr txBox="1"/>
                <p:nvPr/>
              </p:nvSpPr>
              <p:spPr>
                <a:xfrm>
                  <a:off x="7191351" y="5841286"/>
                  <a:ext cx="304920" cy="190699"/>
                </a:xfrm>
                <a:prstGeom prst="rect">
                  <a:avLst/>
                </a:prstGeom>
                <a:solidFill>
                  <a:schemeClr val="bg1"/>
                </a:solidFill>
              </p:spPr>
              <p:txBody>
                <a:bodyPr wrap="square" lIns="0" tIns="0" rIns="0" bIns="0" rtlCol="0">
                  <a:spAutoFit/>
                </a:bodyPr>
                <a:lstStyle/>
                <a:p>
                  <a:pPr algn="ctr" defTabSz="342900">
                    <a:buClrTx/>
                    <a:defRPr/>
                  </a:pPr>
                  <a:r>
                    <a:rPr lang="en-GB" sz="600" kern="1200" dirty="0">
                      <a:solidFill>
                        <a:srgbClr val="333333"/>
                      </a:solidFill>
                      <a:latin typeface="Open Sans"/>
                      <a:ea typeface="+mn-ea"/>
                      <a:cs typeface="+mn-cs"/>
                    </a:rPr>
                    <a:t>0</a:t>
                  </a:r>
                  <a:endParaRPr lang="en-US" sz="600" kern="1200" dirty="0">
                    <a:solidFill>
                      <a:srgbClr val="333333"/>
                    </a:solidFill>
                    <a:latin typeface="Open Sans"/>
                    <a:ea typeface="+mn-ea"/>
                    <a:cs typeface="+mn-cs"/>
                  </a:endParaRPr>
                </a:p>
              </p:txBody>
            </p:sp>
            <p:sp>
              <p:nvSpPr>
                <p:cNvPr id="394" name="TextBox 393">
                  <a:extLst>
                    <a:ext uri="{FF2B5EF4-FFF2-40B4-BE49-F238E27FC236}">
                      <a16:creationId xmlns:a16="http://schemas.microsoft.com/office/drawing/2014/main" id="{DF428110-5B31-6AC5-3828-9CF06038F980}"/>
                    </a:ext>
                  </a:extLst>
                </p:cNvPr>
                <p:cNvSpPr txBox="1"/>
                <p:nvPr/>
              </p:nvSpPr>
              <p:spPr>
                <a:xfrm>
                  <a:off x="463469" y="5567982"/>
                  <a:ext cx="1349793" cy="381398"/>
                </a:xfrm>
                <a:prstGeom prst="rect">
                  <a:avLst/>
                </a:prstGeom>
                <a:noFill/>
              </p:spPr>
              <p:txBody>
                <a:bodyPr wrap="square" rtlCol="0">
                  <a:spAutoFit/>
                </a:bodyPr>
                <a:lstStyle/>
                <a:p>
                  <a:pPr algn="r" defTabSz="342900">
                    <a:buClrTx/>
                    <a:defRPr/>
                  </a:pPr>
                  <a:r>
                    <a:rPr lang="en-GB" sz="600" b="1" kern="1200" dirty="0">
                      <a:solidFill>
                        <a:srgbClr val="003479"/>
                      </a:solidFill>
                      <a:latin typeface="Open Sans"/>
                      <a:ea typeface="+mn-ea"/>
                      <a:cs typeface="+mn-cs"/>
                    </a:rPr>
                    <a:t>Erdafitinib</a:t>
                  </a:r>
                  <a:endParaRPr lang="en-US" sz="600" b="1" kern="1200" dirty="0">
                    <a:solidFill>
                      <a:srgbClr val="003479"/>
                    </a:solidFill>
                    <a:latin typeface="Open Sans"/>
                    <a:ea typeface="+mn-ea"/>
                    <a:cs typeface="+mn-cs"/>
                  </a:endParaRPr>
                </a:p>
              </p:txBody>
            </p:sp>
          </p:grpSp>
          <p:sp>
            <p:nvSpPr>
              <p:cNvPr id="216" name="TextBox 215">
                <a:extLst>
                  <a:ext uri="{FF2B5EF4-FFF2-40B4-BE49-F238E27FC236}">
                    <a16:creationId xmlns:a16="http://schemas.microsoft.com/office/drawing/2014/main" id="{7F7F1F4B-B63D-D7E3-76C1-141FA52ACCA5}"/>
                  </a:ext>
                </a:extLst>
              </p:cNvPr>
              <p:cNvSpPr txBox="1"/>
              <p:nvPr/>
            </p:nvSpPr>
            <p:spPr>
              <a:xfrm rot="16200000">
                <a:off x="6747402" y="2972207"/>
                <a:ext cx="1547215" cy="292388"/>
              </a:xfrm>
              <a:prstGeom prst="rect">
                <a:avLst/>
              </a:prstGeom>
              <a:solidFill>
                <a:schemeClr val="bg1"/>
              </a:solidFill>
            </p:spPr>
            <p:txBody>
              <a:bodyPr wrap="square" rtlCol="0">
                <a:spAutoFit/>
              </a:bodyPr>
              <a:lstStyle/>
              <a:p>
                <a:pPr algn="ctr" defTabSz="342900">
                  <a:buClrTx/>
                  <a:defRPr/>
                </a:pPr>
                <a:r>
                  <a:rPr lang="en-GB" sz="825" b="1" kern="1200" dirty="0">
                    <a:solidFill>
                      <a:srgbClr val="333333"/>
                    </a:solidFill>
                    <a:latin typeface="Open Sans"/>
                    <a:ea typeface="+mn-ea"/>
                    <a:cs typeface="+mn-cs"/>
                  </a:rPr>
                  <a:t>OS, %</a:t>
                </a:r>
                <a:endParaRPr lang="en-US" sz="825" b="1" kern="1200" dirty="0">
                  <a:solidFill>
                    <a:srgbClr val="333333"/>
                  </a:solidFill>
                  <a:latin typeface="Open Sans"/>
                  <a:ea typeface="+mn-ea"/>
                  <a:cs typeface="+mn-cs"/>
                </a:endParaRPr>
              </a:p>
            </p:txBody>
          </p:sp>
          <p:sp>
            <p:nvSpPr>
              <p:cNvPr id="217" name="TextBox 216">
                <a:extLst>
                  <a:ext uri="{FF2B5EF4-FFF2-40B4-BE49-F238E27FC236}">
                    <a16:creationId xmlns:a16="http://schemas.microsoft.com/office/drawing/2014/main" id="{23752935-C96E-139F-C020-63D96D0047B0}"/>
                  </a:ext>
                </a:extLst>
              </p:cNvPr>
              <p:cNvSpPr txBox="1"/>
              <p:nvPr/>
            </p:nvSpPr>
            <p:spPr>
              <a:xfrm>
                <a:off x="8317561" y="4298374"/>
                <a:ext cx="2600063" cy="292388"/>
              </a:xfrm>
              <a:prstGeom prst="rect">
                <a:avLst/>
              </a:prstGeom>
              <a:solidFill>
                <a:schemeClr val="bg1"/>
              </a:solidFill>
            </p:spPr>
            <p:txBody>
              <a:bodyPr wrap="square" rtlCol="0">
                <a:spAutoFit/>
              </a:bodyPr>
              <a:lstStyle/>
              <a:p>
                <a:pPr algn="ctr" defTabSz="342900">
                  <a:buClrTx/>
                  <a:defRPr/>
                </a:pPr>
                <a:r>
                  <a:rPr lang="en-GB" sz="825" b="1" kern="1200" dirty="0">
                    <a:solidFill>
                      <a:srgbClr val="333333"/>
                    </a:solidFill>
                    <a:latin typeface="Open Sans"/>
                    <a:ea typeface="+mn-ea"/>
                    <a:cs typeface="+mn-cs"/>
                  </a:rPr>
                  <a:t>Months Since Randomization</a:t>
                </a:r>
                <a:endParaRPr lang="en-US" sz="825" b="1" kern="1200" dirty="0">
                  <a:solidFill>
                    <a:srgbClr val="333333"/>
                  </a:solidFill>
                  <a:latin typeface="Open Sans"/>
                  <a:ea typeface="+mn-ea"/>
                  <a:cs typeface="+mn-cs"/>
                </a:endParaRPr>
              </a:p>
            </p:txBody>
          </p:sp>
          <p:sp>
            <p:nvSpPr>
              <p:cNvPr id="218" name="TextBox 217">
                <a:extLst>
                  <a:ext uri="{FF2B5EF4-FFF2-40B4-BE49-F238E27FC236}">
                    <a16:creationId xmlns:a16="http://schemas.microsoft.com/office/drawing/2014/main" id="{C859EDAD-37B3-FE31-147D-EFE0C7D5BF93}"/>
                  </a:ext>
                </a:extLst>
              </p:cNvPr>
              <p:cNvSpPr txBox="1"/>
              <p:nvPr/>
            </p:nvSpPr>
            <p:spPr>
              <a:xfrm>
                <a:off x="7470567" y="1911811"/>
                <a:ext cx="429029" cy="430887"/>
              </a:xfrm>
              <a:prstGeom prst="rect">
                <a:avLst/>
              </a:prstGeom>
              <a:noFill/>
              <a:ln w="9525">
                <a:noFill/>
              </a:ln>
            </p:spPr>
            <p:txBody>
              <a:bodyPr wrap="square" rtlCol="0" anchor="ctr">
                <a:spAutoFit/>
              </a:bodyPr>
              <a:lstStyle/>
              <a:p>
                <a:pPr algn="r" defTabSz="342900">
                  <a:buClrTx/>
                  <a:defRPr/>
                </a:pPr>
                <a:r>
                  <a:rPr lang="en-GB" sz="750" kern="1200" dirty="0">
                    <a:solidFill>
                      <a:srgbClr val="333333"/>
                    </a:solidFill>
                    <a:latin typeface="Open Sans"/>
                    <a:ea typeface="+mn-ea"/>
                    <a:cs typeface="+mn-cs"/>
                  </a:rPr>
                  <a:t>100</a:t>
                </a:r>
                <a:endParaRPr lang="en-US" sz="750" kern="1200" dirty="0">
                  <a:solidFill>
                    <a:srgbClr val="333333"/>
                  </a:solidFill>
                  <a:latin typeface="Open Sans"/>
                  <a:ea typeface="+mn-ea"/>
                  <a:cs typeface="+mn-cs"/>
                </a:endParaRPr>
              </a:p>
            </p:txBody>
          </p:sp>
          <p:sp>
            <p:nvSpPr>
              <p:cNvPr id="219" name="TextBox 218">
                <a:extLst>
                  <a:ext uri="{FF2B5EF4-FFF2-40B4-BE49-F238E27FC236}">
                    <a16:creationId xmlns:a16="http://schemas.microsoft.com/office/drawing/2014/main" id="{9F5332AD-CB0F-E84B-4D2D-1F8DD40AE6F2}"/>
                  </a:ext>
                </a:extLst>
              </p:cNvPr>
              <p:cNvSpPr txBox="1"/>
              <p:nvPr/>
            </p:nvSpPr>
            <p:spPr>
              <a:xfrm>
                <a:off x="7508201" y="2384368"/>
                <a:ext cx="391395" cy="261611"/>
              </a:xfrm>
              <a:prstGeom prst="rect">
                <a:avLst/>
              </a:prstGeom>
              <a:noFill/>
              <a:ln w="9525">
                <a:noFill/>
              </a:ln>
            </p:spPr>
            <p:txBody>
              <a:bodyPr wrap="square" rtlCol="0" anchor="ctr">
                <a:spAutoFit/>
              </a:bodyPr>
              <a:lstStyle/>
              <a:p>
                <a:pPr algn="r" defTabSz="342900">
                  <a:buClrTx/>
                  <a:defRPr/>
                </a:pPr>
                <a:r>
                  <a:rPr lang="en-GB" sz="675" kern="1200" dirty="0">
                    <a:solidFill>
                      <a:srgbClr val="333333"/>
                    </a:solidFill>
                    <a:latin typeface="Open Sans"/>
                    <a:ea typeface="+mn-ea"/>
                    <a:cs typeface="+mn-cs"/>
                  </a:rPr>
                  <a:t>80</a:t>
                </a:r>
                <a:endParaRPr lang="en-US" sz="675" kern="1200" dirty="0">
                  <a:solidFill>
                    <a:srgbClr val="333333"/>
                  </a:solidFill>
                  <a:latin typeface="Open Sans"/>
                  <a:ea typeface="+mn-ea"/>
                  <a:cs typeface="+mn-cs"/>
                </a:endParaRPr>
              </a:p>
            </p:txBody>
          </p:sp>
          <p:sp>
            <p:nvSpPr>
              <p:cNvPr id="220" name="TextBox 219">
                <a:extLst>
                  <a:ext uri="{FF2B5EF4-FFF2-40B4-BE49-F238E27FC236}">
                    <a16:creationId xmlns:a16="http://schemas.microsoft.com/office/drawing/2014/main" id="{FB5C07B2-3795-FBC9-0D65-4ED1D7B6BE1D}"/>
                  </a:ext>
                </a:extLst>
              </p:cNvPr>
              <p:cNvSpPr txBox="1"/>
              <p:nvPr/>
            </p:nvSpPr>
            <p:spPr>
              <a:xfrm>
                <a:off x="7508201" y="2780678"/>
                <a:ext cx="391395" cy="261611"/>
              </a:xfrm>
              <a:prstGeom prst="rect">
                <a:avLst/>
              </a:prstGeom>
              <a:noFill/>
              <a:ln w="9525">
                <a:noFill/>
              </a:ln>
            </p:spPr>
            <p:txBody>
              <a:bodyPr wrap="square" rtlCol="0" anchor="ctr">
                <a:spAutoFit/>
              </a:bodyPr>
              <a:lstStyle/>
              <a:p>
                <a:pPr algn="r" defTabSz="342900">
                  <a:buClrTx/>
                  <a:defRPr/>
                </a:pPr>
                <a:r>
                  <a:rPr lang="en-GB" sz="675" kern="1200" dirty="0">
                    <a:solidFill>
                      <a:srgbClr val="333333"/>
                    </a:solidFill>
                    <a:latin typeface="Open Sans"/>
                    <a:ea typeface="+mn-ea"/>
                    <a:cs typeface="+mn-cs"/>
                  </a:rPr>
                  <a:t>60</a:t>
                </a:r>
                <a:endParaRPr lang="en-US" sz="675" kern="1200" dirty="0">
                  <a:solidFill>
                    <a:srgbClr val="333333"/>
                  </a:solidFill>
                  <a:latin typeface="Open Sans"/>
                  <a:ea typeface="+mn-ea"/>
                  <a:cs typeface="+mn-cs"/>
                </a:endParaRPr>
              </a:p>
            </p:txBody>
          </p:sp>
          <p:sp>
            <p:nvSpPr>
              <p:cNvPr id="221" name="TextBox 220">
                <a:extLst>
                  <a:ext uri="{FF2B5EF4-FFF2-40B4-BE49-F238E27FC236}">
                    <a16:creationId xmlns:a16="http://schemas.microsoft.com/office/drawing/2014/main" id="{7C866838-0E76-DAE4-2A67-D9F8D1BD6135}"/>
                  </a:ext>
                </a:extLst>
              </p:cNvPr>
              <p:cNvSpPr txBox="1"/>
              <p:nvPr/>
            </p:nvSpPr>
            <p:spPr>
              <a:xfrm>
                <a:off x="7508201" y="3168509"/>
                <a:ext cx="391395" cy="261611"/>
              </a:xfrm>
              <a:prstGeom prst="rect">
                <a:avLst/>
              </a:prstGeom>
              <a:noFill/>
              <a:ln w="9525">
                <a:noFill/>
              </a:ln>
            </p:spPr>
            <p:txBody>
              <a:bodyPr wrap="square" rtlCol="0" anchor="ctr">
                <a:spAutoFit/>
              </a:bodyPr>
              <a:lstStyle/>
              <a:p>
                <a:pPr algn="r" defTabSz="342900">
                  <a:buClrTx/>
                  <a:defRPr/>
                </a:pPr>
                <a:r>
                  <a:rPr lang="en-GB" sz="675" kern="1200" dirty="0">
                    <a:solidFill>
                      <a:srgbClr val="333333"/>
                    </a:solidFill>
                    <a:latin typeface="Open Sans"/>
                    <a:ea typeface="+mn-ea"/>
                    <a:cs typeface="+mn-cs"/>
                  </a:rPr>
                  <a:t>40</a:t>
                </a:r>
                <a:endParaRPr lang="en-US" sz="675" kern="1200" dirty="0">
                  <a:solidFill>
                    <a:srgbClr val="333333"/>
                  </a:solidFill>
                  <a:latin typeface="Open Sans"/>
                  <a:ea typeface="+mn-ea"/>
                  <a:cs typeface="+mn-cs"/>
                </a:endParaRPr>
              </a:p>
            </p:txBody>
          </p:sp>
          <p:sp>
            <p:nvSpPr>
              <p:cNvPr id="222" name="TextBox 221">
                <a:extLst>
                  <a:ext uri="{FF2B5EF4-FFF2-40B4-BE49-F238E27FC236}">
                    <a16:creationId xmlns:a16="http://schemas.microsoft.com/office/drawing/2014/main" id="{159041A7-0577-0C23-8B2C-6418CFD1CD5B}"/>
                  </a:ext>
                </a:extLst>
              </p:cNvPr>
              <p:cNvSpPr txBox="1"/>
              <p:nvPr/>
            </p:nvSpPr>
            <p:spPr>
              <a:xfrm>
                <a:off x="7508201" y="3559630"/>
                <a:ext cx="391395" cy="261611"/>
              </a:xfrm>
              <a:prstGeom prst="rect">
                <a:avLst/>
              </a:prstGeom>
              <a:noFill/>
              <a:ln w="9525">
                <a:noFill/>
              </a:ln>
            </p:spPr>
            <p:txBody>
              <a:bodyPr wrap="square" rtlCol="0" anchor="ctr">
                <a:spAutoFit/>
              </a:bodyPr>
              <a:lstStyle/>
              <a:p>
                <a:pPr algn="r" defTabSz="342900">
                  <a:buClrTx/>
                  <a:defRPr/>
                </a:pPr>
                <a:r>
                  <a:rPr lang="en-GB" sz="675" kern="1200" dirty="0">
                    <a:solidFill>
                      <a:srgbClr val="333333"/>
                    </a:solidFill>
                    <a:latin typeface="Open Sans"/>
                    <a:ea typeface="+mn-ea"/>
                    <a:cs typeface="+mn-cs"/>
                  </a:rPr>
                  <a:t>20</a:t>
                </a:r>
                <a:endParaRPr lang="en-US" sz="675" kern="1200" dirty="0">
                  <a:solidFill>
                    <a:srgbClr val="333333"/>
                  </a:solidFill>
                  <a:latin typeface="Open Sans"/>
                  <a:ea typeface="+mn-ea"/>
                  <a:cs typeface="+mn-cs"/>
                </a:endParaRPr>
              </a:p>
            </p:txBody>
          </p:sp>
          <p:sp>
            <p:nvSpPr>
              <p:cNvPr id="223" name="TextBox 222">
                <a:extLst>
                  <a:ext uri="{FF2B5EF4-FFF2-40B4-BE49-F238E27FC236}">
                    <a16:creationId xmlns:a16="http://schemas.microsoft.com/office/drawing/2014/main" id="{19FB7F0B-B18F-EC03-341C-4A71C76E3994}"/>
                  </a:ext>
                </a:extLst>
              </p:cNvPr>
              <p:cNvSpPr txBox="1"/>
              <p:nvPr/>
            </p:nvSpPr>
            <p:spPr>
              <a:xfrm>
                <a:off x="7508201" y="3945573"/>
                <a:ext cx="391395" cy="261611"/>
              </a:xfrm>
              <a:prstGeom prst="rect">
                <a:avLst/>
              </a:prstGeom>
              <a:noFill/>
              <a:ln w="9525">
                <a:noFill/>
              </a:ln>
            </p:spPr>
            <p:txBody>
              <a:bodyPr wrap="square" rtlCol="0" anchor="ctr">
                <a:spAutoFit/>
              </a:bodyPr>
              <a:lstStyle/>
              <a:p>
                <a:pPr algn="r" defTabSz="342900">
                  <a:buClrTx/>
                  <a:defRPr/>
                </a:pPr>
                <a:r>
                  <a:rPr lang="en-GB" sz="675" kern="1200" dirty="0">
                    <a:solidFill>
                      <a:srgbClr val="333333"/>
                    </a:solidFill>
                    <a:latin typeface="Open Sans"/>
                    <a:ea typeface="+mn-ea"/>
                    <a:cs typeface="+mn-cs"/>
                  </a:rPr>
                  <a:t>0</a:t>
                </a:r>
                <a:endParaRPr lang="en-US" sz="675" kern="1200" dirty="0">
                  <a:solidFill>
                    <a:srgbClr val="333333"/>
                  </a:solidFill>
                  <a:latin typeface="Open Sans"/>
                  <a:ea typeface="+mn-ea"/>
                  <a:cs typeface="+mn-cs"/>
                </a:endParaRPr>
              </a:p>
            </p:txBody>
          </p:sp>
          <p:sp>
            <p:nvSpPr>
              <p:cNvPr id="224" name="TextBox 223">
                <a:extLst>
                  <a:ext uri="{FF2B5EF4-FFF2-40B4-BE49-F238E27FC236}">
                    <a16:creationId xmlns:a16="http://schemas.microsoft.com/office/drawing/2014/main" id="{A1D33BBA-5DF0-E755-EDE6-956007569329}"/>
                  </a:ext>
                </a:extLst>
              </p:cNvPr>
              <p:cNvSpPr txBox="1"/>
              <p:nvPr/>
            </p:nvSpPr>
            <p:spPr>
              <a:xfrm>
                <a:off x="7830947" y="4140577"/>
                <a:ext cx="168728" cy="138500"/>
              </a:xfrm>
              <a:prstGeom prst="rect">
                <a:avLst/>
              </a:prstGeom>
              <a:solidFill>
                <a:schemeClr val="bg1"/>
              </a:solidFill>
              <a:ln w="9525">
                <a:noFill/>
              </a:ln>
            </p:spPr>
            <p:txBody>
              <a:bodyPr wrap="square" lIns="0" tIns="0" rIns="0" bIns="0" rtlCol="0" anchor="ctr">
                <a:spAutoFit/>
              </a:bodyPr>
              <a:lstStyle/>
              <a:p>
                <a:pPr algn="ctr" defTabSz="342900">
                  <a:buClrTx/>
                  <a:defRPr/>
                </a:pPr>
                <a:r>
                  <a:rPr lang="en-GB" sz="675" kern="1200" dirty="0">
                    <a:solidFill>
                      <a:srgbClr val="333333"/>
                    </a:solidFill>
                    <a:latin typeface="Open Sans"/>
                    <a:ea typeface="+mn-ea"/>
                    <a:cs typeface="+mn-cs"/>
                  </a:rPr>
                  <a:t>0</a:t>
                </a:r>
                <a:endParaRPr lang="en-US" sz="675" kern="1200" dirty="0">
                  <a:solidFill>
                    <a:srgbClr val="333333"/>
                  </a:solidFill>
                  <a:latin typeface="Open Sans"/>
                  <a:ea typeface="+mn-ea"/>
                  <a:cs typeface="+mn-cs"/>
                </a:endParaRPr>
              </a:p>
            </p:txBody>
          </p:sp>
          <p:sp>
            <p:nvSpPr>
              <p:cNvPr id="225" name="TextBox 224">
                <a:extLst>
                  <a:ext uri="{FF2B5EF4-FFF2-40B4-BE49-F238E27FC236}">
                    <a16:creationId xmlns:a16="http://schemas.microsoft.com/office/drawing/2014/main" id="{0D20FDF9-6AAC-B917-13C3-002577E23280}"/>
                  </a:ext>
                </a:extLst>
              </p:cNvPr>
              <p:cNvSpPr txBox="1"/>
              <p:nvPr/>
            </p:nvSpPr>
            <p:spPr>
              <a:xfrm>
                <a:off x="8031027" y="4140577"/>
                <a:ext cx="168728" cy="138500"/>
              </a:xfrm>
              <a:prstGeom prst="rect">
                <a:avLst/>
              </a:prstGeom>
              <a:solidFill>
                <a:schemeClr val="bg1"/>
              </a:solidFill>
              <a:ln w="9525">
                <a:noFill/>
              </a:ln>
            </p:spPr>
            <p:txBody>
              <a:bodyPr wrap="square" lIns="0" tIns="0" rIns="0" bIns="0" rtlCol="0" anchor="ctr">
                <a:spAutoFit/>
              </a:bodyPr>
              <a:lstStyle/>
              <a:p>
                <a:pPr algn="ctr" defTabSz="342900">
                  <a:buClrTx/>
                  <a:defRPr/>
                </a:pPr>
                <a:r>
                  <a:rPr lang="en-GB" sz="675" kern="1200" dirty="0">
                    <a:solidFill>
                      <a:srgbClr val="333333"/>
                    </a:solidFill>
                    <a:latin typeface="Open Sans"/>
                    <a:ea typeface="+mn-ea"/>
                    <a:cs typeface="+mn-cs"/>
                  </a:rPr>
                  <a:t>3</a:t>
                </a:r>
                <a:endParaRPr lang="en-US" sz="675" kern="1200" dirty="0">
                  <a:solidFill>
                    <a:srgbClr val="333333"/>
                  </a:solidFill>
                  <a:latin typeface="Open Sans"/>
                  <a:ea typeface="+mn-ea"/>
                  <a:cs typeface="+mn-cs"/>
                </a:endParaRPr>
              </a:p>
            </p:txBody>
          </p:sp>
          <p:sp>
            <p:nvSpPr>
              <p:cNvPr id="226" name="TextBox 225">
                <a:extLst>
                  <a:ext uri="{FF2B5EF4-FFF2-40B4-BE49-F238E27FC236}">
                    <a16:creationId xmlns:a16="http://schemas.microsoft.com/office/drawing/2014/main" id="{9F175167-AD1E-3022-D04E-93F184AA35D1}"/>
                  </a:ext>
                </a:extLst>
              </p:cNvPr>
              <p:cNvSpPr txBox="1"/>
              <p:nvPr/>
            </p:nvSpPr>
            <p:spPr>
              <a:xfrm>
                <a:off x="8231109" y="4140577"/>
                <a:ext cx="168728" cy="138500"/>
              </a:xfrm>
              <a:prstGeom prst="rect">
                <a:avLst/>
              </a:prstGeom>
              <a:solidFill>
                <a:schemeClr val="bg1"/>
              </a:solidFill>
              <a:ln w="9525">
                <a:noFill/>
              </a:ln>
            </p:spPr>
            <p:txBody>
              <a:bodyPr wrap="square" lIns="0" tIns="0" rIns="0" bIns="0" rtlCol="0" anchor="ctr">
                <a:spAutoFit/>
              </a:bodyPr>
              <a:lstStyle/>
              <a:p>
                <a:pPr algn="ctr" defTabSz="342900">
                  <a:buClrTx/>
                  <a:defRPr/>
                </a:pPr>
                <a:r>
                  <a:rPr lang="en-GB" sz="675" kern="1200" dirty="0">
                    <a:solidFill>
                      <a:srgbClr val="333333"/>
                    </a:solidFill>
                    <a:latin typeface="Open Sans"/>
                    <a:ea typeface="+mn-ea"/>
                    <a:cs typeface="+mn-cs"/>
                  </a:rPr>
                  <a:t>6</a:t>
                </a:r>
                <a:endParaRPr lang="en-US" sz="675" kern="1200" dirty="0">
                  <a:solidFill>
                    <a:srgbClr val="333333"/>
                  </a:solidFill>
                  <a:latin typeface="Open Sans"/>
                  <a:ea typeface="+mn-ea"/>
                  <a:cs typeface="+mn-cs"/>
                </a:endParaRPr>
              </a:p>
            </p:txBody>
          </p:sp>
          <p:sp>
            <p:nvSpPr>
              <p:cNvPr id="227" name="TextBox 226">
                <a:extLst>
                  <a:ext uri="{FF2B5EF4-FFF2-40B4-BE49-F238E27FC236}">
                    <a16:creationId xmlns:a16="http://schemas.microsoft.com/office/drawing/2014/main" id="{06F7965D-1D02-253D-0918-CA6D083BC965}"/>
                  </a:ext>
                </a:extLst>
              </p:cNvPr>
              <p:cNvSpPr txBox="1"/>
              <p:nvPr/>
            </p:nvSpPr>
            <p:spPr>
              <a:xfrm>
                <a:off x="8431191" y="4140577"/>
                <a:ext cx="168728" cy="138500"/>
              </a:xfrm>
              <a:prstGeom prst="rect">
                <a:avLst/>
              </a:prstGeom>
              <a:solidFill>
                <a:schemeClr val="bg1"/>
              </a:solidFill>
              <a:ln w="9525">
                <a:noFill/>
              </a:ln>
            </p:spPr>
            <p:txBody>
              <a:bodyPr wrap="square" lIns="0" tIns="0" rIns="0" bIns="0" rtlCol="0" anchor="ctr">
                <a:spAutoFit/>
              </a:bodyPr>
              <a:lstStyle/>
              <a:p>
                <a:pPr algn="ctr" defTabSz="342900">
                  <a:buClrTx/>
                  <a:defRPr/>
                </a:pPr>
                <a:r>
                  <a:rPr lang="en-GB" sz="675" kern="1200" dirty="0">
                    <a:solidFill>
                      <a:srgbClr val="333333"/>
                    </a:solidFill>
                    <a:latin typeface="Open Sans"/>
                    <a:ea typeface="+mn-ea"/>
                    <a:cs typeface="+mn-cs"/>
                  </a:rPr>
                  <a:t>9</a:t>
                </a:r>
                <a:endParaRPr lang="en-US" sz="675" kern="1200" dirty="0">
                  <a:solidFill>
                    <a:srgbClr val="333333"/>
                  </a:solidFill>
                  <a:latin typeface="Open Sans"/>
                  <a:ea typeface="+mn-ea"/>
                  <a:cs typeface="+mn-cs"/>
                </a:endParaRPr>
              </a:p>
            </p:txBody>
          </p:sp>
          <p:sp>
            <p:nvSpPr>
              <p:cNvPr id="228" name="TextBox 227">
                <a:extLst>
                  <a:ext uri="{FF2B5EF4-FFF2-40B4-BE49-F238E27FC236}">
                    <a16:creationId xmlns:a16="http://schemas.microsoft.com/office/drawing/2014/main" id="{6621E7F0-1576-5B41-BDE1-A9AD7590796C}"/>
                  </a:ext>
                </a:extLst>
              </p:cNvPr>
              <p:cNvSpPr txBox="1"/>
              <p:nvPr/>
            </p:nvSpPr>
            <p:spPr>
              <a:xfrm>
                <a:off x="8631271" y="4140577"/>
                <a:ext cx="168728" cy="138500"/>
              </a:xfrm>
              <a:prstGeom prst="rect">
                <a:avLst/>
              </a:prstGeom>
              <a:solidFill>
                <a:schemeClr val="bg1"/>
              </a:solidFill>
              <a:ln w="9525">
                <a:noFill/>
              </a:ln>
            </p:spPr>
            <p:txBody>
              <a:bodyPr wrap="square" lIns="0" tIns="0" rIns="0" bIns="0" rtlCol="0" anchor="ctr">
                <a:spAutoFit/>
              </a:bodyPr>
              <a:lstStyle/>
              <a:p>
                <a:pPr algn="ctr" defTabSz="342900">
                  <a:buClrTx/>
                  <a:defRPr/>
                </a:pPr>
                <a:r>
                  <a:rPr lang="en-GB" sz="675" kern="1200" dirty="0">
                    <a:solidFill>
                      <a:srgbClr val="333333"/>
                    </a:solidFill>
                    <a:latin typeface="Open Sans"/>
                    <a:ea typeface="+mn-ea"/>
                    <a:cs typeface="+mn-cs"/>
                  </a:rPr>
                  <a:t>12</a:t>
                </a:r>
                <a:endParaRPr lang="en-US" sz="675" kern="1200" dirty="0">
                  <a:solidFill>
                    <a:srgbClr val="333333"/>
                  </a:solidFill>
                  <a:latin typeface="Open Sans"/>
                  <a:ea typeface="+mn-ea"/>
                  <a:cs typeface="+mn-cs"/>
                </a:endParaRPr>
              </a:p>
            </p:txBody>
          </p:sp>
          <p:sp>
            <p:nvSpPr>
              <p:cNvPr id="229" name="TextBox 228">
                <a:extLst>
                  <a:ext uri="{FF2B5EF4-FFF2-40B4-BE49-F238E27FC236}">
                    <a16:creationId xmlns:a16="http://schemas.microsoft.com/office/drawing/2014/main" id="{D293E373-48EE-AAEA-88FB-435F71EC512A}"/>
                  </a:ext>
                </a:extLst>
              </p:cNvPr>
              <p:cNvSpPr txBox="1"/>
              <p:nvPr/>
            </p:nvSpPr>
            <p:spPr>
              <a:xfrm>
                <a:off x="8831353" y="4140577"/>
                <a:ext cx="168728" cy="138500"/>
              </a:xfrm>
              <a:prstGeom prst="rect">
                <a:avLst/>
              </a:prstGeom>
              <a:solidFill>
                <a:schemeClr val="bg1"/>
              </a:solidFill>
              <a:ln w="9525">
                <a:noFill/>
              </a:ln>
            </p:spPr>
            <p:txBody>
              <a:bodyPr wrap="square" lIns="0" tIns="0" rIns="0" bIns="0" rtlCol="0" anchor="ctr">
                <a:spAutoFit/>
              </a:bodyPr>
              <a:lstStyle/>
              <a:p>
                <a:pPr algn="ctr" defTabSz="342900">
                  <a:buClrTx/>
                  <a:defRPr/>
                </a:pPr>
                <a:r>
                  <a:rPr lang="en-GB" sz="675" kern="1200" dirty="0">
                    <a:solidFill>
                      <a:srgbClr val="333333"/>
                    </a:solidFill>
                    <a:latin typeface="Open Sans"/>
                    <a:ea typeface="+mn-ea"/>
                    <a:cs typeface="+mn-cs"/>
                  </a:rPr>
                  <a:t>15</a:t>
                </a:r>
                <a:endParaRPr lang="en-US" sz="675" kern="1200" dirty="0">
                  <a:solidFill>
                    <a:srgbClr val="333333"/>
                  </a:solidFill>
                  <a:latin typeface="Open Sans"/>
                  <a:ea typeface="+mn-ea"/>
                  <a:cs typeface="+mn-cs"/>
                </a:endParaRPr>
              </a:p>
            </p:txBody>
          </p:sp>
          <p:sp>
            <p:nvSpPr>
              <p:cNvPr id="230" name="TextBox 229">
                <a:extLst>
                  <a:ext uri="{FF2B5EF4-FFF2-40B4-BE49-F238E27FC236}">
                    <a16:creationId xmlns:a16="http://schemas.microsoft.com/office/drawing/2014/main" id="{CE7FE444-AAA3-9654-F873-D0C79F2595C6}"/>
                  </a:ext>
                </a:extLst>
              </p:cNvPr>
              <p:cNvSpPr txBox="1"/>
              <p:nvPr/>
            </p:nvSpPr>
            <p:spPr>
              <a:xfrm>
                <a:off x="9031435" y="4140577"/>
                <a:ext cx="168728" cy="138500"/>
              </a:xfrm>
              <a:prstGeom prst="rect">
                <a:avLst/>
              </a:prstGeom>
              <a:solidFill>
                <a:schemeClr val="bg1"/>
              </a:solidFill>
              <a:ln w="9525">
                <a:noFill/>
              </a:ln>
            </p:spPr>
            <p:txBody>
              <a:bodyPr wrap="square" lIns="0" tIns="0" rIns="0" bIns="0" rtlCol="0" anchor="ctr">
                <a:spAutoFit/>
              </a:bodyPr>
              <a:lstStyle/>
              <a:p>
                <a:pPr algn="ctr" defTabSz="342900">
                  <a:buClrTx/>
                  <a:defRPr/>
                </a:pPr>
                <a:r>
                  <a:rPr lang="en-GB" sz="675" kern="1200" dirty="0">
                    <a:solidFill>
                      <a:srgbClr val="333333"/>
                    </a:solidFill>
                    <a:latin typeface="Open Sans"/>
                    <a:ea typeface="+mn-ea"/>
                    <a:cs typeface="+mn-cs"/>
                  </a:rPr>
                  <a:t>18</a:t>
                </a:r>
                <a:endParaRPr lang="en-US" sz="675" kern="1200" dirty="0">
                  <a:solidFill>
                    <a:srgbClr val="333333"/>
                  </a:solidFill>
                  <a:latin typeface="Open Sans"/>
                  <a:ea typeface="+mn-ea"/>
                  <a:cs typeface="+mn-cs"/>
                </a:endParaRPr>
              </a:p>
            </p:txBody>
          </p:sp>
          <p:sp>
            <p:nvSpPr>
              <p:cNvPr id="231" name="TextBox 230">
                <a:extLst>
                  <a:ext uri="{FF2B5EF4-FFF2-40B4-BE49-F238E27FC236}">
                    <a16:creationId xmlns:a16="http://schemas.microsoft.com/office/drawing/2014/main" id="{670F23C8-969B-2489-4FEF-64C3644DC321}"/>
                  </a:ext>
                </a:extLst>
              </p:cNvPr>
              <p:cNvSpPr txBox="1"/>
              <p:nvPr/>
            </p:nvSpPr>
            <p:spPr>
              <a:xfrm>
                <a:off x="9231517" y="4140577"/>
                <a:ext cx="168728" cy="138500"/>
              </a:xfrm>
              <a:prstGeom prst="rect">
                <a:avLst/>
              </a:prstGeom>
              <a:solidFill>
                <a:schemeClr val="bg1"/>
              </a:solidFill>
              <a:ln w="9525">
                <a:noFill/>
              </a:ln>
            </p:spPr>
            <p:txBody>
              <a:bodyPr wrap="square" lIns="0" tIns="0" rIns="0" bIns="0" rtlCol="0" anchor="ctr">
                <a:spAutoFit/>
              </a:bodyPr>
              <a:lstStyle/>
              <a:p>
                <a:pPr algn="ctr" defTabSz="342900">
                  <a:buClrTx/>
                  <a:defRPr/>
                </a:pPr>
                <a:r>
                  <a:rPr lang="en-GB" sz="675" kern="1200" dirty="0">
                    <a:solidFill>
                      <a:srgbClr val="333333"/>
                    </a:solidFill>
                    <a:latin typeface="Open Sans"/>
                    <a:ea typeface="+mn-ea"/>
                    <a:cs typeface="+mn-cs"/>
                  </a:rPr>
                  <a:t>21</a:t>
                </a:r>
                <a:endParaRPr lang="en-US" sz="675" kern="1200" dirty="0">
                  <a:solidFill>
                    <a:srgbClr val="333333"/>
                  </a:solidFill>
                  <a:latin typeface="Open Sans"/>
                  <a:ea typeface="+mn-ea"/>
                  <a:cs typeface="+mn-cs"/>
                </a:endParaRPr>
              </a:p>
            </p:txBody>
          </p:sp>
          <p:sp>
            <p:nvSpPr>
              <p:cNvPr id="232" name="TextBox 231">
                <a:extLst>
                  <a:ext uri="{FF2B5EF4-FFF2-40B4-BE49-F238E27FC236}">
                    <a16:creationId xmlns:a16="http://schemas.microsoft.com/office/drawing/2014/main" id="{8BA5808A-4D31-C206-0130-C06F80F673ED}"/>
                  </a:ext>
                </a:extLst>
              </p:cNvPr>
              <p:cNvSpPr txBox="1"/>
              <p:nvPr/>
            </p:nvSpPr>
            <p:spPr>
              <a:xfrm>
                <a:off x="9431599" y="4140577"/>
                <a:ext cx="168728" cy="138500"/>
              </a:xfrm>
              <a:prstGeom prst="rect">
                <a:avLst/>
              </a:prstGeom>
              <a:solidFill>
                <a:schemeClr val="bg1"/>
              </a:solidFill>
              <a:ln w="9525">
                <a:noFill/>
              </a:ln>
            </p:spPr>
            <p:txBody>
              <a:bodyPr wrap="square" lIns="0" tIns="0" rIns="0" bIns="0" rtlCol="0" anchor="ctr">
                <a:spAutoFit/>
              </a:bodyPr>
              <a:lstStyle/>
              <a:p>
                <a:pPr algn="ctr" defTabSz="342900">
                  <a:buClrTx/>
                  <a:defRPr/>
                </a:pPr>
                <a:r>
                  <a:rPr lang="en-GB" sz="675" kern="1200" dirty="0">
                    <a:solidFill>
                      <a:srgbClr val="333333"/>
                    </a:solidFill>
                    <a:latin typeface="Open Sans"/>
                    <a:ea typeface="+mn-ea"/>
                    <a:cs typeface="+mn-cs"/>
                  </a:rPr>
                  <a:t>24</a:t>
                </a:r>
                <a:endParaRPr lang="en-US" sz="675" kern="1200" dirty="0">
                  <a:solidFill>
                    <a:srgbClr val="333333"/>
                  </a:solidFill>
                  <a:latin typeface="Open Sans"/>
                  <a:ea typeface="+mn-ea"/>
                  <a:cs typeface="+mn-cs"/>
                </a:endParaRPr>
              </a:p>
            </p:txBody>
          </p:sp>
          <p:sp>
            <p:nvSpPr>
              <p:cNvPr id="233" name="TextBox 232">
                <a:extLst>
                  <a:ext uri="{FF2B5EF4-FFF2-40B4-BE49-F238E27FC236}">
                    <a16:creationId xmlns:a16="http://schemas.microsoft.com/office/drawing/2014/main" id="{AB31CB4C-FDC7-5957-A835-BCF3364D4C23}"/>
                  </a:ext>
                </a:extLst>
              </p:cNvPr>
              <p:cNvSpPr txBox="1"/>
              <p:nvPr/>
            </p:nvSpPr>
            <p:spPr>
              <a:xfrm>
                <a:off x="9631679" y="4140577"/>
                <a:ext cx="168728" cy="138500"/>
              </a:xfrm>
              <a:prstGeom prst="rect">
                <a:avLst/>
              </a:prstGeom>
              <a:solidFill>
                <a:schemeClr val="bg1"/>
              </a:solidFill>
              <a:ln w="9525">
                <a:noFill/>
              </a:ln>
            </p:spPr>
            <p:txBody>
              <a:bodyPr wrap="square" lIns="0" tIns="0" rIns="0" bIns="0" rtlCol="0" anchor="ctr">
                <a:spAutoFit/>
              </a:bodyPr>
              <a:lstStyle/>
              <a:p>
                <a:pPr algn="ctr" defTabSz="342900">
                  <a:buClrTx/>
                  <a:defRPr/>
                </a:pPr>
                <a:r>
                  <a:rPr lang="en-GB" sz="675" kern="1200" dirty="0">
                    <a:solidFill>
                      <a:srgbClr val="333333"/>
                    </a:solidFill>
                    <a:latin typeface="Open Sans"/>
                    <a:ea typeface="+mn-ea"/>
                    <a:cs typeface="+mn-cs"/>
                  </a:rPr>
                  <a:t>27</a:t>
                </a:r>
                <a:endParaRPr lang="en-US" sz="675" kern="1200" dirty="0">
                  <a:solidFill>
                    <a:srgbClr val="333333"/>
                  </a:solidFill>
                  <a:latin typeface="Open Sans"/>
                  <a:ea typeface="+mn-ea"/>
                  <a:cs typeface="+mn-cs"/>
                </a:endParaRPr>
              </a:p>
            </p:txBody>
          </p:sp>
          <p:sp>
            <p:nvSpPr>
              <p:cNvPr id="234" name="TextBox 233">
                <a:extLst>
                  <a:ext uri="{FF2B5EF4-FFF2-40B4-BE49-F238E27FC236}">
                    <a16:creationId xmlns:a16="http://schemas.microsoft.com/office/drawing/2014/main" id="{66B0F298-34D4-543B-2FA1-2C94825C344B}"/>
                  </a:ext>
                </a:extLst>
              </p:cNvPr>
              <p:cNvSpPr txBox="1"/>
              <p:nvPr/>
            </p:nvSpPr>
            <p:spPr>
              <a:xfrm>
                <a:off x="9831760" y="4140577"/>
                <a:ext cx="168728" cy="138500"/>
              </a:xfrm>
              <a:prstGeom prst="rect">
                <a:avLst/>
              </a:prstGeom>
              <a:solidFill>
                <a:schemeClr val="bg1"/>
              </a:solidFill>
              <a:ln w="9525">
                <a:noFill/>
              </a:ln>
            </p:spPr>
            <p:txBody>
              <a:bodyPr wrap="square" lIns="0" tIns="0" rIns="0" bIns="0" rtlCol="0" anchor="ctr">
                <a:spAutoFit/>
              </a:bodyPr>
              <a:lstStyle/>
              <a:p>
                <a:pPr algn="ctr" defTabSz="342900">
                  <a:buClrTx/>
                  <a:defRPr/>
                </a:pPr>
                <a:r>
                  <a:rPr lang="en-GB" sz="675" kern="1200" dirty="0">
                    <a:solidFill>
                      <a:srgbClr val="333333"/>
                    </a:solidFill>
                    <a:latin typeface="Open Sans"/>
                    <a:ea typeface="+mn-ea"/>
                    <a:cs typeface="+mn-cs"/>
                  </a:rPr>
                  <a:t>30</a:t>
                </a:r>
                <a:endParaRPr lang="en-US" sz="675" kern="1200" dirty="0">
                  <a:solidFill>
                    <a:srgbClr val="333333"/>
                  </a:solidFill>
                  <a:latin typeface="Open Sans"/>
                  <a:ea typeface="+mn-ea"/>
                  <a:cs typeface="+mn-cs"/>
                </a:endParaRPr>
              </a:p>
            </p:txBody>
          </p:sp>
          <p:sp>
            <p:nvSpPr>
              <p:cNvPr id="235" name="TextBox 234">
                <a:extLst>
                  <a:ext uri="{FF2B5EF4-FFF2-40B4-BE49-F238E27FC236}">
                    <a16:creationId xmlns:a16="http://schemas.microsoft.com/office/drawing/2014/main" id="{6589D946-F07F-C71C-5225-6F29154E63F0}"/>
                  </a:ext>
                </a:extLst>
              </p:cNvPr>
              <p:cNvSpPr txBox="1"/>
              <p:nvPr/>
            </p:nvSpPr>
            <p:spPr>
              <a:xfrm>
                <a:off x="10031843" y="4140577"/>
                <a:ext cx="168728" cy="138500"/>
              </a:xfrm>
              <a:prstGeom prst="rect">
                <a:avLst/>
              </a:prstGeom>
              <a:solidFill>
                <a:schemeClr val="bg1"/>
              </a:solidFill>
              <a:ln w="9525">
                <a:noFill/>
              </a:ln>
            </p:spPr>
            <p:txBody>
              <a:bodyPr wrap="square" lIns="0" tIns="0" rIns="0" bIns="0" rtlCol="0" anchor="ctr">
                <a:spAutoFit/>
              </a:bodyPr>
              <a:lstStyle/>
              <a:p>
                <a:pPr algn="ctr" defTabSz="342900">
                  <a:buClrTx/>
                  <a:defRPr/>
                </a:pPr>
                <a:r>
                  <a:rPr lang="en-GB" sz="675" kern="1200" dirty="0">
                    <a:solidFill>
                      <a:srgbClr val="333333"/>
                    </a:solidFill>
                    <a:latin typeface="Open Sans"/>
                    <a:ea typeface="+mn-ea"/>
                    <a:cs typeface="+mn-cs"/>
                  </a:rPr>
                  <a:t>33</a:t>
                </a:r>
                <a:endParaRPr lang="en-US" sz="675" kern="1200" dirty="0">
                  <a:solidFill>
                    <a:srgbClr val="333333"/>
                  </a:solidFill>
                  <a:latin typeface="Open Sans"/>
                  <a:ea typeface="+mn-ea"/>
                  <a:cs typeface="+mn-cs"/>
                </a:endParaRPr>
              </a:p>
            </p:txBody>
          </p:sp>
          <p:sp>
            <p:nvSpPr>
              <p:cNvPr id="236" name="TextBox 235">
                <a:extLst>
                  <a:ext uri="{FF2B5EF4-FFF2-40B4-BE49-F238E27FC236}">
                    <a16:creationId xmlns:a16="http://schemas.microsoft.com/office/drawing/2014/main" id="{D1089B23-3359-F3B9-EF5F-844260057752}"/>
                  </a:ext>
                </a:extLst>
              </p:cNvPr>
              <p:cNvSpPr txBox="1"/>
              <p:nvPr/>
            </p:nvSpPr>
            <p:spPr>
              <a:xfrm>
                <a:off x="10231923" y="4140577"/>
                <a:ext cx="168728" cy="138500"/>
              </a:xfrm>
              <a:prstGeom prst="rect">
                <a:avLst/>
              </a:prstGeom>
              <a:solidFill>
                <a:schemeClr val="bg1"/>
              </a:solidFill>
              <a:ln w="9525">
                <a:noFill/>
              </a:ln>
            </p:spPr>
            <p:txBody>
              <a:bodyPr wrap="square" lIns="0" tIns="0" rIns="0" bIns="0" rtlCol="0" anchor="ctr">
                <a:spAutoFit/>
              </a:bodyPr>
              <a:lstStyle/>
              <a:p>
                <a:pPr algn="ctr" defTabSz="342900">
                  <a:buClrTx/>
                  <a:defRPr/>
                </a:pPr>
                <a:r>
                  <a:rPr lang="en-GB" sz="675" kern="1200" dirty="0">
                    <a:solidFill>
                      <a:srgbClr val="333333"/>
                    </a:solidFill>
                    <a:latin typeface="Open Sans"/>
                    <a:ea typeface="+mn-ea"/>
                    <a:cs typeface="+mn-cs"/>
                  </a:rPr>
                  <a:t>36</a:t>
                </a:r>
                <a:endParaRPr lang="en-US" sz="675" kern="1200" dirty="0">
                  <a:solidFill>
                    <a:srgbClr val="333333"/>
                  </a:solidFill>
                  <a:latin typeface="Open Sans"/>
                  <a:ea typeface="+mn-ea"/>
                  <a:cs typeface="+mn-cs"/>
                </a:endParaRPr>
              </a:p>
            </p:txBody>
          </p:sp>
          <p:sp>
            <p:nvSpPr>
              <p:cNvPr id="237" name="TextBox 236">
                <a:extLst>
                  <a:ext uri="{FF2B5EF4-FFF2-40B4-BE49-F238E27FC236}">
                    <a16:creationId xmlns:a16="http://schemas.microsoft.com/office/drawing/2014/main" id="{8CACE2F0-FE0B-F275-A254-BADBC38D9C24}"/>
                  </a:ext>
                </a:extLst>
              </p:cNvPr>
              <p:cNvSpPr txBox="1"/>
              <p:nvPr/>
            </p:nvSpPr>
            <p:spPr>
              <a:xfrm>
                <a:off x="10432005" y="4140577"/>
                <a:ext cx="168728" cy="138500"/>
              </a:xfrm>
              <a:prstGeom prst="rect">
                <a:avLst/>
              </a:prstGeom>
              <a:solidFill>
                <a:schemeClr val="bg1"/>
              </a:solidFill>
              <a:ln w="9525">
                <a:noFill/>
              </a:ln>
            </p:spPr>
            <p:txBody>
              <a:bodyPr wrap="square" lIns="0" tIns="0" rIns="0" bIns="0" rtlCol="0" anchor="ctr">
                <a:spAutoFit/>
              </a:bodyPr>
              <a:lstStyle/>
              <a:p>
                <a:pPr algn="ctr" defTabSz="342900">
                  <a:buClrTx/>
                  <a:defRPr/>
                </a:pPr>
                <a:r>
                  <a:rPr lang="en-GB" sz="675" kern="1200" dirty="0">
                    <a:solidFill>
                      <a:srgbClr val="333333"/>
                    </a:solidFill>
                    <a:latin typeface="Open Sans"/>
                    <a:ea typeface="+mn-ea"/>
                    <a:cs typeface="+mn-cs"/>
                  </a:rPr>
                  <a:t>39</a:t>
                </a:r>
                <a:endParaRPr lang="en-US" sz="675" kern="1200" dirty="0">
                  <a:solidFill>
                    <a:srgbClr val="333333"/>
                  </a:solidFill>
                  <a:latin typeface="Open Sans"/>
                  <a:ea typeface="+mn-ea"/>
                  <a:cs typeface="+mn-cs"/>
                </a:endParaRPr>
              </a:p>
            </p:txBody>
          </p:sp>
          <p:sp>
            <p:nvSpPr>
              <p:cNvPr id="238" name="TextBox 237">
                <a:extLst>
                  <a:ext uri="{FF2B5EF4-FFF2-40B4-BE49-F238E27FC236}">
                    <a16:creationId xmlns:a16="http://schemas.microsoft.com/office/drawing/2014/main" id="{AD1647D3-3DDB-C142-18C8-E2DFEA368772}"/>
                  </a:ext>
                </a:extLst>
              </p:cNvPr>
              <p:cNvSpPr txBox="1"/>
              <p:nvPr/>
            </p:nvSpPr>
            <p:spPr>
              <a:xfrm>
                <a:off x="10632087" y="4140577"/>
                <a:ext cx="168728" cy="138500"/>
              </a:xfrm>
              <a:prstGeom prst="rect">
                <a:avLst/>
              </a:prstGeom>
              <a:solidFill>
                <a:schemeClr val="bg1"/>
              </a:solidFill>
              <a:ln w="9525">
                <a:noFill/>
              </a:ln>
            </p:spPr>
            <p:txBody>
              <a:bodyPr wrap="square" lIns="0" tIns="0" rIns="0" bIns="0" rtlCol="0" anchor="ctr">
                <a:spAutoFit/>
              </a:bodyPr>
              <a:lstStyle/>
              <a:p>
                <a:pPr algn="ctr" defTabSz="342900">
                  <a:buClrTx/>
                  <a:defRPr/>
                </a:pPr>
                <a:r>
                  <a:rPr lang="en-GB" sz="675" kern="1200" dirty="0">
                    <a:solidFill>
                      <a:srgbClr val="333333"/>
                    </a:solidFill>
                    <a:latin typeface="Open Sans"/>
                    <a:ea typeface="+mn-ea"/>
                    <a:cs typeface="+mn-cs"/>
                  </a:rPr>
                  <a:t>42</a:t>
                </a:r>
                <a:endParaRPr lang="en-US" sz="675" kern="1200" dirty="0">
                  <a:solidFill>
                    <a:srgbClr val="333333"/>
                  </a:solidFill>
                  <a:latin typeface="Open Sans"/>
                  <a:ea typeface="+mn-ea"/>
                  <a:cs typeface="+mn-cs"/>
                </a:endParaRPr>
              </a:p>
            </p:txBody>
          </p:sp>
          <p:sp>
            <p:nvSpPr>
              <p:cNvPr id="239" name="TextBox 238">
                <a:extLst>
                  <a:ext uri="{FF2B5EF4-FFF2-40B4-BE49-F238E27FC236}">
                    <a16:creationId xmlns:a16="http://schemas.microsoft.com/office/drawing/2014/main" id="{C7C5CB65-FE16-E1AE-A1E9-88F57B11802C}"/>
                  </a:ext>
                </a:extLst>
              </p:cNvPr>
              <p:cNvSpPr txBox="1"/>
              <p:nvPr/>
            </p:nvSpPr>
            <p:spPr>
              <a:xfrm>
                <a:off x="10832168" y="4140577"/>
                <a:ext cx="168728" cy="138500"/>
              </a:xfrm>
              <a:prstGeom prst="rect">
                <a:avLst/>
              </a:prstGeom>
              <a:solidFill>
                <a:schemeClr val="bg1"/>
              </a:solidFill>
              <a:ln w="9525">
                <a:noFill/>
              </a:ln>
            </p:spPr>
            <p:txBody>
              <a:bodyPr wrap="square" lIns="0" tIns="0" rIns="0" bIns="0" rtlCol="0" anchor="ctr">
                <a:spAutoFit/>
              </a:bodyPr>
              <a:lstStyle/>
              <a:p>
                <a:pPr algn="ctr" defTabSz="342900">
                  <a:buClrTx/>
                  <a:defRPr/>
                </a:pPr>
                <a:r>
                  <a:rPr lang="en-GB" sz="675" kern="1200" dirty="0">
                    <a:solidFill>
                      <a:srgbClr val="333333"/>
                    </a:solidFill>
                    <a:latin typeface="Open Sans"/>
                    <a:ea typeface="+mn-ea"/>
                    <a:cs typeface="+mn-cs"/>
                  </a:rPr>
                  <a:t>45</a:t>
                </a:r>
                <a:endParaRPr lang="en-US" sz="675" kern="1200" dirty="0">
                  <a:solidFill>
                    <a:srgbClr val="333333"/>
                  </a:solidFill>
                  <a:latin typeface="Open Sans"/>
                  <a:ea typeface="+mn-ea"/>
                  <a:cs typeface="+mn-cs"/>
                </a:endParaRPr>
              </a:p>
            </p:txBody>
          </p:sp>
          <p:sp>
            <p:nvSpPr>
              <p:cNvPr id="240" name="TextBox 239">
                <a:extLst>
                  <a:ext uri="{FF2B5EF4-FFF2-40B4-BE49-F238E27FC236}">
                    <a16:creationId xmlns:a16="http://schemas.microsoft.com/office/drawing/2014/main" id="{DC762210-EB04-B2E6-8A69-F80035B6F21C}"/>
                  </a:ext>
                </a:extLst>
              </p:cNvPr>
              <p:cNvSpPr txBox="1"/>
              <p:nvPr/>
            </p:nvSpPr>
            <p:spPr>
              <a:xfrm>
                <a:off x="11032249" y="4140577"/>
                <a:ext cx="168728" cy="138500"/>
              </a:xfrm>
              <a:prstGeom prst="rect">
                <a:avLst/>
              </a:prstGeom>
              <a:solidFill>
                <a:schemeClr val="bg1"/>
              </a:solidFill>
              <a:ln w="9525">
                <a:noFill/>
              </a:ln>
            </p:spPr>
            <p:txBody>
              <a:bodyPr wrap="square" lIns="0" tIns="0" rIns="0" bIns="0" rtlCol="0" anchor="ctr">
                <a:spAutoFit/>
              </a:bodyPr>
              <a:lstStyle/>
              <a:p>
                <a:pPr algn="ctr" defTabSz="342900">
                  <a:buClrTx/>
                  <a:defRPr/>
                </a:pPr>
                <a:r>
                  <a:rPr lang="en-GB" sz="675" kern="1200" dirty="0">
                    <a:solidFill>
                      <a:srgbClr val="333333"/>
                    </a:solidFill>
                    <a:latin typeface="Open Sans"/>
                    <a:ea typeface="+mn-ea"/>
                    <a:cs typeface="+mn-cs"/>
                  </a:rPr>
                  <a:t>48</a:t>
                </a:r>
                <a:endParaRPr lang="en-US" sz="675" kern="1200" dirty="0">
                  <a:solidFill>
                    <a:srgbClr val="333333"/>
                  </a:solidFill>
                  <a:latin typeface="Open Sans"/>
                  <a:ea typeface="+mn-ea"/>
                  <a:cs typeface="+mn-cs"/>
                </a:endParaRPr>
              </a:p>
            </p:txBody>
          </p:sp>
          <p:sp>
            <p:nvSpPr>
              <p:cNvPr id="241" name="TextBox 240">
                <a:extLst>
                  <a:ext uri="{FF2B5EF4-FFF2-40B4-BE49-F238E27FC236}">
                    <a16:creationId xmlns:a16="http://schemas.microsoft.com/office/drawing/2014/main" id="{9A9C7756-A88B-AE51-9BF1-38E1488DCECA}"/>
                  </a:ext>
                </a:extLst>
              </p:cNvPr>
              <p:cNvSpPr txBox="1"/>
              <p:nvPr/>
            </p:nvSpPr>
            <p:spPr>
              <a:xfrm>
                <a:off x="11232335" y="4140577"/>
                <a:ext cx="168728" cy="138500"/>
              </a:xfrm>
              <a:prstGeom prst="rect">
                <a:avLst/>
              </a:prstGeom>
              <a:solidFill>
                <a:schemeClr val="bg1"/>
              </a:solidFill>
              <a:ln w="9525">
                <a:noFill/>
              </a:ln>
            </p:spPr>
            <p:txBody>
              <a:bodyPr wrap="square" lIns="0" tIns="0" rIns="0" bIns="0" rtlCol="0" anchor="ctr">
                <a:spAutoFit/>
              </a:bodyPr>
              <a:lstStyle/>
              <a:p>
                <a:pPr algn="ctr" defTabSz="342900">
                  <a:buClrTx/>
                  <a:defRPr/>
                </a:pPr>
                <a:r>
                  <a:rPr lang="en-GB" sz="675" kern="1200" dirty="0">
                    <a:solidFill>
                      <a:srgbClr val="333333"/>
                    </a:solidFill>
                    <a:latin typeface="Open Sans"/>
                    <a:ea typeface="+mn-ea"/>
                    <a:cs typeface="+mn-cs"/>
                  </a:rPr>
                  <a:t>51</a:t>
                </a:r>
                <a:endParaRPr lang="en-US" sz="675" kern="1200" dirty="0">
                  <a:solidFill>
                    <a:srgbClr val="333333"/>
                  </a:solidFill>
                  <a:latin typeface="Open Sans"/>
                  <a:ea typeface="+mn-ea"/>
                  <a:cs typeface="+mn-cs"/>
                </a:endParaRPr>
              </a:p>
            </p:txBody>
          </p:sp>
          <p:grpSp>
            <p:nvGrpSpPr>
              <p:cNvPr id="242" name="Group 241">
                <a:extLst>
                  <a:ext uri="{FF2B5EF4-FFF2-40B4-BE49-F238E27FC236}">
                    <a16:creationId xmlns:a16="http://schemas.microsoft.com/office/drawing/2014/main" id="{1F12F9FD-E769-F489-59A4-9D8EC63EAC82}"/>
                  </a:ext>
                </a:extLst>
              </p:cNvPr>
              <p:cNvGrpSpPr/>
              <p:nvPr/>
            </p:nvGrpSpPr>
            <p:grpSpPr>
              <a:xfrm>
                <a:off x="7868828" y="2127254"/>
                <a:ext cx="3447871" cy="1991311"/>
                <a:chOff x="2003045" y="1734425"/>
                <a:chExt cx="5340764" cy="3084551"/>
              </a:xfrm>
            </p:grpSpPr>
            <p:cxnSp>
              <p:nvCxnSpPr>
                <p:cNvPr id="331" name="Straight Connector 330">
                  <a:extLst>
                    <a:ext uri="{FF2B5EF4-FFF2-40B4-BE49-F238E27FC236}">
                      <a16:creationId xmlns:a16="http://schemas.microsoft.com/office/drawing/2014/main" id="{F0876BFD-EB83-3432-2E60-385CE9B0FAC4}"/>
                    </a:ext>
                  </a:extLst>
                </p:cNvPr>
                <p:cNvCxnSpPr>
                  <a:cxnSpLocks/>
                </p:cNvCxnSpPr>
                <p:nvPr/>
              </p:nvCxnSpPr>
              <p:spPr>
                <a:xfrm>
                  <a:off x="2074326" y="1734425"/>
                  <a:ext cx="0" cy="301220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37AB8A83-7FAD-75BF-FCF0-F6AC986E7DE6}"/>
                    </a:ext>
                  </a:extLst>
                </p:cNvPr>
                <p:cNvCxnSpPr>
                  <a:cxnSpLocks/>
                </p:cNvCxnSpPr>
                <p:nvPr/>
              </p:nvCxnSpPr>
              <p:spPr>
                <a:xfrm flipH="1" flipV="1">
                  <a:off x="2003045" y="4744944"/>
                  <a:ext cx="72000" cy="1351"/>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93F6792B-B33C-EC06-826D-AEB30930F19B}"/>
                    </a:ext>
                  </a:extLst>
                </p:cNvPr>
                <p:cNvCxnSpPr>
                  <a:cxnSpLocks/>
                </p:cNvCxnSpPr>
                <p:nvPr/>
              </p:nvCxnSpPr>
              <p:spPr>
                <a:xfrm flipH="1" flipV="1">
                  <a:off x="2003045" y="4144221"/>
                  <a:ext cx="72000" cy="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3C700034-5526-1AA9-B75B-CC47ACBE0B63}"/>
                    </a:ext>
                  </a:extLst>
                </p:cNvPr>
                <p:cNvCxnSpPr>
                  <a:cxnSpLocks/>
                </p:cNvCxnSpPr>
                <p:nvPr/>
              </p:nvCxnSpPr>
              <p:spPr>
                <a:xfrm flipH="1" flipV="1">
                  <a:off x="2003045" y="3541993"/>
                  <a:ext cx="72000" cy="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46E788FD-2B12-ADD0-3B04-8180810E6E90}"/>
                    </a:ext>
                  </a:extLst>
                </p:cNvPr>
                <p:cNvCxnSpPr>
                  <a:cxnSpLocks/>
                </p:cNvCxnSpPr>
                <p:nvPr/>
              </p:nvCxnSpPr>
              <p:spPr>
                <a:xfrm flipH="1" flipV="1">
                  <a:off x="2003045" y="2940492"/>
                  <a:ext cx="72000" cy="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3CB139C2-DBD6-C839-73D3-D89893EE7503}"/>
                    </a:ext>
                  </a:extLst>
                </p:cNvPr>
                <p:cNvCxnSpPr>
                  <a:cxnSpLocks/>
                </p:cNvCxnSpPr>
                <p:nvPr/>
              </p:nvCxnSpPr>
              <p:spPr>
                <a:xfrm flipH="1" flipV="1">
                  <a:off x="2003045" y="2337076"/>
                  <a:ext cx="72000" cy="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E6EC3065-96DB-686A-4E6F-7A83CF173053}"/>
                    </a:ext>
                  </a:extLst>
                </p:cNvPr>
                <p:cNvCxnSpPr>
                  <a:cxnSpLocks/>
                </p:cNvCxnSpPr>
                <p:nvPr/>
              </p:nvCxnSpPr>
              <p:spPr>
                <a:xfrm flipH="1" flipV="1">
                  <a:off x="2003045" y="1734425"/>
                  <a:ext cx="72000" cy="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20087207-1B35-2ADA-EB8B-78C3A59EE3D8}"/>
                    </a:ext>
                  </a:extLst>
                </p:cNvPr>
                <p:cNvCxnSpPr>
                  <a:cxnSpLocks/>
                </p:cNvCxnSpPr>
                <p:nvPr/>
              </p:nvCxnSpPr>
              <p:spPr>
                <a:xfrm flipH="1">
                  <a:off x="2077748" y="4745619"/>
                  <a:ext cx="5266061" cy="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AB5D3C34-50CB-2A0A-2618-88355BDEFE07}"/>
                    </a:ext>
                  </a:extLst>
                </p:cNvPr>
                <p:cNvCxnSpPr>
                  <a:cxnSpLocks/>
                </p:cNvCxnSpPr>
                <p:nvPr/>
              </p:nvCxnSpPr>
              <p:spPr>
                <a:xfrm>
                  <a:off x="2074326" y="4746976"/>
                  <a:ext cx="0" cy="7200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B78E876D-0297-6D9D-925D-CE152BEF7D56}"/>
                    </a:ext>
                  </a:extLst>
                </p:cNvPr>
                <p:cNvCxnSpPr>
                  <a:cxnSpLocks/>
                </p:cNvCxnSpPr>
                <p:nvPr/>
              </p:nvCxnSpPr>
              <p:spPr>
                <a:xfrm>
                  <a:off x="2384972" y="4746976"/>
                  <a:ext cx="0" cy="7200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70FC7542-44B5-8CD7-B937-DA4B22D9CAFD}"/>
                    </a:ext>
                  </a:extLst>
                </p:cNvPr>
                <p:cNvCxnSpPr>
                  <a:cxnSpLocks/>
                </p:cNvCxnSpPr>
                <p:nvPr/>
              </p:nvCxnSpPr>
              <p:spPr>
                <a:xfrm>
                  <a:off x="2694899" y="4746976"/>
                  <a:ext cx="0" cy="7200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22A5D2A2-FFBC-ED57-0340-37D0ABCD8423}"/>
                    </a:ext>
                  </a:extLst>
                </p:cNvPr>
                <p:cNvCxnSpPr>
                  <a:cxnSpLocks/>
                </p:cNvCxnSpPr>
                <p:nvPr/>
              </p:nvCxnSpPr>
              <p:spPr>
                <a:xfrm>
                  <a:off x="3009487" y="4746976"/>
                  <a:ext cx="0" cy="7200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0047B00E-23DD-9CE7-BF94-7F99C8D0254F}"/>
                    </a:ext>
                  </a:extLst>
                </p:cNvPr>
                <p:cNvCxnSpPr>
                  <a:cxnSpLocks/>
                </p:cNvCxnSpPr>
                <p:nvPr/>
              </p:nvCxnSpPr>
              <p:spPr>
                <a:xfrm>
                  <a:off x="3306946" y="4746976"/>
                  <a:ext cx="0" cy="7200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65FD9259-B090-5531-66D1-4527B4C8B73B}"/>
                    </a:ext>
                  </a:extLst>
                </p:cNvPr>
                <p:cNvCxnSpPr>
                  <a:cxnSpLocks/>
                </p:cNvCxnSpPr>
                <p:nvPr/>
              </p:nvCxnSpPr>
              <p:spPr>
                <a:xfrm>
                  <a:off x="3615737" y="4746976"/>
                  <a:ext cx="0" cy="7200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2574766C-94B5-A9EE-1B17-FD1073C651FA}"/>
                    </a:ext>
                  </a:extLst>
                </p:cNvPr>
                <p:cNvCxnSpPr>
                  <a:cxnSpLocks/>
                </p:cNvCxnSpPr>
                <p:nvPr/>
              </p:nvCxnSpPr>
              <p:spPr>
                <a:xfrm>
                  <a:off x="3934607" y="4746976"/>
                  <a:ext cx="0" cy="7200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B791EE7F-D847-8C34-3DF5-33402CD4C3BF}"/>
                    </a:ext>
                  </a:extLst>
                </p:cNvPr>
                <p:cNvCxnSpPr>
                  <a:cxnSpLocks/>
                </p:cNvCxnSpPr>
                <p:nvPr/>
              </p:nvCxnSpPr>
              <p:spPr>
                <a:xfrm>
                  <a:off x="4243307" y="4746976"/>
                  <a:ext cx="0" cy="7200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232FD8D6-349F-2868-7797-CE6BD0F6B4DE}"/>
                    </a:ext>
                  </a:extLst>
                </p:cNvPr>
                <p:cNvCxnSpPr>
                  <a:cxnSpLocks/>
                </p:cNvCxnSpPr>
                <p:nvPr/>
              </p:nvCxnSpPr>
              <p:spPr>
                <a:xfrm>
                  <a:off x="4554461" y="4746976"/>
                  <a:ext cx="0" cy="7200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C342E799-1335-E2B0-97C0-E311B0478B52}"/>
                    </a:ext>
                  </a:extLst>
                </p:cNvPr>
                <p:cNvCxnSpPr>
                  <a:cxnSpLocks/>
                </p:cNvCxnSpPr>
                <p:nvPr/>
              </p:nvCxnSpPr>
              <p:spPr>
                <a:xfrm>
                  <a:off x="4864387" y="4746976"/>
                  <a:ext cx="0" cy="7200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CEA68271-49EF-ECD0-E8F3-62D24D146A3D}"/>
                    </a:ext>
                  </a:extLst>
                </p:cNvPr>
                <p:cNvCxnSpPr>
                  <a:cxnSpLocks/>
                </p:cNvCxnSpPr>
                <p:nvPr/>
              </p:nvCxnSpPr>
              <p:spPr>
                <a:xfrm>
                  <a:off x="5174314" y="4746976"/>
                  <a:ext cx="0" cy="7200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CBB6388E-5C56-9562-DF25-3984D6CFAE63}"/>
                    </a:ext>
                  </a:extLst>
                </p:cNvPr>
                <p:cNvCxnSpPr>
                  <a:cxnSpLocks/>
                </p:cNvCxnSpPr>
                <p:nvPr/>
              </p:nvCxnSpPr>
              <p:spPr>
                <a:xfrm>
                  <a:off x="5484241" y="4746976"/>
                  <a:ext cx="0" cy="7200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EF2ED413-1EEA-B89F-F7C4-5A741A56BE00}"/>
                    </a:ext>
                  </a:extLst>
                </p:cNvPr>
                <p:cNvCxnSpPr>
                  <a:cxnSpLocks/>
                </p:cNvCxnSpPr>
                <p:nvPr/>
              </p:nvCxnSpPr>
              <p:spPr>
                <a:xfrm>
                  <a:off x="5776881" y="4746976"/>
                  <a:ext cx="0" cy="7200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3D87889B-F07B-F96E-19EF-96FA305F75C9}"/>
                    </a:ext>
                  </a:extLst>
                </p:cNvPr>
                <p:cNvCxnSpPr>
                  <a:cxnSpLocks/>
                </p:cNvCxnSpPr>
                <p:nvPr/>
              </p:nvCxnSpPr>
              <p:spPr>
                <a:xfrm>
                  <a:off x="6101103" y="4746976"/>
                  <a:ext cx="0" cy="7200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169F9424-D808-70C2-9794-332876DEAB25}"/>
                    </a:ext>
                  </a:extLst>
                </p:cNvPr>
                <p:cNvCxnSpPr>
                  <a:cxnSpLocks/>
                </p:cNvCxnSpPr>
                <p:nvPr/>
              </p:nvCxnSpPr>
              <p:spPr>
                <a:xfrm>
                  <a:off x="6414022" y="4746976"/>
                  <a:ext cx="0" cy="7200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E233592C-4C69-E1ED-F193-269266C884EE}"/>
                    </a:ext>
                  </a:extLst>
                </p:cNvPr>
                <p:cNvCxnSpPr>
                  <a:cxnSpLocks/>
                </p:cNvCxnSpPr>
                <p:nvPr/>
              </p:nvCxnSpPr>
              <p:spPr>
                <a:xfrm>
                  <a:off x="6723949" y="4746976"/>
                  <a:ext cx="0" cy="7200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F59F0544-8255-0617-26CE-6FCB29403E15}"/>
                    </a:ext>
                  </a:extLst>
                </p:cNvPr>
                <p:cNvCxnSpPr>
                  <a:cxnSpLocks/>
                </p:cNvCxnSpPr>
                <p:nvPr/>
              </p:nvCxnSpPr>
              <p:spPr>
                <a:xfrm>
                  <a:off x="7033876" y="4746976"/>
                  <a:ext cx="0" cy="7200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C3A0F9F7-84F9-F455-1A26-720670282BC3}"/>
                    </a:ext>
                  </a:extLst>
                </p:cNvPr>
                <p:cNvCxnSpPr>
                  <a:cxnSpLocks/>
                </p:cNvCxnSpPr>
                <p:nvPr/>
              </p:nvCxnSpPr>
              <p:spPr>
                <a:xfrm>
                  <a:off x="7343809" y="4746976"/>
                  <a:ext cx="0" cy="72000"/>
                </a:xfrm>
                <a:prstGeom prst="line">
                  <a:avLst/>
                </a:prstGeom>
                <a:ln w="9525" cap="sq">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43" name="Straight Connector 242">
                <a:extLst>
                  <a:ext uri="{FF2B5EF4-FFF2-40B4-BE49-F238E27FC236}">
                    <a16:creationId xmlns:a16="http://schemas.microsoft.com/office/drawing/2014/main" id="{38461B38-29D6-CF7B-4641-51BDFF2CB9C0}"/>
                  </a:ext>
                </a:extLst>
              </p:cNvPr>
              <p:cNvCxnSpPr>
                <a:cxnSpLocks/>
              </p:cNvCxnSpPr>
              <p:nvPr/>
            </p:nvCxnSpPr>
            <p:spPr>
              <a:xfrm flipH="1">
                <a:off x="7917055" y="3102420"/>
                <a:ext cx="3400654" cy="0"/>
              </a:xfrm>
              <a:prstGeom prst="line">
                <a:avLst/>
              </a:prstGeom>
              <a:ln cap="sq">
                <a:solidFill>
                  <a:schemeClr val="tx1">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244" name="Group 243">
                <a:extLst>
                  <a:ext uri="{FF2B5EF4-FFF2-40B4-BE49-F238E27FC236}">
                    <a16:creationId xmlns:a16="http://schemas.microsoft.com/office/drawing/2014/main" id="{F1FCEDB7-3E12-B833-D845-B447F934602B}"/>
                  </a:ext>
                </a:extLst>
              </p:cNvPr>
              <p:cNvGrpSpPr/>
              <p:nvPr/>
            </p:nvGrpSpPr>
            <p:grpSpPr>
              <a:xfrm>
                <a:off x="7901462" y="2120400"/>
                <a:ext cx="2610630" cy="1744106"/>
                <a:chOff x="2053595" y="1723809"/>
                <a:chExt cx="4043875" cy="2701630"/>
              </a:xfrm>
            </p:grpSpPr>
            <p:grpSp>
              <p:nvGrpSpPr>
                <p:cNvPr id="292" name="Graphic 87">
                  <a:extLst>
                    <a:ext uri="{FF2B5EF4-FFF2-40B4-BE49-F238E27FC236}">
                      <a16:creationId xmlns:a16="http://schemas.microsoft.com/office/drawing/2014/main" id="{AED24ECD-F092-D86C-EEE4-28ABDFFBDFC2}"/>
                    </a:ext>
                  </a:extLst>
                </p:cNvPr>
                <p:cNvGrpSpPr/>
                <p:nvPr/>
              </p:nvGrpSpPr>
              <p:grpSpPr>
                <a:xfrm>
                  <a:off x="2053595" y="1723809"/>
                  <a:ext cx="4043875" cy="2701630"/>
                  <a:chOff x="2053595" y="1723809"/>
                  <a:chExt cx="4043875" cy="2701630"/>
                </a:xfrm>
                <a:solidFill>
                  <a:schemeClr val="accent2"/>
                </a:solidFill>
              </p:grpSpPr>
              <p:sp>
                <p:nvSpPr>
                  <p:cNvPr id="294" name="Freeform 90">
                    <a:extLst>
                      <a:ext uri="{FF2B5EF4-FFF2-40B4-BE49-F238E27FC236}">
                        <a16:creationId xmlns:a16="http://schemas.microsoft.com/office/drawing/2014/main" id="{BE2CE725-0442-E361-E549-30FC91EEB7B5}"/>
                      </a:ext>
                    </a:extLst>
                  </p:cNvPr>
                  <p:cNvSpPr/>
                  <p:nvPr/>
                </p:nvSpPr>
                <p:spPr>
                  <a:xfrm>
                    <a:off x="6046620" y="4381151"/>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95" name="Freeform 91">
                    <a:extLst>
                      <a:ext uri="{FF2B5EF4-FFF2-40B4-BE49-F238E27FC236}">
                        <a16:creationId xmlns:a16="http://schemas.microsoft.com/office/drawing/2014/main" id="{0B8C89D7-1CB9-E028-97AC-1EC0CE67DF7E}"/>
                      </a:ext>
                    </a:extLst>
                  </p:cNvPr>
                  <p:cNvSpPr/>
                  <p:nvPr/>
                </p:nvSpPr>
                <p:spPr>
                  <a:xfrm>
                    <a:off x="5562270" y="4381151"/>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96" name="Freeform 92">
                    <a:extLst>
                      <a:ext uri="{FF2B5EF4-FFF2-40B4-BE49-F238E27FC236}">
                        <a16:creationId xmlns:a16="http://schemas.microsoft.com/office/drawing/2014/main" id="{2C971911-3929-2246-D087-EB80381E1F7F}"/>
                      </a:ext>
                    </a:extLst>
                  </p:cNvPr>
                  <p:cNvSpPr/>
                  <p:nvPr/>
                </p:nvSpPr>
                <p:spPr>
                  <a:xfrm>
                    <a:off x="4877061" y="4381151"/>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97" name="Freeform 100">
                    <a:extLst>
                      <a:ext uri="{FF2B5EF4-FFF2-40B4-BE49-F238E27FC236}">
                        <a16:creationId xmlns:a16="http://schemas.microsoft.com/office/drawing/2014/main" id="{C6AD67CE-1546-A70E-169E-09D482788354}"/>
                      </a:ext>
                    </a:extLst>
                  </p:cNvPr>
                  <p:cNvSpPr/>
                  <p:nvPr/>
                </p:nvSpPr>
                <p:spPr>
                  <a:xfrm>
                    <a:off x="4818583" y="4381151"/>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98" name="Freeform 135">
                    <a:extLst>
                      <a:ext uri="{FF2B5EF4-FFF2-40B4-BE49-F238E27FC236}">
                        <a16:creationId xmlns:a16="http://schemas.microsoft.com/office/drawing/2014/main" id="{519ABEE5-D39D-ADD7-0B42-3888876D4EE7}"/>
                      </a:ext>
                    </a:extLst>
                  </p:cNvPr>
                  <p:cNvSpPr/>
                  <p:nvPr/>
                </p:nvSpPr>
                <p:spPr>
                  <a:xfrm>
                    <a:off x="4761377" y="4212853"/>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99" name="Freeform 136">
                    <a:extLst>
                      <a:ext uri="{FF2B5EF4-FFF2-40B4-BE49-F238E27FC236}">
                        <a16:creationId xmlns:a16="http://schemas.microsoft.com/office/drawing/2014/main" id="{FBEDB1D8-1573-2D1E-49FB-1AFA012A6CFA}"/>
                      </a:ext>
                    </a:extLst>
                  </p:cNvPr>
                  <p:cNvSpPr/>
                  <p:nvPr/>
                </p:nvSpPr>
                <p:spPr>
                  <a:xfrm>
                    <a:off x="4026589" y="3915483"/>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300" name="Freeform 137">
                    <a:extLst>
                      <a:ext uri="{FF2B5EF4-FFF2-40B4-BE49-F238E27FC236}">
                        <a16:creationId xmlns:a16="http://schemas.microsoft.com/office/drawing/2014/main" id="{B148E514-FE40-2FA3-DCE9-66699F701527}"/>
                      </a:ext>
                    </a:extLst>
                  </p:cNvPr>
                  <p:cNvSpPr/>
                  <p:nvPr/>
                </p:nvSpPr>
                <p:spPr>
                  <a:xfrm>
                    <a:off x="3996079" y="3915483"/>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301" name="Freeform 138">
                    <a:extLst>
                      <a:ext uri="{FF2B5EF4-FFF2-40B4-BE49-F238E27FC236}">
                        <a16:creationId xmlns:a16="http://schemas.microsoft.com/office/drawing/2014/main" id="{072DE0C1-B0CC-3216-2C83-A44BBC493CB8}"/>
                      </a:ext>
                    </a:extLst>
                  </p:cNvPr>
                  <p:cNvSpPr/>
                  <p:nvPr/>
                </p:nvSpPr>
                <p:spPr>
                  <a:xfrm>
                    <a:off x="3692248" y="3915483"/>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302" name="Freeform 139">
                    <a:extLst>
                      <a:ext uri="{FF2B5EF4-FFF2-40B4-BE49-F238E27FC236}">
                        <a16:creationId xmlns:a16="http://schemas.microsoft.com/office/drawing/2014/main" id="{ABF519D8-C9EC-2746-93D6-7A75B7F1E4E6}"/>
                      </a:ext>
                    </a:extLst>
                  </p:cNvPr>
                  <p:cNvSpPr/>
                  <p:nvPr/>
                </p:nvSpPr>
                <p:spPr>
                  <a:xfrm>
                    <a:off x="3671908" y="3915483"/>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303" name="Freeform 140">
                    <a:extLst>
                      <a:ext uri="{FF2B5EF4-FFF2-40B4-BE49-F238E27FC236}">
                        <a16:creationId xmlns:a16="http://schemas.microsoft.com/office/drawing/2014/main" id="{87E93E26-55E7-3D47-9945-FA661F9CA3FB}"/>
                      </a:ext>
                    </a:extLst>
                  </p:cNvPr>
                  <p:cNvSpPr/>
                  <p:nvPr/>
                </p:nvSpPr>
                <p:spPr>
                  <a:xfrm>
                    <a:off x="3628685" y="3859806"/>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304" name="Freeform 141">
                    <a:extLst>
                      <a:ext uri="{FF2B5EF4-FFF2-40B4-BE49-F238E27FC236}">
                        <a16:creationId xmlns:a16="http://schemas.microsoft.com/office/drawing/2014/main" id="{A15E720B-6C46-A6E0-E346-F136E6111361}"/>
                      </a:ext>
                    </a:extLst>
                  </p:cNvPr>
                  <p:cNvSpPr/>
                  <p:nvPr/>
                </p:nvSpPr>
                <p:spPr>
                  <a:xfrm>
                    <a:off x="3598175" y="3859806"/>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305" name="Freeform 142">
                    <a:extLst>
                      <a:ext uri="{FF2B5EF4-FFF2-40B4-BE49-F238E27FC236}">
                        <a16:creationId xmlns:a16="http://schemas.microsoft.com/office/drawing/2014/main" id="{F32F64B9-6116-3B87-E391-19259918173C}"/>
                      </a:ext>
                    </a:extLst>
                  </p:cNvPr>
                  <p:cNvSpPr/>
                  <p:nvPr/>
                </p:nvSpPr>
                <p:spPr>
                  <a:xfrm>
                    <a:off x="3598175" y="3815517"/>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306" name="Freeform 143">
                    <a:extLst>
                      <a:ext uri="{FF2B5EF4-FFF2-40B4-BE49-F238E27FC236}">
                        <a16:creationId xmlns:a16="http://schemas.microsoft.com/office/drawing/2014/main" id="{DE73E3FE-27CE-595A-2376-9F46B93C1A53}"/>
                      </a:ext>
                    </a:extLst>
                  </p:cNvPr>
                  <p:cNvSpPr/>
                  <p:nvPr/>
                </p:nvSpPr>
                <p:spPr>
                  <a:xfrm>
                    <a:off x="3481219" y="3764901"/>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307" name="Freeform 144">
                    <a:extLst>
                      <a:ext uri="{FF2B5EF4-FFF2-40B4-BE49-F238E27FC236}">
                        <a16:creationId xmlns:a16="http://schemas.microsoft.com/office/drawing/2014/main" id="{85E2E99F-C29E-FE08-4A7C-0FBC8FA33613}"/>
                      </a:ext>
                    </a:extLst>
                  </p:cNvPr>
                  <p:cNvSpPr/>
                  <p:nvPr/>
                </p:nvSpPr>
                <p:spPr>
                  <a:xfrm>
                    <a:off x="3383332" y="3681384"/>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308" name="Freeform 145">
                    <a:extLst>
                      <a:ext uri="{FF2B5EF4-FFF2-40B4-BE49-F238E27FC236}">
                        <a16:creationId xmlns:a16="http://schemas.microsoft.com/office/drawing/2014/main" id="{71FBA4E6-FAD0-624D-429F-E8C89A44B6E7}"/>
                      </a:ext>
                    </a:extLst>
                  </p:cNvPr>
                  <p:cNvSpPr/>
                  <p:nvPr/>
                </p:nvSpPr>
                <p:spPr>
                  <a:xfrm>
                    <a:off x="3351550" y="3637095"/>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309" name="Freeform 146">
                    <a:extLst>
                      <a:ext uri="{FF2B5EF4-FFF2-40B4-BE49-F238E27FC236}">
                        <a16:creationId xmlns:a16="http://schemas.microsoft.com/office/drawing/2014/main" id="{917C07D4-17AC-778A-692E-65761CB6C76F}"/>
                      </a:ext>
                    </a:extLst>
                  </p:cNvPr>
                  <p:cNvSpPr/>
                  <p:nvPr/>
                </p:nvSpPr>
                <p:spPr>
                  <a:xfrm>
                    <a:off x="3312141" y="3600398"/>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310" name="Freeform 147">
                    <a:extLst>
                      <a:ext uri="{FF2B5EF4-FFF2-40B4-BE49-F238E27FC236}">
                        <a16:creationId xmlns:a16="http://schemas.microsoft.com/office/drawing/2014/main" id="{45724A1D-2618-FC3D-5BD8-8872DB64035C}"/>
                      </a:ext>
                    </a:extLst>
                  </p:cNvPr>
                  <p:cNvSpPr/>
                  <p:nvPr/>
                </p:nvSpPr>
                <p:spPr>
                  <a:xfrm>
                    <a:off x="3153234" y="3487778"/>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311" name="Freeform 148">
                    <a:extLst>
                      <a:ext uri="{FF2B5EF4-FFF2-40B4-BE49-F238E27FC236}">
                        <a16:creationId xmlns:a16="http://schemas.microsoft.com/office/drawing/2014/main" id="{FEF99014-BBFF-0ED3-285A-6678FD5FB8E4}"/>
                      </a:ext>
                    </a:extLst>
                  </p:cNvPr>
                  <p:cNvSpPr/>
                  <p:nvPr/>
                </p:nvSpPr>
                <p:spPr>
                  <a:xfrm>
                    <a:off x="3127809" y="3451081"/>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312" name="Freeform 149">
                    <a:extLst>
                      <a:ext uri="{FF2B5EF4-FFF2-40B4-BE49-F238E27FC236}">
                        <a16:creationId xmlns:a16="http://schemas.microsoft.com/office/drawing/2014/main" id="{A5459797-951B-627E-B9D6-7935C68656D7}"/>
                      </a:ext>
                    </a:extLst>
                  </p:cNvPr>
                  <p:cNvSpPr/>
                  <p:nvPr/>
                </p:nvSpPr>
                <p:spPr>
                  <a:xfrm>
                    <a:off x="3076958" y="3344788"/>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313" name="Freeform 150">
                    <a:extLst>
                      <a:ext uri="{FF2B5EF4-FFF2-40B4-BE49-F238E27FC236}">
                        <a16:creationId xmlns:a16="http://schemas.microsoft.com/office/drawing/2014/main" id="{E61BF200-7BE6-52B2-062E-75D8FC76E195}"/>
                      </a:ext>
                    </a:extLst>
                  </p:cNvPr>
                  <p:cNvSpPr/>
                  <p:nvPr/>
                </p:nvSpPr>
                <p:spPr>
                  <a:xfrm>
                    <a:off x="3003225" y="3306825"/>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314" name="Freeform 151">
                    <a:extLst>
                      <a:ext uri="{FF2B5EF4-FFF2-40B4-BE49-F238E27FC236}">
                        <a16:creationId xmlns:a16="http://schemas.microsoft.com/office/drawing/2014/main" id="{D22E15A8-143F-B60D-4065-56BDEC72F7AD}"/>
                      </a:ext>
                    </a:extLst>
                  </p:cNvPr>
                  <p:cNvSpPr/>
                  <p:nvPr/>
                </p:nvSpPr>
                <p:spPr>
                  <a:xfrm>
                    <a:off x="2860844" y="3243555"/>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315" name="Freeform 152">
                    <a:extLst>
                      <a:ext uri="{FF2B5EF4-FFF2-40B4-BE49-F238E27FC236}">
                        <a16:creationId xmlns:a16="http://schemas.microsoft.com/office/drawing/2014/main" id="{E0CFF538-5B09-6C3F-AA08-3D1B05628D8B}"/>
                      </a:ext>
                    </a:extLst>
                  </p:cNvPr>
                  <p:cNvSpPr/>
                  <p:nvPr/>
                </p:nvSpPr>
                <p:spPr>
                  <a:xfrm>
                    <a:off x="2886269" y="3243555"/>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316" name="Freeform 153">
                    <a:extLst>
                      <a:ext uri="{FF2B5EF4-FFF2-40B4-BE49-F238E27FC236}">
                        <a16:creationId xmlns:a16="http://schemas.microsoft.com/office/drawing/2014/main" id="{0E006F80-D378-13FA-6C4C-ADD967E7772B}"/>
                      </a:ext>
                    </a:extLst>
                  </p:cNvPr>
                  <p:cNvSpPr/>
                  <p:nvPr/>
                </p:nvSpPr>
                <p:spPr>
                  <a:xfrm>
                    <a:off x="2846860" y="3176489"/>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317" name="Freeform 154">
                    <a:extLst>
                      <a:ext uri="{FF2B5EF4-FFF2-40B4-BE49-F238E27FC236}">
                        <a16:creationId xmlns:a16="http://schemas.microsoft.com/office/drawing/2014/main" id="{F4C256AC-7810-667E-D20D-7500433F30B0}"/>
                      </a:ext>
                    </a:extLst>
                  </p:cNvPr>
                  <p:cNvSpPr/>
                  <p:nvPr/>
                </p:nvSpPr>
                <p:spPr>
                  <a:xfrm>
                    <a:off x="2713378" y="2901897"/>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318" name="Freeform 155">
                    <a:extLst>
                      <a:ext uri="{FF2B5EF4-FFF2-40B4-BE49-F238E27FC236}">
                        <a16:creationId xmlns:a16="http://schemas.microsoft.com/office/drawing/2014/main" id="{55911823-4580-335D-E9C0-73BA555BC472}"/>
                      </a:ext>
                    </a:extLst>
                  </p:cNvPr>
                  <p:cNvSpPr/>
                  <p:nvPr/>
                </p:nvSpPr>
                <p:spPr>
                  <a:xfrm>
                    <a:off x="2703208" y="2871528"/>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319" name="Freeform 156">
                    <a:extLst>
                      <a:ext uri="{FF2B5EF4-FFF2-40B4-BE49-F238E27FC236}">
                        <a16:creationId xmlns:a16="http://schemas.microsoft.com/office/drawing/2014/main" id="{C33C5D66-1ABA-575F-6EC6-11CEC74A26CD}"/>
                      </a:ext>
                    </a:extLst>
                  </p:cNvPr>
                  <p:cNvSpPr/>
                  <p:nvPr/>
                </p:nvSpPr>
                <p:spPr>
                  <a:xfrm>
                    <a:off x="2657443" y="2756376"/>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320" name="Freeform 157">
                    <a:extLst>
                      <a:ext uri="{FF2B5EF4-FFF2-40B4-BE49-F238E27FC236}">
                        <a16:creationId xmlns:a16="http://schemas.microsoft.com/office/drawing/2014/main" id="{B3609367-4837-49F3-CC27-74E8A47678B1}"/>
                      </a:ext>
                    </a:extLst>
                  </p:cNvPr>
                  <p:cNvSpPr/>
                  <p:nvPr/>
                </p:nvSpPr>
                <p:spPr>
                  <a:xfrm>
                    <a:off x="2577353" y="2693106"/>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321" name="Freeform 158">
                    <a:extLst>
                      <a:ext uri="{FF2B5EF4-FFF2-40B4-BE49-F238E27FC236}">
                        <a16:creationId xmlns:a16="http://schemas.microsoft.com/office/drawing/2014/main" id="{2E21B46F-A03A-D089-112B-A960E3FA9815}"/>
                      </a:ext>
                    </a:extLst>
                  </p:cNvPr>
                  <p:cNvSpPr/>
                  <p:nvPr/>
                </p:nvSpPr>
                <p:spPr>
                  <a:xfrm>
                    <a:off x="2526503" y="2662736"/>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322" name="Freeform 159">
                    <a:extLst>
                      <a:ext uri="{FF2B5EF4-FFF2-40B4-BE49-F238E27FC236}">
                        <a16:creationId xmlns:a16="http://schemas.microsoft.com/office/drawing/2014/main" id="{26D3B16A-E8AE-31EB-416E-68453C4CBF38}"/>
                      </a:ext>
                    </a:extLst>
                  </p:cNvPr>
                  <p:cNvSpPr/>
                  <p:nvPr/>
                </p:nvSpPr>
                <p:spPr>
                  <a:xfrm>
                    <a:off x="2470568" y="2609590"/>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323" name="Freeform 160">
                    <a:extLst>
                      <a:ext uri="{FF2B5EF4-FFF2-40B4-BE49-F238E27FC236}">
                        <a16:creationId xmlns:a16="http://schemas.microsoft.com/office/drawing/2014/main" id="{E2A3C13C-D3C1-36FF-7CFA-2ABA0BFEBEE3}"/>
                      </a:ext>
                    </a:extLst>
                  </p:cNvPr>
                  <p:cNvSpPr/>
                  <p:nvPr/>
                </p:nvSpPr>
                <p:spPr>
                  <a:xfrm>
                    <a:off x="2382851" y="2471661"/>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324" name="Freeform 161">
                    <a:extLst>
                      <a:ext uri="{FF2B5EF4-FFF2-40B4-BE49-F238E27FC236}">
                        <a16:creationId xmlns:a16="http://schemas.microsoft.com/office/drawing/2014/main" id="{EB8A3463-3CF6-0F09-538B-0CDE6C82B400}"/>
                      </a:ext>
                    </a:extLst>
                  </p:cNvPr>
                  <p:cNvSpPr/>
                  <p:nvPr/>
                </p:nvSpPr>
                <p:spPr>
                  <a:xfrm>
                    <a:off x="2357426" y="2394471"/>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325" name="Freeform 162">
                    <a:extLst>
                      <a:ext uri="{FF2B5EF4-FFF2-40B4-BE49-F238E27FC236}">
                        <a16:creationId xmlns:a16="http://schemas.microsoft.com/office/drawing/2014/main" id="{5753FA42-C0A1-B6E9-17C5-735508293612}"/>
                      </a:ext>
                    </a:extLst>
                  </p:cNvPr>
                  <p:cNvSpPr/>
                  <p:nvPr/>
                </p:nvSpPr>
                <p:spPr>
                  <a:xfrm>
                    <a:off x="2235385" y="2127472"/>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326" name="Freeform 163">
                    <a:extLst>
                      <a:ext uri="{FF2B5EF4-FFF2-40B4-BE49-F238E27FC236}">
                        <a16:creationId xmlns:a16="http://schemas.microsoft.com/office/drawing/2014/main" id="{8822E7A6-28D9-C85C-9C24-EE00E3E2AF84}"/>
                      </a:ext>
                    </a:extLst>
                  </p:cNvPr>
                  <p:cNvSpPr/>
                  <p:nvPr/>
                </p:nvSpPr>
                <p:spPr>
                  <a:xfrm>
                    <a:off x="2204875" y="2054079"/>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327" name="Freeform 164">
                    <a:extLst>
                      <a:ext uri="{FF2B5EF4-FFF2-40B4-BE49-F238E27FC236}">
                        <a16:creationId xmlns:a16="http://schemas.microsoft.com/office/drawing/2014/main" id="{3B9B5959-DF75-479D-AB2A-833B88835169}"/>
                      </a:ext>
                    </a:extLst>
                  </p:cNvPr>
                  <p:cNvSpPr/>
                  <p:nvPr/>
                </p:nvSpPr>
                <p:spPr>
                  <a:xfrm>
                    <a:off x="2137498" y="1925008"/>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328" name="Freeform 165">
                    <a:extLst>
                      <a:ext uri="{FF2B5EF4-FFF2-40B4-BE49-F238E27FC236}">
                        <a16:creationId xmlns:a16="http://schemas.microsoft.com/office/drawing/2014/main" id="{3F1D5BD2-D78E-47E2-1FCC-6B45C34FC531}"/>
                      </a:ext>
                    </a:extLst>
                  </p:cNvPr>
                  <p:cNvSpPr/>
                  <p:nvPr/>
                </p:nvSpPr>
                <p:spPr>
                  <a:xfrm>
                    <a:off x="2112073" y="1890842"/>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329" name="Freeform 166">
                    <a:extLst>
                      <a:ext uri="{FF2B5EF4-FFF2-40B4-BE49-F238E27FC236}">
                        <a16:creationId xmlns:a16="http://schemas.microsoft.com/office/drawing/2014/main" id="{C3D3E5D2-694A-2A66-A13A-82467104309A}"/>
                      </a:ext>
                    </a:extLst>
                  </p:cNvPr>
                  <p:cNvSpPr/>
                  <p:nvPr/>
                </p:nvSpPr>
                <p:spPr>
                  <a:xfrm>
                    <a:off x="2096817" y="1869330"/>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330" name="Freeform 167">
                    <a:extLst>
                      <a:ext uri="{FF2B5EF4-FFF2-40B4-BE49-F238E27FC236}">
                        <a16:creationId xmlns:a16="http://schemas.microsoft.com/office/drawing/2014/main" id="{FCA47735-6C02-BE6C-2218-6F569345717C}"/>
                      </a:ext>
                    </a:extLst>
                  </p:cNvPr>
                  <p:cNvSpPr/>
                  <p:nvPr/>
                </p:nvSpPr>
                <p:spPr>
                  <a:xfrm>
                    <a:off x="2053595" y="1723809"/>
                    <a:ext cx="50850" cy="44289"/>
                  </a:xfrm>
                  <a:custGeom>
                    <a:avLst/>
                    <a:gdLst>
                      <a:gd name="connsiteX0" fmla="*/ 0 w 50850"/>
                      <a:gd name="connsiteY0" fmla="*/ 0 h 44289"/>
                      <a:gd name="connsiteX1" fmla="*/ 50850 w 50850"/>
                      <a:gd name="connsiteY1" fmla="*/ 0 h 44289"/>
                      <a:gd name="connsiteX2" fmla="*/ 50850 w 50850"/>
                      <a:gd name="connsiteY2" fmla="*/ 44289 h 44289"/>
                      <a:gd name="connsiteX3" fmla="*/ 0 w 50850"/>
                      <a:gd name="connsiteY3" fmla="*/ 44289 h 44289"/>
                    </a:gdLst>
                    <a:ahLst/>
                    <a:cxnLst>
                      <a:cxn ang="0">
                        <a:pos x="connsiteX0" y="connsiteY0"/>
                      </a:cxn>
                      <a:cxn ang="0">
                        <a:pos x="connsiteX1" y="connsiteY1"/>
                      </a:cxn>
                      <a:cxn ang="0">
                        <a:pos x="connsiteX2" y="connsiteY2"/>
                      </a:cxn>
                      <a:cxn ang="0">
                        <a:pos x="connsiteX3" y="connsiteY3"/>
                      </a:cxn>
                    </a:cxnLst>
                    <a:rect l="l" t="t" r="r" b="b"/>
                    <a:pathLst>
                      <a:path w="50850" h="44289">
                        <a:moveTo>
                          <a:pt x="0" y="0"/>
                        </a:moveTo>
                        <a:lnTo>
                          <a:pt x="50850" y="0"/>
                        </a:lnTo>
                        <a:lnTo>
                          <a:pt x="50850" y="44289"/>
                        </a:lnTo>
                        <a:lnTo>
                          <a:pt x="0" y="44289"/>
                        </a:lnTo>
                        <a:close/>
                      </a:path>
                    </a:pathLst>
                  </a:custGeom>
                  <a:grpFill/>
                  <a:ln w="28558" cap="flat">
                    <a:solidFill>
                      <a:srgbClr val="359942"/>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grpSp>
            <p:sp>
              <p:nvSpPr>
                <p:cNvPr id="293" name="Freeform 213">
                  <a:extLst>
                    <a:ext uri="{FF2B5EF4-FFF2-40B4-BE49-F238E27FC236}">
                      <a16:creationId xmlns:a16="http://schemas.microsoft.com/office/drawing/2014/main" id="{4654AC24-9E16-56BC-F1B4-71E3CB9315EC}"/>
                    </a:ext>
                  </a:extLst>
                </p:cNvPr>
                <p:cNvSpPr/>
                <p:nvPr/>
              </p:nvSpPr>
              <p:spPr>
                <a:xfrm>
                  <a:off x="2066307" y="1741525"/>
                  <a:ext cx="4010822" cy="2664934"/>
                </a:xfrm>
                <a:custGeom>
                  <a:avLst/>
                  <a:gdLst>
                    <a:gd name="connsiteX0" fmla="*/ 0 w 4010822"/>
                    <a:gd name="connsiteY0" fmla="*/ 0 h 2664934"/>
                    <a:gd name="connsiteX1" fmla="*/ 47037 w 4010822"/>
                    <a:gd name="connsiteY1" fmla="*/ 0 h 2664934"/>
                    <a:gd name="connsiteX2" fmla="*/ 47037 w 4010822"/>
                    <a:gd name="connsiteY2" fmla="*/ 101232 h 2664934"/>
                    <a:gd name="connsiteX3" fmla="*/ 62292 w 4010822"/>
                    <a:gd name="connsiteY3" fmla="*/ 101232 h 2664934"/>
                    <a:gd name="connsiteX4" fmla="*/ 62292 w 4010822"/>
                    <a:gd name="connsiteY4" fmla="*/ 153114 h 2664934"/>
                    <a:gd name="connsiteX5" fmla="*/ 108057 w 4010822"/>
                    <a:gd name="connsiteY5" fmla="*/ 153114 h 2664934"/>
                    <a:gd name="connsiteX6" fmla="*/ 108057 w 4010822"/>
                    <a:gd name="connsiteY6" fmla="*/ 220180 h 2664934"/>
                    <a:gd name="connsiteX7" fmla="*/ 142381 w 4010822"/>
                    <a:gd name="connsiteY7" fmla="*/ 220180 h 2664934"/>
                    <a:gd name="connsiteX8" fmla="*/ 142381 w 4010822"/>
                    <a:gd name="connsiteY8" fmla="*/ 277123 h 2664934"/>
                    <a:gd name="connsiteX9" fmla="*/ 157636 w 4010822"/>
                    <a:gd name="connsiteY9" fmla="*/ 277123 h 2664934"/>
                    <a:gd name="connsiteX10" fmla="*/ 157636 w 4010822"/>
                    <a:gd name="connsiteY10" fmla="*/ 322677 h 2664934"/>
                    <a:gd name="connsiteX11" fmla="*/ 170349 w 4010822"/>
                    <a:gd name="connsiteY11" fmla="*/ 322677 h 2664934"/>
                    <a:gd name="connsiteX12" fmla="*/ 170349 w 4010822"/>
                    <a:gd name="connsiteY12" fmla="*/ 364435 h 2664934"/>
                    <a:gd name="connsiteX13" fmla="*/ 189418 w 4010822"/>
                    <a:gd name="connsiteY13" fmla="*/ 364435 h 2664934"/>
                    <a:gd name="connsiteX14" fmla="*/ 189418 w 4010822"/>
                    <a:gd name="connsiteY14" fmla="*/ 394805 h 2664934"/>
                    <a:gd name="connsiteX15" fmla="*/ 214843 w 4010822"/>
                    <a:gd name="connsiteY15" fmla="*/ 394805 h 2664934"/>
                    <a:gd name="connsiteX16" fmla="*/ 214843 w 4010822"/>
                    <a:gd name="connsiteY16" fmla="*/ 426440 h 2664934"/>
                    <a:gd name="connsiteX17" fmla="*/ 223742 w 4010822"/>
                    <a:gd name="connsiteY17" fmla="*/ 426440 h 2664934"/>
                    <a:gd name="connsiteX18" fmla="*/ 223742 w 4010822"/>
                    <a:gd name="connsiteY18" fmla="*/ 480852 h 2664934"/>
                    <a:gd name="connsiteX19" fmla="*/ 241539 w 4010822"/>
                    <a:gd name="connsiteY19" fmla="*/ 480852 h 2664934"/>
                    <a:gd name="connsiteX20" fmla="*/ 241539 w 4010822"/>
                    <a:gd name="connsiteY20" fmla="*/ 544122 h 2664934"/>
                    <a:gd name="connsiteX21" fmla="*/ 256794 w 4010822"/>
                    <a:gd name="connsiteY21" fmla="*/ 544122 h 2664934"/>
                    <a:gd name="connsiteX22" fmla="*/ 256794 w 4010822"/>
                    <a:gd name="connsiteY22" fmla="*/ 596004 h 2664934"/>
                    <a:gd name="connsiteX23" fmla="*/ 305102 w 4010822"/>
                    <a:gd name="connsiteY23" fmla="*/ 596004 h 2664934"/>
                    <a:gd name="connsiteX24" fmla="*/ 305102 w 4010822"/>
                    <a:gd name="connsiteY24" fmla="*/ 645355 h 2664934"/>
                    <a:gd name="connsiteX25" fmla="*/ 317815 w 4010822"/>
                    <a:gd name="connsiteY25" fmla="*/ 645355 h 2664934"/>
                    <a:gd name="connsiteX26" fmla="*/ 317815 w 4010822"/>
                    <a:gd name="connsiteY26" fmla="*/ 698501 h 2664934"/>
                    <a:gd name="connsiteX27" fmla="*/ 336884 w 4010822"/>
                    <a:gd name="connsiteY27" fmla="*/ 698501 h 2664934"/>
                    <a:gd name="connsiteX28" fmla="*/ 336884 w 4010822"/>
                    <a:gd name="connsiteY28" fmla="*/ 759241 h 2664934"/>
                    <a:gd name="connsiteX29" fmla="*/ 343240 w 4010822"/>
                    <a:gd name="connsiteY29" fmla="*/ 759241 h 2664934"/>
                    <a:gd name="connsiteX30" fmla="*/ 343240 w 4010822"/>
                    <a:gd name="connsiteY30" fmla="*/ 809857 h 2664934"/>
                    <a:gd name="connsiteX31" fmla="*/ 376293 w 4010822"/>
                    <a:gd name="connsiteY31" fmla="*/ 809857 h 2664934"/>
                    <a:gd name="connsiteX32" fmla="*/ 376293 w 4010822"/>
                    <a:gd name="connsiteY32" fmla="*/ 851615 h 2664934"/>
                    <a:gd name="connsiteX33" fmla="*/ 395362 w 4010822"/>
                    <a:gd name="connsiteY33" fmla="*/ 851615 h 2664934"/>
                    <a:gd name="connsiteX34" fmla="*/ 395362 w 4010822"/>
                    <a:gd name="connsiteY34" fmla="*/ 874392 h 2664934"/>
                    <a:gd name="connsiteX35" fmla="*/ 432228 w 4010822"/>
                    <a:gd name="connsiteY35" fmla="*/ 874392 h 2664934"/>
                    <a:gd name="connsiteX36" fmla="*/ 432228 w 4010822"/>
                    <a:gd name="connsiteY36" fmla="*/ 888311 h 2664934"/>
                    <a:gd name="connsiteX37" fmla="*/ 460196 w 4010822"/>
                    <a:gd name="connsiteY37" fmla="*/ 888311 h 2664934"/>
                    <a:gd name="connsiteX38" fmla="*/ 460196 w 4010822"/>
                    <a:gd name="connsiteY38" fmla="*/ 918681 h 2664934"/>
                    <a:gd name="connsiteX39" fmla="*/ 495791 w 4010822"/>
                    <a:gd name="connsiteY39" fmla="*/ 918681 h 2664934"/>
                    <a:gd name="connsiteX40" fmla="*/ 495791 w 4010822"/>
                    <a:gd name="connsiteY40" fmla="*/ 978155 h 2664934"/>
                    <a:gd name="connsiteX41" fmla="*/ 545370 w 4010822"/>
                    <a:gd name="connsiteY41" fmla="*/ 978155 h 2664934"/>
                    <a:gd name="connsiteX42" fmla="*/ 545370 w 4010822"/>
                    <a:gd name="connsiteY42" fmla="*/ 1031302 h 2664934"/>
                    <a:gd name="connsiteX43" fmla="*/ 628002 w 4010822"/>
                    <a:gd name="connsiteY43" fmla="*/ 1031302 h 2664934"/>
                    <a:gd name="connsiteX44" fmla="*/ 628002 w 4010822"/>
                    <a:gd name="connsiteY44" fmla="*/ 1095837 h 2664934"/>
                    <a:gd name="connsiteX45" fmla="*/ 654699 w 4010822"/>
                    <a:gd name="connsiteY45" fmla="*/ 1095837 h 2664934"/>
                    <a:gd name="connsiteX46" fmla="*/ 654699 w 4010822"/>
                    <a:gd name="connsiteY46" fmla="*/ 1138861 h 2664934"/>
                    <a:gd name="connsiteX47" fmla="*/ 668682 w 4010822"/>
                    <a:gd name="connsiteY47" fmla="*/ 1138861 h 2664934"/>
                    <a:gd name="connsiteX48" fmla="*/ 668682 w 4010822"/>
                    <a:gd name="connsiteY48" fmla="*/ 1208458 h 2664934"/>
                    <a:gd name="connsiteX49" fmla="*/ 692836 w 4010822"/>
                    <a:gd name="connsiteY49" fmla="*/ 1208458 h 2664934"/>
                    <a:gd name="connsiteX50" fmla="*/ 692836 w 4010822"/>
                    <a:gd name="connsiteY50" fmla="*/ 1278055 h 2664934"/>
                    <a:gd name="connsiteX51" fmla="*/ 744958 w 4010822"/>
                    <a:gd name="connsiteY51" fmla="*/ 1278055 h 2664934"/>
                    <a:gd name="connsiteX52" fmla="*/ 744958 w 4010822"/>
                    <a:gd name="connsiteY52" fmla="*/ 1356510 h 2664934"/>
                    <a:gd name="connsiteX53" fmla="*/ 757671 w 4010822"/>
                    <a:gd name="connsiteY53" fmla="*/ 1356510 h 2664934"/>
                    <a:gd name="connsiteX54" fmla="*/ 757671 w 4010822"/>
                    <a:gd name="connsiteY54" fmla="*/ 1423576 h 2664934"/>
                    <a:gd name="connsiteX55" fmla="*/ 780553 w 4010822"/>
                    <a:gd name="connsiteY55" fmla="*/ 1423576 h 2664934"/>
                    <a:gd name="connsiteX56" fmla="*/ 780553 w 4010822"/>
                    <a:gd name="connsiteY56" fmla="*/ 1472927 h 2664934"/>
                    <a:gd name="connsiteX57" fmla="*/ 804707 w 4010822"/>
                    <a:gd name="connsiteY57" fmla="*/ 1472927 h 2664934"/>
                    <a:gd name="connsiteX58" fmla="*/ 804707 w 4010822"/>
                    <a:gd name="connsiteY58" fmla="*/ 1523543 h 2664934"/>
                    <a:gd name="connsiteX59" fmla="*/ 920392 w 4010822"/>
                    <a:gd name="connsiteY59" fmla="*/ 1523543 h 2664934"/>
                    <a:gd name="connsiteX60" fmla="*/ 920392 w 4010822"/>
                    <a:gd name="connsiteY60" fmla="*/ 1595671 h 2664934"/>
                    <a:gd name="connsiteX61" fmla="*/ 1001752 w 4010822"/>
                    <a:gd name="connsiteY61" fmla="*/ 1595671 h 2664934"/>
                    <a:gd name="connsiteX62" fmla="*/ 1001752 w 4010822"/>
                    <a:gd name="connsiteY62" fmla="*/ 1623509 h 2664934"/>
                    <a:gd name="connsiteX63" fmla="*/ 1067858 w 4010822"/>
                    <a:gd name="connsiteY63" fmla="*/ 1623509 h 2664934"/>
                    <a:gd name="connsiteX64" fmla="*/ 1067858 w 4010822"/>
                    <a:gd name="connsiteY64" fmla="*/ 1756377 h 2664934"/>
                    <a:gd name="connsiteX65" fmla="*/ 1123793 w 4010822"/>
                    <a:gd name="connsiteY65" fmla="*/ 1756377 h 2664934"/>
                    <a:gd name="connsiteX66" fmla="*/ 1123793 w 4010822"/>
                    <a:gd name="connsiteY66" fmla="*/ 1800666 h 2664934"/>
                    <a:gd name="connsiteX67" fmla="*/ 1179729 w 4010822"/>
                    <a:gd name="connsiteY67" fmla="*/ 1800666 h 2664934"/>
                    <a:gd name="connsiteX68" fmla="*/ 1179729 w 4010822"/>
                    <a:gd name="connsiteY68" fmla="*/ 1841158 h 2664934"/>
                    <a:gd name="connsiteX69" fmla="*/ 1225494 w 4010822"/>
                    <a:gd name="connsiteY69" fmla="*/ 1841158 h 2664934"/>
                    <a:gd name="connsiteX70" fmla="*/ 1225494 w 4010822"/>
                    <a:gd name="connsiteY70" fmla="*/ 1879120 h 2664934"/>
                    <a:gd name="connsiteX71" fmla="*/ 1264903 w 4010822"/>
                    <a:gd name="connsiteY71" fmla="*/ 1879120 h 2664934"/>
                    <a:gd name="connsiteX72" fmla="*/ 1264903 w 4010822"/>
                    <a:gd name="connsiteY72" fmla="*/ 1913286 h 2664934"/>
                    <a:gd name="connsiteX73" fmla="*/ 1305583 w 4010822"/>
                    <a:gd name="connsiteY73" fmla="*/ 1913286 h 2664934"/>
                    <a:gd name="connsiteX74" fmla="*/ 1305583 w 4010822"/>
                    <a:gd name="connsiteY74" fmla="*/ 1953779 h 2664934"/>
                    <a:gd name="connsiteX75" fmla="*/ 1362790 w 4010822"/>
                    <a:gd name="connsiteY75" fmla="*/ 1953779 h 2664934"/>
                    <a:gd name="connsiteX76" fmla="*/ 1362790 w 4010822"/>
                    <a:gd name="connsiteY76" fmla="*/ 2015784 h 2664934"/>
                    <a:gd name="connsiteX77" fmla="*/ 1413640 w 4010822"/>
                    <a:gd name="connsiteY77" fmla="*/ 2015784 h 2664934"/>
                    <a:gd name="connsiteX78" fmla="*/ 1413640 w 4010822"/>
                    <a:gd name="connsiteY78" fmla="*/ 2046153 h 2664934"/>
                    <a:gd name="connsiteX79" fmla="*/ 1510256 w 4010822"/>
                    <a:gd name="connsiteY79" fmla="*/ 2046153 h 2664934"/>
                    <a:gd name="connsiteX80" fmla="*/ 1510256 w 4010822"/>
                    <a:gd name="connsiteY80" fmla="*/ 2092973 h 2664934"/>
                    <a:gd name="connsiteX81" fmla="*/ 1558564 w 4010822"/>
                    <a:gd name="connsiteY81" fmla="*/ 2092973 h 2664934"/>
                    <a:gd name="connsiteX82" fmla="*/ 1558564 w 4010822"/>
                    <a:gd name="connsiteY82" fmla="*/ 2134731 h 2664934"/>
                    <a:gd name="connsiteX83" fmla="*/ 1597973 w 4010822"/>
                    <a:gd name="connsiteY83" fmla="*/ 2134731 h 2664934"/>
                    <a:gd name="connsiteX84" fmla="*/ 1597973 w 4010822"/>
                    <a:gd name="connsiteY84" fmla="*/ 2195471 h 2664934"/>
                    <a:gd name="connsiteX85" fmla="*/ 2006047 w 4010822"/>
                    <a:gd name="connsiteY85" fmla="*/ 2195471 h 2664934"/>
                    <a:gd name="connsiteX86" fmla="*/ 2006047 w 4010822"/>
                    <a:gd name="connsiteY86" fmla="*/ 2223310 h 2664934"/>
                    <a:gd name="connsiteX87" fmla="*/ 2032743 w 4010822"/>
                    <a:gd name="connsiteY87" fmla="*/ 2223310 h 2664934"/>
                    <a:gd name="connsiteX88" fmla="*/ 2032743 w 4010822"/>
                    <a:gd name="connsiteY88" fmla="*/ 2266333 h 2664934"/>
                    <a:gd name="connsiteX89" fmla="*/ 2077238 w 4010822"/>
                    <a:gd name="connsiteY89" fmla="*/ 2266333 h 2664934"/>
                    <a:gd name="connsiteX90" fmla="*/ 2077238 w 4010822"/>
                    <a:gd name="connsiteY90" fmla="*/ 2340992 h 2664934"/>
                    <a:gd name="connsiteX91" fmla="*/ 2256485 w 4010822"/>
                    <a:gd name="connsiteY91" fmla="*/ 2340992 h 2664934"/>
                    <a:gd name="connsiteX92" fmla="*/ 2256485 w 4010822"/>
                    <a:gd name="connsiteY92" fmla="*/ 2413120 h 2664934"/>
                    <a:gd name="connsiteX93" fmla="*/ 2682357 w 4010822"/>
                    <a:gd name="connsiteY93" fmla="*/ 2413120 h 2664934"/>
                    <a:gd name="connsiteX94" fmla="*/ 2682357 w 4010822"/>
                    <a:gd name="connsiteY94" fmla="*/ 2497901 h 2664934"/>
                    <a:gd name="connsiteX95" fmla="*/ 2743378 w 4010822"/>
                    <a:gd name="connsiteY95" fmla="*/ 2497901 h 2664934"/>
                    <a:gd name="connsiteX96" fmla="*/ 2743378 w 4010822"/>
                    <a:gd name="connsiteY96" fmla="*/ 2571295 h 2664934"/>
                    <a:gd name="connsiteX97" fmla="*/ 2752276 w 4010822"/>
                    <a:gd name="connsiteY97" fmla="*/ 2571295 h 2664934"/>
                    <a:gd name="connsiteX98" fmla="*/ 2752276 w 4010822"/>
                    <a:gd name="connsiteY98" fmla="*/ 2664935 h 2664934"/>
                    <a:gd name="connsiteX99" fmla="*/ 4010823 w 4010822"/>
                    <a:gd name="connsiteY99" fmla="*/ 2664935 h 266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010822" h="2664934">
                      <a:moveTo>
                        <a:pt x="0" y="0"/>
                      </a:moveTo>
                      <a:cubicBezTo>
                        <a:pt x="3814" y="0"/>
                        <a:pt x="47037" y="0"/>
                        <a:pt x="47037" y="0"/>
                      </a:cubicBezTo>
                      <a:lnTo>
                        <a:pt x="47037" y="101232"/>
                      </a:lnTo>
                      <a:lnTo>
                        <a:pt x="62292" y="101232"/>
                      </a:lnTo>
                      <a:lnTo>
                        <a:pt x="62292" y="153114"/>
                      </a:lnTo>
                      <a:lnTo>
                        <a:pt x="108057" y="153114"/>
                      </a:lnTo>
                      <a:lnTo>
                        <a:pt x="108057" y="220180"/>
                      </a:lnTo>
                      <a:lnTo>
                        <a:pt x="142381" y="220180"/>
                      </a:lnTo>
                      <a:lnTo>
                        <a:pt x="142381" y="277123"/>
                      </a:lnTo>
                      <a:lnTo>
                        <a:pt x="157636" y="277123"/>
                      </a:lnTo>
                      <a:lnTo>
                        <a:pt x="157636" y="322677"/>
                      </a:lnTo>
                      <a:lnTo>
                        <a:pt x="170349" y="322677"/>
                      </a:lnTo>
                      <a:lnTo>
                        <a:pt x="170349" y="364435"/>
                      </a:lnTo>
                      <a:lnTo>
                        <a:pt x="189418" y="364435"/>
                      </a:lnTo>
                      <a:lnTo>
                        <a:pt x="189418" y="394805"/>
                      </a:lnTo>
                      <a:lnTo>
                        <a:pt x="214843" y="394805"/>
                      </a:lnTo>
                      <a:lnTo>
                        <a:pt x="214843" y="426440"/>
                      </a:lnTo>
                      <a:lnTo>
                        <a:pt x="223742" y="426440"/>
                      </a:lnTo>
                      <a:lnTo>
                        <a:pt x="223742" y="480852"/>
                      </a:lnTo>
                      <a:lnTo>
                        <a:pt x="241539" y="480852"/>
                      </a:lnTo>
                      <a:lnTo>
                        <a:pt x="241539" y="544122"/>
                      </a:lnTo>
                      <a:lnTo>
                        <a:pt x="256794" y="544122"/>
                      </a:lnTo>
                      <a:lnTo>
                        <a:pt x="256794" y="596004"/>
                      </a:lnTo>
                      <a:lnTo>
                        <a:pt x="305102" y="596004"/>
                      </a:lnTo>
                      <a:lnTo>
                        <a:pt x="305102" y="645355"/>
                      </a:lnTo>
                      <a:lnTo>
                        <a:pt x="317815" y="645355"/>
                      </a:lnTo>
                      <a:lnTo>
                        <a:pt x="317815" y="698501"/>
                      </a:lnTo>
                      <a:lnTo>
                        <a:pt x="336884" y="698501"/>
                      </a:lnTo>
                      <a:lnTo>
                        <a:pt x="336884" y="759241"/>
                      </a:lnTo>
                      <a:lnTo>
                        <a:pt x="343240" y="759241"/>
                      </a:lnTo>
                      <a:lnTo>
                        <a:pt x="343240" y="809857"/>
                      </a:lnTo>
                      <a:lnTo>
                        <a:pt x="376293" y="809857"/>
                      </a:lnTo>
                      <a:lnTo>
                        <a:pt x="376293" y="851615"/>
                      </a:lnTo>
                      <a:lnTo>
                        <a:pt x="395362" y="851615"/>
                      </a:lnTo>
                      <a:lnTo>
                        <a:pt x="395362" y="874392"/>
                      </a:lnTo>
                      <a:lnTo>
                        <a:pt x="432228" y="874392"/>
                      </a:lnTo>
                      <a:lnTo>
                        <a:pt x="432228" y="888311"/>
                      </a:lnTo>
                      <a:lnTo>
                        <a:pt x="460196" y="888311"/>
                      </a:lnTo>
                      <a:lnTo>
                        <a:pt x="460196" y="918681"/>
                      </a:lnTo>
                      <a:lnTo>
                        <a:pt x="495791" y="918681"/>
                      </a:lnTo>
                      <a:lnTo>
                        <a:pt x="495791" y="978155"/>
                      </a:lnTo>
                      <a:lnTo>
                        <a:pt x="545370" y="978155"/>
                      </a:lnTo>
                      <a:lnTo>
                        <a:pt x="545370" y="1031302"/>
                      </a:lnTo>
                      <a:lnTo>
                        <a:pt x="628002" y="1031302"/>
                      </a:lnTo>
                      <a:lnTo>
                        <a:pt x="628002" y="1095837"/>
                      </a:lnTo>
                      <a:lnTo>
                        <a:pt x="654699" y="1095837"/>
                      </a:lnTo>
                      <a:lnTo>
                        <a:pt x="654699" y="1138861"/>
                      </a:lnTo>
                      <a:lnTo>
                        <a:pt x="668682" y="1138861"/>
                      </a:lnTo>
                      <a:lnTo>
                        <a:pt x="668682" y="1208458"/>
                      </a:lnTo>
                      <a:lnTo>
                        <a:pt x="692836" y="1208458"/>
                      </a:lnTo>
                      <a:lnTo>
                        <a:pt x="692836" y="1278055"/>
                      </a:lnTo>
                      <a:lnTo>
                        <a:pt x="744958" y="1278055"/>
                      </a:lnTo>
                      <a:lnTo>
                        <a:pt x="744958" y="1356510"/>
                      </a:lnTo>
                      <a:lnTo>
                        <a:pt x="757671" y="1356510"/>
                      </a:lnTo>
                      <a:lnTo>
                        <a:pt x="757671" y="1423576"/>
                      </a:lnTo>
                      <a:lnTo>
                        <a:pt x="780553" y="1423576"/>
                      </a:lnTo>
                      <a:lnTo>
                        <a:pt x="780553" y="1472927"/>
                      </a:lnTo>
                      <a:lnTo>
                        <a:pt x="804707" y="1472927"/>
                      </a:lnTo>
                      <a:lnTo>
                        <a:pt x="804707" y="1523543"/>
                      </a:lnTo>
                      <a:lnTo>
                        <a:pt x="920392" y="1523543"/>
                      </a:lnTo>
                      <a:cubicBezTo>
                        <a:pt x="920392" y="1523543"/>
                        <a:pt x="917849" y="1595671"/>
                        <a:pt x="920392" y="1595671"/>
                      </a:cubicBezTo>
                      <a:cubicBezTo>
                        <a:pt x="922934" y="1595671"/>
                        <a:pt x="1001752" y="1595671"/>
                        <a:pt x="1001752" y="1595671"/>
                      </a:cubicBezTo>
                      <a:lnTo>
                        <a:pt x="1001752" y="1623509"/>
                      </a:lnTo>
                      <a:lnTo>
                        <a:pt x="1067858" y="1623509"/>
                      </a:lnTo>
                      <a:lnTo>
                        <a:pt x="1067858" y="1756377"/>
                      </a:lnTo>
                      <a:lnTo>
                        <a:pt x="1123793" y="1756377"/>
                      </a:lnTo>
                      <a:lnTo>
                        <a:pt x="1123793" y="1800666"/>
                      </a:lnTo>
                      <a:lnTo>
                        <a:pt x="1179729" y="1800666"/>
                      </a:lnTo>
                      <a:lnTo>
                        <a:pt x="1179729" y="1841158"/>
                      </a:lnTo>
                      <a:lnTo>
                        <a:pt x="1225494" y="1841158"/>
                      </a:lnTo>
                      <a:lnTo>
                        <a:pt x="1225494" y="1879120"/>
                      </a:lnTo>
                      <a:lnTo>
                        <a:pt x="1264903" y="1879120"/>
                      </a:lnTo>
                      <a:lnTo>
                        <a:pt x="1264903" y="1913286"/>
                      </a:lnTo>
                      <a:lnTo>
                        <a:pt x="1305583" y="1913286"/>
                      </a:lnTo>
                      <a:lnTo>
                        <a:pt x="1305583" y="1953779"/>
                      </a:lnTo>
                      <a:lnTo>
                        <a:pt x="1362790" y="1953779"/>
                      </a:lnTo>
                      <a:lnTo>
                        <a:pt x="1362790" y="2015784"/>
                      </a:lnTo>
                      <a:lnTo>
                        <a:pt x="1413640" y="2015784"/>
                      </a:lnTo>
                      <a:lnTo>
                        <a:pt x="1413640" y="2046153"/>
                      </a:lnTo>
                      <a:lnTo>
                        <a:pt x="1510256" y="2046153"/>
                      </a:lnTo>
                      <a:lnTo>
                        <a:pt x="1510256" y="2092973"/>
                      </a:lnTo>
                      <a:lnTo>
                        <a:pt x="1558564" y="2092973"/>
                      </a:lnTo>
                      <a:lnTo>
                        <a:pt x="1558564" y="2134731"/>
                      </a:lnTo>
                      <a:lnTo>
                        <a:pt x="1597973" y="2134731"/>
                      </a:lnTo>
                      <a:lnTo>
                        <a:pt x="1597973" y="2195471"/>
                      </a:lnTo>
                      <a:lnTo>
                        <a:pt x="2006047" y="2195471"/>
                      </a:lnTo>
                      <a:lnTo>
                        <a:pt x="2006047" y="2223310"/>
                      </a:lnTo>
                      <a:lnTo>
                        <a:pt x="2032743" y="2223310"/>
                      </a:lnTo>
                      <a:lnTo>
                        <a:pt x="2032743" y="2266333"/>
                      </a:lnTo>
                      <a:lnTo>
                        <a:pt x="2077238" y="2266333"/>
                      </a:lnTo>
                      <a:cubicBezTo>
                        <a:pt x="2077238" y="2266333"/>
                        <a:pt x="2077238" y="2340992"/>
                        <a:pt x="2077238" y="2340992"/>
                      </a:cubicBezTo>
                      <a:cubicBezTo>
                        <a:pt x="2077238" y="2340992"/>
                        <a:pt x="2256485" y="2340992"/>
                        <a:pt x="2256485" y="2340992"/>
                      </a:cubicBezTo>
                      <a:lnTo>
                        <a:pt x="2256485" y="2413120"/>
                      </a:lnTo>
                      <a:lnTo>
                        <a:pt x="2682357" y="2413120"/>
                      </a:lnTo>
                      <a:lnTo>
                        <a:pt x="2682357" y="2497901"/>
                      </a:lnTo>
                      <a:lnTo>
                        <a:pt x="2743378" y="2497901"/>
                      </a:lnTo>
                      <a:lnTo>
                        <a:pt x="2743378" y="2571295"/>
                      </a:lnTo>
                      <a:lnTo>
                        <a:pt x="2752276" y="2571295"/>
                      </a:lnTo>
                      <a:lnTo>
                        <a:pt x="2752276" y="2664935"/>
                      </a:lnTo>
                      <a:lnTo>
                        <a:pt x="4010823" y="2664935"/>
                      </a:lnTo>
                    </a:path>
                  </a:pathLst>
                </a:custGeom>
                <a:ln w="28575">
                  <a:solidFill>
                    <a:schemeClr val="accent2"/>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defTabSz="342900">
                    <a:buClrTx/>
                    <a:defRPr/>
                  </a:pPr>
                  <a:endParaRPr lang="en-US" sz="900" kern="1200" dirty="0">
                    <a:solidFill>
                      <a:srgbClr val="333333"/>
                    </a:solidFill>
                    <a:latin typeface="Open Sans"/>
                  </a:endParaRPr>
                </a:p>
              </p:txBody>
            </p:sp>
          </p:grpSp>
          <p:grpSp>
            <p:nvGrpSpPr>
              <p:cNvPr id="245" name="Group 244">
                <a:extLst>
                  <a:ext uri="{FF2B5EF4-FFF2-40B4-BE49-F238E27FC236}">
                    <a16:creationId xmlns:a16="http://schemas.microsoft.com/office/drawing/2014/main" id="{FD11896F-E846-6052-6CDE-A1DCAA7979E0}"/>
                  </a:ext>
                </a:extLst>
              </p:cNvPr>
              <p:cNvGrpSpPr/>
              <p:nvPr/>
            </p:nvGrpSpPr>
            <p:grpSpPr>
              <a:xfrm>
                <a:off x="7894075" y="2112231"/>
                <a:ext cx="3366490" cy="1692641"/>
                <a:chOff x="2042153" y="1711155"/>
                <a:chExt cx="5214705" cy="2621910"/>
              </a:xfrm>
            </p:grpSpPr>
            <p:grpSp>
              <p:nvGrpSpPr>
                <p:cNvPr id="246" name="Graphic 87">
                  <a:extLst>
                    <a:ext uri="{FF2B5EF4-FFF2-40B4-BE49-F238E27FC236}">
                      <a16:creationId xmlns:a16="http://schemas.microsoft.com/office/drawing/2014/main" id="{A6735B56-C9C9-EA2B-E942-4E834743D9DE}"/>
                    </a:ext>
                  </a:extLst>
                </p:cNvPr>
                <p:cNvGrpSpPr/>
                <p:nvPr/>
              </p:nvGrpSpPr>
              <p:grpSpPr>
                <a:xfrm>
                  <a:off x="2042153" y="1711155"/>
                  <a:ext cx="5214705" cy="2621910"/>
                  <a:chOff x="2042153" y="1711155"/>
                  <a:chExt cx="5214705" cy="2621910"/>
                </a:xfrm>
                <a:solidFill>
                  <a:schemeClr val="tx2"/>
                </a:solidFill>
              </p:grpSpPr>
              <p:sp>
                <p:nvSpPr>
                  <p:cNvPr id="248" name="Freeform 217">
                    <a:extLst>
                      <a:ext uri="{FF2B5EF4-FFF2-40B4-BE49-F238E27FC236}">
                        <a16:creationId xmlns:a16="http://schemas.microsoft.com/office/drawing/2014/main" id="{95B3971B-3675-5084-775D-B8918FE71B9B}"/>
                      </a:ext>
                    </a:extLst>
                  </p:cNvPr>
                  <p:cNvSpPr/>
                  <p:nvPr/>
                </p:nvSpPr>
                <p:spPr>
                  <a:xfrm>
                    <a:off x="7185668" y="4262203"/>
                    <a:ext cx="71190" cy="70862"/>
                  </a:xfrm>
                  <a:custGeom>
                    <a:avLst/>
                    <a:gdLst>
                      <a:gd name="connsiteX0" fmla="*/ 71190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0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0" y="35431"/>
                        </a:moveTo>
                        <a:cubicBezTo>
                          <a:pt x="71190" y="54999"/>
                          <a:pt x="55254" y="70862"/>
                          <a:pt x="35595" y="70862"/>
                        </a:cubicBezTo>
                        <a:cubicBezTo>
                          <a:pt x="15937" y="70862"/>
                          <a:pt x="0" y="54999"/>
                          <a:pt x="0" y="35431"/>
                        </a:cubicBezTo>
                        <a:cubicBezTo>
                          <a:pt x="0" y="15863"/>
                          <a:pt x="15937" y="0"/>
                          <a:pt x="35595" y="0"/>
                        </a:cubicBezTo>
                        <a:cubicBezTo>
                          <a:pt x="55254" y="0"/>
                          <a:pt x="71190" y="15863"/>
                          <a:pt x="71190"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49" name="Freeform 218">
                    <a:extLst>
                      <a:ext uri="{FF2B5EF4-FFF2-40B4-BE49-F238E27FC236}">
                        <a16:creationId xmlns:a16="http://schemas.microsoft.com/office/drawing/2014/main" id="{CD8C431B-51FB-E3B0-2F6F-FF172802DA4C}"/>
                      </a:ext>
                    </a:extLst>
                  </p:cNvPr>
                  <p:cNvSpPr/>
                  <p:nvPr/>
                </p:nvSpPr>
                <p:spPr>
                  <a:xfrm>
                    <a:off x="6778865" y="4262203"/>
                    <a:ext cx="71190" cy="70862"/>
                  </a:xfrm>
                  <a:custGeom>
                    <a:avLst/>
                    <a:gdLst>
                      <a:gd name="connsiteX0" fmla="*/ 71190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0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0" y="35431"/>
                        </a:moveTo>
                        <a:cubicBezTo>
                          <a:pt x="71190" y="54999"/>
                          <a:pt x="55254" y="70862"/>
                          <a:pt x="35595" y="70862"/>
                        </a:cubicBezTo>
                        <a:cubicBezTo>
                          <a:pt x="15937" y="70862"/>
                          <a:pt x="0" y="54999"/>
                          <a:pt x="0" y="35431"/>
                        </a:cubicBezTo>
                        <a:cubicBezTo>
                          <a:pt x="0" y="15863"/>
                          <a:pt x="15937" y="0"/>
                          <a:pt x="35595" y="0"/>
                        </a:cubicBezTo>
                        <a:cubicBezTo>
                          <a:pt x="55254" y="0"/>
                          <a:pt x="71190" y="15863"/>
                          <a:pt x="71190"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50" name="Freeform 219">
                    <a:extLst>
                      <a:ext uri="{FF2B5EF4-FFF2-40B4-BE49-F238E27FC236}">
                        <a16:creationId xmlns:a16="http://schemas.microsoft.com/office/drawing/2014/main" id="{E8625902-739E-E8DA-69A2-8034381F6979}"/>
                      </a:ext>
                    </a:extLst>
                  </p:cNvPr>
                  <p:cNvSpPr/>
                  <p:nvPr/>
                </p:nvSpPr>
                <p:spPr>
                  <a:xfrm>
                    <a:off x="5958903" y="4262203"/>
                    <a:ext cx="71190" cy="70862"/>
                  </a:xfrm>
                  <a:custGeom>
                    <a:avLst/>
                    <a:gdLst>
                      <a:gd name="connsiteX0" fmla="*/ 71190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0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0" y="35431"/>
                        </a:moveTo>
                        <a:cubicBezTo>
                          <a:pt x="71190" y="54999"/>
                          <a:pt x="55254" y="70862"/>
                          <a:pt x="35595" y="70862"/>
                        </a:cubicBezTo>
                        <a:cubicBezTo>
                          <a:pt x="15937" y="70862"/>
                          <a:pt x="0" y="54999"/>
                          <a:pt x="0" y="35431"/>
                        </a:cubicBezTo>
                        <a:cubicBezTo>
                          <a:pt x="0" y="15863"/>
                          <a:pt x="15937" y="0"/>
                          <a:pt x="35595" y="0"/>
                        </a:cubicBezTo>
                        <a:cubicBezTo>
                          <a:pt x="55254" y="0"/>
                          <a:pt x="71190" y="15863"/>
                          <a:pt x="71190"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51" name="Freeform 220">
                    <a:extLst>
                      <a:ext uri="{FF2B5EF4-FFF2-40B4-BE49-F238E27FC236}">
                        <a16:creationId xmlns:a16="http://schemas.microsoft.com/office/drawing/2014/main" id="{689600EF-6BCB-A095-54D5-5B7546DA21C8}"/>
                      </a:ext>
                    </a:extLst>
                  </p:cNvPr>
                  <p:cNvSpPr/>
                  <p:nvPr/>
                </p:nvSpPr>
                <p:spPr>
                  <a:xfrm>
                    <a:off x="5286407" y="4262203"/>
                    <a:ext cx="71190" cy="70862"/>
                  </a:xfrm>
                  <a:custGeom>
                    <a:avLst/>
                    <a:gdLst>
                      <a:gd name="connsiteX0" fmla="*/ 71190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0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0" y="35431"/>
                        </a:moveTo>
                        <a:cubicBezTo>
                          <a:pt x="71190" y="54999"/>
                          <a:pt x="55254" y="70862"/>
                          <a:pt x="35595" y="70862"/>
                        </a:cubicBezTo>
                        <a:cubicBezTo>
                          <a:pt x="15937" y="70862"/>
                          <a:pt x="0" y="54999"/>
                          <a:pt x="0" y="35431"/>
                        </a:cubicBezTo>
                        <a:cubicBezTo>
                          <a:pt x="0" y="15863"/>
                          <a:pt x="15937" y="0"/>
                          <a:pt x="35595" y="0"/>
                        </a:cubicBezTo>
                        <a:cubicBezTo>
                          <a:pt x="55254" y="0"/>
                          <a:pt x="71190" y="15863"/>
                          <a:pt x="71190"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52" name="Freeform 221">
                    <a:extLst>
                      <a:ext uri="{FF2B5EF4-FFF2-40B4-BE49-F238E27FC236}">
                        <a16:creationId xmlns:a16="http://schemas.microsoft.com/office/drawing/2014/main" id="{B144EE05-48E7-A89D-3AB8-52FDFBD81FF4}"/>
                      </a:ext>
                    </a:extLst>
                  </p:cNvPr>
                  <p:cNvSpPr/>
                  <p:nvPr/>
                </p:nvSpPr>
                <p:spPr>
                  <a:xfrm>
                    <a:off x="5127499" y="4149582"/>
                    <a:ext cx="71190" cy="70862"/>
                  </a:xfrm>
                  <a:custGeom>
                    <a:avLst/>
                    <a:gdLst>
                      <a:gd name="connsiteX0" fmla="*/ 71190 w 71190"/>
                      <a:gd name="connsiteY0" fmla="*/ 35431 h 70862"/>
                      <a:gd name="connsiteX1" fmla="*/ 35595 w 71190"/>
                      <a:gd name="connsiteY1" fmla="*/ 70863 h 70862"/>
                      <a:gd name="connsiteX2" fmla="*/ 0 w 71190"/>
                      <a:gd name="connsiteY2" fmla="*/ 35431 h 70862"/>
                      <a:gd name="connsiteX3" fmla="*/ 35595 w 71190"/>
                      <a:gd name="connsiteY3" fmla="*/ 0 h 70862"/>
                      <a:gd name="connsiteX4" fmla="*/ 71190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0" y="35431"/>
                        </a:moveTo>
                        <a:cubicBezTo>
                          <a:pt x="71190" y="54999"/>
                          <a:pt x="55254" y="70863"/>
                          <a:pt x="35595" y="70863"/>
                        </a:cubicBezTo>
                        <a:cubicBezTo>
                          <a:pt x="15936" y="70863"/>
                          <a:pt x="0" y="54999"/>
                          <a:pt x="0" y="35431"/>
                        </a:cubicBezTo>
                        <a:cubicBezTo>
                          <a:pt x="0" y="15863"/>
                          <a:pt x="15936" y="0"/>
                          <a:pt x="35595" y="0"/>
                        </a:cubicBezTo>
                        <a:cubicBezTo>
                          <a:pt x="55254" y="0"/>
                          <a:pt x="71190" y="15863"/>
                          <a:pt x="71190"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53" name="Freeform 222">
                    <a:extLst>
                      <a:ext uri="{FF2B5EF4-FFF2-40B4-BE49-F238E27FC236}">
                        <a16:creationId xmlns:a16="http://schemas.microsoft.com/office/drawing/2014/main" id="{3D96B2DF-75B6-7C0D-B998-F8FD717EE36F}"/>
                      </a:ext>
                    </a:extLst>
                  </p:cNvPr>
                  <p:cNvSpPr/>
                  <p:nvPr/>
                </p:nvSpPr>
                <p:spPr>
                  <a:xfrm>
                    <a:off x="5037240" y="4053412"/>
                    <a:ext cx="71190" cy="70862"/>
                  </a:xfrm>
                  <a:custGeom>
                    <a:avLst/>
                    <a:gdLst>
                      <a:gd name="connsiteX0" fmla="*/ 71191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2"/>
                          <a:pt x="35595" y="70862"/>
                        </a:cubicBezTo>
                        <a:cubicBezTo>
                          <a:pt x="15936" y="70862"/>
                          <a:pt x="0" y="54999"/>
                          <a:pt x="0" y="35431"/>
                        </a:cubicBezTo>
                        <a:cubicBezTo>
                          <a:pt x="0" y="15863"/>
                          <a:pt x="15936"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54" name="Freeform 223">
                    <a:extLst>
                      <a:ext uri="{FF2B5EF4-FFF2-40B4-BE49-F238E27FC236}">
                        <a16:creationId xmlns:a16="http://schemas.microsoft.com/office/drawing/2014/main" id="{D3AA01A7-AFAD-B857-AE19-916640F374FF}"/>
                      </a:ext>
                    </a:extLst>
                  </p:cNvPr>
                  <p:cNvSpPr/>
                  <p:nvPr/>
                </p:nvSpPr>
                <p:spPr>
                  <a:xfrm>
                    <a:off x="4833839" y="4053412"/>
                    <a:ext cx="71190" cy="70862"/>
                  </a:xfrm>
                  <a:custGeom>
                    <a:avLst/>
                    <a:gdLst>
                      <a:gd name="connsiteX0" fmla="*/ 71191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2"/>
                          <a:pt x="35595" y="70862"/>
                        </a:cubicBezTo>
                        <a:cubicBezTo>
                          <a:pt x="15936" y="70862"/>
                          <a:pt x="0" y="54999"/>
                          <a:pt x="0" y="35431"/>
                        </a:cubicBezTo>
                        <a:cubicBezTo>
                          <a:pt x="0" y="15863"/>
                          <a:pt x="15936"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55" name="Freeform 224">
                    <a:extLst>
                      <a:ext uri="{FF2B5EF4-FFF2-40B4-BE49-F238E27FC236}">
                        <a16:creationId xmlns:a16="http://schemas.microsoft.com/office/drawing/2014/main" id="{13C9F07A-AC5E-D598-4524-A78D3C7B7693}"/>
                      </a:ext>
                    </a:extLst>
                  </p:cNvPr>
                  <p:cNvSpPr/>
                  <p:nvPr/>
                </p:nvSpPr>
                <p:spPr>
                  <a:xfrm>
                    <a:off x="4617725" y="3986346"/>
                    <a:ext cx="71190" cy="70862"/>
                  </a:xfrm>
                  <a:custGeom>
                    <a:avLst/>
                    <a:gdLst>
                      <a:gd name="connsiteX0" fmla="*/ 71191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2"/>
                          <a:pt x="35595" y="70862"/>
                        </a:cubicBezTo>
                        <a:cubicBezTo>
                          <a:pt x="15936" y="70862"/>
                          <a:pt x="0" y="54999"/>
                          <a:pt x="0" y="35431"/>
                        </a:cubicBezTo>
                        <a:cubicBezTo>
                          <a:pt x="0" y="15863"/>
                          <a:pt x="15936"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56" name="Freeform 225">
                    <a:extLst>
                      <a:ext uri="{FF2B5EF4-FFF2-40B4-BE49-F238E27FC236}">
                        <a16:creationId xmlns:a16="http://schemas.microsoft.com/office/drawing/2014/main" id="{D22ECCC1-43E4-140A-9219-2722D40EFA0F}"/>
                      </a:ext>
                    </a:extLst>
                  </p:cNvPr>
                  <p:cNvSpPr/>
                  <p:nvPr/>
                </p:nvSpPr>
                <p:spPr>
                  <a:xfrm>
                    <a:off x="4569417" y="3990142"/>
                    <a:ext cx="71190" cy="70862"/>
                  </a:xfrm>
                  <a:custGeom>
                    <a:avLst/>
                    <a:gdLst>
                      <a:gd name="connsiteX0" fmla="*/ 71191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2"/>
                          <a:pt x="35595" y="70862"/>
                        </a:cubicBezTo>
                        <a:cubicBezTo>
                          <a:pt x="15936" y="70862"/>
                          <a:pt x="0" y="54999"/>
                          <a:pt x="0" y="35431"/>
                        </a:cubicBezTo>
                        <a:cubicBezTo>
                          <a:pt x="0" y="15863"/>
                          <a:pt x="15936"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57" name="Freeform 226">
                    <a:extLst>
                      <a:ext uri="{FF2B5EF4-FFF2-40B4-BE49-F238E27FC236}">
                        <a16:creationId xmlns:a16="http://schemas.microsoft.com/office/drawing/2014/main" id="{2B044775-E9D5-B8BE-5484-D836574B0D66}"/>
                      </a:ext>
                    </a:extLst>
                  </p:cNvPr>
                  <p:cNvSpPr/>
                  <p:nvPr/>
                </p:nvSpPr>
                <p:spPr>
                  <a:xfrm>
                    <a:off x="4531279" y="3931934"/>
                    <a:ext cx="71190" cy="70862"/>
                  </a:xfrm>
                  <a:custGeom>
                    <a:avLst/>
                    <a:gdLst>
                      <a:gd name="connsiteX0" fmla="*/ 71191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2"/>
                          <a:pt x="35595" y="70862"/>
                        </a:cubicBezTo>
                        <a:cubicBezTo>
                          <a:pt x="15936" y="70862"/>
                          <a:pt x="0" y="54999"/>
                          <a:pt x="0" y="35431"/>
                        </a:cubicBezTo>
                        <a:cubicBezTo>
                          <a:pt x="0" y="15863"/>
                          <a:pt x="15936"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58" name="Freeform 227">
                    <a:extLst>
                      <a:ext uri="{FF2B5EF4-FFF2-40B4-BE49-F238E27FC236}">
                        <a16:creationId xmlns:a16="http://schemas.microsoft.com/office/drawing/2014/main" id="{629715F0-A30F-775B-1CC7-B1E13F5BBF15}"/>
                      </a:ext>
                    </a:extLst>
                  </p:cNvPr>
                  <p:cNvSpPr/>
                  <p:nvPr/>
                </p:nvSpPr>
                <p:spPr>
                  <a:xfrm>
                    <a:off x="4296096" y="3876256"/>
                    <a:ext cx="71190" cy="70862"/>
                  </a:xfrm>
                  <a:custGeom>
                    <a:avLst/>
                    <a:gdLst>
                      <a:gd name="connsiteX0" fmla="*/ 71191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2"/>
                          <a:pt x="35595" y="70862"/>
                        </a:cubicBezTo>
                        <a:cubicBezTo>
                          <a:pt x="15936" y="70862"/>
                          <a:pt x="0" y="54999"/>
                          <a:pt x="0" y="35431"/>
                        </a:cubicBezTo>
                        <a:cubicBezTo>
                          <a:pt x="0" y="15863"/>
                          <a:pt x="15936"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59" name="Freeform 228">
                    <a:extLst>
                      <a:ext uri="{FF2B5EF4-FFF2-40B4-BE49-F238E27FC236}">
                        <a16:creationId xmlns:a16="http://schemas.microsoft.com/office/drawing/2014/main" id="{2F90F59B-1F80-4130-5991-CA69A71CC48C}"/>
                      </a:ext>
                    </a:extLst>
                  </p:cNvPr>
                  <p:cNvSpPr/>
                  <p:nvPr/>
                </p:nvSpPr>
                <p:spPr>
                  <a:xfrm>
                    <a:off x="4046929" y="3775024"/>
                    <a:ext cx="71190" cy="70862"/>
                  </a:xfrm>
                  <a:custGeom>
                    <a:avLst/>
                    <a:gdLst>
                      <a:gd name="connsiteX0" fmla="*/ 71190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0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0" y="35431"/>
                        </a:moveTo>
                        <a:cubicBezTo>
                          <a:pt x="71190" y="54999"/>
                          <a:pt x="55254" y="70862"/>
                          <a:pt x="35595" y="70862"/>
                        </a:cubicBezTo>
                        <a:cubicBezTo>
                          <a:pt x="15936" y="70862"/>
                          <a:pt x="0" y="54999"/>
                          <a:pt x="0" y="35431"/>
                        </a:cubicBezTo>
                        <a:cubicBezTo>
                          <a:pt x="0" y="15863"/>
                          <a:pt x="15936" y="0"/>
                          <a:pt x="35595" y="0"/>
                        </a:cubicBezTo>
                        <a:cubicBezTo>
                          <a:pt x="55254" y="0"/>
                          <a:pt x="71190" y="15863"/>
                          <a:pt x="71190"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60" name="Freeform 229">
                    <a:extLst>
                      <a:ext uri="{FF2B5EF4-FFF2-40B4-BE49-F238E27FC236}">
                        <a16:creationId xmlns:a16="http://schemas.microsoft.com/office/drawing/2014/main" id="{C547FF9F-8888-794F-96CF-12AAD59A2C42}"/>
                      </a:ext>
                    </a:extLst>
                  </p:cNvPr>
                  <p:cNvSpPr/>
                  <p:nvPr/>
                </p:nvSpPr>
                <p:spPr>
                  <a:xfrm>
                    <a:off x="3992265" y="3730735"/>
                    <a:ext cx="71190" cy="70862"/>
                  </a:xfrm>
                  <a:custGeom>
                    <a:avLst/>
                    <a:gdLst>
                      <a:gd name="connsiteX0" fmla="*/ 71191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2"/>
                          <a:pt x="35595" y="70862"/>
                        </a:cubicBezTo>
                        <a:cubicBezTo>
                          <a:pt x="15937" y="70862"/>
                          <a:pt x="0" y="54999"/>
                          <a:pt x="0" y="35431"/>
                        </a:cubicBezTo>
                        <a:cubicBezTo>
                          <a:pt x="0" y="15863"/>
                          <a:pt x="15937"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61" name="Freeform 230">
                    <a:extLst>
                      <a:ext uri="{FF2B5EF4-FFF2-40B4-BE49-F238E27FC236}">
                        <a16:creationId xmlns:a16="http://schemas.microsoft.com/office/drawing/2014/main" id="{D1A96A0E-C2AD-BAAC-40ED-EE2E8F76E280}"/>
                      </a:ext>
                    </a:extLst>
                  </p:cNvPr>
                  <p:cNvSpPr/>
                  <p:nvPr/>
                </p:nvSpPr>
                <p:spPr>
                  <a:xfrm>
                    <a:off x="3898192" y="3640891"/>
                    <a:ext cx="71190" cy="70862"/>
                  </a:xfrm>
                  <a:custGeom>
                    <a:avLst/>
                    <a:gdLst>
                      <a:gd name="connsiteX0" fmla="*/ 71190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0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0" y="35431"/>
                        </a:moveTo>
                        <a:cubicBezTo>
                          <a:pt x="71190" y="54999"/>
                          <a:pt x="55254" y="70862"/>
                          <a:pt x="35595" y="70862"/>
                        </a:cubicBezTo>
                        <a:cubicBezTo>
                          <a:pt x="15936" y="70862"/>
                          <a:pt x="0" y="54999"/>
                          <a:pt x="0" y="35431"/>
                        </a:cubicBezTo>
                        <a:cubicBezTo>
                          <a:pt x="0" y="15863"/>
                          <a:pt x="15936" y="0"/>
                          <a:pt x="35595" y="0"/>
                        </a:cubicBezTo>
                        <a:cubicBezTo>
                          <a:pt x="55254" y="0"/>
                          <a:pt x="71190" y="15863"/>
                          <a:pt x="71190"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62" name="Freeform 231">
                    <a:extLst>
                      <a:ext uri="{FF2B5EF4-FFF2-40B4-BE49-F238E27FC236}">
                        <a16:creationId xmlns:a16="http://schemas.microsoft.com/office/drawing/2014/main" id="{C789C95B-858E-1DF7-DEBD-46C38810E5E2}"/>
                      </a:ext>
                    </a:extLst>
                  </p:cNvPr>
                  <p:cNvSpPr/>
                  <p:nvPr/>
                </p:nvSpPr>
                <p:spPr>
                  <a:xfrm>
                    <a:off x="3818102" y="3597868"/>
                    <a:ext cx="71190" cy="70862"/>
                  </a:xfrm>
                  <a:custGeom>
                    <a:avLst/>
                    <a:gdLst>
                      <a:gd name="connsiteX0" fmla="*/ 71190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0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0" y="35431"/>
                        </a:moveTo>
                        <a:cubicBezTo>
                          <a:pt x="71190" y="54999"/>
                          <a:pt x="55254" y="70862"/>
                          <a:pt x="35595" y="70862"/>
                        </a:cubicBezTo>
                        <a:cubicBezTo>
                          <a:pt x="15936" y="70862"/>
                          <a:pt x="0" y="54999"/>
                          <a:pt x="0" y="35431"/>
                        </a:cubicBezTo>
                        <a:cubicBezTo>
                          <a:pt x="0" y="15863"/>
                          <a:pt x="15936" y="0"/>
                          <a:pt x="35595" y="0"/>
                        </a:cubicBezTo>
                        <a:cubicBezTo>
                          <a:pt x="55254" y="0"/>
                          <a:pt x="71190" y="15863"/>
                          <a:pt x="71190"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63" name="Freeform 232">
                    <a:extLst>
                      <a:ext uri="{FF2B5EF4-FFF2-40B4-BE49-F238E27FC236}">
                        <a16:creationId xmlns:a16="http://schemas.microsoft.com/office/drawing/2014/main" id="{9E50881D-086E-DD68-D823-6D4EDA2DAD4E}"/>
                      </a:ext>
                    </a:extLst>
                  </p:cNvPr>
                  <p:cNvSpPr/>
                  <p:nvPr/>
                </p:nvSpPr>
                <p:spPr>
                  <a:xfrm>
                    <a:off x="3751997" y="3510555"/>
                    <a:ext cx="71190" cy="70862"/>
                  </a:xfrm>
                  <a:custGeom>
                    <a:avLst/>
                    <a:gdLst>
                      <a:gd name="connsiteX0" fmla="*/ 71190 w 71190"/>
                      <a:gd name="connsiteY0" fmla="*/ 35431 h 70862"/>
                      <a:gd name="connsiteX1" fmla="*/ 35595 w 71190"/>
                      <a:gd name="connsiteY1" fmla="*/ 70863 h 70862"/>
                      <a:gd name="connsiteX2" fmla="*/ 0 w 71190"/>
                      <a:gd name="connsiteY2" fmla="*/ 35431 h 70862"/>
                      <a:gd name="connsiteX3" fmla="*/ 35595 w 71190"/>
                      <a:gd name="connsiteY3" fmla="*/ 0 h 70862"/>
                      <a:gd name="connsiteX4" fmla="*/ 71190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0" y="35431"/>
                        </a:moveTo>
                        <a:cubicBezTo>
                          <a:pt x="71190" y="54999"/>
                          <a:pt x="55254" y="70863"/>
                          <a:pt x="35595" y="70863"/>
                        </a:cubicBezTo>
                        <a:cubicBezTo>
                          <a:pt x="15936" y="70863"/>
                          <a:pt x="0" y="54999"/>
                          <a:pt x="0" y="35431"/>
                        </a:cubicBezTo>
                        <a:cubicBezTo>
                          <a:pt x="0" y="15863"/>
                          <a:pt x="15936" y="0"/>
                          <a:pt x="35595" y="0"/>
                        </a:cubicBezTo>
                        <a:cubicBezTo>
                          <a:pt x="55254" y="0"/>
                          <a:pt x="71190" y="15863"/>
                          <a:pt x="71190"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64" name="Freeform 233">
                    <a:extLst>
                      <a:ext uri="{FF2B5EF4-FFF2-40B4-BE49-F238E27FC236}">
                        <a16:creationId xmlns:a16="http://schemas.microsoft.com/office/drawing/2014/main" id="{E5F8DD31-5D81-3643-0BCD-B27F434C48A0}"/>
                      </a:ext>
                    </a:extLst>
                  </p:cNvPr>
                  <p:cNvSpPr/>
                  <p:nvPr/>
                </p:nvSpPr>
                <p:spPr>
                  <a:xfrm>
                    <a:off x="3715130" y="3472593"/>
                    <a:ext cx="71190" cy="70862"/>
                  </a:xfrm>
                  <a:custGeom>
                    <a:avLst/>
                    <a:gdLst>
                      <a:gd name="connsiteX0" fmla="*/ 71191 w 71190"/>
                      <a:gd name="connsiteY0" fmla="*/ 35431 h 70862"/>
                      <a:gd name="connsiteX1" fmla="*/ 35595 w 71190"/>
                      <a:gd name="connsiteY1" fmla="*/ 70863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3"/>
                          <a:pt x="35595" y="70863"/>
                        </a:cubicBezTo>
                        <a:cubicBezTo>
                          <a:pt x="15936" y="70863"/>
                          <a:pt x="0" y="54999"/>
                          <a:pt x="0" y="35431"/>
                        </a:cubicBezTo>
                        <a:cubicBezTo>
                          <a:pt x="0" y="15863"/>
                          <a:pt x="15936"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65" name="Freeform 234">
                    <a:extLst>
                      <a:ext uri="{FF2B5EF4-FFF2-40B4-BE49-F238E27FC236}">
                        <a16:creationId xmlns:a16="http://schemas.microsoft.com/office/drawing/2014/main" id="{C6BD7326-24C8-3264-8CD7-AF6CBC1A2B64}"/>
                      </a:ext>
                    </a:extLst>
                  </p:cNvPr>
                  <p:cNvSpPr/>
                  <p:nvPr/>
                </p:nvSpPr>
                <p:spPr>
                  <a:xfrm>
                    <a:off x="3666823" y="3435896"/>
                    <a:ext cx="71190" cy="70862"/>
                  </a:xfrm>
                  <a:custGeom>
                    <a:avLst/>
                    <a:gdLst>
                      <a:gd name="connsiteX0" fmla="*/ 71191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2"/>
                          <a:pt x="35595" y="70862"/>
                        </a:cubicBezTo>
                        <a:cubicBezTo>
                          <a:pt x="15936" y="70862"/>
                          <a:pt x="0" y="54999"/>
                          <a:pt x="0" y="35431"/>
                        </a:cubicBezTo>
                        <a:cubicBezTo>
                          <a:pt x="0" y="15863"/>
                          <a:pt x="15936"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66" name="Freeform 235">
                    <a:extLst>
                      <a:ext uri="{FF2B5EF4-FFF2-40B4-BE49-F238E27FC236}">
                        <a16:creationId xmlns:a16="http://schemas.microsoft.com/office/drawing/2014/main" id="{C01CAF7A-E7C9-CE2F-0070-4F29284857C2}"/>
                      </a:ext>
                    </a:extLst>
                  </p:cNvPr>
                  <p:cNvSpPr/>
                  <p:nvPr/>
                </p:nvSpPr>
                <p:spPr>
                  <a:xfrm>
                    <a:off x="3505373" y="3361238"/>
                    <a:ext cx="71190" cy="70862"/>
                  </a:xfrm>
                  <a:custGeom>
                    <a:avLst/>
                    <a:gdLst>
                      <a:gd name="connsiteX0" fmla="*/ 71191 w 71190"/>
                      <a:gd name="connsiteY0" fmla="*/ 35431 h 70862"/>
                      <a:gd name="connsiteX1" fmla="*/ 35595 w 71190"/>
                      <a:gd name="connsiteY1" fmla="*/ 70863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3"/>
                          <a:pt x="35595" y="70863"/>
                        </a:cubicBezTo>
                        <a:cubicBezTo>
                          <a:pt x="15937" y="70863"/>
                          <a:pt x="0" y="54999"/>
                          <a:pt x="0" y="35431"/>
                        </a:cubicBezTo>
                        <a:cubicBezTo>
                          <a:pt x="0" y="15863"/>
                          <a:pt x="15936"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67" name="Freeform 236">
                    <a:extLst>
                      <a:ext uri="{FF2B5EF4-FFF2-40B4-BE49-F238E27FC236}">
                        <a16:creationId xmlns:a16="http://schemas.microsoft.com/office/drawing/2014/main" id="{B3AC66AD-CCC2-50AF-AD35-76B0A9066DFA}"/>
                      </a:ext>
                    </a:extLst>
                  </p:cNvPr>
                  <p:cNvSpPr/>
                  <p:nvPr/>
                </p:nvSpPr>
                <p:spPr>
                  <a:xfrm>
                    <a:off x="3431640" y="3287844"/>
                    <a:ext cx="71190" cy="70862"/>
                  </a:xfrm>
                  <a:custGeom>
                    <a:avLst/>
                    <a:gdLst>
                      <a:gd name="connsiteX0" fmla="*/ 71191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2"/>
                          <a:pt x="35595" y="70862"/>
                        </a:cubicBezTo>
                        <a:cubicBezTo>
                          <a:pt x="15937" y="70862"/>
                          <a:pt x="0" y="54999"/>
                          <a:pt x="0" y="35431"/>
                        </a:cubicBezTo>
                        <a:cubicBezTo>
                          <a:pt x="0" y="15863"/>
                          <a:pt x="15936"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68" name="Freeform 237">
                    <a:extLst>
                      <a:ext uri="{FF2B5EF4-FFF2-40B4-BE49-F238E27FC236}">
                        <a16:creationId xmlns:a16="http://schemas.microsoft.com/office/drawing/2014/main" id="{91820484-0F14-5183-FE6B-539677F8DD70}"/>
                      </a:ext>
                    </a:extLst>
                  </p:cNvPr>
                  <p:cNvSpPr/>
                  <p:nvPr/>
                </p:nvSpPr>
                <p:spPr>
                  <a:xfrm>
                    <a:off x="3274004" y="3194205"/>
                    <a:ext cx="71190" cy="70862"/>
                  </a:xfrm>
                  <a:custGeom>
                    <a:avLst/>
                    <a:gdLst>
                      <a:gd name="connsiteX0" fmla="*/ 71191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2"/>
                          <a:pt x="35595" y="70862"/>
                        </a:cubicBezTo>
                        <a:cubicBezTo>
                          <a:pt x="15937" y="70862"/>
                          <a:pt x="0" y="54999"/>
                          <a:pt x="0" y="35431"/>
                        </a:cubicBezTo>
                        <a:cubicBezTo>
                          <a:pt x="0" y="15863"/>
                          <a:pt x="15936"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69" name="Freeform 238">
                    <a:extLst>
                      <a:ext uri="{FF2B5EF4-FFF2-40B4-BE49-F238E27FC236}">
                        <a16:creationId xmlns:a16="http://schemas.microsoft.com/office/drawing/2014/main" id="{23C593FA-F092-E9FA-8904-3B041963EF6D}"/>
                      </a:ext>
                    </a:extLst>
                  </p:cNvPr>
                  <p:cNvSpPr/>
                  <p:nvPr/>
                </p:nvSpPr>
                <p:spPr>
                  <a:xfrm>
                    <a:off x="3229509" y="3158774"/>
                    <a:ext cx="71190" cy="70862"/>
                  </a:xfrm>
                  <a:custGeom>
                    <a:avLst/>
                    <a:gdLst>
                      <a:gd name="connsiteX0" fmla="*/ 71191 w 71190"/>
                      <a:gd name="connsiteY0" fmla="*/ 35431 h 70862"/>
                      <a:gd name="connsiteX1" fmla="*/ 35595 w 71190"/>
                      <a:gd name="connsiteY1" fmla="*/ 70863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3"/>
                          <a:pt x="35595" y="70863"/>
                        </a:cubicBezTo>
                        <a:cubicBezTo>
                          <a:pt x="15937" y="70863"/>
                          <a:pt x="0" y="54999"/>
                          <a:pt x="0" y="35431"/>
                        </a:cubicBezTo>
                        <a:cubicBezTo>
                          <a:pt x="0" y="15863"/>
                          <a:pt x="15936"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70" name="Freeform 239">
                    <a:extLst>
                      <a:ext uri="{FF2B5EF4-FFF2-40B4-BE49-F238E27FC236}">
                        <a16:creationId xmlns:a16="http://schemas.microsoft.com/office/drawing/2014/main" id="{722BDC70-D495-A3D4-78FA-4A638DA6614F}"/>
                      </a:ext>
                    </a:extLst>
                  </p:cNvPr>
                  <p:cNvSpPr/>
                  <p:nvPr/>
                </p:nvSpPr>
                <p:spPr>
                  <a:xfrm>
                    <a:off x="3181202" y="3158774"/>
                    <a:ext cx="71190" cy="70862"/>
                  </a:xfrm>
                  <a:custGeom>
                    <a:avLst/>
                    <a:gdLst>
                      <a:gd name="connsiteX0" fmla="*/ 71191 w 71190"/>
                      <a:gd name="connsiteY0" fmla="*/ 35431 h 70862"/>
                      <a:gd name="connsiteX1" fmla="*/ 35595 w 71190"/>
                      <a:gd name="connsiteY1" fmla="*/ 70863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3"/>
                          <a:pt x="35595" y="70863"/>
                        </a:cubicBezTo>
                        <a:cubicBezTo>
                          <a:pt x="15937" y="70863"/>
                          <a:pt x="0" y="54999"/>
                          <a:pt x="0" y="35431"/>
                        </a:cubicBezTo>
                        <a:cubicBezTo>
                          <a:pt x="0" y="15863"/>
                          <a:pt x="15936"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71" name="Freeform 240">
                    <a:extLst>
                      <a:ext uri="{FF2B5EF4-FFF2-40B4-BE49-F238E27FC236}">
                        <a16:creationId xmlns:a16="http://schemas.microsoft.com/office/drawing/2014/main" id="{B6B48ECD-AA85-B18D-323A-14E8D437C022}"/>
                      </a:ext>
                    </a:extLst>
                  </p:cNvPr>
                  <p:cNvSpPr/>
                  <p:nvPr/>
                </p:nvSpPr>
                <p:spPr>
                  <a:xfrm>
                    <a:off x="3160861" y="3128404"/>
                    <a:ext cx="71190" cy="70862"/>
                  </a:xfrm>
                  <a:custGeom>
                    <a:avLst/>
                    <a:gdLst>
                      <a:gd name="connsiteX0" fmla="*/ 71190 w 71190"/>
                      <a:gd name="connsiteY0" fmla="*/ 35431 h 70862"/>
                      <a:gd name="connsiteX1" fmla="*/ 35595 w 71190"/>
                      <a:gd name="connsiteY1" fmla="*/ 70863 h 70862"/>
                      <a:gd name="connsiteX2" fmla="*/ 0 w 71190"/>
                      <a:gd name="connsiteY2" fmla="*/ 35431 h 70862"/>
                      <a:gd name="connsiteX3" fmla="*/ 35595 w 71190"/>
                      <a:gd name="connsiteY3" fmla="*/ 0 h 70862"/>
                      <a:gd name="connsiteX4" fmla="*/ 71190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0" y="35431"/>
                        </a:moveTo>
                        <a:cubicBezTo>
                          <a:pt x="71190" y="54999"/>
                          <a:pt x="55254" y="70863"/>
                          <a:pt x="35595" y="70863"/>
                        </a:cubicBezTo>
                        <a:cubicBezTo>
                          <a:pt x="15937" y="70863"/>
                          <a:pt x="0" y="54999"/>
                          <a:pt x="0" y="35431"/>
                        </a:cubicBezTo>
                        <a:cubicBezTo>
                          <a:pt x="0" y="15863"/>
                          <a:pt x="15936" y="0"/>
                          <a:pt x="35595" y="0"/>
                        </a:cubicBezTo>
                        <a:cubicBezTo>
                          <a:pt x="55254" y="0"/>
                          <a:pt x="71190" y="15863"/>
                          <a:pt x="71190"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72" name="Freeform 241">
                    <a:extLst>
                      <a:ext uri="{FF2B5EF4-FFF2-40B4-BE49-F238E27FC236}">
                        <a16:creationId xmlns:a16="http://schemas.microsoft.com/office/drawing/2014/main" id="{4D06D18E-7ED0-16BE-3661-4743E0D660A0}"/>
                      </a:ext>
                    </a:extLst>
                  </p:cNvPr>
                  <p:cNvSpPr/>
                  <p:nvPr/>
                </p:nvSpPr>
                <p:spPr>
                  <a:xfrm>
                    <a:off x="3135436" y="3068930"/>
                    <a:ext cx="71190" cy="70862"/>
                  </a:xfrm>
                  <a:custGeom>
                    <a:avLst/>
                    <a:gdLst>
                      <a:gd name="connsiteX0" fmla="*/ 71190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0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0" y="35431"/>
                        </a:moveTo>
                        <a:cubicBezTo>
                          <a:pt x="71190" y="54999"/>
                          <a:pt x="55254" y="70862"/>
                          <a:pt x="35595" y="70862"/>
                        </a:cubicBezTo>
                        <a:cubicBezTo>
                          <a:pt x="15937" y="70862"/>
                          <a:pt x="0" y="54999"/>
                          <a:pt x="0" y="35431"/>
                        </a:cubicBezTo>
                        <a:cubicBezTo>
                          <a:pt x="0" y="15863"/>
                          <a:pt x="15936" y="0"/>
                          <a:pt x="35595" y="0"/>
                        </a:cubicBezTo>
                        <a:cubicBezTo>
                          <a:pt x="55254" y="0"/>
                          <a:pt x="71190" y="15863"/>
                          <a:pt x="71190"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73" name="Freeform 242">
                    <a:extLst>
                      <a:ext uri="{FF2B5EF4-FFF2-40B4-BE49-F238E27FC236}">
                        <a16:creationId xmlns:a16="http://schemas.microsoft.com/office/drawing/2014/main" id="{D1226FE1-A8F4-1AE9-D060-EDCD1B6E4D98}"/>
                      </a:ext>
                    </a:extLst>
                  </p:cNvPr>
                  <p:cNvSpPr/>
                  <p:nvPr/>
                </p:nvSpPr>
                <p:spPr>
                  <a:xfrm>
                    <a:off x="3099841" y="3004395"/>
                    <a:ext cx="71190" cy="70862"/>
                  </a:xfrm>
                  <a:custGeom>
                    <a:avLst/>
                    <a:gdLst>
                      <a:gd name="connsiteX0" fmla="*/ 71191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2"/>
                          <a:pt x="35595" y="70862"/>
                        </a:cubicBezTo>
                        <a:cubicBezTo>
                          <a:pt x="15937" y="70862"/>
                          <a:pt x="0" y="54999"/>
                          <a:pt x="0" y="35431"/>
                        </a:cubicBezTo>
                        <a:cubicBezTo>
                          <a:pt x="0" y="15863"/>
                          <a:pt x="15936"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74" name="Freeform 243">
                    <a:extLst>
                      <a:ext uri="{FF2B5EF4-FFF2-40B4-BE49-F238E27FC236}">
                        <a16:creationId xmlns:a16="http://schemas.microsoft.com/office/drawing/2014/main" id="{23AC9A70-B3F7-242A-8422-E785FF6D8B51}"/>
                      </a:ext>
                    </a:extLst>
                  </p:cNvPr>
                  <p:cNvSpPr/>
                  <p:nvPr/>
                </p:nvSpPr>
                <p:spPr>
                  <a:xfrm>
                    <a:off x="3057889" y="2779153"/>
                    <a:ext cx="71190" cy="70862"/>
                  </a:xfrm>
                  <a:custGeom>
                    <a:avLst/>
                    <a:gdLst>
                      <a:gd name="connsiteX0" fmla="*/ 71191 w 71190"/>
                      <a:gd name="connsiteY0" fmla="*/ 35431 h 70862"/>
                      <a:gd name="connsiteX1" fmla="*/ 35595 w 71190"/>
                      <a:gd name="connsiteY1" fmla="*/ 70863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3"/>
                          <a:pt x="35595" y="70863"/>
                        </a:cubicBezTo>
                        <a:cubicBezTo>
                          <a:pt x="15937" y="70863"/>
                          <a:pt x="0" y="54999"/>
                          <a:pt x="0" y="35431"/>
                        </a:cubicBezTo>
                        <a:cubicBezTo>
                          <a:pt x="0" y="15863"/>
                          <a:pt x="15936"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75" name="Freeform 244">
                    <a:extLst>
                      <a:ext uri="{FF2B5EF4-FFF2-40B4-BE49-F238E27FC236}">
                        <a16:creationId xmlns:a16="http://schemas.microsoft.com/office/drawing/2014/main" id="{3F884542-605B-6B11-342F-8B5224802494}"/>
                      </a:ext>
                    </a:extLst>
                  </p:cNvPr>
                  <p:cNvSpPr/>
                  <p:nvPr/>
                </p:nvSpPr>
                <p:spPr>
                  <a:xfrm>
                    <a:off x="2871014" y="2499500"/>
                    <a:ext cx="71190" cy="70862"/>
                  </a:xfrm>
                  <a:custGeom>
                    <a:avLst/>
                    <a:gdLst>
                      <a:gd name="connsiteX0" fmla="*/ 71191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2"/>
                          <a:pt x="35595" y="70862"/>
                        </a:cubicBezTo>
                        <a:cubicBezTo>
                          <a:pt x="15937" y="70862"/>
                          <a:pt x="0" y="54999"/>
                          <a:pt x="0" y="35431"/>
                        </a:cubicBezTo>
                        <a:cubicBezTo>
                          <a:pt x="0" y="15863"/>
                          <a:pt x="15936"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76" name="Freeform 245">
                    <a:extLst>
                      <a:ext uri="{FF2B5EF4-FFF2-40B4-BE49-F238E27FC236}">
                        <a16:creationId xmlns:a16="http://schemas.microsoft.com/office/drawing/2014/main" id="{C6E20F0A-C97C-209E-7DC7-64117759A3E5}"/>
                      </a:ext>
                    </a:extLst>
                  </p:cNvPr>
                  <p:cNvSpPr/>
                  <p:nvPr/>
                </p:nvSpPr>
                <p:spPr>
                  <a:xfrm>
                    <a:off x="2799824" y="2394471"/>
                    <a:ext cx="71190" cy="70862"/>
                  </a:xfrm>
                  <a:custGeom>
                    <a:avLst/>
                    <a:gdLst>
                      <a:gd name="connsiteX0" fmla="*/ 71191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2"/>
                          <a:pt x="35595" y="70862"/>
                        </a:cubicBezTo>
                        <a:cubicBezTo>
                          <a:pt x="15937" y="70862"/>
                          <a:pt x="0" y="54999"/>
                          <a:pt x="0" y="35431"/>
                        </a:cubicBezTo>
                        <a:cubicBezTo>
                          <a:pt x="0" y="15863"/>
                          <a:pt x="15937"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77" name="Freeform 246">
                    <a:extLst>
                      <a:ext uri="{FF2B5EF4-FFF2-40B4-BE49-F238E27FC236}">
                        <a16:creationId xmlns:a16="http://schemas.microsoft.com/office/drawing/2014/main" id="{CF308D52-C001-5484-24D1-F0BEEA659D9C}"/>
                      </a:ext>
                    </a:extLst>
                  </p:cNvPr>
                  <p:cNvSpPr/>
                  <p:nvPr/>
                </p:nvSpPr>
                <p:spPr>
                  <a:xfrm>
                    <a:off x="2748973" y="2336263"/>
                    <a:ext cx="71190" cy="70862"/>
                  </a:xfrm>
                  <a:custGeom>
                    <a:avLst/>
                    <a:gdLst>
                      <a:gd name="connsiteX0" fmla="*/ 71191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2"/>
                          <a:pt x="35595" y="70862"/>
                        </a:cubicBezTo>
                        <a:cubicBezTo>
                          <a:pt x="15937" y="70862"/>
                          <a:pt x="0" y="54999"/>
                          <a:pt x="0" y="35431"/>
                        </a:cubicBezTo>
                        <a:cubicBezTo>
                          <a:pt x="0" y="15863"/>
                          <a:pt x="15937"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78" name="Freeform 247">
                    <a:extLst>
                      <a:ext uri="{FF2B5EF4-FFF2-40B4-BE49-F238E27FC236}">
                        <a16:creationId xmlns:a16="http://schemas.microsoft.com/office/drawing/2014/main" id="{FBAD26C1-0671-B639-ACA5-ED5C0B18D6CC}"/>
                      </a:ext>
                    </a:extLst>
                  </p:cNvPr>
                  <p:cNvSpPr/>
                  <p:nvPr/>
                </p:nvSpPr>
                <p:spPr>
                  <a:xfrm>
                    <a:off x="2715921" y="2281851"/>
                    <a:ext cx="71190" cy="70862"/>
                  </a:xfrm>
                  <a:custGeom>
                    <a:avLst/>
                    <a:gdLst>
                      <a:gd name="connsiteX0" fmla="*/ 71191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2"/>
                          <a:pt x="35595" y="70862"/>
                        </a:cubicBezTo>
                        <a:cubicBezTo>
                          <a:pt x="15937" y="70862"/>
                          <a:pt x="0" y="54999"/>
                          <a:pt x="0" y="35431"/>
                        </a:cubicBezTo>
                        <a:cubicBezTo>
                          <a:pt x="0" y="15863"/>
                          <a:pt x="15937"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79" name="Freeform 248">
                    <a:extLst>
                      <a:ext uri="{FF2B5EF4-FFF2-40B4-BE49-F238E27FC236}">
                        <a16:creationId xmlns:a16="http://schemas.microsoft.com/office/drawing/2014/main" id="{DF8679B3-DAF4-0829-5AA6-44DBAD37EBC4}"/>
                      </a:ext>
                    </a:extLst>
                  </p:cNvPr>
                  <p:cNvSpPr/>
                  <p:nvPr/>
                </p:nvSpPr>
                <p:spPr>
                  <a:xfrm>
                    <a:off x="2672698" y="2202130"/>
                    <a:ext cx="71190" cy="70862"/>
                  </a:xfrm>
                  <a:custGeom>
                    <a:avLst/>
                    <a:gdLst>
                      <a:gd name="connsiteX0" fmla="*/ 71191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2"/>
                          <a:pt x="35595" y="70862"/>
                        </a:cubicBezTo>
                        <a:cubicBezTo>
                          <a:pt x="15937" y="70862"/>
                          <a:pt x="0" y="54999"/>
                          <a:pt x="0" y="35431"/>
                        </a:cubicBezTo>
                        <a:cubicBezTo>
                          <a:pt x="0" y="15863"/>
                          <a:pt x="15937"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80" name="Freeform 249">
                    <a:extLst>
                      <a:ext uri="{FF2B5EF4-FFF2-40B4-BE49-F238E27FC236}">
                        <a16:creationId xmlns:a16="http://schemas.microsoft.com/office/drawing/2014/main" id="{4481A914-5DEA-246D-FC57-07B1E8B60200}"/>
                      </a:ext>
                    </a:extLst>
                  </p:cNvPr>
                  <p:cNvSpPr/>
                  <p:nvPr/>
                </p:nvSpPr>
                <p:spPr>
                  <a:xfrm>
                    <a:off x="2637103" y="2124941"/>
                    <a:ext cx="71190" cy="70862"/>
                  </a:xfrm>
                  <a:custGeom>
                    <a:avLst/>
                    <a:gdLst>
                      <a:gd name="connsiteX0" fmla="*/ 71191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2"/>
                          <a:pt x="35595" y="70862"/>
                        </a:cubicBezTo>
                        <a:cubicBezTo>
                          <a:pt x="15937" y="70862"/>
                          <a:pt x="0" y="54999"/>
                          <a:pt x="0" y="35431"/>
                        </a:cubicBezTo>
                        <a:cubicBezTo>
                          <a:pt x="0" y="15863"/>
                          <a:pt x="15937"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81" name="Freeform 250">
                    <a:extLst>
                      <a:ext uri="{FF2B5EF4-FFF2-40B4-BE49-F238E27FC236}">
                        <a16:creationId xmlns:a16="http://schemas.microsoft.com/office/drawing/2014/main" id="{9EDC01E8-C443-31DF-3C43-4027123897AE}"/>
                      </a:ext>
                    </a:extLst>
                  </p:cNvPr>
                  <p:cNvSpPr/>
                  <p:nvPr/>
                </p:nvSpPr>
                <p:spPr>
                  <a:xfrm>
                    <a:off x="2609135" y="2094571"/>
                    <a:ext cx="71190" cy="70862"/>
                  </a:xfrm>
                  <a:custGeom>
                    <a:avLst/>
                    <a:gdLst>
                      <a:gd name="connsiteX0" fmla="*/ 71191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2"/>
                          <a:pt x="35595" y="70862"/>
                        </a:cubicBezTo>
                        <a:cubicBezTo>
                          <a:pt x="15937" y="70862"/>
                          <a:pt x="0" y="54999"/>
                          <a:pt x="0" y="35431"/>
                        </a:cubicBezTo>
                        <a:cubicBezTo>
                          <a:pt x="0" y="15863"/>
                          <a:pt x="15937"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82" name="Freeform 251">
                    <a:extLst>
                      <a:ext uri="{FF2B5EF4-FFF2-40B4-BE49-F238E27FC236}">
                        <a16:creationId xmlns:a16="http://schemas.microsoft.com/office/drawing/2014/main" id="{A0C85D4C-5E6C-2414-80AA-5683E30F061A}"/>
                      </a:ext>
                    </a:extLst>
                  </p:cNvPr>
                  <p:cNvSpPr/>
                  <p:nvPr/>
                </p:nvSpPr>
                <p:spPr>
                  <a:xfrm>
                    <a:off x="2507434" y="2011055"/>
                    <a:ext cx="71190" cy="70862"/>
                  </a:xfrm>
                  <a:custGeom>
                    <a:avLst/>
                    <a:gdLst>
                      <a:gd name="connsiteX0" fmla="*/ 71191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2"/>
                          <a:pt x="35595" y="70862"/>
                        </a:cubicBezTo>
                        <a:cubicBezTo>
                          <a:pt x="15937" y="70862"/>
                          <a:pt x="0" y="54999"/>
                          <a:pt x="0" y="35431"/>
                        </a:cubicBezTo>
                        <a:cubicBezTo>
                          <a:pt x="0" y="15863"/>
                          <a:pt x="15937"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83" name="Freeform 252">
                    <a:extLst>
                      <a:ext uri="{FF2B5EF4-FFF2-40B4-BE49-F238E27FC236}">
                        <a16:creationId xmlns:a16="http://schemas.microsoft.com/office/drawing/2014/main" id="{A2B44D91-FE80-856A-9707-BF210583B344}"/>
                      </a:ext>
                    </a:extLst>
                  </p:cNvPr>
                  <p:cNvSpPr/>
                  <p:nvPr/>
                </p:nvSpPr>
                <p:spPr>
                  <a:xfrm>
                    <a:off x="2461669" y="1971828"/>
                    <a:ext cx="71190" cy="70862"/>
                  </a:xfrm>
                  <a:custGeom>
                    <a:avLst/>
                    <a:gdLst>
                      <a:gd name="connsiteX0" fmla="*/ 71191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2"/>
                          <a:pt x="35595" y="70862"/>
                        </a:cubicBezTo>
                        <a:cubicBezTo>
                          <a:pt x="15937" y="70862"/>
                          <a:pt x="0" y="54999"/>
                          <a:pt x="0" y="35431"/>
                        </a:cubicBezTo>
                        <a:cubicBezTo>
                          <a:pt x="0" y="15863"/>
                          <a:pt x="15937"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84" name="Freeform 253">
                    <a:extLst>
                      <a:ext uri="{FF2B5EF4-FFF2-40B4-BE49-F238E27FC236}">
                        <a16:creationId xmlns:a16="http://schemas.microsoft.com/office/drawing/2014/main" id="{93B2826C-AE97-E771-BDD7-27BE48ACD732}"/>
                      </a:ext>
                    </a:extLst>
                  </p:cNvPr>
                  <p:cNvSpPr/>
                  <p:nvPr/>
                </p:nvSpPr>
                <p:spPr>
                  <a:xfrm>
                    <a:off x="2396835" y="1923742"/>
                    <a:ext cx="71190" cy="70862"/>
                  </a:xfrm>
                  <a:custGeom>
                    <a:avLst/>
                    <a:gdLst>
                      <a:gd name="connsiteX0" fmla="*/ 71191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2"/>
                          <a:pt x="35595" y="70862"/>
                        </a:cubicBezTo>
                        <a:cubicBezTo>
                          <a:pt x="15937" y="70862"/>
                          <a:pt x="0" y="54999"/>
                          <a:pt x="0" y="35431"/>
                        </a:cubicBezTo>
                        <a:cubicBezTo>
                          <a:pt x="0" y="15863"/>
                          <a:pt x="15937"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85" name="Freeform 254">
                    <a:extLst>
                      <a:ext uri="{FF2B5EF4-FFF2-40B4-BE49-F238E27FC236}">
                        <a16:creationId xmlns:a16="http://schemas.microsoft.com/office/drawing/2014/main" id="{4F254392-2613-764A-B539-A51CC9218D8D}"/>
                      </a:ext>
                    </a:extLst>
                  </p:cNvPr>
                  <p:cNvSpPr/>
                  <p:nvPr/>
                </p:nvSpPr>
                <p:spPr>
                  <a:xfrm>
                    <a:off x="2325644" y="1855411"/>
                    <a:ext cx="71190" cy="70862"/>
                  </a:xfrm>
                  <a:custGeom>
                    <a:avLst/>
                    <a:gdLst>
                      <a:gd name="connsiteX0" fmla="*/ 71191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2"/>
                          <a:pt x="35595" y="70862"/>
                        </a:cubicBezTo>
                        <a:cubicBezTo>
                          <a:pt x="15937" y="70862"/>
                          <a:pt x="0" y="54999"/>
                          <a:pt x="0" y="35431"/>
                        </a:cubicBezTo>
                        <a:cubicBezTo>
                          <a:pt x="0" y="15863"/>
                          <a:pt x="15937"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86" name="Freeform 255">
                    <a:extLst>
                      <a:ext uri="{FF2B5EF4-FFF2-40B4-BE49-F238E27FC236}">
                        <a16:creationId xmlns:a16="http://schemas.microsoft.com/office/drawing/2014/main" id="{2E12E817-35F8-CE0F-E90B-7312D2241459}"/>
                      </a:ext>
                    </a:extLst>
                  </p:cNvPr>
                  <p:cNvSpPr/>
                  <p:nvPr/>
                </p:nvSpPr>
                <p:spPr>
                  <a:xfrm>
                    <a:off x="2258267" y="1808591"/>
                    <a:ext cx="71190" cy="70862"/>
                  </a:xfrm>
                  <a:custGeom>
                    <a:avLst/>
                    <a:gdLst>
                      <a:gd name="connsiteX0" fmla="*/ 71191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2"/>
                          <a:pt x="35595" y="70862"/>
                        </a:cubicBezTo>
                        <a:cubicBezTo>
                          <a:pt x="15937" y="70862"/>
                          <a:pt x="0" y="54999"/>
                          <a:pt x="0" y="35431"/>
                        </a:cubicBezTo>
                        <a:cubicBezTo>
                          <a:pt x="0" y="15863"/>
                          <a:pt x="15937"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87" name="Freeform 256">
                    <a:extLst>
                      <a:ext uri="{FF2B5EF4-FFF2-40B4-BE49-F238E27FC236}">
                        <a16:creationId xmlns:a16="http://schemas.microsoft.com/office/drawing/2014/main" id="{83D3B4A2-ED98-6C23-09C7-7560544561D1}"/>
                      </a:ext>
                    </a:extLst>
                  </p:cNvPr>
                  <p:cNvSpPr/>
                  <p:nvPr/>
                </p:nvSpPr>
                <p:spPr>
                  <a:xfrm>
                    <a:off x="2226486" y="1790875"/>
                    <a:ext cx="71190" cy="70862"/>
                  </a:xfrm>
                  <a:custGeom>
                    <a:avLst/>
                    <a:gdLst>
                      <a:gd name="connsiteX0" fmla="*/ 71191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2"/>
                          <a:pt x="35595" y="70862"/>
                        </a:cubicBezTo>
                        <a:cubicBezTo>
                          <a:pt x="15937" y="70862"/>
                          <a:pt x="0" y="54999"/>
                          <a:pt x="0" y="35431"/>
                        </a:cubicBezTo>
                        <a:cubicBezTo>
                          <a:pt x="0" y="15863"/>
                          <a:pt x="15937"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88" name="Freeform 257">
                    <a:extLst>
                      <a:ext uri="{FF2B5EF4-FFF2-40B4-BE49-F238E27FC236}">
                        <a16:creationId xmlns:a16="http://schemas.microsoft.com/office/drawing/2014/main" id="{B2D51273-2952-E8AC-9A4A-DDBB61CADCD5}"/>
                      </a:ext>
                    </a:extLst>
                  </p:cNvPr>
                  <p:cNvSpPr/>
                  <p:nvPr/>
                </p:nvSpPr>
                <p:spPr>
                  <a:xfrm>
                    <a:off x="2190891" y="1768098"/>
                    <a:ext cx="71190" cy="70862"/>
                  </a:xfrm>
                  <a:custGeom>
                    <a:avLst/>
                    <a:gdLst>
                      <a:gd name="connsiteX0" fmla="*/ 71191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2"/>
                          <a:pt x="35595" y="70862"/>
                        </a:cubicBezTo>
                        <a:cubicBezTo>
                          <a:pt x="15937" y="70862"/>
                          <a:pt x="0" y="54999"/>
                          <a:pt x="0" y="35431"/>
                        </a:cubicBezTo>
                        <a:cubicBezTo>
                          <a:pt x="0" y="15863"/>
                          <a:pt x="15937"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89" name="Freeform 258">
                    <a:extLst>
                      <a:ext uri="{FF2B5EF4-FFF2-40B4-BE49-F238E27FC236}">
                        <a16:creationId xmlns:a16="http://schemas.microsoft.com/office/drawing/2014/main" id="{74FBD910-BC26-2CDD-FF6C-14691E588EC7}"/>
                      </a:ext>
                    </a:extLst>
                  </p:cNvPr>
                  <p:cNvSpPr/>
                  <p:nvPr/>
                </p:nvSpPr>
                <p:spPr>
                  <a:xfrm>
                    <a:off x="2148939" y="1747852"/>
                    <a:ext cx="71190" cy="70862"/>
                  </a:xfrm>
                  <a:custGeom>
                    <a:avLst/>
                    <a:gdLst>
                      <a:gd name="connsiteX0" fmla="*/ 71191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2"/>
                          <a:pt x="35595" y="70862"/>
                        </a:cubicBezTo>
                        <a:cubicBezTo>
                          <a:pt x="15937" y="70862"/>
                          <a:pt x="0" y="54999"/>
                          <a:pt x="0" y="35431"/>
                        </a:cubicBezTo>
                        <a:cubicBezTo>
                          <a:pt x="0" y="15863"/>
                          <a:pt x="15937"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90" name="Freeform 259">
                    <a:extLst>
                      <a:ext uri="{FF2B5EF4-FFF2-40B4-BE49-F238E27FC236}">
                        <a16:creationId xmlns:a16="http://schemas.microsoft.com/office/drawing/2014/main" id="{041FF54C-7EBA-D40E-6CB4-8ACCD55B54DC}"/>
                      </a:ext>
                    </a:extLst>
                  </p:cNvPr>
                  <p:cNvSpPr/>
                  <p:nvPr/>
                </p:nvSpPr>
                <p:spPr>
                  <a:xfrm>
                    <a:off x="2042153" y="1711155"/>
                    <a:ext cx="71190" cy="70862"/>
                  </a:xfrm>
                  <a:custGeom>
                    <a:avLst/>
                    <a:gdLst>
                      <a:gd name="connsiteX0" fmla="*/ 71191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2"/>
                          <a:pt x="35595" y="70862"/>
                        </a:cubicBezTo>
                        <a:cubicBezTo>
                          <a:pt x="15937" y="70862"/>
                          <a:pt x="0" y="54999"/>
                          <a:pt x="0" y="35431"/>
                        </a:cubicBezTo>
                        <a:cubicBezTo>
                          <a:pt x="0" y="15863"/>
                          <a:pt x="15937"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sp>
                <p:nvSpPr>
                  <p:cNvPr id="291" name="Freeform 260">
                    <a:extLst>
                      <a:ext uri="{FF2B5EF4-FFF2-40B4-BE49-F238E27FC236}">
                        <a16:creationId xmlns:a16="http://schemas.microsoft.com/office/drawing/2014/main" id="{449DA5C8-ED7F-EBD6-4259-E0A41FD49883}"/>
                      </a:ext>
                    </a:extLst>
                  </p:cNvPr>
                  <p:cNvSpPr/>
                  <p:nvPr/>
                </p:nvSpPr>
                <p:spPr>
                  <a:xfrm>
                    <a:off x="2095546" y="1720013"/>
                    <a:ext cx="71190" cy="70862"/>
                  </a:xfrm>
                  <a:custGeom>
                    <a:avLst/>
                    <a:gdLst>
                      <a:gd name="connsiteX0" fmla="*/ 71191 w 71190"/>
                      <a:gd name="connsiteY0" fmla="*/ 35431 h 70862"/>
                      <a:gd name="connsiteX1" fmla="*/ 35595 w 71190"/>
                      <a:gd name="connsiteY1" fmla="*/ 70862 h 70862"/>
                      <a:gd name="connsiteX2" fmla="*/ 0 w 71190"/>
                      <a:gd name="connsiteY2" fmla="*/ 35431 h 70862"/>
                      <a:gd name="connsiteX3" fmla="*/ 35595 w 71190"/>
                      <a:gd name="connsiteY3" fmla="*/ 0 h 70862"/>
                      <a:gd name="connsiteX4" fmla="*/ 71191 w 71190"/>
                      <a:gd name="connsiteY4" fmla="*/ 35431 h 70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0" h="70862">
                        <a:moveTo>
                          <a:pt x="71191" y="35431"/>
                        </a:moveTo>
                        <a:cubicBezTo>
                          <a:pt x="71191" y="54999"/>
                          <a:pt x="55254" y="70862"/>
                          <a:pt x="35595" y="70862"/>
                        </a:cubicBezTo>
                        <a:cubicBezTo>
                          <a:pt x="15937" y="70862"/>
                          <a:pt x="0" y="54999"/>
                          <a:pt x="0" y="35431"/>
                        </a:cubicBezTo>
                        <a:cubicBezTo>
                          <a:pt x="0" y="15863"/>
                          <a:pt x="15937" y="0"/>
                          <a:pt x="35595" y="0"/>
                        </a:cubicBezTo>
                        <a:cubicBezTo>
                          <a:pt x="55254" y="0"/>
                          <a:pt x="71191" y="15863"/>
                          <a:pt x="71191" y="35431"/>
                        </a:cubicBezTo>
                        <a:close/>
                      </a:path>
                    </a:pathLst>
                  </a:custGeom>
                  <a:grpFill/>
                  <a:ln w="28558" cap="flat">
                    <a:solidFill>
                      <a:srgbClr val="003479"/>
                    </a:solidFill>
                    <a:prstDash val="solid"/>
                    <a:miter/>
                  </a:ln>
                </p:spPr>
                <p:txBody>
                  <a:bodyPr rtlCol="0" anchor="ctr"/>
                  <a:lstStyle/>
                  <a:p>
                    <a:pPr defTabSz="342900">
                      <a:buClrTx/>
                      <a:defRPr/>
                    </a:pPr>
                    <a:endParaRPr lang="en-US" sz="900" kern="1200" dirty="0">
                      <a:solidFill>
                        <a:srgbClr val="333333"/>
                      </a:solidFill>
                      <a:latin typeface="Open Sans"/>
                      <a:ea typeface="+mn-ea"/>
                      <a:cs typeface="+mn-cs"/>
                    </a:endParaRPr>
                  </a:p>
                </p:txBody>
              </p:sp>
            </p:grpSp>
            <p:sp>
              <p:nvSpPr>
                <p:cNvPr id="247" name="Freeform 261">
                  <a:extLst>
                    <a:ext uri="{FF2B5EF4-FFF2-40B4-BE49-F238E27FC236}">
                      <a16:creationId xmlns:a16="http://schemas.microsoft.com/office/drawing/2014/main" id="{4F25F9FB-3983-D974-5C24-DE57F9FFAC71}"/>
                    </a:ext>
                  </a:extLst>
                </p:cNvPr>
                <p:cNvSpPr/>
                <p:nvPr/>
              </p:nvSpPr>
              <p:spPr>
                <a:xfrm>
                  <a:off x="2077749" y="1756709"/>
                  <a:ext cx="5144786" cy="2537128"/>
                </a:xfrm>
                <a:custGeom>
                  <a:avLst/>
                  <a:gdLst>
                    <a:gd name="connsiteX0" fmla="*/ 0 w 5144786"/>
                    <a:gd name="connsiteY0" fmla="*/ 0 h 2537128"/>
                    <a:gd name="connsiteX1" fmla="*/ 83903 w 5144786"/>
                    <a:gd name="connsiteY1" fmla="*/ 0 h 2537128"/>
                    <a:gd name="connsiteX2" fmla="*/ 83903 w 5144786"/>
                    <a:gd name="connsiteY2" fmla="*/ 16450 h 2537128"/>
                    <a:gd name="connsiteX3" fmla="*/ 125855 w 5144786"/>
                    <a:gd name="connsiteY3" fmla="*/ 16450 h 2537128"/>
                    <a:gd name="connsiteX4" fmla="*/ 125855 w 5144786"/>
                    <a:gd name="connsiteY4" fmla="*/ 41758 h 2537128"/>
                    <a:gd name="connsiteX5" fmla="*/ 163992 w 5144786"/>
                    <a:gd name="connsiteY5" fmla="*/ 41758 h 2537128"/>
                    <a:gd name="connsiteX6" fmla="*/ 163992 w 5144786"/>
                    <a:gd name="connsiteY6" fmla="*/ 70862 h 2537128"/>
                    <a:gd name="connsiteX7" fmla="*/ 200859 w 5144786"/>
                    <a:gd name="connsiteY7" fmla="*/ 70862 h 2537128"/>
                    <a:gd name="connsiteX8" fmla="*/ 200859 w 5144786"/>
                    <a:gd name="connsiteY8" fmla="*/ 107559 h 2537128"/>
                    <a:gd name="connsiteX9" fmla="*/ 280948 w 5144786"/>
                    <a:gd name="connsiteY9" fmla="*/ 107559 h 2537128"/>
                    <a:gd name="connsiteX10" fmla="*/ 280948 w 5144786"/>
                    <a:gd name="connsiteY10" fmla="*/ 165768 h 2537128"/>
                    <a:gd name="connsiteX11" fmla="*/ 292390 w 5144786"/>
                    <a:gd name="connsiteY11" fmla="*/ 165768 h 2537128"/>
                    <a:gd name="connsiteX12" fmla="*/ 292390 w 5144786"/>
                    <a:gd name="connsiteY12" fmla="*/ 194872 h 2537128"/>
                    <a:gd name="connsiteX13" fmla="*/ 357224 w 5144786"/>
                    <a:gd name="connsiteY13" fmla="*/ 194872 h 2537128"/>
                    <a:gd name="connsiteX14" fmla="*/ 357224 w 5144786"/>
                    <a:gd name="connsiteY14" fmla="*/ 215118 h 2537128"/>
                    <a:gd name="connsiteX15" fmla="*/ 371208 w 5144786"/>
                    <a:gd name="connsiteY15" fmla="*/ 215118 h 2537128"/>
                    <a:gd name="connsiteX16" fmla="*/ 371208 w 5144786"/>
                    <a:gd name="connsiteY16" fmla="*/ 250549 h 2537128"/>
                    <a:gd name="connsiteX17" fmla="*/ 453840 w 5144786"/>
                    <a:gd name="connsiteY17" fmla="*/ 250549 h 2537128"/>
                    <a:gd name="connsiteX18" fmla="*/ 453840 w 5144786"/>
                    <a:gd name="connsiteY18" fmla="*/ 296104 h 2537128"/>
                    <a:gd name="connsiteX19" fmla="*/ 498334 w 5144786"/>
                    <a:gd name="connsiteY19" fmla="*/ 296104 h 2537128"/>
                    <a:gd name="connsiteX20" fmla="*/ 498334 w 5144786"/>
                    <a:gd name="connsiteY20" fmla="*/ 351781 h 2537128"/>
                    <a:gd name="connsiteX21" fmla="*/ 556812 w 5144786"/>
                    <a:gd name="connsiteY21" fmla="*/ 351781 h 2537128"/>
                    <a:gd name="connsiteX22" fmla="*/ 556812 w 5144786"/>
                    <a:gd name="connsiteY22" fmla="*/ 404928 h 2537128"/>
                    <a:gd name="connsiteX23" fmla="*/ 606391 w 5144786"/>
                    <a:gd name="connsiteY23" fmla="*/ 404928 h 2537128"/>
                    <a:gd name="connsiteX24" fmla="*/ 606391 w 5144786"/>
                    <a:gd name="connsiteY24" fmla="*/ 455544 h 2537128"/>
                    <a:gd name="connsiteX25" fmla="*/ 625460 w 5144786"/>
                    <a:gd name="connsiteY25" fmla="*/ 455544 h 2537128"/>
                    <a:gd name="connsiteX26" fmla="*/ 625460 w 5144786"/>
                    <a:gd name="connsiteY26" fmla="*/ 498568 h 2537128"/>
                    <a:gd name="connsiteX27" fmla="*/ 671225 w 5144786"/>
                    <a:gd name="connsiteY27" fmla="*/ 498568 h 2537128"/>
                    <a:gd name="connsiteX28" fmla="*/ 671225 w 5144786"/>
                    <a:gd name="connsiteY28" fmla="*/ 559307 h 2537128"/>
                    <a:gd name="connsiteX29" fmla="*/ 705549 w 5144786"/>
                    <a:gd name="connsiteY29" fmla="*/ 559307 h 2537128"/>
                    <a:gd name="connsiteX30" fmla="*/ 705549 w 5144786"/>
                    <a:gd name="connsiteY30" fmla="*/ 637762 h 2537128"/>
                    <a:gd name="connsiteX31" fmla="*/ 746229 w 5144786"/>
                    <a:gd name="connsiteY31" fmla="*/ 637762 h 2537128"/>
                    <a:gd name="connsiteX32" fmla="*/ 746229 w 5144786"/>
                    <a:gd name="connsiteY32" fmla="*/ 669397 h 2537128"/>
                    <a:gd name="connsiteX33" fmla="*/ 784367 w 5144786"/>
                    <a:gd name="connsiteY33" fmla="*/ 669397 h 2537128"/>
                    <a:gd name="connsiteX34" fmla="*/ 784367 w 5144786"/>
                    <a:gd name="connsiteY34" fmla="*/ 699767 h 2537128"/>
                    <a:gd name="connsiteX35" fmla="*/ 807250 w 5144786"/>
                    <a:gd name="connsiteY35" fmla="*/ 699767 h 2537128"/>
                    <a:gd name="connsiteX36" fmla="*/ 807250 w 5144786"/>
                    <a:gd name="connsiteY36" fmla="*/ 722544 h 2537128"/>
                    <a:gd name="connsiteX37" fmla="*/ 822505 w 5144786"/>
                    <a:gd name="connsiteY37" fmla="*/ 722544 h 2537128"/>
                    <a:gd name="connsiteX38" fmla="*/ 822505 w 5144786"/>
                    <a:gd name="connsiteY38" fmla="*/ 751648 h 2537128"/>
                    <a:gd name="connsiteX39" fmla="*/ 832675 w 5144786"/>
                    <a:gd name="connsiteY39" fmla="*/ 751648 h 2537128"/>
                    <a:gd name="connsiteX40" fmla="*/ 832675 w 5144786"/>
                    <a:gd name="connsiteY40" fmla="*/ 778222 h 2537128"/>
                    <a:gd name="connsiteX41" fmla="*/ 854286 w 5144786"/>
                    <a:gd name="connsiteY41" fmla="*/ 778222 h 2537128"/>
                    <a:gd name="connsiteX42" fmla="*/ 854286 w 5144786"/>
                    <a:gd name="connsiteY42" fmla="*/ 840226 h 2537128"/>
                    <a:gd name="connsiteX43" fmla="*/ 869541 w 5144786"/>
                    <a:gd name="connsiteY43" fmla="*/ 840226 h 2537128"/>
                    <a:gd name="connsiteX44" fmla="*/ 869541 w 5144786"/>
                    <a:gd name="connsiteY44" fmla="*/ 865534 h 2537128"/>
                    <a:gd name="connsiteX45" fmla="*/ 888610 w 5144786"/>
                    <a:gd name="connsiteY45" fmla="*/ 865534 h 2537128"/>
                    <a:gd name="connsiteX46" fmla="*/ 888610 w 5144786"/>
                    <a:gd name="connsiteY46" fmla="*/ 887046 h 2537128"/>
                    <a:gd name="connsiteX47" fmla="*/ 902594 w 5144786"/>
                    <a:gd name="connsiteY47" fmla="*/ 887046 h 2537128"/>
                    <a:gd name="connsiteX48" fmla="*/ 902594 w 5144786"/>
                    <a:gd name="connsiteY48" fmla="*/ 911089 h 2537128"/>
                    <a:gd name="connsiteX49" fmla="*/ 920392 w 5144786"/>
                    <a:gd name="connsiteY49" fmla="*/ 911089 h 2537128"/>
                    <a:gd name="connsiteX50" fmla="*/ 920392 w 5144786"/>
                    <a:gd name="connsiteY50" fmla="*/ 940193 h 2537128"/>
                    <a:gd name="connsiteX51" fmla="*/ 936918 w 5144786"/>
                    <a:gd name="connsiteY51" fmla="*/ 940193 h 2537128"/>
                    <a:gd name="connsiteX52" fmla="*/ 936918 w 5144786"/>
                    <a:gd name="connsiteY52" fmla="*/ 971828 h 2537128"/>
                    <a:gd name="connsiteX53" fmla="*/ 964886 w 5144786"/>
                    <a:gd name="connsiteY53" fmla="*/ 971828 h 2537128"/>
                    <a:gd name="connsiteX54" fmla="*/ 964886 w 5144786"/>
                    <a:gd name="connsiteY54" fmla="*/ 997136 h 2537128"/>
                    <a:gd name="connsiteX55" fmla="*/ 983955 w 5144786"/>
                    <a:gd name="connsiteY55" fmla="*/ 997136 h 2537128"/>
                    <a:gd name="connsiteX56" fmla="*/ 983955 w 5144786"/>
                    <a:gd name="connsiteY56" fmla="*/ 1055344 h 2537128"/>
                    <a:gd name="connsiteX57" fmla="*/ 1019550 w 5144786"/>
                    <a:gd name="connsiteY57" fmla="*/ 1055344 h 2537128"/>
                    <a:gd name="connsiteX58" fmla="*/ 1019550 w 5144786"/>
                    <a:gd name="connsiteY58" fmla="*/ 1112287 h 2537128"/>
                    <a:gd name="connsiteX59" fmla="*/ 1028449 w 5144786"/>
                    <a:gd name="connsiteY59" fmla="*/ 1112287 h 2537128"/>
                    <a:gd name="connsiteX60" fmla="*/ 1028449 w 5144786"/>
                    <a:gd name="connsiteY60" fmla="*/ 1126207 h 2537128"/>
                    <a:gd name="connsiteX61" fmla="*/ 1041161 w 5144786"/>
                    <a:gd name="connsiteY61" fmla="*/ 1126207 h 2537128"/>
                    <a:gd name="connsiteX62" fmla="*/ 1041161 w 5144786"/>
                    <a:gd name="connsiteY62" fmla="*/ 1173027 h 2537128"/>
                    <a:gd name="connsiteX63" fmla="*/ 1053874 w 5144786"/>
                    <a:gd name="connsiteY63" fmla="*/ 1173027 h 2537128"/>
                    <a:gd name="connsiteX64" fmla="*/ 1053874 w 5144786"/>
                    <a:gd name="connsiteY64" fmla="*/ 1289444 h 2537128"/>
                    <a:gd name="connsiteX65" fmla="*/ 1070400 w 5144786"/>
                    <a:gd name="connsiteY65" fmla="*/ 1289444 h 2537128"/>
                    <a:gd name="connsiteX66" fmla="*/ 1070400 w 5144786"/>
                    <a:gd name="connsiteY66" fmla="*/ 1343856 h 2537128"/>
                    <a:gd name="connsiteX67" fmla="*/ 1093283 w 5144786"/>
                    <a:gd name="connsiteY67" fmla="*/ 1343856 h 2537128"/>
                    <a:gd name="connsiteX68" fmla="*/ 1093283 w 5144786"/>
                    <a:gd name="connsiteY68" fmla="*/ 1372960 h 2537128"/>
                    <a:gd name="connsiteX69" fmla="*/ 1108538 w 5144786"/>
                    <a:gd name="connsiteY69" fmla="*/ 1372960 h 2537128"/>
                    <a:gd name="connsiteX70" fmla="*/ 1108538 w 5144786"/>
                    <a:gd name="connsiteY70" fmla="*/ 1426107 h 2537128"/>
                    <a:gd name="connsiteX71" fmla="*/ 1178457 w 5144786"/>
                    <a:gd name="connsiteY71" fmla="*/ 1426107 h 2537128"/>
                    <a:gd name="connsiteX72" fmla="*/ 1178457 w 5144786"/>
                    <a:gd name="connsiteY72" fmla="*/ 1442557 h 2537128"/>
                    <a:gd name="connsiteX73" fmla="*/ 1200069 w 5144786"/>
                    <a:gd name="connsiteY73" fmla="*/ 1442557 h 2537128"/>
                    <a:gd name="connsiteX74" fmla="*/ 1200069 w 5144786"/>
                    <a:gd name="connsiteY74" fmla="*/ 1470396 h 2537128"/>
                    <a:gd name="connsiteX75" fmla="*/ 1240749 w 5144786"/>
                    <a:gd name="connsiteY75" fmla="*/ 1470396 h 2537128"/>
                    <a:gd name="connsiteX76" fmla="*/ 1240749 w 5144786"/>
                    <a:gd name="connsiteY76" fmla="*/ 1490642 h 2537128"/>
                    <a:gd name="connsiteX77" fmla="*/ 1263632 w 5144786"/>
                    <a:gd name="connsiteY77" fmla="*/ 1490642 h 2537128"/>
                    <a:gd name="connsiteX78" fmla="*/ 1263632 w 5144786"/>
                    <a:gd name="connsiteY78" fmla="*/ 1534931 h 2537128"/>
                    <a:gd name="connsiteX79" fmla="*/ 1358976 w 5144786"/>
                    <a:gd name="connsiteY79" fmla="*/ 1534931 h 2537128"/>
                    <a:gd name="connsiteX80" fmla="*/ 1358976 w 5144786"/>
                    <a:gd name="connsiteY80" fmla="*/ 1564036 h 2537128"/>
                    <a:gd name="connsiteX81" fmla="*/ 1440337 w 5144786"/>
                    <a:gd name="connsiteY81" fmla="*/ 1564036 h 2537128"/>
                    <a:gd name="connsiteX82" fmla="*/ 1440337 w 5144786"/>
                    <a:gd name="connsiteY82" fmla="*/ 1612121 h 2537128"/>
                    <a:gd name="connsiteX83" fmla="*/ 1472118 w 5144786"/>
                    <a:gd name="connsiteY83" fmla="*/ 1612121 h 2537128"/>
                    <a:gd name="connsiteX84" fmla="*/ 1472118 w 5144786"/>
                    <a:gd name="connsiteY84" fmla="*/ 1641225 h 2537128"/>
                    <a:gd name="connsiteX85" fmla="*/ 1498815 w 5144786"/>
                    <a:gd name="connsiteY85" fmla="*/ 1641225 h 2537128"/>
                    <a:gd name="connsiteX86" fmla="*/ 1498815 w 5144786"/>
                    <a:gd name="connsiteY86" fmla="*/ 1677922 h 2537128"/>
                    <a:gd name="connsiteX87" fmla="*/ 1511527 w 5144786"/>
                    <a:gd name="connsiteY87" fmla="*/ 1677922 h 2537128"/>
                    <a:gd name="connsiteX88" fmla="*/ 1511527 w 5144786"/>
                    <a:gd name="connsiteY88" fmla="*/ 1714618 h 2537128"/>
                    <a:gd name="connsiteX89" fmla="*/ 1614499 w 5144786"/>
                    <a:gd name="connsiteY89" fmla="*/ 1714618 h 2537128"/>
                    <a:gd name="connsiteX90" fmla="*/ 1614499 w 5144786"/>
                    <a:gd name="connsiteY90" fmla="*/ 1733599 h 2537128"/>
                    <a:gd name="connsiteX91" fmla="*/ 1643738 w 5144786"/>
                    <a:gd name="connsiteY91" fmla="*/ 1733599 h 2537128"/>
                    <a:gd name="connsiteX92" fmla="*/ 1643738 w 5144786"/>
                    <a:gd name="connsiteY92" fmla="*/ 1755111 h 2537128"/>
                    <a:gd name="connsiteX93" fmla="*/ 1683147 w 5144786"/>
                    <a:gd name="connsiteY93" fmla="*/ 1755111 h 2537128"/>
                    <a:gd name="connsiteX94" fmla="*/ 1683147 w 5144786"/>
                    <a:gd name="connsiteY94" fmla="*/ 1771561 h 2537128"/>
                    <a:gd name="connsiteX95" fmla="*/ 1722556 w 5144786"/>
                    <a:gd name="connsiteY95" fmla="*/ 1771561 h 2537128"/>
                    <a:gd name="connsiteX96" fmla="*/ 1722556 w 5144786"/>
                    <a:gd name="connsiteY96" fmla="*/ 1832301 h 2537128"/>
                    <a:gd name="connsiteX97" fmla="*/ 1764508 w 5144786"/>
                    <a:gd name="connsiteY97" fmla="*/ 1832301 h 2537128"/>
                    <a:gd name="connsiteX98" fmla="*/ 1764508 w 5144786"/>
                    <a:gd name="connsiteY98" fmla="*/ 1879120 h 2537128"/>
                    <a:gd name="connsiteX99" fmla="*/ 1852225 w 5144786"/>
                    <a:gd name="connsiteY99" fmla="*/ 1879120 h 2537128"/>
                    <a:gd name="connsiteX100" fmla="*/ 1852225 w 5144786"/>
                    <a:gd name="connsiteY100" fmla="*/ 1915817 h 2537128"/>
                    <a:gd name="connsiteX101" fmla="*/ 1873836 w 5144786"/>
                    <a:gd name="connsiteY101" fmla="*/ 1915817 h 2537128"/>
                    <a:gd name="connsiteX102" fmla="*/ 1873836 w 5144786"/>
                    <a:gd name="connsiteY102" fmla="*/ 1961371 h 2537128"/>
                    <a:gd name="connsiteX103" fmla="*/ 1952654 w 5144786"/>
                    <a:gd name="connsiteY103" fmla="*/ 1961371 h 2537128"/>
                    <a:gd name="connsiteX104" fmla="*/ 1952654 w 5144786"/>
                    <a:gd name="connsiteY104" fmla="*/ 2003130 h 2537128"/>
                    <a:gd name="connsiteX105" fmla="*/ 1990792 w 5144786"/>
                    <a:gd name="connsiteY105" fmla="*/ 2003130 h 2537128"/>
                    <a:gd name="connsiteX106" fmla="*/ 1990792 w 5144786"/>
                    <a:gd name="connsiteY106" fmla="*/ 2020845 h 2537128"/>
                    <a:gd name="connsiteX107" fmla="*/ 2004776 w 5144786"/>
                    <a:gd name="connsiteY107" fmla="*/ 2020845 h 2537128"/>
                    <a:gd name="connsiteX108" fmla="*/ 2004776 w 5144786"/>
                    <a:gd name="connsiteY108" fmla="*/ 2043623 h 2537128"/>
                    <a:gd name="connsiteX109" fmla="*/ 2044185 w 5144786"/>
                    <a:gd name="connsiteY109" fmla="*/ 2043623 h 2537128"/>
                    <a:gd name="connsiteX110" fmla="*/ 2044185 w 5144786"/>
                    <a:gd name="connsiteY110" fmla="*/ 2060073 h 2537128"/>
                    <a:gd name="connsiteX111" fmla="*/ 2058169 w 5144786"/>
                    <a:gd name="connsiteY111" fmla="*/ 2060073 h 2537128"/>
                    <a:gd name="connsiteX112" fmla="*/ 2058169 w 5144786"/>
                    <a:gd name="connsiteY112" fmla="*/ 2103096 h 2537128"/>
                    <a:gd name="connsiteX113" fmla="*/ 2114104 w 5144786"/>
                    <a:gd name="connsiteY113" fmla="*/ 2103096 h 2537128"/>
                    <a:gd name="connsiteX114" fmla="*/ 2114104 w 5144786"/>
                    <a:gd name="connsiteY114" fmla="*/ 2148651 h 2537128"/>
                    <a:gd name="connsiteX115" fmla="*/ 2407765 w 5144786"/>
                    <a:gd name="connsiteY115" fmla="*/ 2148651 h 2537128"/>
                    <a:gd name="connsiteX116" fmla="*/ 2407765 w 5144786"/>
                    <a:gd name="connsiteY116" fmla="*/ 2206859 h 2537128"/>
                    <a:gd name="connsiteX117" fmla="*/ 2529806 w 5144786"/>
                    <a:gd name="connsiteY117" fmla="*/ 2206859 h 2537128"/>
                    <a:gd name="connsiteX118" fmla="*/ 2529806 w 5144786"/>
                    <a:gd name="connsiteY118" fmla="*/ 2260006 h 2537128"/>
                    <a:gd name="connsiteX119" fmla="*/ 2627693 w 5144786"/>
                    <a:gd name="connsiteY119" fmla="*/ 2260006 h 2537128"/>
                    <a:gd name="connsiteX120" fmla="*/ 2627693 w 5144786"/>
                    <a:gd name="connsiteY120" fmla="*/ 2327072 h 2537128"/>
                    <a:gd name="connsiteX121" fmla="*/ 3009071 w 5144786"/>
                    <a:gd name="connsiteY121" fmla="*/ 2327072 h 2537128"/>
                    <a:gd name="connsiteX122" fmla="*/ 3009071 w 5144786"/>
                    <a:gd name="connsiteY122" fmla="*/ 2424508 h 2537128"/>
                    <a:gd name="connsiteX123" fmla="*/ 3123484 w 5144786"/>
                    <a:gd name="connsiteY123" fmla="*/ 2424508 h 2537128"/>
                    <a:gd name="connsiteX124" fmla="*/ 3123484 w 5144786"/>
                    <a:gd name="connsiteY124" fmla="*/ 2537129 h 2537128"/>
                    <a:gd name="connsiteX125" fmla="*/ 5144786 w 5144786"/>
                    <a:gd name="connsiteY125" fmla="*/ 2537129 h 25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5144786" h="2537128">
                      <a:moveTo>
                        <a:pt x="0" y="0"/>
                      </a:moveTo>
                      <a:lnTo>
                        <a:pt x="83903" y="0"/>
                      </a:lnTo>
                      <a:lnTo>
                        <a:pt x="83903" y="16450"/>
                      </a:lnTo>
                      <a:lnTo>
                        <a:pt x="125855" y="16450"/>
                      </a:lnTo>
                      <a:lnTo>
                        <a:pt x="125855" y="41758"/>
                      </a:lnTo>
                      <a:lnTo>
                        <a:pt x="163992" y="41758"/>
                      </a:lnTo>
                      <a:lnTo>
                        <a:pt x="163992" y="70862"/>
                      </a:lnTo>
                      <a:lnTo>
                        <a:pt x="200859" y="70862"/>
                      </a:lnTo>
                      <a:lnTo>
                        <a:pt x="200859" y="107559"/>
                      </a:lnTo>
                      <a:lnTo>
                        <a:pt x="280948" y="107559"/>
                      </a:lnTo>
                      <a:lnTo>
                        <a:pt x="280948" y="165768"/>
                      </a:lnTo>
                      <a:lnTo>
                        <a:pt x="292390" y="165768"/>
                      </a:lnTo>
                      <a:lnTo>
                        <a:pt x="292390" y="194872"/>
                      </a:lnTo>
                      <a:lnTo>
                        <a:pt x="357224" y="194872"/>
                      </a:lnTo>
                      <a:lnTo>
                        <a:pt x="357224" y="215118"/>
                      </a:lnTo>
                      <a:lnTo>
                        <a:pt x="371208" y="215118"/>
                      </a:lnTo>
                      <a:lnTo>
                        <a:pt x="371208" y="250549"/>
                      </a:lnTo>
                      <a:lnTo>
                        <a:pt x="453840" y="250549"/>
                      </a:lnTo>
                      <a:lnTo>
                        <a:pt x="453840" y="296104"/>
                      </a:lnTo>
                      <a:lnTo>
                        <a:pt x="498334" y="296104"/>
                      </a:lnTo>
                      <a:lnTo>
                        <a:pt x="498334" y="351781"/>
                      </a:lnTo>
                      <a:lnTo>
                        <a:pt x="556812" y="351781"/>
                      </a:lnTo>
                      <a:lnTo>
                        <a:pt x="556812" y="404928"/>
                      </a:lnTo>
                      <a:lnTo>
                        <a:pt x="606391" y="404928"/>
                      </a:lnTo>
                      <a:lnTo>
                        <a:pt x="606391" y="455544"/>
                      </a:lnTo>
                      <a:lnTo>
                        <a:pt x="625460" y="455544"/>
                      </a:lnTo>
                      <a:lnTo>
                        <a:pt x="625460" y="498568"/>
                      </a:lnTo>
                      <a:lnTo>
                        <a:pt x="671225" y="498568"/>
                      </a:lnTo>
                      <a:lnTo>
                        <a:pt x="671225" y="559307"/>
                      </a:lnTo>
                      <a:lnTo>
                        <a:pt x="705549" y="559307"/>
                      </a:lnTo>
                      <a:lnTo>
                        <a:pt x="705549" y="637762"/>
                      </a:lnTo>
                      <a:lnTo>
                        <a:pt x="746229" y="637762"/>
                      </a:lnTo>
                      <a:lnTo>
                        <a:pt x="746229" y="669397"/>
                      </a:lnTo>
                      <a:lnTo>
                        <a:pt x="784367" y="669397"/>
                      </a:lnTo>
                      <a:lnTo>
                        <a:pt x="784367" y="699767"/>
                      </a:lnTo>
                      <a:lnTo>
                        <a:pt x="807250" y="699767"/>
                      </a:lnTo>
                      <a:lnTo>
                        <a:pt x="807250" y="722544"/>
                      </a:lnTo>
                      <a:lnTo>
                        <a:pt x="822505" y="722544"/>
                      </a:lnTo>
                      <a:lnTo>
                        <a:pt x="822505" y="751648"/>
                      </a:lnTo>
                      <a:lnTo>
                        <a:pt x="832675" y="751648"/>
                      </a:lnTo>
                      <a:lnTo>
                        <a:pt x="832675" y="778222"/>
                      </a:lnTo>
                      <a:lnTo>
                        <a:pt x="854286" y="778222"/>
                      </a:lnTo>
                      <a:lnTo>
                        <a:pt x="854286" y="840226"/>
                      </a:lnTo>
                      <a:lnTo>
                        <a:pt x="869541" y="840226"/>
                      </a:lnTo>
                      <a:lnTo>
                        <a:pt x="869541" y="865534"/>
                      </a:lnTo>
                      <a:lnTo>
                        <a:pt x="888610" y="865534"/>
                      </a:lnTo>
                      <a:lnTo>
                        <a:pt x="888610" y="887046"/>
                      </a:lnTo>
                      <a:lnTo>
                        <a:pt x="902594" y="887046"/>
                      </a:lnTo>
                      <a:lnTo>
                        <a:pt x="902594" y="911089"/>
                      </a:lnTo>
                      <a:lnTo>
                        <a:pt x="920392" y="911089"/>
                      </a:lnTo>
                      <a:lnTo>
                        <a:pt x="920392" y="940193"/>
                      </a:lnTo>
                      <a:lnTo>
                        <a:pt x="936918" y="940193"/>
                      </a:lnTo>
                      <a:lnTo>
                        <a:pt x="936918" y="971828"/>
                      </a:lnTo>
                      <a:lnTo>
                        <a:pt x="964886" y="971828"/>
                      </a:lnTo>
                      <a:lnTo>
                        <a:pt x="964886" y="997136"/>
                      </a:lnTo>
                      <a:lnTo>
                        <a:pt x="983955" y="997136"/>
                      </a:lnTo>
                      <a:lnTo>
                        <a:pt x="983955" y="1055344"/>
                      </a:lnTo>
                      <a:lnTo>
                        <a:pt x="1019550" y="1055344"/>
                      </a:lnTo>
                      <a:lnTo>
                        <a:pt x="1019550" y="1112287"/>
                      </a:lnTo>
                      <a:lnTo>
                        <a:pt x="1028449" y="1112287"/>
                      </a:lnTo>
                      <a:lnTo>
                        <a:pt x="1028449" y="1126207"/>
                      </a:lnTo>
                      <a:lnTo>
                        <a:pt x="1041161" y="1126207"/>
                      </a:lnTo>
                      <a:lnTo>
                        <a:pt x="1041161" y="1173027"/>
                      </a:lnTo>
                      <a:lnTo>
                        <a:pt x="1053874" y="1173027"/>
                      </a:lnTo>
                      <a:lnTo>
                        <a:pt x="1053874" y="1289444"/>
                      </a:lnTo>
                      <a:lnTo>
                        <a:pt x="1070400" y="1289444"/>
                      </a:lnTo>
                      <a:lnTo>
                        <a:pt x="1070400" y="1343856"/>
                      </a:lnTo>
                      <a:lnTo>
                        <a:pt x="1093283" y="1343856"/>
                      </a:lnTo>
                      <a:lnTo>
                        <a:pt x="1093283" y="1372960"/>
                      </a:lnTo>
                      <a:lnTo>
                        <a:pt x="1108538" y="1372960"/>
                      </a:lnTo>
                      <a:lnTo>
                        <a:pt x="1108538" y="1426107"/>
                      </a:lnTo>
                      <a:lnTo>
                        <a:pt x="1178457" y="1426107"/>
                      </a:lnTo>
                      <a:lnTo>
                        <a:pt x="1178457" y="1442557"/>
                      </a:lnTo>
                      <a:lnTo>
                        <a:pt x="1200069" y="1442557"/>
                      </a:lnTo>
                      <a:lnTo>
                        <a:pt x="1200069" y="1470396"/>
                      </a:lnTo>
                      <a:lnTo>
                        <a:pt x="1240749" y="1470396"/>
                      </a:lnTo>
                      <a:lnTo>
                        <a:pt x="1240749" y="1490642"/>
                      </a:lnTo>
                      <a:lnTo>
                        <a:pt x="1263632" y="1490642"/>
                      </a:lnTo>
                      <a:lnTo>
                        <a:pt x="1263632" y="1534931"/>
                      </a:lnTo>
                      <a:lnTo>
                        <a:pt x="1358976" y="1534931"/>
                      </a:lnTo>
                      <a:lnTo>
                        <a:pt x="1358976" y="1564036"/>
                      </a:lnTo>
                      <a:lnTo>
                        <a:pt x="1440337" y="1564036"/>
                      </a:lnTo>
                      <a:lnTo>
                        <a:pt x="1440337" y="1612121"/>
                      </a:lnTo>
                      <a:lnTo>
                        <a:pt x="1472118" y="1612121"/>
                      </a:lnTo>
                      <a:lnTo>
                        <a:pt x="1472118" y="1641225"/>
                      </a:lnTo>
                      <a:lnTo>
                        <a:pt x="1498815" y="1641225"/>
                      </a:lnTo>
                      <a:lnTo>
                        <a:pt x="1498815" y="1677922"/>
                      </a:lnTo>
                      <a:lnTo>
                        <a:pt x="1511527" y="1677922"/>
                      </a:lnTo>
                      <a:lnTo>
                        <a:pt x="1511527" y="1714618"/>
                      </a:lnTo>
                      <a:lnTo>
                        <a:pt x="1614499" y="1714618"/>
                      </a:lnTo>
                      <a:lnTo>
                        <a:pt x="1614499" y="1733599"/>
                      </a:lnTo>
                      <a:lnTo>
                        <a:pt x="1643738" y="1733599"/>
                      </a:lnTo>
                      <a:lnTo>
                        <a:pt x="1643738" y="1755111"/>
                      </a:lnTo>
                      <a:lnTo>
                        <a:pt x="1683147" y="1755111"/>
                      </a:lnTo>
                      <a:lnTo>
                        <a:pt x="1683147" y="1771561"/>
                      </a:lnTo>
                      <a:lnTo>
                        <a:pt x="1722556" y="1771561"/>
                      </a:lnTo>
                      <a:lnTo>
                        <a:pt x="1722556" y="1832301"/>
                      </a:lnTo>
                      <a:lnTo>
                        <a:pt x="1764508" y="1832301"/>
                      </a:lnTo>
                      <a:lnTo>
                        <a:pt x="1764508" y="1879120"/>
                      </a:lnTo>
                      <a:lnTo>
                        <a:pt x="1852225" y="1879120"/>
                      </a:lnTo>
                      <a:lnTo>
                        <a:pt x="1852225" y="1915817"/>
                      </a:lnTo>
                      <a:lnTo>
                        <a:pt x="1873836" y="1915817"/>
                      </a:lnTo>
                      <a:lnTo>
                        <a:pt x="1873836" y="1961371"/>
                      </a:lnTo>
                      <a:lnTo>
                        <a:pt x="1952654" y="1961371"/>
                      </a:lnTo>
                      <a:lnTo>
                        <a:pt x="1952654" y="2003130"/>
                      </a:lnTo>
                      <a:lnTo>
                        <a:pt x="1990792" y="2003130"/>
                      </a:lnTo>
                      <a:lnTo>
                        <a:pt x="1990792" y="2020845"/>
                      </a:lnTo>
                      <a:lnTo>
                        <a:pt x="2004776" y="2020845"/>
                      </a:lnTo>
                      <a:lnTo>
                        <a:pt x="2004776" y="2043623"/>
                      </a:lnTo>
                      <a:lnTo>
                        <a:pt x="2044185" y="2043623"/>
                      </a:lnTo>
                      <a:lnTo>
                        <a:pt x="2044185" y="2060073"/>
                      </a:lnTo>
                      <a:lnTo>
                        <a:pt x="2058169" y="2060073"/>
                      </a:lnTo>
                      <a:lnTo>
                        <a:pt x="2058169" y="2103096"/>
                      </a:lnTo>
                      <a:lnTo>
                        <a:pt x="2114104" y="2103096"/>
                      </a:lnTo>
                      <a:lnTo>
                        <a:pt x="2114104" y="2148651"/>
                      </a:lnTo>
                      <a:lnTo>
                        <a:pt x="2407765" y="2148651"/>
                      </a:lnTo>
                      <a:lnTo>
                        <a:pt x="2407765" y="2206859"/>
                      </a:lnTo>
                      <a:lnTo>
                        <a:pt x="2529806" y="2206859"/>
                      </a:lnTo>
                      <a:lnTo>
                        <a:pt x="2529806" y="2260006"/>
                      </a:lnTo>
                      <a:lnTo>
                        <a:pt x="2627693" y="2260006"/>
                      </a:lnTo>
                      <a:lnTo>
                        <a:pt x="2627693" y="2327072"/>
                      </a:lnTo>
                      <a:lnTo>
                        <a:pt x="3009071" y="2327072"/>
                      </a:lnTo>
                      <a:lnTo>
                        <a:pt x="3009071" y="2424508"/>
                      </a:lnTo>
                      <a:lnTo>
                        <a:pt x="3123484" y="2424508"/>
                      </a:lnTo>
                      <a:lnTo>
                        <a:pt x="3123484" y="2537129"/>
                      </a:lnTo>
                      <a:lnTo>
                        <a:pt x="5144786" y="2537129"/>
                      </a:lnTo>
                    </a:path>
                  </a:pathLst>
                </a:cu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defTabSz="342900">
                    <a:buClrTx/>
                    <a:defRPr/>
                  </a:pPr>
                  <a:endParaRPr lang="en-US" sz="900" kern="1200" dirty="0">
                    <a:solidFill>
                      <a:srgbClr val="333333"/>
                    </a:solidFill>
                    <a:latin typeface="Open Sans"/>
                  </a:endParaRPr>
                </a:p>
              </p:txBody>
            </p:sp>
          </p:grpSp>
          <p:sp>
            <p:nvSpPr>
              <p:cNvPr id="456" name="TextBox 455">
                <a:extLst>
                  <a:ext uri="{FF2B5EF4-FFF2-40B4-BE49-F238E27FC236}">
                    <a16:creationId xmlns:a16="http://schemas.microsoft.com/office/drawing/2014/main" id="{3345276C-ED2E-CB56-AD2C-791AA56E8BA9}"/>
                  </a:ext>
                </a:extLst>
              </p:cNvPr>
              <p:cNvSpPr txBox="1"/>
              <p:nvPr/>
            </p:nvSpPr>
            <p:spPr>
              <a:xfrm>
                <a:off x="8310763" y="3080039"/>
                <a:ext cx="3177303" cy="261611"/>
              </a:xfrm>
              <a:prstGeom prst="rect">
                <a:avLst/>
              </a:prstGeom>
              <a:noFill/>
            </p:spPr>
            <p:txBody>
              <a:bodyPr wrap="square">
                <a:spAutoFit/>
              </a:bodyPr>
              <a:lstStyle/>
              <a:p>
                <a:pPr marL="342900" lvl="1" algn="r" defTabSz="342900">
                  <a:spcBef>
                    <a:spcPts val="900"/>
                  </a:spcBef>
                  <a:buClrTx/>
                  <a:defRPr/>
                </a:pPr>
                <a:r>
                  <a:rPr lang="en-US" sz="675" i="1" kern="1200" dirty="0">
                    <a:solidFill>
                      <a:srgbClr val="333333"/>
                    </a:solidFill>
                    <a:latin typeface="Open Sans"/>
                    <a:ea typeface="+mn-ea"/>
                    <a:cs typeface="+mn-cs"/>
                  </a:rPr>
                  <a:t>Median follow-up: </a:t>
                </a:r>
                <a:r>
                  <a:rPr lang="en-US" sz="675" kern="1200" dirty="0">
                    <a:solidFill>
                      <a:srgbClr val="333333"/>
                    </a:solidFill>
                    <a:latin typeface="Open Sans"/>
                    <a:ea typeface="+mn-ea"/>
                    <a:cs typeface="+mn-cs"/>
                  </a:rPr>
                  <a:t>15.9 months</a:t>
                </a:r>
                <a:endParaRPr lang="en-US" sz="675" kern="1200" baseline="30000" dirty="0">
                  <a:solidFill>
                    <a:srgbClr val="333333"/>
                  </a:solidFill>
                  <a:latin typeface="Open Sans"/>
                  <a:ea typeface="+mn-ea"/>
                  <a:cs typeface="+mn-cs"/>
                </a:endParaRPr>
              </a:p>
            </p:txBody>
          </p:sp>
        </p:grpSp>
      </p:grpSp>
      <p:sp>
        <p:nvSpPr>
          <p:cNvPr id="403" name="Rectangle: Rounded Corners 402">
            <a:extLst>
              <a:ext uri="{FF2B5EF4-FFF2-40B4-BE49-F238E27FC236}">
                <a16:creationId xmlns:a16="http://schemas.microsoft.com/office/drawing/2014/main" id="{6D50D74E-8231-888A-224B-7F493998A467}"/>
              </a:ext>
            </a:extLst>
          </p:cNvPr>
          <p:cNvSpPr>
            <a:spLocks noChangeAspect="1"/>
          </p:cNvSpPr>
          <p:nvPr/>
        </p:nvSpPr>
        <p:spPr>
          <a:xfrm>
            <a:off x="500139" y="1391584"/>
            <a:ext cx="892520" cy="2037678"/>
          </a:xfrm>
          <a:prstGeom prst="roundRect">
            <a:avLst>
              <a:gd name="adj" fmla="val 9571"/>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a:spcBef>
                <a:spcPts val="225"/>
              </a:spcBef>
              <a:buClrTx/>
              <a:defRPr/>
            </a:pPr>
            <a:r>
              <a:rPr lang="en-US" sz="750" b="1" kern="1200" dirty="0">
                <a:solidFill>
                  <a:srgbClr val="333333"/>
                </a:solidFill>
                <a:latin typeface="Open Sans"/>
              </a:rPr>
              <a:t>Key eligibility criteria</a:t>
            </a:r>
          </a:p>
          <a:p>
            <a:pPr marL="108000" indent="-108000" defTabSz="342900">
              <a:spcBef>
                <a:spcPts val="225"/>
              </a:spcBef>
              <a:buClrTx/>
              <a:buFont typeface="Arial" panose="020B0604020202020204" pitchFamily="34" charset="0"/>
              <a:buChar char="•"/>
              <a:defRPr/>
            </a:pPr>
            <a:r>
              <a:rPr lang="en-US" sz="600" kern="1200" dirty="0">
                <a:solidFill>
                  <a:srgbClr val="333333"/>
                </a:solidFill>
                <a:latin typeface="Open Sans"/>
              </a:rPr>
              <a:t>Age ≥18 years </a:t>
            </a:r>
          </a:p>
          <a:p>
            <a:pPr marL="108000" indent="-108000" defTabSz="342900">
              <a:spcBef>
                <a:spcPts val="225"/>
              </a:spcBef>
              <a:buClrTx/>
              <a:buFont typeface="Arial" panose="020B0604020202020204" pitchFamily="34" charset="0"/>
              <a:buChar char="•"/>
              <a:defRPr/>
            </a:pPr>
            <a:r>
              <a:rPr lang="en-US" sz="600" kern="1200" dirty="0">
                <a:solidFill>
                  <a:srgbClr val="333333"/>
                </a:solidFill>
                <a:latin typeface="Open Sans"/>
              </a:rPr>
              <a:t>Metastatic or unresectable UC</a:t>
            </a:r>
          </a:p>
          <a:p>
            <a:pPr marL="108000" indent="-108000" defTabSz="342900">
              <a:spcBef>
                <a:spcPts val="225"/>
              </a:spcBef>
              <a:buClrTx/>
              <a:buFont typeface="Arial" panose="020B0604020202020204" pitchFamily="34" charset="0"/>
              <a:buChar char="•"/>
              <a:defRPr/>
            </a:pPr>
            <a:r>
              <a:rPr lang="en-US" sz="600" kern="1200" dirty="0">
                <a:solidFill>
                  <a:srgbClr val="333333"/>
                </a:solidFill>
                <a:latin typeface="Open Sans"/>
              </a:rPr>
              <a:t>Confirmed disease progression</a:t>
            </a:r>
          </a:p>
          <a:p>
            <a:pPr marL="108000" indent="-108000" defTabSz="342900">
              <a:spcBef>
                <a:spcPts val="225"/>
              </a:spcBef>
              <a:buClrTx/>
              <a:buFont typeface="Arial" panose="020B0604020202020204" pitchFamily="34" charset="0"/>
              <a:buChar char="•"/>
              <a:defRPr/>
            </a:pPr>
            <a:r>
              <a:rPr lang="en-US" sz="600" kern="1200" dirty="0">
                <a:solidFill>
                  <a:srgbClr val="333333"/>
                </a:solidFill>
                <a:latin typeface="Open Sans"/>
              </a:rPr>
              <a:t>Prior tx with anti–PD-(L)1</a:t>
            </a:r>
          </a:p>
          <a:p>
            <a:pPr marL="108000" indent="-108000" defTabSz="342900">
              <a:spcBef>
                <a:spcPts val="225"/>
              </a:spcBef>
              <a:buClrTx/>
              <a:buFont typeface="Arial" panose="020B0604020202020204" pitchFamily="34" charset="0"/>
              <a:buChar char="•"/>
              <a:defRPr/>
            </a:pPr>
            <a:r>
              <a:rPr lang="en-US" sz="600" kern="1200" dirty="0">
                <a:solidFill>
                  <a:srgbClr val="333333"/>
                </a:solidFill>
                <a:latin typeface="Open Sans"/>
              </a:rPr>
              <a:t>1-2 lines of systemic tx </a:t>
            </a:r>
          </a:p>
          <a:p>
            <a:pPr marL="108000" indent="-108000" defTabSz="342900">
              <a:spcBef>
                <a:spcPts val="225"/>
              </a:spcBef>
              <a:buClrTx/>
              <a:buFont typeface="Arial" panose="020B0604020202020204" pitchFamily="34" charset="0"/>
              <a:buChar char="•"/>
              <a:defRPr/>
            </a:pPr>
            <a:r>
              <a:rPr lang="en-US" sz="600" kern="1200" dirty="0">
                <a:solidFill>
                  <a:srgbClr val="333333"/>
                </a:solidFill>
                <a:latin typeface="Open Sans"/>
              </a:rPr>
              <a:t>Select </a:t>
            </a:r>
            <a:r>
              <a:rPr lang="en-US" sz="600" i="1" kern="1200" dirty="0">
                <a:solidFill>
                  <a:srgbClr val="333333"/>
                </a:solidFill>
                <a:latin typeface="Open Sans"/>
              </a:rPr>
              <a:t>FGFR3/2alt</a:t>
            </a:r>
            <a:r>
              <a:rPr lang="en-US" sz="600" kern="1200" dirty="0">
                <a:solidFill>
                  <a:srgbClr val="333333"/>
                </a:solidFill>
                <a:latin typeface="Open Sans"/>
              </a:rPr>
              <a:t> (mutation/</a:t>
            </a:r>
            <a:br>
              <a:rPr lang="en-US" sz="600" kern="1200" dirty="0">
                <a:solidFill>
                  <a:srgbClr val="333333"/>
                </a:solidFill>
                <a:latin typeface="Open Sans"/>
              </a:rPr>
            </a:br>
            <a:r>
              <a:rPr lang="en-US" sz="600" kern="1200" dirty="0">
                <a:solidFill>
                  <a:srgbClr val="333333"/>
                </a:solidFill>
                <a:latin typeface="Open Sans"/>
              </a:rPr>
              <a:t>fusion)</a:t>
            </a:r>
            <a:r>
              <a:rPr lang="en-US" sz="600" kern="1200" baseline="30000" dirty="0">
                <a:solidFill>
                  <a:srgbClr val="333333"/>
                </a:solidFill>
                <a:latin typeface="Open Sans"/>
              </a:rPr>
              <a:t>a</a:t>
            </a:r>
            <a:r>
              <a:rPr lang="en-US" sz="600" kern="1200" baseline="30000" dirty="0">
                <a:solidFill>
                  <a:srgbClr val="FF0000"/>
                </a:solidFill>
                <a:latin typeface="Open Sans"/>
              </a:rPr>
              <a:t> </a:t>
            </a:r>
          </a:p>
          <a:p>
            <a:pPr marL="108000" indent="-108000" defTabSz="342900">
              <a:spcBef>
                <a:spcPts val="225"/>
              </a:spcBef>
              <a:buClrTx/>
              <a:buFont typeface="Arial" panose="020B0604020202020204" pitchFamily="34" charset="0"/>
              <a:buChar char="•"/>
              <a:defRPr/>
            </a:pPr>
            <a:r>
              <a:rPr lang="en-US" sz="600" kern="1200" dirty="0">
                <a:solidFill>
                  <a:srgbClr val="333333"/>
                </a:solidFill>
                <a:latin typeface="Open Sans"/>
              </a:rPr>
              <a:t>ECOG PS 0-2</a:t>
            </a:r>
          </a:p>
        </p:txBody>
      </p:sp>
    </p:spTree>
    <p:extLst>
      <p:ext uri="{BB962C8B-B14F-4D97-AF65-F5344CB8AC3E}">
        <p14:creationId xmlns:p14="http://schemas.microsoft.com/office/powerpoint/2010/main" val="41369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2"/>
                                        </p:tgtEl>
                                        <p:attrNameLst>
                                          <p:attrName>style.visibility</p:attrName>
                                        </p:attrNameLst>
                                      </p:cBhvr>
                                      <p:to>
                                        <p:strVal val="visible"/>
                                      </p:to>
                                    </p:set>
                                    <p:animEffect transition="in" filter="fade">
                                      <p:cBhvr>
                                        <p:cTn id="7" dur="500"/>
                                        <p:tgtEl>
                                          <p:spTgt spid="4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5"/>
                                        </p:tgtEl>
                                        <p:attrNameLst>
                                          <p:attrName>style.visibility</p:attrName>
                                        </p:attrNameLst>
                                      </p:cBhvr>
                                      <p:to>
                                        <p:strVal val="visible"/>
                                      </p:to>
                                    </p:set>
                                    <p:animEffect transition="in" filter="fade">
                                      <p:cBhvr>
                                        <p:cTn id="10" dur="500"/>
                                        <p:tgtEl>
                                          <p:spTgt spid="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83BA5-009E-0C2A-BE7D-6094AB80FC7E}"/>
              </a:ext>
            </a:extLst>
          </p:cNvPr>
          <p:cNvSpPr>
            <a:spLocks noGrp="1"/>
          </p:cNvSpPr>
          <p:nvPr>
            <p:ph type="title"/>
          </p:nvPr>
        </p:nvSpPr>
        <p:spPr/>
        <p:txBody>
          <a:bodyPr>
            <a:normAutofit fontScale="90000"/>
          </a:bodyPr>
          <a:lstStyle/>
          <a:p>
            <a:r>
              <a:rPr lang="en-US" sz="1800" dirty="0"/>
              <a:t>Phase 3 THOR Study: Erdafitinib Versus Pembrolizumab </a:t>
            </a:r>
            <a:br>
              <a:rPr lang="en-US" sz="1800" dirty="0"/>
            </a:br>
            <a:r>
              <a:rPr lang="en-US" sz="1800" dirty="0"/>
              <a:t>in Patients With Metastatic Urothelial Carcinoma and Select </a:t>
            </a:r>
            <a:r>
              <a:rPr lang="en-US" sz="1800" i="1" dirty="0"/>
              <a:t>FGFR</a:t>
            </a:r>
            <a:r>
              <a:rPr lang="en-US" sz="1800" dirty="0"/>
              <a:t> Alterations</a:t>
            </a:r>
          </a:p>
        </p:txBody>
      </p:sp>
      <p:sp>
        <p:nvSpPr>
          <p:cNvPr id="4" name="Slide Number Placeholder 3">
            <a:extLst>
              <a:ext uri="{FF2B5EF4-FFF2-40B4-BE49-F238E27FC236}">
                <a16:creationId xmlns:a16="http://schemas.microsoft.com/office/drawing/2014/main" id="{DF26AE85-63DE-CA73-2AE3-CC8667EC24BA}"/>
              </a:ext>
            </a:extLst>
          </p:cNvPr>
          <p:cNvSpPr>
            <a:spLocks noGrp="1"/>
          </p:cNvSpPr>
          <p:nvPr>
            <p:ph type="sldNum" sz="quarter" idx="12"/>
          </p:nvPr>
        </p:nvSpPr>
        <p:spPr/>
        <p:txBody>
          <a:bodyPr/>
          <a:lstStyle/>
          <a:p>
            <a:pPr algn="r" defTabSz="342900">
              <a:buClrTx/>
              <a:defRPr/>
            </a:pPr>
            <a:fld id="{89EC47FE-8A01-4867-B742-54144C5B6A63}" type="slidenum">
              <a:rPr lang="en-US" sz="825" b="1" kern="1200">
                <a:solidFill>
                  <a:srgbClr val="333333"/>
                </a:solidFill>
                <a:latin typeface="Open Sans"/>
                <a:ea typeface="+mn-ea"/>
                <a:cs typeface="+mn-cs"/>
              </a:rPr>
              <a:pPr algn="r" defTabSz="342900">
                <a:buClrTx/>
                <a:defRPr/>
              </a:pPr>
              <a:t>75</a:t>
            </a:fld>
            <a:endParaRPr lang="en-US" sz="825" b="1" kern="1200" dirty="0">
              <a:solidFill>
                <a:srgbClr val="333333"/>
              </a:solidFill>
              <a:latin typeface="Open Sans"/>
              <a:ea typeface="+mn-ea"/>
              <a:cs typeface="+mn-cs"/>
            </a:endParaRPr>
          </a:p>
        </p:txBody>
      </p:sp>
      <p:sp>
        <p:nvSpPr>
          <p:cNvPr id="5" name="Footer Placeholder 4">
            <a:extLst>
              <a:ext uri="{FF2B5EF4-FFF2-40B4-BE49-F238E27FC236}">
                <a16:creationId xmlns:a16="http://schemas.microsoft.com/office/drawing/2014/main" id="{B9FE7685-D86B-52A1-2471-D707C1CADDBA}"/>
              </a:ext>
            </a:extLst>
          </p:cNvPr>
          <p:cNvSpPr>
            <a:spLocks noGrp="1"/>
          </p:cNvSpPr>
          <p:nvPr>
            <p:ph type="ftr" sz="quarter" idx="3"/>
          </p:nvPr>
        </p:nvSpPr>
        <p:spPr>
          <a:xfrm>
            <a:off x="355597" y="6387133"/>
            <a:ext cx="10473747" cy="314298"/>
          </a:xfrm>
          <a:prstGeom prst="rect">
            <a:avLst/>
          </a:prstGeom>
        </p:spPr>
        <p:txBody>
          <a:bodyPr vert="horz" lIns="90000" tIns="0" rIns="90000" bIns="0" rtlCol="0" anchor="b" anchorCtr="0"/>
          <a:lstStyle>
            <a:defPPr>
              <a:defRPr lang="en-US"/>
            </a:defPPr>
            <a:lvl1pPr marL="0" algn="l" defTabSz="914400" rtl="0" eaLnBrk="1" latinLnBrk="0" hangingPunct="1">
              <a:lnSpc>
                <a:spcPct val="100000"/>
              </a:lnSpc>
              <a:spcAft>
                <a:spcPts val="0"/>
              </a:spcAft>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buClrTx/>
              <a:defRPr/>
            </a:pPr>
            <a:endParaRPr lang="en-US" sz="600" kern="1200" dirty="0">
              <a:solidFill>
                <a:srgbClr val="333333"/>
              </a:solidFill>
              <a:latin typeface="Open Sans"/>
              <a:ea typeface="+mn-ea"/>
              <a:cs typeface="+mn-cs"/>
            </a:endParaRPr>
          </a:p>
        </p:txBody>
      </p:sp>
      <p:sp>
        <p:nvSpPr>
          <p:cNvPr id="6" name="Rectangle 5">
            <a:extLst>
              <a:ext uri="{FF2B5EF4-FFF2-40B4-BE49-F238E27FC236}">
                <a16:creationId xmlns:a16="http://schemas.microsoft.com/office/drawing/2014/main" id="{6DDFA190-7724-B174-5309-FA8202AF1AE3}"/>
              </a:ext>
            </a:extLst>
          </p:cNvPr>
          <p:cNvSpPr/>
          <p:nvPr/>
        </p:nvSpPr>
        <p:spPr>
          <a:xfrm>
            <a:off x="254804" y="1214261"/>
            <a:ext cx="8634393" cy="2631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dirty="0">
              <a:solidFill>
                <a:srgbClr val="FFFFFF"/>
              </a:solidFill>
              <a:latin typeface="Open Sans"/>
            </a:endParaRPr>
          </a:p>
        </p:txBody>
      </p:sp>
      <p:sp>
        <p:nvSpPr>
          <p:cNvPr id="7" name="Rectangle: Rounded Corners 6">
            <a:extLst>
              <a:ext uri="{FF2B5EF4-FFF2-40B4-BE49-F238E27FC236}">
                <a16:creationId xmlns:a16="http://schemas.microsoft.com/office/drawing/2014/main" id="{8529296F-7B33-7518-5D79-73DD96EF2E6E}"/>
              </a:ext>
            </a:extLst>
          </p:cNvPr>
          <p:cNvSpPr>
            <a:spLocks noChangeAspect="1"/>
          </p:cNvSpPr>
          <p:nvPr/>
        </p:nvSpPr>
        <p:spPr>
          <a:xfrm>
            <a:off x="417574" y="1598938"/>
            <a:ext cx="1635512" cy="1566861"/>
          </a:xfrm>
          <a:prstGeom prst="roundRect">
            <a:avLst>
              <a:gd name="adj" fmla="val 9571"/>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342900">
              <a:buClrTx/>
              <a:defRPr/>
            </a:pPr>
            <a:r>
              <a:rPr lang="en-US" sz="975" b="1" kern="1200" dirty="0">
                <a:solidFill>
                  <a:srgbClr val="333333"/>
                </a:solidFill>
                <a:latin typeface="Open Sans"/>
              </a:rPr>
              <a:t>Key eligibility criteria</a:t>
            </a:r>
          </a:p>
          <a:p>
            <a:pPr marL="108000" indent="-108000" defTabSz="342900">
              <a:spcBef>
                <a:spcPts val="225"/>
              </a:spcBef>
              <a:buClrTx/>
              <a:buFont typeface="Arial" panose="020B0604020202020204" pitchFamily="34" charset="0"/>
              <a:buChar char="•"/>
              <a:defRPr/>
            </a:pPr>
            <a:r>
              <a:rPr lang="en-US" sz="825" kern="1200" dirty="0">
                <a:solidFill>
                  <a:srgbClr val="333333"/>
                </a:solidFill>
                <a:latin typeface="Open Sans"/>
              </a:rPr>
              <a:t>Age ≥18 years </a:t>
            </a:r>
          </a:p>
          <a:p>
            <a:pPr marL="108000" indent="-108000" defTabSz="342900">
              <a:spcBef>
                <a:spcPts val="225"/>
              </a:spcBef>
              <a:buClrTx/>
              <a:buFont typeface="Arial" panose="020B0604020202020204" pitchFamily="34" charset="0"/>
              <a:buChar char="•"/>
              <a:defRPr/>
            </a:pPr>
            <a:r>
              <a:rPr lang="en-US" sz="825" kern="1200" dirty="0">
                <a:solidFill>
                  <a:srgbClr val="333333"/>
                </a:solidFill>
                <a:latin typeface="Open Sans"/>
              </a:rPr>
              <a:t>Metastatic or unresectable UC</a:t>
            </a:r>
          </a:p>
          <a:p>
            <a:pPr marL="108000" indent="-108000" defTabSz="342900">
              <a:spcBef>
                <a:spcPts val="225"/>
              </a:spcBef>
              <a:buClrTx/>
              <a:buFont typeface="Arial" panose="020B0604020202020204" pitchFamily="34" charset="0"/>
              <a:buChar char="•"/>
              <a:defRPr/>
            </a:pPr>
            <a:r>
              <a:rPr lang="en-US" sz="825" kern="1200" dirty="0">
                <a:solidFill>
                  <a:srgbClr val="333333"/>
                </a:solidFill>
                <a:latin typeface="Open Sans"/>
              </a:rPr>
              <a:t>Confirmed disease progression on 1 prior tx</a:t>
            </a:r>
          </a:p>
          <a:p>
            <a:pPr marL="108000" indent="-108000" defTabSz="342900">
              <a:spcBef>
                <a:spcPts val="225"/>
              </a:spcBef>
              <a:buClrTx/>
              <a:buFont typeface="Arial" panose="020B0604020202020204" pitchFamily="34" charset="0"/>
              <a:buChar char="•"/>
              <a:defRPr/>
            </a:pPr>
            <a:r>
              <a:rPr lang="en-US" sz="825" kern="1200" dirty="0">
                <a:solidFill>
                  <a:srgbClr val="333333"/>
                </a:solidFill>
                <a:latin typeface="Open Sans"/>
              </a:rPr>
              <a:t>Naive to anti–PD-(L)1 tx</a:t>
            </a:r>
          </a:p>
          <a:p>
            <a:pPr marL="108000" indent="-108000" defTabSz="342900">
              <a:spcBef>
                <a:spcPts val="225"/>
              </a:spcBef>
              <a:buClrTx/>
              <a:buFont typeface="Arial" panose="020B0604020202020204" pitchFamily="34" charset="0"/>
              <a:buChar char="•"/>
              <a:defRPr/>
            </a:pPr>
            <a:r>
              <a:rPr lang="en-US" sz="825" kern="1200" dirty="0">
                <a:solidFill>
                  <a:srgbClr val="333333"/>
                </a:solidFill>
                <a:latin typeface="Open Sans"/>
              </a:rPr>
              <a:t>Select </a:t>
            </a:r>
            <a:r>
              <a:rPr lang="en-US" sz="825" i="1" kern="1200" dirty="0">
                <a:solidFill>
                  <a:srgbClr val="333333"/>
                </a:solidFill>
                <a:latin typeface="Open Sans"/>
              </a:rPr>
              <a:t>FGFR3/2alt</a:t>
            </a:r>
            <a:r>
              <a:rPr lang="en-US" sz="825" kern="1200" dirty="0">
                <a:solidFill>
                  <a:srgbClr val="333333"/>
                </a:solidFill>
                <a:latin typeface="Open Sans"/>
              </a:rPr>
              <a:t> (mutation/fusion)</a:t>
            </a:r>
            <a:r>
              <a:rPr lang="en-US" sz="825" kern="1200" baseline="30000" dirty="0">
                <a:solidFill>
                  <a:srgbClr val="333333"/>
                </a:solidFill>
                <a:latin typeface="Open Sans"/>
              </a:rPr>
              <a:t>a</a:t>
            </a:r>
            <a:r>
              <a:rPr lang="en-US" sz="825" kern="1200" baseline="30000" dirty="0">
                <a:solidFill>
                  <a:srgbClr val="FF0000"/>
                </a:solidFill>
                <a:latin typeface="Open Sans"/>
              </a:rPr>
              <a:t> </a:t>
            </a:r>
          </a:p>
          <a:p>
            <a:pPr marL="108000" indent="-108000" defTabSz="342900">
              <a:spcBef>
                <a:spcPts val="225"/>
              </a:spcBef>
              <a:buClrTx/>
              <a:buFont typeface="Arial" panose="020B0604020202020204" pitchFamily="34" charset="0"/>
              <a:buChar char="•"/>
              <a:defRPr/>
            </a:pPr>
            <a:r>
              <a:rPr lang="en-US" sz="825" kern="1200" dirty="0">
                <a:solidFill>
                  <a:srgbClr val="333333"/>
                </a:solidFill>
                <a:latin typeface="Open Sans"/>
              </a:rPr>
              <a:t>ECOG PS 0-2</a:t>
            </a:r>
          </a:p>
        </p:txBody>
      </p:sp>
      <p:sp>
        <p:nvSpPr>
          <p:cNvPr id="8" name="Rectangle: Rounded Corners 7">
            <a:extLst>
              <a:ext uri="{FF2B5EF4-FFF2-40B4-BE49-F238E27FC236}">
                <a16:creationId xmlns:a16="http://schemas.microsoft.com/office/drawing/2014/main" id="{E3E8D497-A2BC-C762-868E-A3D9B597A755}"/>
              </a:ext>
            </a:extLst>
          </p:cNvPr>
          <p:cNvSpPr>
            <a:spLocks noChangeAspect="1"/>
          </p:cNvSpPr>
          <p:nvPr/>
        </p:nvSpPr>
        <p:spPr>
          <a:xfrm>
            <a:off x="2963959" y="1656088"/>
            <a:ext cx="3267489" cy="702000"/>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r>
              <a:rPr lang="en-US" sz="1050" b="1" kern="1200" dirty="0">
                <a:solidFill>
                  <a:srgbClr val="FFFFFF"/>
                </a:solidFill>
                <a:latin typeface="Open Sans"/>
              </a:rPr>
              <a:t>Erdafitinib</a:t>
            </a:r>
            <a:br>
              <a:rPr lang="en-US" sz="975" b="1" kern="1200" dirty="0">
                <a:solidFill>
                  <a:srgbClr val="FFFFFF"/>
                </a:solidFill>
                <a:latin typeface="Open Sans"/>
              </a:rPr>
            </a:br>
            <a:r>
              <a:rPr lang="en-US" sz="900" b="1" kern="1200" dirty="0">
                <a:solidFill>
                  <a:srgbClr val="FFFFFF"/>
                </a:solidFill>
                <a:latin typeface="Open Sans"/>
              </a:rPr>
              <a:t>(n=175)</a:t>
            </a:r>
            <a:br>
              <a:rPr lang="en-US" sz="900" b="1" kern="1200" dirty="0">
                <a:solidFill>
                  <a:srgbClr val="FFFFFF"/>
                </a:solidFill>
                <a:latin typeface="Open Sans"/>
              </a:rPr>
            </a:br>
            <a:r>
              <a:rPr lang="en-US" sz="900" kern="1200" dirty="0">
                <a:solidFill>
                  <a:srgbClr val="FFFFFF"/>
                </a:solidFill>
                <a:latin typeface="Open Sans"/>
              </a:rPr>
              <a:t>Once-daily erdafitinib 8 mg with </a:t>
            </a:r>
            <a:br>
              <a:rPr lang="en-US" sz="900" kern="1200" dirty="0">
                <a:solidFill>
                  <a:srgbClr val="FFFFFF"/>
                </a:solidFill>
                <a:latin typeface="Open Sans"/>
              </a:rPr>
            </a:br>
            <a:r>
              <a:rPr lang="en-US" sz="900" kern="1200" dirty="0">
                <a:solidFill>
                  <a:srgbClr val="FFFFFF"/>
                </a:solidFill>
                <a:latin typeface="Open Sans"/>
              </a:rPr>
              <a:t>pharmacodynamically guided uptitration to 9 mg</a:t>
            </a:r>
          </a:p>
        </p:txBody>
      </p:sp>
      <p:sp>
        <p:nvSpPr>
          <p:cNvPr id="9" name="Rectangle: Rounded Corners 8">
            <a:extLst>
              <a:ext uri="{FF2B5EF4-FFF2-40B4-BE49-F238E27FC236}">
                <a16:creationId xmlns:a16="http://schemas.microsoft.com/office/drawing/2014/main" id="{1AC61507-E492-E950-5B34-4B1EFC546B3C}"/>
              </a:ext>
            </a:extLst>
          </p:cNvPr>
          <p:cNvSpPr>
            <a:spLocks noChangeAspect="1"/>
          </p:cNvSpPr>
          <p:nvPr/>
        </p:nvSpPr>
        <p:spPr>
          <a:xfrm>
            <a:off x="2963959" y="2463799"/>
            <a:ext cx="3267488" cy="70200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r>
              <a:rPr lang="en-US" sz="1050" b="1" kern="1200" dirty="0">
                <a:solidFill>
                  <a:srgbClr val="FFFFFF"/>
                </a:solidFill>
                <a:latin typeface="Open Sans"/>
              </a:rPr>
              <a:t>Pembrolizumab</a:t>
            </a:r>
            <a:br>
              <a:rPr lang="en-US" sz="975" b="1" kern="1200" baseline="30000" dirty="0">
                <a:solidFill>
                  <a:srgbClr val="FFFFFF"/>
                </a:solidFill>
                <a:latin typeface="Open Sans"/>
              </a:rPr>
            </a:br>
            <a:r>
              <a:rPr lang="en-US" sz="900" b="1" kern="1200" dirty="0">
                <a:solidFill>
                  <a:srgbClr val="FFFFFF"/>
                </a:solidFill>
                <a:latin typeface="Open Sans"/>
              </a:rPr>
              <a:t>(n=176)</a:t>
            </a:r>
          </a:p>
          <a:p>
            <a:pPr algn="ctr" defTabSz="342900">
              <a:buClrTx/>
              <a:defRPr/>
            </a:pPr>
            <a:r>
              <a:rPr lang="en-US" sz="900" kern="1200" dirty="0">
                <a:solidFill>
                  <a:srgbClr val="FFFFFF"/>
                </a:solidFill>
                <a:latin typeface="Open Sans"/>
              </a:rPr>
              <a:t>200 mg once every 3 weeks</a:t>
            </a:r>
            <a:endParaRPr lang="en-US" sz="900" strike="sngStrike" kern="1200" baseline="30000" dirty="0">
              <a:solidFill>
                <a:srgbClr val="333333"/>
              </a:solidFill>
              <a:highlight>
                <a:srgbClr val="FFFF00"/>
              </a:highlight>
              <a:latin typeface="Open Sans"/>
            </a:endParaRPr>
          </a:p>
        </p:txBody>
      </p:sp>
      <p:cxnSp>
        <p:nvCxnSpPr>
          <p:cNvPr id="11" name="Straight Arrow Connector 10">
            <a:extLst>
              <a:ext uri="{FF2B5EF4-FFF2-40B4-BE49-F238E27FC236}">
                <a16:creationId xmlns:a16="http://schemas.microsoft.com/office/drawing/2014/main" id="{62C383A5-B798-CAC1-E0FE-B95DEA8F2DE1}"/>
              </a:ext>
            </a:extLst>
          </p:cNvPr>
          <p:cNvCxnSpPr>
            <a:cxnSpLocks/>
          </p:cNvCxnSpPr>
          <p:nvPr/>
        </p:nvCxnSpPr>
        <p:spPr>
          <a:xfrm>
            <a:off x="2723552" y="2004919"/>
            <a:ext cx="189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Flowchart: Connector 11">
            <a:extLst>
              <a:ext uri="{FF2B5EF4-FFF2-40B4-BE49-F238E27FC236}">
                <a16:creationId xmlns:a16="http://schemas.microsoft.com/office/drawing/2014/main" id="{BCA31450-958C-A141-2710-1C1579E58E88}"/>
              </a:ext>
            </a:extLst>
          </p:cNvPr>
          <p:cNvSpPr>
            <a:spLocks noChangeAspect="1"/>
          </p:cNvSpPr>
          <p:nvPr/>
        </p:nvSpPr>
        <p:spPr>
          <a:xfrm>
            <a:off x="2283982" y="2313136"/>
            <a:ext cx="227594" cy="216000"/>
          </a:xfrm>
          <a:prstGeom prst="flowChartConnector">
            <a:avLst/>
          </a:prstGeom>
          <a:solidFill>
            <a:srgbClr val="FAB73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r>
              <a:rPr lang="en-US" sz="1050" b="1" kern="1200" dirty="0">
                <a:solidFill>
                  <a:srgbClr val="333333"/>
                </a:solidFill>
                <a:latin typeface="Open Sans"/>
              </a:rPr>
              <a:t>R</a:t>
            </a:r>
          </a:p>
        </p:txBody>
      </p:sp>
      <p:cxnSp>
        <p:nvCxnSpPr>
          <p:cNvPr id="13" name="Straight Connector 12">
            <a:extLst>
              <a:ext uri="{FF2B5EF4-FFF2-40B4-BE49-F238E27FC236}">
                <a16:creationId xmlns:a16="http://schemas.microsoft.com/office/drawing/2014/main" id="{E157A22D-557E-3873-A2CB-7E1CEBAD3FB1}"/>
              </a:ext>
            </a:extLst>
          </p:cNvPr>
          <p:cNvCxnSpPr>
            <a:cxnSpLocks/>
          </p:cNvCxnSpPr>
          <p:nvPr/>
        </p:nvCxnSpPr>
        <p:spPr>
          <a:xfrm>
            <a:off x="2063732" y="2406956"/>
            <a:ext cx="21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BFCA35F-6EF3-184E-7863-27FF52E7CC3F}"/>
              </a:ext>
            </a:extLst>
          </p:cNvPr>
          <p:cNvCxnSpPr/>
          <p:nvPr/>
        </p:nvCxnSpPr>
        <p:spPr>
          <a:xfrm>
            <a:off x="2512678" y="2410943"/>
            <a:ext cx="21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8CF9470-4E9E-7901-1401-47CDE202998F}"/>
              </a:ext>
            </a:extLst>
          </p:cNvPr>
          <p:cNvCxnSpPr>
            <a:cxnSpLocks/>
          </p:cNvCxnSpPr>
          <p:nvPr/>
        </p:nvCxnSpPr>
        <p:spPr>
          <a:xfrm rot="16200000">
            <a:off x="2313875" y="2414542"/>
            <a:ext cx="8289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715295C-344D-4FEE-7E8B-B5EE9D0FCA4C}"/>
              </a:ext>
            </a:extLst>
          </p:cNvPr>
          <p:cNvCxnSpPr/>
          <p:nvPr/>
        </p:nvCxnSpPr>
        <p:spPr>
          <a:xfrm>
            <a:off x="2721257" y="2817997"/>
            <a:ext cx="189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D5F7301-1C63-BFED-033B-4EB74DFCC693}"/>
              </a:ext>
            </a:extLst>
          </p:cNvPr>
          <p:cNvSpPr txBox="1">
            <a:spLocks noChangeAspect="1"/>
          </p:cNvSpPr>
          <p:nvPr/>
        </p:nvSpPr>
        <p:spPr>
          <a:xfrm>
            <a:off x="2112328" y="1968161"/>
            <a:ext cx="559816" cy="461665"/>
          </a:xfrm>
          <a:prstGeom prst="rect">
            <a:avLst/>
          </a:prstGeom>
          <a:noFill/>
        </p:spPr>
        <p:txBody>
          <a:bodyPr wrap="square">
            <a:spAutoFit/>
          </a:bodyPr>
          <a:lstStyle/>
          <a:p>
            <a:pPr algn="ctr" defTabSz="342900">
              <a:buClrTx/>
              <a:defRPr/>
            </a:pPr>
            <a:r>
              <a:rPr lang="en-US" sz="900" b="1" kern="1200" dirty="0">
                <a:solidFill>
                  <a:srgbClr val="00001A"/>
                </a:solidFill>
                <a:latin typeface="Open Sans"/>
                <a:ea typeface="+mn-ea"/>
                <a:cs typeface="+mn-cs"/>
              </a:rPr>
              <a:t>1:1</a:t>
            </a:r>
          </a:p>
          <a:p>
            <a:pPr algn="ctr" defTabSz="342900">
              <a:buClrTx/>
              <a:defRPr/>
            </a:pPr>
            <a:r>
              <a:rPr lang="en-US" sz="900" b="1" kern="1200" dirty="0">
                <a:solidFill>
                  <a:srgbClr val="00001A"/>
                </a:solidFill>
                <a:latin typeface="Open Sans"/>
                <a:ea typeface="+mn-ea"/>
                <a:cs typeface="+mn-cs"/>
              </a:rPr>
              <a:t>N=351</a:t>
            </a:r>
            <a:r>
              <a:rPr lang="en-US" sz="900" b="1" kern="1200" baseline="30000" dirty="0">
                <a:solidFill>
                  <a:srgbClr val="00001A"/>
                </a:solidFill>
                <a:latin typeface="Open Sans"/>
                <a:ea typeface="+mn-ea"/>
                <a:cs typeface="+mn-cs"/>
              </a:rPr>
              <a:t>b</a:t>
            </a:r>
            <a:endParaRPr lang="en-US" sz="900" b="1" kern="1200" baseline="30000" dirty="0">
              <a:solidFill>
                <a:srgbClr val="333333"/>
              </a:solidFill>
              <a:latin typeface="Open Sans"/>
              <a:ea typeface="+mn-ea"/>
              <a:cs typeface="+mn-cs"/>
            </a:endParaRPr>
          </a:p>
        </p:txBody>
      </p:sp>
      <p:sp>
        <p:nvSpPr>
          <p:cNvPr id="18" name="Rectangle: Rounded Corners 17">
            <a:extLst>
              <a:ext uri="{FF2B5EF4-FFF2-40B4-BE49-F238E27FC236}">
                <a16:creationId xmlns:a16="http://schemas.microsoft.com/office/drawing/2014/main" id="{9B74F546-95FF-1C65-A813-C33C381666EA}"/>
              </a:ext>
            </a:extLst>
          </p:cNvPr>
          <p:cNvSpPr>
            <a:spLocks/>
          </p:cNvSpPr>
          <p:nvPr/>
        </p:nvSpPr>
        <p:spPr>
          <a:xfrm>
            <a:off x="6739046" y="2358088"/>
            <a:ext cx="1987381" cy="804449"/>
          </a:xfrm>
          <a:prstGeom prst="roundRect">
            <a:avLst>
              <a:gd name="adj" fmla="val 11597"/>
            </a:avLst>
          </a:prstGeom>
          <a:solidFill>
            <a:srgbClr val="1C75BC"/>
          </a:solidFill>
          <a:ln>
            <a:solidFill>
              <a:srgbClr val="1C75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7500" defTabSz="342900">
              <a:spcBef>
                <a:spcPts val="225"/>
              </a:spcBef>
              <a:buClrTx/>
              <a:defRPr/>
            </a:pPr>
            <a:r>
              <a:rPr lang="en-US" sz="1050" b="1" kern="1200" dirty="0">
                <a:solidFill>
                  <a:srgbClr val="FFFFFF"/>
                </a:solidFill>
                <a:latin typeface="Open Sans"/>
              </a:rPr>
              <a:t>Secondary end points</a:t>
            </a:r>
            <a:endParaRPr lang="en-US" sz="900" kern="1200" dirty="0">
              <a:solidFill>
                <a:srgbClr val="FFFFFF"/>
              </a:solidFill>
              <a:latin typeface="Open Sans"/>
            </a:endParaRPr>
          </a:p>
          <a:p>
            <a:pPr marL="205200" indent="-137700" defTabSz="342900">
              <a:spcBef>
                <a:spcPts val="225"/>
              </a:spcBef>
              <a:buClrTx/>
              <a:buFont typeface="Arial" panose="020B0604020202020204" pitchFamily="34" charset="0"/>
              <a:buChar char="•"/>
              <a:defRPr/>
            </a:pPr>
            <a:r>
              <a:rPr lang="en-US" sz="900" kern="1200" dirty="0">
                <a:solidFill>
                  <a:srgbClr val="FFFFFF"/>
                </a:solidFill>
                <a:latin typeface="Open Sans"/>
              </a:rPr>
              <a:t>PFS</a:t>
            </a:r>
          </a:p>
          <a:p>
            <a:pPr marL="205200" indent="-137700" defTabSz="342900">
              <a:spcBef>
                <a:spcPts val="225"/>
              </a:spcBef>
              <a:buClrTx/>
              <a:buFont typeface="Arial" panose="020B0604020202020204" pitchFamily="34" charset="0"/>
              <a:buChar char="•"/>
              <a:defRPr/>
            </a:pPr>
            <a:r>
              <a:rPr lang="en-US" sz="900" kern="1200" dirty="0">
                <a:solidFill>
                  <a:srgbClr val="FFFFFF"/>
                </a:solidFill>
                <a:latin typeface="Open Sans"/>
              </a:rPr>
              <a:t>ORR</a:t>
            </a:r>
          </a:p>
          <a:p>
            <a:pPr marL="205200" indent="-137700" defTabSz="342900">
              <a:spcBef>
                <a:spcPts val="225"/>
              </a:spcBef>
              <a:buClrTx/>
              <a:buFont typeface="Arial" panose="020B0604020202020204" pitchFamily="34" charset="0"/>
              <a:buChar char="•"/>
              <a:defRPr/>
            </a:pPr>
            <a:r>
              <a:rPr lang="en-US" sz="900" kern="1200" dirty="0">
                <a:solidFill>
                  <a:srgbClr val="FFFFFF"/>
                </a:solidFill>
                <a:latin typeface="Open Sans"/>
              </a:rPr>
              <a:t>Safety</a:t>
            </a:r>
          </a:p>
        </p:txBody>
      </p:sp>
      <p:sp>
        <p:nvSpPr>
          <p:cNvPr id="19" name="Rectangle: Rounded Corners 18">
            <a:extLst>
              <a:ext uri="{FF2B5EF4-FFF2-40B4-BE49-F238E27FC236}">
                <a16:creationId xmlns:a16="http://schemas.microsoft.com/office/drawing/2014/main" id="{6D0AD9B1-69DF-603D-92B2-F36F57269073}"/>
              </a:ext>
            </a:extLst>
          </p:cNvPr>
          <p:cNvSpPr>
            <a:spLocks/>
          </p:cNvSpPr>
          <p:nvPr/>
        </p:nvSpPr>
        <p:spPr>
          <a:xfrm>
            <a:off x="6739046" y="1656087"/>
            <a:ext cx="1987381" cy="589988"/>
          </a:xfrm>
          <a:prstGeom prst="roundRect">
            <a:avLst>
              <a:gd name="adj" fmla="val 16127"/>
            </a:avLst>
          </a:prstGeom>
          <a:solidFill>
            <a:srgbClr val="1C75BC"/>
          </a:solidFill>
          <a:ln>
            <a:solidFill>
              <a:srgbClr val="1C75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a:buClrTx/>
              <a:defRPr/>
            </a:pPr>
            <a:r>
              <a:rPr lang="en-US" sz="1050" b="1" kern="1200" dirty="0">
                <a:solidFill>
                  <a:srgbClr val="FFFFFF"/>
                </a:solidFill>
                <a:latin typeface="Open Sans"/>
              </a:rPr>
              <a:t>Primary end point</a:t>
            </a:r>
          </a:p>
          <a:p>
            <a:pPr marL="205200" indent="-137700" defTabSz="342900">
              <a:spcBef>
                <a:spcPts val="225"/>
              </a:spcBef>
              <a:buClrTx/>
              <a:buFont typeface="Arial" panose="020B0604020202020204" pitchFamily="34" charset="0"/>
              <a:buChar char="•"/>
              <a:defRPr/>
            </a:pPr>
            <a:r>
              <a:rPr lang="en-US" sz="900" kern="1200" dirty="0">
                <a:solidFill>
                  <a:srgbClr val="FFFFFF"/>
                </a:solidFill>
                <a:latin typeface="Open Sans"/>
              </a:rPr>
              <a:t>OS</a:t>
            </a:r>
          </a:p>
        </p:txBody>
      </p:sp>
      <p:sp>
        <p:nvSpPr>
          <p:cNvPr id="20" name="TextBox 19">
            <a:extLst>
              <a:ext uri="{FF2B5EF4-FFF2-40B4-BE49-F238E27FC236}">
                <a16:creationId xmlns:a16="http://schemas.microsoft.com/office/drawing/2014/main" id="{25ADA838-4881-75AD-D34C-3DFF87E7D2A4}"/>
              </a:ext>
            </a:extLst>
          </p:cNvPr>
          <p:cNvSpPr txBox="1"/>
          <p:nvPr/>
        </p:nvSpPr>
        <p:spPr>
          <a:xfrm>
            <a:off x="798191" y="1321939"/>
            <a:ext cx="922047" cy="300082"/>
          </a:xfrm>
          <a:prstGeom prst="rect">
            <a:avLst/>
          </a:prstGeom>
          <a:noFill/>
        </p:spPr>
        <p:txBody>
          <a:bodyPr wrap="none" rtlCol="0">
            <a:spAutoFit/>
          </a:bodyPr>
          <a:lstStyle/>
          <a:p>
            <a:pPr defTabSz="342900">
              <a:buClrTx/>
              <a:defRPr/>
            </a:pPr>
            <a:r>
              <a:rPr lang="en-US" sz="1350" b="1" kern="1200" dirty="0">
                <a:solidFill>
                  <a:srgbClr val="333333"/>
                </a:solidFill>
                <a:latin typeface="Open Sans"/>
                <a:ea typeface="+mn-ea"/>
                <a:cs typeface="+mn-cs"/>
              </a:rPr>
              <a:t>Cohort 2</a:t>
            </a:r>
          </a:p>
        </p:txBody>
      </p:sp>
      <p:sp>
        <p:nvSpPr>
          <p:cNvPr id="21" name="Rectangle: Rounded Corners 20">
            <a:extLst>
              <a:ext uri="{FF2B5EF4-FFF2-40B4-BE49-F238E27FC236}">
                <a16:creationId xmlns:a16="http://schemas.microsoft.com/office/drawing/2014/main" id="{2243346B-9BE1-72AA-F66A-62B8F81C8D22}"/>
              </a:ext>
            </a:extLst>
          </p:cNvPr>
          <p:cNvSpPr>
            <a:spLocks noChangeAspect="1"/>
          </p:cNvSpPr>
          <p:nvPr/>
        </p:nvSpPr>
        <p:spPr>
          <a:xfrm>
            <a:off x="2963959" y="3249726"/>
            <a:ext cx="3267489" cy="470112"/>
          </a:xfrm>
          <a:prstGeom prst="roundRect">
            <a:avLst>
              <a:gd name="adj" fmla="val 21533"/>
            </a:avLst>
          </a:prstGeom>
          <a:solidFill>
            <a:srgbClr val="1C75BC">
              <a:alpha val="50000"/>
            </a:srgbClr>
          </a:solidFill>
          <a:ln>
            <a:solidFill>
              <a:schemeClr val="bg1">
                <a:lumMod val="85000"/>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342900">
              <a:buClrTx/>
              <a:defRPr/>
            </a:pPr>
            <a:r>
              <a:rPr lang="en-US" sz="788" kern="1200" dirty="0">
                <a:solidFill>
                  <a:srgbClr val="FFFFFF"/>
                </a:solidFill>
                <a:latin typeface="Open Sans"/>
                <a:ea typeface="Calibri" panose="020F0502020204030204" pitchFamily="34" charset="0"/>
              </a:rPr>
              <a:t>Stratification factors: region (North America vs European Union vs rest of world), ECOG PS (0 or 1 vs 2), and disease distribution (presence vs absence of visceral [lung, liver, or bone] metastases)</a:t>
            </a:r>
            <a:endParaRPr lang="en-US" sz="788" kern="1200" dirty="0">
              <a:solidFill>
                <a:srgbClr val="333333"/>
              </a:solidFill>
              <a:highlight>
                <a:srgbClr val="FFFF00"/>
              </a:highlight>
              <a:latin typeface="Open Sans"/>
              <a:ea typeface="Calibri" panose="020F0502020204030204" pitchFamily="34" charset="0"/>
            </a:endParaRPr>
          </a:p>
        </p:txBody>
      </p:sp>
      <p:sp>
        <p:nvSpPr>
          <p:cNvPr id="10" name="TextBox 9">
            <a:extLst>
              <a:ext uri="{FF2B5EF4-FFF2-40B4-BE49-F238E27FC236}">
                <a16:creationId xmlns:a16="http://schemas.microsoft.com/office/drawing/2014/main" id="{2D522748-159C-E4F0-0350-DD520D664A1F}"/>
              </a:ext>
            </a:extLst>
          </p:cNvPr>
          <p:cNvSpPr txBox="1"/>
          <p:nvPr/>
        </p:nvSpPr>
        <p:spPr>
          <a:xfrm>
            <a:off x="385675" y="3644605"/>
            <a:ext cx="4575572" cy="230832"/>
          </a:xfrm>
          <a:prstGeom prst="rect">
            <a:avLst/>
          </a:prstGeom>
          <a:noFill/>
        </p:spPr>
        <p:txBody>
          <a:bodyPr wrap="square">
            <a:spAutoFit/>
          </a:bodyPr>
          <a:lstStyle/>
          <a:p>
            <a:pPr defTabSz="342900">
              <a:buClrTx/>
              <a:defRPr/>
            </a:pPr>
            <a:r>
              <a:rPr lang="en-US" sz="900" kern="1200" dirty="0">
                <a:solidFill>
                  <a:srgbClr val="333333"/>
                </a:solidFill>
                <a:latin typeface="Open Sans"/>
                <a:ea typeface="+mn-ea"/>
                <a:cs typeface="+mn-cs"/>
              </a:rPr>
              <a:t>NCT03390504 </a:t>
            </a:r>
          </a:p>
        </p:txBody>
      </p:sp>
    </p:spTree>
    <p:extLst>
      <p:ext uri="{BB962C8B-B14F-4D97-AF65-F5344CB8AC3E}">
        <p14:creationId xmlns:p14="http://schemas.microsoft.com/office/powerpoint/2010/main" val="18163938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52D3D-61D4-60F7-816C-C80F9FBA1B63}"/>
              </a:ext>
            </a:extLst>
          </p:cNvPr>
          <p:cNvSpPr>
            <a:spLocks noGrp="1"/>
          </p:cNvSpPr>
          <p:nvPr>
            <p:ph type="title"/>
          </p:nvPr>
        </p:nvSpPr>
        <p:spPr/>
        <p:txBody>
          <a:bodyPr/>
          <a:lstStyle/>
          <a:p>
            <a:r>
              <a:rPr lang="en-US" dirty="0"/>
              <a:t>No Significant Difference Was Found in Overall Survival Between Erdafitinib and Pembrolizumab </a:t>
            </a:r>
          </a:p>
        </p:txBody>
      </p:sp>
      <p:sp>
        <p:nvSpPr>
          <p:cNvPr id="4" name="Slide Number Placeholder 3">
            <a:extLst>
              <a:ext uri="{FF2B5EF4-FFF2-40B4-BE49-F238E27FC236}">
                <a16:creationId xmlns:a16="http://schemas.microsoft.com/office/drawing/2014/main" id="{11AFEA29-4833-4ACA-3D98-6366007EF53B}"/>
              </a:ext>
            </a:extLst>
          </p:cNvPr>
          <p:cNvSpPr>
            <a:spLocks noGrp="1"/>
          </p:cNvSpPr>
          <p:nvPr>
            <p:ph type="sldNum" sz="quarter" idx="12"/>
          </p:nvPr>
        </p:nvSpPr>
        <p:spPr/>
        <p:txBody>
          <a:bodyPr/>
          <a:lstStyle/>
          <a:p>
            <a:pPr algn="r" defTabSz="342900">
              <a:buClrTx/>
              <a:defRPr/>
            </a:pPr>
            <a:fld id="{89EC47FE-8A01-4867-B742-54144C5B6A63}" type="slidenum">
              <a:rPr lang="en-US" sz="825" b="1" kern="1200">
                <a:solidFill>
                  <a:srgbClr val="333333"/>
                </a:solidFill>
                <a:latin typeface="Open Sans"/>
                <a:ea typeface="+mn-ea"/>
                <a:cs typeface="+mn-cs"/>
              </a:rPr>
              <a:pPr algn="r" defTabSz="342900">
                <a:buClrTx/>
                <a:defRPr/>
              </a:pPr>
              <a:t>76</a:t>
            </a:fld>
            <a:endParaRPr lang="en-US" sz="825" b="1" kern="1200" dirty="0">
              <a:solidFill>
                <a:srgbClr val="333333"/>
              </a:solidFill>
              <a:latin typeface="Open Sans"/>
              <a:ea typeface="+mn-ea"/>
              <a:cs typeface="+mn-cs"/>
            </a:endParaRPr>
          </a:p>
        </p:txBody>
      </p:sp>
      <p:sp>
        <p:nvSpPr>
          <p:cNvPr id="5" name="Footer Placeholder 4">
            <a:extLst>
              <a:ext uri="{FF2B5EF4-FFF2-40B4-BE49-F238E27FC236}">
                <a16:creationId xmlns:a16="http://schemas.microsoft.com/office/drawing/2014/main" id="{BE77D37E-AC1F-B929-3CD4-40C7DD718691}"/>
              </a:ext>
            </a:extLst>
          </p:cNvPr>
          <p:cNvSpPr>
            <a:spLocks noGrp="1"/>
          </p:cNvSpPr>
          <p:nvPr>
            <p:ph type="ftr" sz="quarter" idx="3"/>
          </p:nvPr>
        </p:nvSpPr>
        <p:spPr>
          <a:xfrm>
            <a:off x="355597" y="6387133"/>
            <a:ext cx="10473747" cy="314298"/>
          </a:xfrm>
          <a:prstGeom prst="rect">
            <a:avLst/>
          </a:prstGeom>
        </p:spPr>
        <p:txBody>
          <a:bodyPr vert="horz" lIns="90000" tIns="0" rIns="90000" bIns="0" rtlCol="0" anchor="b" anchorCtr="0"/>
          <a:lstStyle>
            <a:defPPr>
              <a:defRPr lang="en-US"/>
            </a:defPPr>
            <a:lvl1pPr marL="0" algn="l" defTabSz="914400" rtl="0" eaLnBrk="1" latinLnBrk="0" hangingPunct="1">
              <a:lnSpc>
                <a:spcPct val="100000"/>
              </a:lnSpc>
              <a:spcAft>
                <a:spcPts val="0"/>
              </a:spcAft>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buClrTx/>
              <a:defRPr/>
            </a:pPr>
            <a:endParaRPr lang="en-US" sz="600" kern="1200" dirty="0">
              <a:solidFill>
                <a:srgbClr val="333333"/>
              </a:solidFill>
              <a:latin typeface="Open Sans"/>
              <a:ea typeface="+mn-ea"/>
              <a:cs typeface="+mn-cs"/>
            </a:endParaRPr>
          </a:p>
        </p:txBody>
      </p:sp>
      <p:sp>
        <p:nvSpPr>
          <p:cNvPr id="8" name="Content Placeholder 8">
            <a:extLst>
              <a:ext uri="{FF2B5EF4-FFF2-40B4-BE49-F238E27FC236}">
                <a16:creationId xmlns:a16="http://schemas.microsoft.com/office/drawing/2014/main" id="{3A1ECBE6-B55F-05B4-193B-8DA66B410B57}"/>
              </a:ext>
            </a:extLst>
          </p:cNvPr>
          <p:cNvSpPr txBox="1">
            <a:spLocks/>
          </p:cNvSpPr>
          <p:nvPr/>
        </p:nvSpPr>
        <p:spPr>
          <a:xfrm>
            <a:off x="5457964" y="1456744"/>
            <a:ext cx="3173972" cy="2477557"/>
          </a:xfrm>
          <a:prstGeom prst="rect">
            <a:avLst/>
          </a:prstGeom>
        </p:spPr>
        <p:txBody>
          <a:bodyPr vert="horz" lIns="68580" tIns="34290" rIns="68580" bIns="34290" rtlCol="0">
            <a:noAutofit/>
          </a:bodyPr>
          <a:lstStyle>
            <a:lvl1pPr marL="0" indent="0" algn="l" defTabSz="914396" rtl="0" eaLnBrk="1" latinLnBrk="0" hangingPunct="1">
              <a:lnSpc>
                <a:spcPct val="100000"/>
              </a:lnSpc>
              <a:spcBef>
                <a:spcPts val="600"/>
              </a:spcBef>
              <a:buClr>
                <a:schemeClr val="accent1"/>
              </a:buClr>
              <a:buFont typeface="Arial" panose="020B0604020202020204" pitchFamily="34" charset="0"/>
              <a:buNone/>
              <a:defRPr lang="en-US" sz="1800" b="1" kern="1200">
                <a:solidFill>
                  <a:schemeClr val="tx1"/>
                </a:solidFill>
                <a:latin typeface="+mn-lt"/>
                <a:ea typeface="+mn-ea"/>
                <a:cs typeface="+mn-cs"/>
              </a:defRPr>
            </a:lvl1pPr>
            <a:lvl2pPr marL="171450" indent="-171450" algn="l" defTabSz="914396" rtl="0" eaLnBrk="1" latinLnBrk="0" hangingPunct="1">
              <a:lnSpc>
                <a:spcPct val="100000"/>
              </a:lnSpc>
              <a:spcBef>
                <a:spcPts val="600"/>
              </a:spcBef>
              <a:buClr>
                <a:schemeClr val="accent1"/>
              </a:buClr>
              <a:buFont typeface="Arial" panose="020B0604020202020204" pitchFamily="34" charset="0"/>
              <a:buChar char="•"/>
              <a:defRPr lang="en-US" sz="1800" kern="1200">
                <a:solidFill>
                  <a:schemeClr val="tx1"/>
                </a:solidFill>
                <a:latin typeface="+mn-lt"/>
                <a:ea typeface="+mn-ea"/>
                <a:cs typeface="+mn-cs"/>
              </a:defRPr>
            </a:lvl2pPr>
            <a:lvl3pPr marL="341313" indent="-171450" algn="l" defTabSz="914396" rtl="0" eaLnBrk="1" latinLnBrk="0" hangingPunct="1">
              <a:lnSpc>
                <a:spcPct val="100000"/>
              </a:lnSpc>
              <a:spcBef>
                <a:spcPts val="600"/>
              </a:spcBef>
              <a:buClr>
                <a:schemeClr val="accent1"/>
              </a:buClr>
              <a:buFont typeface="Open Sans" panose="020B0606030504020204" pitchFamily="34" charset="0"/>
              <a:buChar char="–"/>
              <a:defRPr lang="en-US" sz="1800" kern="1200">
                <a:solidFill>
                  <a:schemeClr val="tx1"/>
                </a:solidFill>
                <a:latin typeface="+mn-lt"/>
                <a:ea typeface="+mn-ea"/>
                <a:cs typeface="+mn-cs"/>
              </a:defRPr>
            </a:lvl3pPr>
            <a:lvl4pPr marL="512763" indent="-171450" algn="l" defTabSz="914396" rtl="0" eaLnBrk="1" latinLnBrk="0" hangingPunct="1">
              <a:lnSpc>
                <a:spcPct val="100000"/>
              </a:lnSpc>
              <a:spcBef>
                <a:spcPts val="600"/>
              </a:spcBef>
              <a:buClr>
                <a:schemeClr val="accent1"/>
              </a:buClr>
              <a:buSzPct val="80000"/>
              <a:buFont typeface="Wingdings" panose="05000000000000000000" pitchFamily="2" charset="2"/>
              <a:buChar char="§"/>
              <a:defRPr lang="en-US" sz="1800" kern="1200">
                <a:solidFill>
                  <a:schemeClr val="tx1"/>
                </a:solidFill>
                <a:latin typeface="+mn-lt"/>
                <a:ea typeface="+mn-ea"/>
                <a:cs typeface="+mn-cs"/>
              </a:defRPr>
            </a:lvl4pPr>
            <a:lvl5pPr marL="825500" indent="-285750" algn="l" defTabSz="914396" rtl="0" eaLnBrk="1" latinLnBrk="0" hangingPunct="1">
              <a:lnSpc>
                <a:spcPct val="95000"/>
              </a:lnSpc>
              <a:spcBef>
                <a:spcPts val="600"/>
              </a:spcBef>
              <a:buClr>
                <a:schemeClr val="accent1"/>
              </a:buClr>
              <a:buFont typeface="Courier New" panose="02070309020205020404" pitchFamily="49" charset="0"/>
              <a:buChar char="o"/>
              <a:defRPr lang="en-US" sz="17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8588" lvl="1" indent="-128588" defTabSz="685797">
              <a:spcBef>
                <a:spcPts val="900"/>
              </a:spcBef>
              <a:buClr>
                <a:srgbClr val="00A0DF"/>
              </a:buClr>
              <a:defRPr/>
            </a:pPr>
            <a:r>
              <a:rPr lang="en-US" sz="1200" b="1" dirty="0">
                <a:solidFill>
                  <a:srgbClr val="333333"/>
                </a:solidFill>
                <a:latin typeface="Open Sans"/>
              </a:rPr>
              <a:t>P</a:t>
            </a:r>
            <a:r>
              <a:rPr lang="en-US" sz="1200" b="1" dirty="0" err="1">
                <a:solidFill>
                  <a:srgbClr val="333333"/>
                </a:solidFill>
                <a:latin typeface="Open Sans"/>
              </a:rPr>
              <a:t>rimary</a:t>
            </a:r>
            <a:r>
              <a:rPr lang="en-US" sz="1200" b="1" dirty="0">
                <a:solidFill>
                  <a:srgbClr val="333333"/>
                </a:solidFill>
                <a:latin typeface="Open Sans"/>
              </a:rPr>
              <a:t> end point was not met </a:t>
            </a:r>
            <a:r>
              <a:rPr lang="en-US" sz="1200" b="1" dirty="0">
                <a:solidFill>
                  <a:srgbClr val="FF0000"/>
                </a:solidFill>
                <a:latin typeface="Open Sans"/>
              </a:rPr>
              <a:t> </a:t>
            </a:r>
          </a:p>
          <a:p>
            <a:pPr marL="128588" lvl="1" indent="-128588" defTabSz="685797">
              <a:spcBef>
                <a:spcPts val="900"/>
              </a:spcBef>
              <a:buClr>
                <a:srgbClr val="00A0DF"/>
              </a:buClr>
              <a:defRPr/>
            </a:pPr>
            <a:r>
              <a:rPr lang="en-US" sz="1200" b="1" dirty="0">
                <a:solidFill>
                  <a:srgbClr val="333333"/>
                </a:solidFill>
                <a:latin typeface="Open Sans"/>
              </a:rPr>
              <a:t>Median OS 10.9 months (95%CI 9.2-12.6) for erdafitinib and 11.1 months (95%CI 9.7-13.6) for pembrolizumab</a:t>
            </a:r>
          </a:p>
          <a:p>
            <a:pPr marL="255985" lvl="2" indent="-128588" defTabSz="685797">
              <a:spcBef>
                <a:spcPts val="900"/>
              </a:spcBef>
              <a:buClr>
                <a:srgbClr val="00A0DF"/>
              </a:buClr>
              <a:defRPr/>
            </a:pPr>
            <a:r>
              <a:rPr lang="en-US" sz="1200" b="1" dirty="0">
                <a:solidFill>
                  <a:srgbClr val="333333"/>
                </a:solidFill>
                <a:latin typeface="Open Sans"/>
              </a:rPr>
              <a:t>HR 1.18 (95%CI 0.9-1.5; </a:t>
            </a:r>
            <a:r>
              <a:rPr lang="en-US" sz="1200" b="1" i="1" dirty="0">
                <a:solidFill>
                  <a:srgbClr val="333333"/>
                </a:solidFill>
                <a:latin typeface="Open Sans"/>
              </a:rPr>
              <a:t>P </a:t>
            </a:r>
            <a:r>
              <a:rPr lang="en-US" sz="1200" b="1" dirty="0">
                <a:solidFill>
                  <a:srgbClr val="333333"/>
                </a:solidFill>
                <a:latin typeface="Open Sans"/>
              </a:rPr>
              <a:t>= 0.18)</a:t>
            </a:r>
          </a:p>
        </p:txBody>
      </p:sp>
      <p:sp>
        <p:nvSpPr>
          <p:cNvPr id="314" name="Rectangle 313">
            <a:extLst>
              <a:ext uri="{FF2B5EF4-FFF2-40B4-BE49-F238E27FC236}">
                <a16:creationId xmlns:a16="http://schemas.microsoft.com/office/drawing/2014/main" id="{3784B9EB-24FB-ADD6-4711-FDE63573435E}"/>
              </a:ext>
            </a:extLst>
          </p:cNvPr>
          <p:cNvSpPr/>
          <p:nvPr/>
        </p:nvSpPr>
        <p:spPr>
          <a:xfrm>
            <a:off x="307335" y="611324"/>
            <a:ext cx="4954841" cy="3271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GB" sz="1350" kern="1200" dirty="0">
              <a:solidFill>
                <a:srgbClr val="FFFFFF"/>
              </a:solidFill>
              <a:latin typeface="Open Sans"/>
            </a:endParaRPr>
          </a:p>
        </p:txBody>
      </p:sp>
      <p:sp>
        <p:nvSpPr>
          <p:cNvPr id="315" name="TextBox 314">
            <a:extLst>
              <a:ext uri="{FF2B5EF4-FFF2-40B4-BE49-F238E27FC236}">
                <a16:creationId xmlns:a16="http://schemas.microsoft.com/office/drawing/2014/main" id="{ED60F1A3-D400-86D8-1A38-CBA6F4A01016}"/>
              </a:ext>
            </a:extLst>
          </p:cNvPr>
          <p:cNvSpPr txBox="1"/>
          <p:nvPr/>
        </p:nvSpPr>
        <p:spPr>
          <a:xfrm rot="16200000">
            <a:off x="31435" y="2423722"/>
            <a:ext cx="1590736" cy="230832"/>
          </a:xfrm>
          <a:prstGeom prst="rect">
            <a:avLst/>
          </a:prstGeom>
          <a:solidFill>
            <a:srgbClr val="FFFFFF"/>
          </a:solidFill>
        </p:spPr>
        <p:txBody>
          <a:bodyPr wrap="square" rtlCol="0">
            <a:spAutoFit/>
          </a:bodyPr>
          <a:lstStyle/>
          <a:p>
            <a:pPr algn="ctr" defTabSz="685800">
              <a:buClrTx/>
              <a:defRPr/>
            </a:pPr>
            <a:r>
              <a:rPr lang="en-GB" sz="900" b="1" dirty="0">
                <a:solidFill>
                  <a:srgbClr val="333333"/>
                </a:solidFill>
                <a:latin typeface="Open Sans"/>
                <a:ea typeface="+mn-ea"/>
                <a:cs typeface="+mn-cs"/>
              </a:rPr>
              <a:t>OS, %</a:t>
            </a:r>
            <a:endParaRPr lang="en-US" sz="900" b="1" dirty="0">
              <a:solidFill>
                <a:srgbClr val="333333"/>
              </a:solidFill>
              <a:latin typeface="Open Sans"/>
              <a:ea typeface="+mn-ea"/>
              <a:cs typeface="+mn-cs"/>
            </a:endParaRPr>
          </a:p>
        </p:txBody>
      </p:sp>
      <p:sp>
        <p:nvSpPr>
          <p:cNvPr id="316" name="TextBox 315">
            <a:extLst>
              <a:ext uri="{FF2B5EF4-FFF2-40B4-BE49-F238E27FC236}">
                <a16:creationId xmlns:a16="http://schemas.microsoft.com/office/drawing/2014/main" id="{6419CD13-CC14-143B-A7B7-C45982C59226}"/>
              </a:ext>
            </a:extLst>
          </p:cNvPr>
          <p:cNvSpPr txBox="1"/>
          <p:nvPr/>
        </p:nvSpPr>
        <p:spPr>
          <a:xfrm>
            <a:off x="1842989" y="3752303"/>
            <a:ext cx="2524678" cy="230832"/>
          </a:xfrm>
          <a:prstGeom prst="rect">
            <a:avLst/>
          </a:prstGeom>
          <a:solidFill>
            <a:srgbClr val="FFFFFF"/>
          </a:solidFill>
        </p:spPr>
        <p:txBody>
          <a:bodyPr wrap="square" rtlCol="0">
            <a:spAutoFit/>
          </a:bodyPr>
          <a:lstStyle/>
          <a:p>
            <a:pPr algn="ctr" defTabSz="685800">
              <a:buClrTx/>
              <a:defRPr/>
            </a:pPr>
            <a:r>
              <a:rPr lang="en-GB" sz="900" b="1" dirty="0">
                <a:solidFill>
                  <a:srgbClr val="333333"/>
                </a:solidFill>
                <a:latin typeface="Open Sans"/>
                <a:ea typeface="+mn-ea"/>
                <a:cs typeface="+mn-cs"/>
              </a:rPr>
              <a:t>Months Since Randomization</a:t>
            </a:r>
            <a:endParaRPr lang="en-US" sz="900" b="1" dirty="0">
              <a:solidFill>
                <a:srgbClr val="333333"/>
              </a:solidFill>
              <a:latin typeface="Open Sans"/>
              <a:ea typeface="+mn-ea"/>
              <a:cs typeface="+mn-cs"/>
            </a:endParaRPr>
          </a:p>
        </p:txBody>
      </p:sp>
      <p:sp>
        <p:nvSpPr>
          <p:cNvPr id="317" name="TextBox 316">
            <a:extLst>
              <a:ext uri="{FF2B5EF4-FFF2-40B4-BE49-F238E27FC236}">
                <a16:creationId xmlns:a16="http://schemas.microsoft.com/office/drawing/2014/main" id="{834FD694-692F-E3DE-2387-C307174A1624}"/>
              </a:ext>
            </a:extLst>
          </p:cNvPr>
          <p:cNvSpPr txBox="1"/>
          <p:nvPr/>
        </p:nvSpPr>
        <p:spPr>
          <a:xfrm>
            <a:off x="831355" y="1416238"/>
            <a:ext cx="416591" cy="207749"/>
          </a:xfrm>
          <a:prstGeom prst="rect">
            <a:avLst/>
          </a:prstGeom>
          <a:noFill/>
          <a:ln w="9525">
            <a:noFill/>
          </a:ln>
        </p:spPr>
        <p:txBody>
          <a:bodyPr wrap="square" rtlCol="0" anchor="ctr">
            <a:spAutoFit/>
          </a:bodyPr>
          <a:lstStyle/>
          <a:p>
            <a:pPr algn="r" defTabSz="685800">
              <a:buClrTx/>
              <a:defRPr/>
            </a:pPr>
            <a:r>
              <a:rPr lang="en-GB" sz="750" dirty="0">
                <a:solidFill>
                  <a:srgbClr val="333333"/>
                </a:solidFill>
                <a:latin typeface="Open Sans"/>
                <a:ea typeface="+mn-ea"/>
                <a:cs typeface="+mn-cs"/>
              </a:rPr>
              <a:t>100</a:t>
            </a:r>
            <a:endParaRPr lang="en-US" sz="750" dirty="0">
              <a:solidFill>
                <a:srgbClr val="333333"/>
              </a:solidFill>
              <a:latin typeface="Open Sans"/>
              <a:ea typeface="+mn-ea"/>
              <a:cs typeface="+mn-cs"/>
            </a:endParaRPr>
          </a:p>
        </p:txBody>
      </p:sp>
      <p:sp>
        <p:nvSpPr>
          <p:cNvPr id="318" name="TextBox 317">
            <a:extLst>
              <a:ext uri="{FF2B5EF4-FFF2-40B4-BE49-F238E27FC236}">
                <a16:creationId xmlns:a16="http://schemas.microsoft.com/office/drawing/2014/main" id="{3CD29E49-D08B-BB23-0C67-8C0D7C2844FB}"/>
              </a:ext>
            </a:extLst>
          </p:cNvPr>
          <p:cNvSpPr txBox="1"/>
          <p:nvPr/>
        </p:nvSpPr>
        <p:spPr>
          <a:xfrm>
            <a:off x="867898" y="1815071"/>
            <a:ext cx="380048" cy="207749"/>
          </a:xfrm>
          <a:prstGeom prst="rect">
            <a:avLst/>
          </a:prstGeom>
          <a:noFill/>
          <a:ln w="9525">
            <a:noFill/>
          </a:ln>
        </p:spPr>
        <p:txBody>
          <a:bodyPr wrap="square" rtlCol="0" anchor="ctr">
            <a:spAutoFit/>
          </a:bodyPr>
          <a:lstStyle/>
          <a:p>
            <a:pPr algn="r" defTabSz="685800">
              <a:buClrTx/>
              <a:defRPr/>
            </a:pPr>
            <a:r>
              <a:rPr lang="en-GB" sz="750" dirty="0">
                <a:solidFill>
                  <a:srgbClr val="333333"/>
                </a:solidFill>
                <a:latin typeface="Open Sans"/>
                <a:ea typeface="+mn-ea"/>
                <a:cs typeface="+mn-cs"/>
              </a:rPr>
              <a:t>80</a:t>
            </a:r>
            <a:endParaRPr lang="en-US" sz="750" dirty="0">
              <a:solidFill>
                <a:srgbClr val="333333"/>
              </a:solidFill>
              <a:latin typeface="Open Sans"/>
              <a:ea typeface="+mn-ea"/>
              <a:cs typeface="+mn-cs"/>
            </a:endParaRPr>
          </a:p>
        </p:txBody>
      </p:sp>
      <p:sp>
        <p:nvSpPr>
          <p:cNvPr id="319" name="TextBox 318">
            <a:extLst>
              <a:ext uri="{FF2B5EF4-FFF2-40B4-BE49-F238E27FC236}">
                <a16:creationId xmlns:a16="http://schemas.microsoft.com/office/drawing/2014/main" id="{E2380615-CFC1-5530-CEA7-BF45CC7F7125}"/>
              </a:ext>
            </a:extLst>
          </p:cNvPr>
          <p:cNvSpPr txBox="1"/>
          <p:nvPr/>
        </p:nvSpPr>
        <p:spPr>
          <a:xfrm>
            <a:off x="867898" y="2222527"/>
            <a:ext cx="380048" cy="207749"/>
          </a:xfrm>
          <a:prstGeom prst="rect">
            <a:avLst/>
          </a:prstGeom>
          <a:noFill/>
          <a:ln w="9525">
            <a:noFill/>
          </a:ln>
        </p:spPr>
        <p:txBody>
          <a:bodyPr wrap="square" rtlCol="0" anchor="ctr">
            <a:spAutoFit/>
          </a:bodyPr>
          <a:lstStyle/>
          <a:p>
            <a:pPr algn="r" defTabSz="685800">
              <a:buClrTx/>
              <a:defRPr/>
            </a:pPr>
            <a:r>
              <a:rPr lang="en-GB" sz="750" dirty="0">
                <a:solidFill>
                  <a:srgbClr val="333333"/>
                </a:solidFill>
                <a:latin typeface="Open Sans"/>
                <a:ea typeface="+mn-ea"/>
                <a:cs typeface="+mn-cs"/>
              </a:rPr>
              <a:t>60</a:t>
            </a:r>
            <a:endParaRPr lang="en-US" sz="750" dirty="0">
              <a:solidFill>
                <a:srgbClr val="333333"/>
              </a:solidFill>
              <a:latin typeface="Open Sans"/>
              <a:ea typeface="+mn-ea"/>
              <a:cs typeface="+mn-cs"/>
            </a:endParaRPr>
          </a:p>
        </p:txBody>
      </p:sp>
      <p:sp>
        <p:nvSpPr>
          <p:cNvPr id="320" name="TextBox 319">
            <a:extLst>
              <a:ext uri="{FF2B5EF4-FFF2-40B4-BE49-F238E27FC236}">
                <a16:creationId xmlns:a16="http://schemas.microsoft.com/office/drawing/2014/main" id="{A0984604-DE99-4CEE-D4F9-566E1E0C4A29}"/>
              </a:ext>
            </a:extLst>
          </p:cNvPr>
          <p:cNvSpPr txBox="1"/>
          <p:nvPr/>
        </p:nvSpPr>
        <p:spPr>
          <a:xfrm>
            <a:off x="867898" y="2621267"/>
            <a:ext cx="380048" cy="207749"/>
          </a:xfrm>
          <a:prstGeom prst="rect">
            <a:avLst/>
          </a:prstGeom>
          <a:noFill/>
          <a:ln w="9525">
            <a:noFill/>
          </a:ln>
        </p:spPr>
        <p:txBody>
          <a:bodyPr wrap="square" rtlCol="0" anchor="ctr">
            <a:spAutoFit/>
          </a:bodyPr>
          <a:lstStyle/>
          <a:p>
            <a:pPr algn="r" defTabSz="685800">
              <a:buClrTx/>
              <a:defRPr/>
            </a:pPr>
            <a:r>
              <a:rPr lang="en-GB" sz="750" dirty="0">
                <a:solidFill>
                  <a:srgbClr val="333333"/>
                </a:solidFill>
                <a:latin typeface="Open Sans"/>
                <a:ea typeface="+mn-ea"/>
                <a:cs typeface="+mn-cs"/>
              </a:rPr>
              <a:t>40</a:t>
            </a:r>
            <a:endParaRPr lang="en-US" sz="750" dirty="0">
              <a:solidFill>
                <a:srgbClr val="333333"/>
              </a:solidFill>
              <a:latin typeface="Open Sans"/>
              <a:ea typeface="+mn-ea"/>
              <a:cs typeface="+mn-cs"/>
            </a:endParaRPr>
          </a:p>
        </p:txBody>
      </p:sp>
      <p:sp>
        <p:nvSpPr>
          <p:cNvPr id="321" name="TextBox 320">
            <a:extLst>
              <a:ext uri="{FF2B5EF4-FFF2-40B4-BE49-F238E27FC236}">
                <a16:creationId xmlns:a16="http://schemas.microsoft.com/office/drawing/2014/main" id="{FA17D500-E14D-005E-0C6B-3C70048B40FB}"/>
              </a:ext>
            </a:extLst>
          </p:cNvPr>
          <p:cNvSpPr txBox="1"/>
          <p:nvPr/>
        </p:nvSpPr>
        <p:spPr>
          <a:xfrm>
            <a:off x="867898" y="3023391"/>
            <a:ext cx="380048" cy="207749"/>
          </a:xfrm>
          <a:prstGeom prst="rect">
            <a:avLst/>
          </a:prstGeom>
          <a:noFill/>
          <a:ln w="9525">
            <a:noFill/>
          </a:ln>
        </p:spPr>
        <p:txBody>
          <a:bodyPr wrap="square" rtlCol="0" anchor="ctr">
            <a:spAutoFit/>
          </a:bodyPr>
          <a:lstStyle/>
          <a:p>
            <a:pPr algn="r" defTabSz="685800">
              <a:buClrTx/>
              <a:defRPr/>
            </a:pPr>
            <a:r>
              <a:rPr lang="en-GB" sz="750" dirty="0">
                <a:solidFill>
                  <a:srgbClr val="333333"/>
                </a:solidFill>
                <a:latin typeface="Open Sans"/>
                <a:ea typeface="+mn-ea"/>
                <a:cs typeface="+mn-cs"/>
              </a:rPr>
              <a:t>20</a:t>
            </a:r>
            <a:endParaRPr lang="en-US" sz="750" dirty="0">
              <a:solidFill>
                <a:srgbClr val="333333"/>
              </a:solidFill>
              <a:latin typeface="Open Sans"/>
              <a:ea typeface="+mn-ea"/>
              <a:cs typeface="+mn-cs"/>
            </a:endParaRPr>
          </a:p>
        </p:txBody>
      </p:sp>
      <p:sp>
        <p:nvSpPr>
          <p:cNvPr id="322" name="TextBox 321">
            <a:extLst>
              <a:ext uri="{FF2B5EF4-FFF2-40B4-BE49-F238E27FC236}">
                <a16:creationId xmlns:a16="http://schemas.microsoft.com/office/drawing/2014/main" id="{0FE28204-3E14-2105-DC63-F53EFABA1B58}"/>
              </a:ext>
            </a:extLst>
          </p:cNvPr>
          <p:cNvSpPr txBox="1"/>
          <p:nvPr/>
        </p:nvSpPr>
        <p:spPr>
          <a:xfrm>
            <a:off x="867898" y="3420189"/>
            <a:ext cx="380048" cy="207749"/>
          </a:xfrm>
          <a:prstGeom prst="rect">
            <a:avLst/>
          </a:prstGeom>
          <a:noFill/>
          <a:ln w="9525">
            <a:noFill/>
          </a:ln>
        </p:spPr>
        <p:txBody>
          <a:bodyPr wrap="square" rtlCol="0" anchor="ctr">
            <a:spAutoFit/>
          </a:bodyPr>
          <a:lstStyle/>
          <a:p>
            <a:pPr algn="r" defTabSz="685800">
              <a:buClrTx/>
              <a:defRPr/>
            </a:pPr>
            <a:r>
              <a:rPr lang="en-GB" sz="750" dirty="0">
                <a:solidFill>
                  <a:srgbClr val="333333"/>
                </a:solidFill>
                <a:latin typeface="Open Sans"/>
                <a:ea typeface="+mn-ea"/>
                <a:cs typeface="+mn-cs"/>
              </a:rPr>
              <a:t>0</a:t>
            </a:r>
            <a:endParaRPr lang="en-US" sz="750" dirty="0">
              <a:solidFill>
                <a:srgbClr val="333333"/>
              </a:solidFill>
              <a:latin typeface="Open Sans"/>
              <a:ea typeface="+mn-ea"/>
              <a:cs typeface="+mn-cs"/>
            </a:endParaRPr>
          </a:p>
        </p:txBody>
      </p:sp>
      <p:sp>
        <p:nvSpPr>
          <p:cNvPr id="323" name="TextBox 322">
            <a:extLst>
              <a:ext uri="{FF2B5EF4-FFF2-40B4-BE49-F238E27FC236}">
                <a16:creationId xmlns:a16="http://schemas.microsoft.com/office/drawing/2014/main" id="{8F154858-060B-9206-AA97-A883EF39F455}"/>
              </a:ext>
            </a:extLst>
          </p:cNvPr>
          <p:cNvSpPr txBox="1"/>
          <p:nvPr/>
        </p:nvSpPr>
        <p:spPr>
          <a:xfrm>
            <a:off x="1181285" y="3582157"/>
            <a:ext cx="163836" cy="115416"/>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0</a:t>
            </a:r>
            <a:endParaRPr lang="en-US" sz="750" dirty="0">
              <a:solidFill>
                <a:srgbClr val="333333"/>
              </a:solidFill>
              <a:latin typeface="Open Sans"/>
              <a:ea typeface="+mn-ea"/>
              <a:cs typeface="+mn-cs"/>
            </a:endParaRPr>
          </a:p>
        </p:txBody>
      </p:sp>
      <p:sp>
        <p:nvSpPr>
          <p:cNvPr id="324" name="TextBox 323">
            <a:extLst>
              <a:ext uri="{FF2B5EF4-FFF2-40B4-BE49-F238E27FC236}">
                <a16:creationId xmlns:a16="http://schemas.microsoft.com/office/drawing/2014/main" id="{460F38F6-B87D-F8CD-AB7F-48624EB63088}"/>
              </a:ext>
            </a:extLst>
          </p:cNvPr>
          <p:cNvSpPr txBox="1"/>
          <p:nvPr/>
        </p:nvSpPr>
        <p:spPr>
          <a:xfrm>
            <a:off x="1375566" y="3582157"/>
            <a:ext cx="163836" cy="115416"/>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3</a:t>
            </a:r>
            <a:endParaRPr lang="en-US" sz="750" dirty="0">
              <a:solidFill>
                <a:srgbClr val="333333"/>
              </a:solidFill>
              <a:latin typeface="Open Sans"/>
              <a:ea typeface="+mn-ea"/>
              <a:cs typeface="+mn-cs"/>
            </a:endParaRPr>
          </a:p>
        </p:txBody>
      </p:sp>
      <p:sp>
        <p:nvSpPr>
          <p:cNvPr id="325" name="TextBox 324">
            <a:extLst>
              <a:ext uri="{FF2B5EF4-FFF2-40B4-BE49-F238E27FC236}">
                <a16:creationId xmlns:a16="http://schemas.microsoft.com/office/drawing/2014/main" id="{8EAE7621-A843-E0D3-E4DB-7A75058A83C7}"/>
              </a:ext>
            </a:extLst>
          </p:cNvPr>
          <p:cNvSpPr txBox="1"/>
          <p:nvPr/>
        </p:nvSpPr>
        <p:spPr>
          <a:xfrm>
            <a:off x="1569847" y="3582157"/>
            <a:ext cx="163836" cy="115416"/>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6</a:t>
            </a:r>
            <a:endParaRPr lang="en-US" sz="750" dirty="0">
              <a:solidFill>
                <a:srgbClr val="333333"/>
              </a:solidFill>
              <a:latin typeface="Open Sans"/>
              <a:ea typeface="+mn-ea"/>
              <a:cs typeface="+mn-cs"/>
            </a:endParaRPr>
          </a:p>
        </p:txBody>
      </p:sp>
      <p:sp>
        <p:nvSpPr>
          <p:cNvPr id="326" name="TextBox 325">
            <a:extLst>
              <a:ext uri="{FF2B5EF4-FFF2-40B4-BE49-F238E27FC236}">
                <a16:creationId xmlns:a16="http://schemas.microsoft.com/office/drawing/2014/main" id="{0B63EB94-0DF6-A78E-AAD8-6D8999560392}"/>
              </a:ext>
            </a:extLst>
          </p:cNvPr>
          <p:cNvSpPr txBox="1"/>
          <p:nvPr/>
        </p:nvSpPr>
        <p:spPr>
          <a:xfrm>
            <a:off x="1764127" y="3582157"/>
            <a:ext cx="163836" cy="115416"/>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9</a:t>
            </a:r>
            <a:endParaRPr lang="en-US" sz="750" dirty="0">
              <a:solidFill>
                <a:srgbClr val="333333"/>
              </a:solidFill>
              <a:latin typeface="Open Sans"/>
              <a:ea typeface="+mn-ea"/>
              <a:cs typeface="+mn-cs"/>
            </a:endParaRPr>
          </a:p>
        </p:txBody>
      </p:sp>
      <p:sp>
        <p:nvSpPr>
          <p:cNvPr id="327" name="TextBox 326">
            <a:extLst>
              <a:ext uri="{FF2B5EF4-FFF2-40B4-BE49-F238E27FC236}">
                <a16:creationId xmlns:a16="http://schemas.microsoft.com/office/drawing/2014/main" id="{E1CA64D3-49D4-8AFF-E8F4-569D6CE24F2D}"/>
              </a:ext>
            </a:extLst>
          </p:cNvPr>
          <p:cNvSpPr txBox="1"/>
          <p:nvPr/>
        </p:nvSpPr>
        <p:spPr>
          <a:xfrm>
            <a:off x="1958406" y="3582157"/>
            <a:ext cx="163836" cy="115416"/>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12</a:t>
            </a:r>
            <a:endParaRPr lang="en-US" sz="750" dirty="0">
              <a:solidFill>
                <a:srgbClr val="333333"/>
              </a:solidFill>
              <a:latin typeface="Open Sans"/>
              <a:ea typeface="+mn-ea"/>
              <a:cs typeface="+mn-cs"/>
            </a:endParaRPr>
          </a:p>
        </p:txBody>
      </p:sp>
      <p:sp>
        <p:nvSpPr>
          <p:cNvPr id="328" name="TextBox 327">
            <a:extLst>
              <a:ext uri="{FF2B5EF4-FFF2-40B4-BE49-F238E27FC236}">
                <a16:creationId xmlns:a16="http://schemas.microsoft.com/office/drawing/2014/main" id="{BF7065B4-E73A-F9F1-9D37-3E7E1A2C6661}"/>
              </a:ext>
            </a:extLst>
          </p:cNvPr>
          <p:cNvSpPr txBox="1"/>
          <p:nvPr/>
        </p:nvSpPr>
        <p:spPr>
          <a:xfrm>
            <a:off x="2152688" y="3582157"/>
            <a:ext cx="163836" cy="115416"/>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15</a:t>
            </a:r>
            <a:endParaRPr lang="en-US" sz="750" dirty="0">
              <a:solidFill>
                <a:srgbClr val="333333"/>
              </a:solidFill>
              <a:latin typeface="Open Sans"/>
              <a:ea typeface="+mn-ea"/>
              <a:cs typeface="+mn-cs"/>
            </a:endParaRPr>
          </a:p>
        </p:txBody>
      </p:sp>
      <p:sp>
        <p:nvSpPr>
          <p:cNvPr id="329" name="TextBox 328">
            <a:extLst>
              <a:ext uri="{FF2B5EF4-FFF2-40B4-BE49-F238E27FC236}">
                <a16:creationId xmlns:a16="http://schemas.microsoft.com/office/drawing/2014/main" id="{4ADCE1D7-B39F-AC5A-DED5-CA2BF8C677E8}"/>
              </a:ext>
            </a:extLst>
          </p:cNvPr>
          <p:cNvSpPr txBox="1"/>
          <p:nvPr/>
        </p:nvSpPr>
        <p:spPr>
          <a:xfrm>
            <a:off x="2346968" y="3582157"/>
            <a:ext cx="163836" cy="115416"/>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18</a:t>
            </a:r>
            <a:endParaRPr lang="en-US" sz="750" dirty="0">
              <a:solidFill>
                <a:srgbClr val="333333"/>
              </a:solidFill>
              <a:latin typeface="Open Sans"/>
              <a:ea typeface="+mn-ea"/>
              <a:cs typeface="+mn-cs"/>
            </a:endParaRPr>
          </a:p>
        </p:txBody>
      </p:sp>
      <p:sp>
        <p:nvSpPr>
          <p:cNvPr id="330" name="TextBox 329">
            <a:extLst>
              <a:ext uri="{FF2B5EF4-FFF2-40B4-BE49-F238E27FC236}">
                <a16:creationId xmlns:a16="http://schemas.microsoft.com/office/drawing/2014/main" id="{9DDC3C15-CE52-37D2-2C75-6B96853A85D3}"/>
              </a:ext>
            </a:extLst>
          </p:cNvPr>
          <p:cNvSpPr txBox="1"/>
          <p:nvPr/>
        </p:nvSpPr>
        <p:spPr>
          <a:xfrm>
            <a:off x="2541249" y="3582157"/>
            <a:ext cx="163836" cy="115416"/>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21</a:t>
            </a:r>
            <a:endParaRPr lang="en-US" sz="750" dirty="0">
              <a:solidFill>
                <a:srgbClr val="333333"/>
              </a:solidFill>
              <a:latin typeface="Open Sans"/>
              <a:ea typeface="+mn-ea"/>
              <a:cs typeface="+mn-cs"/>
            </a:endParaRPr>
          </a:p>
        </p:txBody>
      </p:sp>
      <p:sp>
        <p:nvSpPr>
          <p:cNvPr id="331" name="TextBox 330">
            <a:extLst>
              <a:ext uri="{FF2B5EF4-FFF2-40B4-BE49-F238E27FC236}">
                <a16:creationId xmlns:a16="http://schemas.microsoft.com/office/drawing/2014/main" id="{E4AA8B1F-D3E5-10CA-5134-807116AA161D}"/>
              </a:ext>
            </a:extLst>
          </p:cNvPr>
          <p:cNvSpPr txBox="1"/>
          <p:nvPr/>
        </p:nvSpPr>
        <p:spPr>
          <a:xfrm>
            <a:off x="2735529" y="3582157"/>
            <a:ext cx="163836" cy="115416"/>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24</a:t>
            </a:r>
            <a:endParaRPr lang="en-US" sz="750" dirty="0">
              <a:solidFill>
                <a:srgbClr val="333333"/>
              </a:solidFill>
              <a:latin typeface="Open Sans"/>
              <a:ea typeface="+mn-ea"/>
              <a:cs typeface="+mn-cs"/>
            </a:endParaRPr>
          </a:p>
        </p:txBody>
      </p:sp>
      <p:sp>
        <p:nvSpPr>
          <p:cNvPr id="332" name="TextBox 331">
            <a:extLst>
              <a:ext uri="{FF2B5EF4-FFF2-40B4-BE49-F238E27FC236}">
                <a16:creationId xmlns:a16="http://schemas.microsoft.com/office/drawing/2014/main" id="{13237B36-3E2D-5DCF-3B90-CE10EE2C375B}"/>
              </a:ext>
            </a:extLst>
          </p:cNvPr>
          <p:cNvSpPr txBox="1"/>
          <p:nvPr/>
        </p:nvSpPr>
        <p:spPr>
          <a:xfrm>
            <a:off x="2929809" y="3582157"/>
            <a:ext cx="163836" cy="115416"/>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27</a:t>
            </a:r>
            <a:endParaRPr lang="en-US" sz="750" dirty="0">
              <a:solidFill>
                <a:srgbClr val="333333"/>
              </a:solidFill>
              <a:latin typeface="Open Sans"/>
              <a:ea typeface="+mn-ea"/>
              <a:cs typeface="+mn-cs"/>
            </a:endParaRPr>
          </a:p>
        </p:txBody>
      </p:sp>
      <p:sp>
        <p:nvSpPr>
          <p:cNvPr id="333" name="TextBox 332">
            <a:extLst>
              <a:ext uri="{FF2B5EF4-FFF2-40B4-BE49-F238E27FC236}">
                <a16:creationId xmlns:a16="http://schemas.microsoft.com/office/drawing/2014/main" id="{DFE65451-F88A-8B5C-C1DB-8B9A848DBC0E}"/>
              </a:ext>
            </a:extLst>
          </p:cNvPr>
          <p:cNvSpPr txBox="1"/>
          <p:nvPr/>
        </p:nvSpPr>
        <p:spPr>
          <a:xfrm>
            <a:off x="3124089" y="3582157"/>
            <a:ext cx="163836" cy="115416"/>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30</a:t>
            </a:r>
            <a:endParaRPr lang="en-US" sz="750" dirty="0">
              <a:solidFill>
                <a:srgbClr val="333333"/>
              </a:solidFill>
              <a:latin typeface="Open Sans"/>
              <a:ea typeface="+mn-ea"/>
              <a:cs typeface="+mn-cs"/>
            </a:endParaRPr>
          </a:p>
        </p:txBody>
      </p:sp>
      <p:sp>
        <p:nvSpPr>
          <p:cNvPr id="334" name="TextBox 333">
            <a:extLst>
              <a:ext uri="{FF2B5EF4-FFF2-40B4-BE49-F238E27FC236}">
                <a16:creationId xmlns:a16="http://schemas.microsoft.com/office/drawing/2014/main" id="{2BDE02D1-985F-BDE8-A393-F63A2596C87E}"/>
              </a:ext>
            </a:extLst>
          </p:cNvPr>
          <p:cNvSpPr txBox="1"/>
          <p:nvPr/>
        </p:nvSpPr>
        <p:spPr>
          <a:xfrm>
            <a:off x="3318371" y="3582157"/>
            <a:ext cx="163836" cy="115416"/>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33</a:t>
            </a:r>
            <a:endParaRPr lang="en-US" sz="750" dirty="0">
              <a:solidFill>
                <a:srgbClr val="333333"/>
              </a:solidFill>
              <a:latin typeface="Open Sans"/>
              <a:ea typeface="+mn-ea"/>
              <a:cs typeface="+mn-cs"/>
            </a:endParaRPr>
          </a:p>
        </p:txBody>
      </p:sp>
      <p:sp>
        <p:nvSpPr>
          <p:cNvPr id="335" name="TextBox 334">
            <a:extLst>
              <a:ext uri="{FF2B5EF4-FFF2-40B4-BE49-F238E27FC236}">
                <a16:creationId xmlns:a16="http://schemas.microsoft.com/office/drawing/2014/main" id="{F965A829-13FF-8A31-8605-4E2931701658}"/>
              </a:ext>
            </a:extLst>
          </p:cNvPr>
          <p:cNvSpPr txBox="1"/>
          <p:nvPr/>
        </p:nvSpPr>
        <p:spPr>
          <a:xfrm>
            <a:off x="3512651" y="3582157"/>
            <a:ext cx="163836" cy="115416"/>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36</a:t>
            </a:r>
            <a:endParaRPr lang="en-US" sz="750" dirty="0">
              <a:solidFill>
                <a:srgbClr val="333333"/>
              </a:solidFill>
              <a:latin typeface="Open Sans"/>
              <a:ea typeface="+mn-ea"/>
              <a:cs typeface="+mn-cs"/>
            </a:endParaRPr>
          </a:p>
        </p:txBody>
      </p:sp>
      <p:sp>
        <p:nvSpPr>
          <p:cNvPr id="336" name="TextBox 335">
            <a:extLst>
              <a:ext uri="{FF2B5EF4-FFF2-40B4-BE49-F238E27FC236}">
                <a16:creationId xmlns:a16="http://schemas.microsoft.com/office/drawing/2014/main" id="{7847529F-7DA0-021F-C750-46905A52C7E6}"/>
              </a:ext>
            </a:extLst>
          </p:cNvPr>
          <p:cNvSpPr txBox="1"/>
          <p:nvPr/>
        </p:nvSpPr>
        <p:spPr>
          <a:xfrm>
            <a:off x="3706931" y="3582157"/>
            <a:ext cx="163836" cy="115416"/>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39</a:t>
            </a:r>
            <a:endParaRPr lang="en-US" sz="750" dirty="0">
              <a:solidFill>
                <a:srgbClr val="333333"/>
              </a:solidFill>
              <a:latin typeface="Open Sans"/>
              <a:ea typeface="+mn-ea"/>
              <a:cs typeface="+mn-cs"/>
            </a:endParaRPr>
          </a:p>
        </p:txBody>
      </p:sp>
      <p:sp>
        <p:nvSpPr>
          <p:cNvPr id="337" name="TextBox 336">
            <a:extLst>
              <a:ext uri="{FF2B5EF4-FFF2-40B4-BE49-F238E27FC236}">
                <a16:creationId xmlns:a16="http://schemas.microsoft.com/office/drawing/2014/main" id="{904F2E45-7AF5-175E-AD6A-E80BB1BE87C2}"/>
              </a:ext>
            </a:extLst>
          </p:cNvPr>
          <p:cNvSpPr txBox="1"/>
          <p:nvPr/>
        </p:nvSpPr>
        <p:spPr>
          <a:xfrm>
            <a:off x="3901211" y="3582157"/>
            <a:ext cx="163836" cy="115416"/>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42</a:t>
            </a:r>
            <a:endParaRPr lang="en-US" sz="750" dirty="0">
              <a:solidFill>
                <a:srgbClr val="333333"/>
              </a:solidFill>
              <a:latin typeface="Open Sans"/>
              <a:ea typeface="+mn-ea"/>
              <a:cs typeface="+mn-cs"/>
            </a:endParaRPr>
          </a:p>
        </p:txBody>
      </p:sp>
      <p:sp>
        <p:nvSpPr>
          <p:cNvPr id="338" name="TextBox 337">
            <a:extLst>
              <a:ext uri="{FF2B5EF4-FFF2-40B4-BE49-F238E27FC236}">
                <a16:creationId xmlns:a16="http://schemas.microsoft.com/office/drawing/2014/main" id="{4B44065F-6958-532D-BFC6-54A3A9DC31F4}"/>
              </a:ext>
            </a:extLst>
          </p:cNvPr>
          <p:cNvSpPr txBox="1"/>
          <p:nvPr/>
        </p:nvSpPr>
        <p:spPr>
          <a:xfrm>
            <a:off x="4095492" y="3582157"/>
            <a:ext cx="163836" cy="115416"/>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45</a:t>
            </a:r>
            <a:endParaRPr lang="en-US" sz="750" dirty="0">
              <a:solidFill>
                <a:srgbClr val="333333"/>
              </a:solidFill>
              <a:latin typeface="Open Sans"/>
              <a:ea typeface="+mn-ea"/>
              <a:cs typeface="+mn-cs"/>
            </a:endParaRPr>
          </a:p>
        </p:txBody>
      </p:sp>
      <p:sp>
        <p:nvSpPr>
          <p:cNvPr id="339" name="TextBox 338">
            <a:extLst>
              <a:ext uri="{FF2B5EF4-FFF2-40B4-BE49-F238E27FC236}">
                <a16:creationId xmlns:a16="http://schemas.microsoft.com/office/drawing/2014/main" id="{42B76AD6-83D8-C249-828F-28AB2DBED263}"/>
              </a:ext>
            </a:extLst>
          </p:cNvPr>
          <p:cNvSpPr txBox="1"/>
          <p:nvPr/>
        </p:nvSpPr>
        <p:spPr>
          <a:xfrm>
            <a:off x="4289773" y="3582157"/>
            <a:ext cx="163836" cy="115416"/>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48</a:t>
            </a:r>
            <a:endParaRPr lang="en-US" sz="750" dirty="0">
              <a:solidFill>
                <a:srgbClr val="333333"/>
              </a:solidFill>
              <a:latin typeface="Open Sans"/>
              <a:ea typeface="+mn-ea"/>
              <a:cs typeface="+mn-cs"/>
            </a:endParaRPr>
          </a:p>
        </p:txBody>
      </p:sp>
      <p:sp>
        <p:nvSpPr>
          <p:cNvPr id="340" name="TextBox 339">
            <a:extLst>
              <a:ext uri="{FF2B5EF4-FFF2-40B4-BE49-F238E27FC236}">
                <a16:creationId xmlns:a16="http://schemas.microsoft.com/office/drawing/2014/main" id="{414FA58F-4DF1-B277-E477-C0975B81DF93}"/>
              </a:ext>
            </a:extLst>
          </p:cNvPr>
          <p:cNvSpPr txBox="1"/>
          <p:nvPr/>
        </p:nvSpPr>
        <p:spPr>
          <a:xfrm>
            <a:off x="4484057" y="3582157"/>
            <a:ext cx="163836" cy="115416"/>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51</a:t>
            </a:r>
            <a:endParaRPr lang="en-US" sz="750" dirty="0">
              <a:solidFill>
                <a:srgbClr val="333333"/>
              </a:solidFill>
              <a:latin typeface="Open Sans"/>
              <a:ea typeface="+mn-ea"/>
              <a:cs typeface="+mn-cs"/>
            </a:endParaRPr>
          </a:p>
        </p:txBody>
      </p:sp>
      <p:grpSp>
        <p:nvGrpSpPr>
          <p:cNvPr id="341" name="Group 340">
            <a:extLst>
              <a:ext uri="{FF2B5EF4-FFF2-40B4-BE49-F238E27FC236}">
                <a16:creationId xmlns:a16="http://schemas.microsoft.com/office/drawing/2014/main" id="{52F4D705-5A0E-10C0-86CA-E996D2C09DF2}"/>
              </a:ext>
            </a:extLst>
          </p:cNvPr>
          <p:cNvGrpSpPr/>
          <p:nvPr/>
        </p:nvGrpSpPr>
        <p:grpSpPr>
          <a:xfrm>
            <a:off x="1218069" y="1520112"/>
            <a:ext cx="3740145" cy="2047324"/>
            <a:chOff x="2003045" y="1734425"/>
            <a:chExt cx="5966486" cy="3084551"/>
          </a:xfrm>
        </p:grpSpPr>
        <p:cxnSp>
          <p:nvCxnSpPr>
            <p:cNvPr id="342" name="Straight Connector 341">
              <a:extLst>
                <a:ext uri="{FF2B5EF4-FFF2-40B4-BE49-F238E27FC236}">
                  <a16:creationId xmlns:a16="http://schemas.microsoft.com/office/drawing/2014/main" id="{2722B15C-51F9-F18F-3F60-4B2759FF53BB}"/>
                </a:ext>
              </a:extLst>
            </p:cNvPr>
            <p:cNvCxnSpPr>
              <a:cxnSpLocks/>
            </p:cNvCxnSpPr>
            <p:nvPr/>
          </p:nvCxnSpPr>
          <p:spPr>
            <a:xfrm>
              <a:off x="2074326" y="1734425"/>
              <a:ext cx="0" cy="3012200"/>
            </a:xfrm>
            <a:prstGeom prst="line">
              <a:avLst/>
            </a:prstGeom>
            <a:noFill/>
            <a:ln w="9525" cap="sq" cmpd="sng" algn="ctr">
              <a:solidFill>
                <a:srgbClr val="333333"/>
              </a:solidFill>
              <a:prstDash val="solid"/>
              <a:miter lim="800000"/>
            </a:ln>
            <a:effectLst/>
          </p:spPr>
        </p:cxnSp>
        <p:cxnSp>
          <p:nvCxnSpPr>
            <p:cNvPr id="343" name="Straight Connector 342">
              <a:extLst>
                <a:ext uri="{FF2B5EF4-FFF2-40B4-BE49-F238E27FC236}">
                  <a16:creationId xmlns:a16="http://schemas.microsoft.com/office/drawing/2014/main" id="{68FCE85D-0DF1-2E03-D372-24FC73299570}"/>
                </a:ext>
              </a:extLst>
            </p:cNvPr>
            <p:cNvCxnSpPr>
              <a:cxnSpLocks/>
            </p:cNvCxnSpPr>
            <p:nvPr/>
          </p:nvCxnSpPr>
          <p:spPr>
            <a:xfrm flipH="1" flipV="1">
              <a:off x="2003045" y="4744944"/>
              <a:ext cx="72000" cy="1351"/>
            </a:xfrm>
            <a:prstGeom prst="line">
              <a:avLst/>
            </a:prstGeom>
            <a:noFill/>
            <a:ln w="9525" cap="sq" cmpd="sng" algn="ctr">
              <a:solidFill>
                <a:srgbClr val="333333"/>
              </a:solidFill>
              <a:prstDash val="solid"/>
              <a:miter lim="800000"/>
            </a:ln>
            <a:effectLst/>
          </p:spPr>
        </p:cxnSp>
        <p:cxnSp>
          <p:nvCxnSpPr>
            <p:cNvPr id="344" name="Straight Connector 343">
              <a:extLst>
                <a:ext uri="{FF2B5EF4-FFF2-40B4-BE49-F238E27FC236}">
                  <a16:creationId xmlns:a16="http://schemas.microsoft.com/office/drawing/2014/main" id="{45C202AA-7B04-D7C5-786E-2452473A6062}"/>
                </a:ext>
              </a:extLst>
            </p:cNvPr>
            <p:cNvCxnSpPr>
              <a:cxnSpLocks/>
            </p:cNvCxnSpPr>
            <p:nvPr/>
          </p:nvCxnSpPr>
          <p:spPr>
            <a:xfrm flipH="1" flipV="1">
              <a:off x="2003045" y="4144221"/>
              <a:ext cx="72000" cy="0"/>
            </a:xfrm>
            <a:prstGeom prst="line">
              <a:avLst/>
            </a:prstGeom>
            <a:noFill/>
            <a:ln w="9525" cap="sq" cmpd="sng" algn="ctr">
              <a:solidFill>
                <a:srgbClr val="333333"/>
              </a:solidFill>
              <a:prstDash val="solid"/>
              <a:miter lim="800000"/>
            </a:ln>
            <a:effectLst/>
          </p:spPr>
        </p:cxnSp>
        <p:cxnSp>
          <p:nvCxnSpPr>
            <p:cNvPr id="345" name="Straight Connector 344">
              <a:extLst>
                <a:ext uri="{FF2B5EF4-FFF2-40B4-BE49-F238E27FC236}">
                  <a16:creationId xmlns:a16="http://schemas.microsoft.com/office/drawing/2014/main" id="{B6F79DB9-018D-3CC9-8F4B-79D919533C36}"/>
                </a:ext>
              </a:extLst>
            </p:cNvPr>
            <p:cNvCxnSpPr>
              <a:cxnSpLocks/>
            </p:cNvCxnSpPr>
            <p:nvPr/>
          </p:nvCxnSpPr>
          <p:spPr>
            <a:xfrm flipH="1" flipV="1">
              <a:off x="2003045" y="3541993"/>
              <a:ext cx="72000" cy="0"/>
            </a:xfrm>
            <a:prstGeom prst="line">
              <a:avLst/>
            </a:prstGeom>
            <a:noFill/>
            <a:ln w="9525" cap="sq" cmpd="sng" algn="ctr">
              <a:solidFill>
                <a:srgbClr val="333333"/>
              </a:solidFill>
              <a:prstDash val="solid"/>
              <a:miter lim="800000"/>
            </a:ln>
            <a:effectLst/>
          </p:spPr>
        </p:cxnSp>
        <p:cxnSp>
          <p:nvCxnSpPr>
            <p:cNvPr id="346" name="Straight Connector 345">
              <a:extLst>
                <a:ext uri="{FF2B5EF4-FFF2-40B4-BE49-F238E27FC236}">
                  <a16:creationId xmlns:a16="http://schemas.microsoft.com/office/drawing/2014/main" id="{C541F69E-0FB5-F0A4-9E8B-36E5ABDD632F}"/>
                </a:ext>
              </a:extLst>
            </p:cNvPr>
            <p:cNvCxnSpPr>
              <a:cxnSpLocks/>
            </p:cNvCxnSpPr>
            <p:nvPr/>
          </p:nvCxnSpPr>
          <p:spPr>
            <a:xfrm flipH="1" flipV="1">
              <a:off x="2003045" y="2940492"/>
              <a:ext cx="72000" cy="0"/>
            </a:xfrm>
            <a:prstGeom prst="line">
              <a:avLst/>
            </a:prstGeom>
            <a:noFill/>
            <a:ln w="9525" cap="sq" cmpd="sng" algn="ctr">
              <a:solidFill>
                <a:srgbClr val="333333"/>
              </a:solidFill>
              <a:prstDash val="solid"/>
              <a:miter lim="800000"/>
            </a:ln>
            <a:effectLst/>
          </p:spPr>
        </p:cxnSp>
        <p:cxnSp>
          <p:nvCxnSpPr>
            <p:cNvPr id="347" name="Straight Connector 346">
              <a:extLst>
                <a:ext uri="{FF2B5EF4-FFF2-40B4-BE49-F238E27FC236}">
                  <a16:creationId xmlns:a16="http://schemas.microsoft.com/office/drawing/2014/main" id="{619CCA2A-04EA-3BAC-4A25-4CB38EB7F730}"/>
                </a:ext>
              </a:extLst>
            </p:cNvPr>
            <p:cNvCxnSpPr>
              <a:cxnSpLocks/>
            </p:cNvCxnSpPr>
            <p:nvPr/>
          </p:nvCxnSpPr>
          <p:spPr>
            <a:xfrm flipH="1" flipV="1">
              <a:off x="2003045" y="2337076"/>
              <a:ext cx="72000" cy="0"/>
            </a:xfrm>
            <a:prstGeom prst="line">
              <a:avLst/>
            </a:prstGeom>
            <a:noFill/>
            <a:ln w="9525" cap="sq" cmpd="sng" algn="ctr">
              <a:solidFill>
                <a:srgbClr val="333333"/>
              </a:solidFill>
              <a:prstDash val="solid"/>
              <a:miter lim="800000"/>
            </a:ln>
            <a:effectLst/>
          </p:spPr>
        </p:cxnSp>
        <p:cxnSp>
          <p:nvCxnSpPr>
            <p:cNvPr id="348" name="Straight Connector 347">
              <a:extLst>
                <a:ext uri="{FF2B5EF4-FFF2-40B4-BE49-F238E27FC236}">
                  <a16:creationId xmlns:a16="http://schemas.microsoft.com/office/drawing/2014/main" id="{53D7BEE0-90DC-4B2E-3A5B-CA86C320F0CC}"/>
                </a:ext>
              </a:extLst>
            </p:cNvPr>
            <p:cNvCxnSpPr>
              <a:cxnSpLocks/>
            </p:cNvCxnSpPr>
            <p:nvPr/>
          </p:nvCxnSpPr>
          <p:spPr>
            <a:xfrm flipH="1" flipV="1">
              <a:off x="2003045" y="1734425"/>
              <a:ext cx="72000" cy="0"/>
            </a:xfrm>
            <a:prstGeom prst="line">
              <a:avLst/>
            </a:prstGeom>
            <a:noFill/>
            <a:ln w="9525" cap="sq" cmpd="sng" algn="ctr">
              <a:solidFill>
                <a:srgbClr val="333333"/>
              </a:solidFill>
              <a:prstDash val="solid"/>
              <a:miter lim="800000"/>
            </a:ln>
            <a:effectLst/>
          </p:spPr>
        </p:cxnSp>
        <p:cxnSp>
          <p:nvCxnSpPr>
            <p:cNvPr id="349" name="Straight Connector 348">
              <a:extLst>
                <a:ext uri="{FF2B5EF4-FFF2-40B4-BE49-F238E27FC236}">
                  <a16:creationId xmlns:a16="http://schemas.microsoft.com/office/drawing/2014/main" id="{FBE9FFB1-3043-D4C9-8D46-49C19D6379C9}"/>
                </a:ext>
              </a:extLst>
            </p:cNvPr>
            <p:cNvCxnSpPr>
              <a:cxnSpLocks/>
            </p:cNvCxnSpPr>
            <p:nvPr/>
          </p:nvCxnSpPr>
          <p:spPr>
            <a:xfrm flipH="1">
              <a:off x="2077747" y="4745620"/>
              <a:ext cx="5891784" cy="0"/>
            </a:xfrm>
            <a:prstGeom prst="line">
              <a:avLst/>
            </a:prstGeom>
            <a:noFill/>
            <a:ln w="9525" cap="sq" cmpd="sng" algn="ctr">
              <a:solidFill>
                <a:srgbClr val="333333"/>
              </a:solidFill>
              <a:prstDash val="solid"/>
              <a:miter lim="800000"/>
            </a:ln>
            <a:effectLst/>
          </p:spPr>
        </p:cxnSp>
        <p:cxnSp>
          <p:nvCxnSpPr>
            <p:cNvPr id="350" name="Straight Connector 349">
              <a:extLst>
                <a:ext uri="{FF2B5EF4-FFF2-40B4-BE49-F238E27FC236}">
                  <a16:creationId xmlns:a16="http://schemas.microsoft.com/office/drawing/2014/main" id="{58648EDE-9CE0-BB12-C4BE-9F66E87B8420}"/>
                </a:ext>
              </a:extLst>
            </p:cNvPr>
            <p:cNvCxnSpPr>
              <a:cxnSpLocks/>
            </p:cNvCxnSpPr>
            <p:nvPr/>
          </p:nvCxnSpPr>
          <p:spPr>
            <a:xfrm>
              <a:off x="2074326" y="4746976"/>
              <a:ext cx="0" cy="72000"/>
            </a:xfrm>
            <a:prstGeom prst="line">
              <a:avLst/>
            </a:prstGeom>
            <a:noFill/>
            <a:ln w="9525" cap="sq" cmpd="sng" algn="ctr">
              <a:solidFill>
                <a:srgbClr val="333333"/>
              </a:solidFill>
              <a:prstDash val="solid"/>
              <a:miter lim="800000"/>
            </a:ln>
            <a:effectLst/>
          </p:spPr>
        </p:cxnSp>
        <p:cxnSp>
          <p:nvCxnSpPr>
            <p:cNvPr id="351" name="Straight Connector 350">
              <a:extLst>
                <a:ext uri="{FF2B5EF4-FFF2-40B4-BE49-F238E27FC236}">
                  <a16:creationId xmlns:a16="http://schemas.microsoft.com/office/drawing/2014/main" id="{2AB2BC5F-2DB8-037F-1AF8-93D103103243}"/>
                </a:ext>
              </a:extLst>
            </p:cNvPr>
            <p:cNvCxnSpPr>
              <a:cxnSpLocks/>
            </p:cNvCxnSpPr>
            <p:nvPr/>
          </p:nvCxnSpPr>
          <p:spPr>
            <a:xfrm>
              <a:off x="2384972" y="4746976"/>
              <a:ext cx="0" cy="72000"/>
            </a:xfrm>
            <a:prstGeom prst="line">
              <a:avLst/>
            </a:prstGeom>
            <a:noFill/>
            <a:ln w="9525" cap="sq" cmpd="sng" algn="ctr">
              <a:solidFill>
                <a:srgbClr val="333333"/>
              </a:solidFill>
              <a:prstDash val="solid"/>
              <a:miter lim="800000"/>
            </a:ln>
            <a:effectLst/>
          </p:spPr>
        </p:cxnSp>
        <p:cxnSp>
          <p:nvCxnSpPr>
            <p:cNvPr id="352" name="Straight Connector 351">
              <a:extLst>
                <a:ext uri="{FF2B5EF4-FFF2-40B4-BE49-F238E27FC236}">
                  <a16:creationId xmlns:a16="http://schemas.microsoft.com/office/drawing/2014/main" id="{96EB36B4-A4CD-8DDD-3EC7-573DA1621402}"/>
                </a:ext>
              </a:extLst>
            </p:cNvPr>
            <p:cNvCxnSpPr>
              <a:cxnSpLocks/>
            </p:cNvCxnSpPr>
            <p:nvPr/>
          </p:nvCxnSpPr>
          <p:spPr>
            <a:xfrm>
              <a:off x="2694899" y="4746976"/>
              <a:ext cx="0" cy="72000"/>
            </a:xfrm>
            <a:prstGeom prst="line">
              <a:avLst/>
            </a:prstGeom>
            <a:noFill/>
            <a:ln w="9525" cap="sq" cmpd="sng" algn="ctr">
              <a:solidFill>
                <a:srgbClr val="333333"/>
              </a:solidFill>
              <a:prstDash val="solid"/>
              <a:miter lim="800000"/>
            </a:ln>
            <a:effectLst/>
          </p:spPr>
        </p:cxnSp>
        <p:cxnSp>
          <p:nvCxnSpPr>
            <p:cNvPr id="353" name="Straight Connector 352">
              <a:extLst>
                <a:ext uri="{FF2B5EF4-FFF2-40B4-BE49-F238E27FC236}">
                  <a16:creationId xmlns:a16="http://schemas.microsoft.com/office/drawing/2014/main" id="{60CC7D24-1245-0396-6781-6E0F8666F93E}"/>
                </a:ext>
              </a:extLst>
            </p:cNvPr>
            <p:cNvCxnSpPr>
              <a:cxnSpLocks/>
            </p:cNvCxnSpPr>
            <p:nvPr/>
          </p:nvCxnSpPr>
          <p:spPr>
            <a:xfrm>
              <a:off x="3009487" y="4746976"/>
              <a:ext cx="0" cy="72000"/>
            </a:xfrm>
            <a:prstGeom prst="line">
              <a:avLst/>
            </a:prstGeom>
            <a:noFill/>
            <a:ln w="9525" cap="sq" cmpd="sng" algn="ctr">
              <a:solidFill>
                <a:srgbClr val="333333"/>
              </a:solidFill>
              <a:prstDash val="solid"/>
              <a:miter lim="800000"/>
            </a:ln>
            <a:effectLst/>
          </p:spPr>
        </p:cxnSp>
        <p:cxnSp>
          <p:nvCxnSpPr>
            <p:cNvPr id="354" name="Straight Connector 353">
              <a:extLst>
                <a:ext uri="{FF2B5EF4-FFF2-40B4-BE49-F238E27FC236}">
                  <a16:creationId xmlns:a16="http://schemas.microsoft.com/office/drawing/2014/main" id="{D72C7CB3-D20A-BE8A-A93D-34476FEF0867}"/>
                </a:ext>
              </a:extLst>
            </p:cNvPr>
            <p:cNvCxnSpPr>
              <a:cxnSpLocks/>
            </p:cNvCxnSpPr>
            <p:nvPr/>
          </p:nvCxnSpPr>
          <p:spPr>
            <a:xfrm>
              <a:off x="3306946" y="4746976"/>
              <a:ext cx="0" cy="72000"/>
            </a:xfrm>
            <a:prstGeom prst="line">
              <a:avLst/>
            </a:prstGeom>
            <a:noFill/>
            <a:ln w="9525" cap="sq" cmpd="sng" algn="ctr">
              <a:solidFill>
                <a:srgbClr val="333333"/>
              </a:solidFill>
              <a:prstDash val="solid"/>
              <a:miter lim="800000"/>
            </a:ln>
            <a:effectLst/>
          </p:spPr>
        </p:cxnSp>
        <p:cxnSp>
          <p:nvCxnSpPr>
            <p:cNvPr id="355" name="Straight Connector 354">
              <a:extLst>
                <a:ext uri="{FF2B5EF4-FFF2-40B4-BE49-F238E27FC236}">
                  <a16:creationId xmlns:a16="http://schemas.microsoft.com/office/drawing/2014/main" id="{BB378CFA-9883-06EF-1BA2-9474B9BC6A32}"/>
                </a:ext>
              </a:extLst>
            </p:cNvPr>
            <p:cNvCxnSpPr>
              <a:cxnSpLocks/>
            </p:cNvCxnSpPr>
            <p:nvPr/>
          </p:nvCxnSpPr>
          <p:spPr>
            <a:xfrm>
              <a:off x="3615737" y="4746976"/>
              <a:ext cx="0" cy="72000"/>
            </a:xfrm>
            <a:prstGeom prst="line">
              <a:avLst/>
            </a:prstGeom>
            <a:noFill/>
            <a:ln w="9525" cap="sq" cmpd="sng" algn="ctr">
              <a:solidFill>
                <a:srgbClr val="333333"/>
              </a:solidFill>
              <a:prstDash val="solid"/>
              <a:miter lim="800000"/>
            </a:ln>
            <a:effectLst/>
          </p:spPr>
        </p:cxnSp>
        <p:cxnSp>
          <p:nvCxnSpPr>
            <p:cNvPr id="356" name="Straight Connector 355">
              <a:extLst>
                <a:ext uri="{FF2B5EF4-FFF2-40B4-BE49-F238E27FC236}">
                  <a16:creationId xmlns:a16="http://schemas.microsoft.com/office/drawing/2014/main" id="{83944CA5-8288-1508-ED76-5A52BE577335}"/>
                </a:ext>
              </a:extLst>
            </p:cNvPr>
            <p:cNvCxnSpPr>
              <a:cxnSpLocks/>
            </p:cNvCxnSpPr>
            <p:nvPr/>
          </p:nvCxnSpPr>
          <p:spPr>
            <a:xfrm>
              <a:off x="3934607" y="4746976"/>
              <a:ext cx="0" cy="72000"/>
            </a:xfrm>
            <a:prstGeom prst="line">
              <a:avLst/>
            </a:prstGeom>
            <a:noFill/>
            <a:ln w="9525" cap="sq" cmpd="sng" algn="ctr">
              <a:solidFill>
                <a:srgbClr val="333333"/>
              </a:solidFill>
              <a:prstDash val="solid"/>
              <a:miter lim="800000"/>
            </a:ln>
            <a:effectLst/>
          </p:spPr>
        </p:cxnSp>
        <p:cxnSp>
          <p:nvCxnSpPr>
            <p:cNvPr id="357" name="Straight Connector 356">
              <a:extLst>
                <a:ext uri="{FF2B5EF4-FFF2-40B4-BE49-F238E27FC236}">
                  <a16:creationId xmlns:a16="http://schemas.microsoft.com/office/drawing/2014/main" id="{5F8340E7-1A7F-2131-DCA1-02E0C33FE94C}"/>
                </a:ext>
              </a:extLst>
            </p:cNvPr>
            <p:cNvCxnSpPr>
              <a:cxnSpLocks/>
            </p:cNvCxnSpPr>
            <p:nvPr/>
          </p:nvCxnSpPr>
          <p:spPr>
            <a:xfrm>
              <a:off x="4243307" y="4746976"/>
              <a:ext cx="0" cy="72000"/>
            </a:xfrm>
            <a:prstGeom prst="line">
              <a:avLst/>
            </a:prstGeom>
            <a:noFill/>
            <a:ln w="9525" cap="sq" cmpd="sng" algn="ctr">
              <a:solidFill>
                <a:srgbClr val="333333"/>
              </a:solidFill>
              <a:prstDash val="solid"/>
              <a:miter lim="800000"/>
            </a:ln>
            <a:effectLst/>
          </p:spPr>
        </p:cxnSp>
        <p:cxnSp>
          <p:nvCxnSpPr>
            <p:cNvPr id="358" name="Straight Connector 357">
              <a:extLst>
                <a:ext uri="{FF2B5EF4-FFF2-40B4-BE49-F238E27FC236}">
                  <a16:creationId xmlns:a16="http://schemas.microsoft.com/office/drawing/2014/main" id="{AED37870-EC59-D513-FF24-7DB8BDAD9280}"/>
                </a:ext>
              </a:extLst>
            </p:cNvPr>
            <p:cNvCxnSpPr>
              <a:cxnSpLocks/>
            </p:cNvCxnSpPr>
            <p:nvPr/>
          </p:nvCxnSpPr>
          <p:spPr>
            <a:xfrm>
              <a:off x="4554461" y="4746976"/>
              <a:ext cx="0" cy="72000"/>
            </a:xfrm>
            <a:prstGeom prst="line">
              <a:avLst/>
            </a:prstGeom>
            <a:noFill/>
            <a:ln w="9525" cap="sq" cmpd="sng" algn="ctr">
              <a:solidFill>
                <a:srgbClr val="333333"/>
              </a:solidFill>
              <a:prstDash val="solid"/>
              <a:miter lim="800000"/>
            </a:ln>
            <a:effectLst/>
          </p:spPr>
        </p:cxnSp>
        <p:cxnSp>
          <p:nvCxnSpPr>
            <p:cNvPr id="359" name="Straight Connector 358">
              <a:extLst>
                <a:ext uri="{FF2B5EF4-FFF2-40B4-BE49-F238E27FC236}">
                  <a16:creationId xmlns:a16="http://schemas.microsoft.com/office/drawing/2014/main" id="{E0BE7863-4B9D-8E72-6375-666138A4CA14}"/>
                </a:ext>
              </a:extLst>
            </p:cNvPr>
            <p:cNvCxnSpPr>
              <a:cxnSpLocks/>
            </p:cNvCxnSpPr>
            <p:nvPr/>
          </p:nvCxnSpPr>
          <p:spPr>
            <a:xfrm>
              <a:off x="4864387" y="4746976"/>
              <a:ext cx="0" cy="72000"/>
            </a:xfrm>
            <a:prstGeom prst="line">
              <a:avLst/>
            </a:prstGeom>
            <a:noFill/>
            <a:ln w="9525" cap="sq" cmpd="sng" algn="ctr">
              <a:solidFill>
                <a:srgbClr val="333333"/>
              </a:solidFill>
              <a:prstDash val="solid"/>
              <a:miter lim="800000"/>
            </a:ln>
            <a:effectLst/>
          </p:spPr>
        </p:cxnSp>
        <p:cxnSp>
          <p:nvCxnSpPr>
            <p:cNvPr id="360" name="Straight Connector 359">
              <a:extLst>
                <a:ext uri="{FF2B5EF4-FFF2-40B4-BE49-F238E27FC236}">
                  <a16:creationId xmlns:a16="http://schemas.microsoft.com/office/drawing/2014/main" id="{BF185DD6-C44A-C2E2-40E5-29D07A63349C}"/>
                </a:ext>
              </a:extLst>
            </p:cNvPr>
            <p:cNvCxnSpPr>
              <a:cxnSpLocks/>
            </p:cNvCxnSpPr>
            <p:nvPr/>
          </p:nvCxnSpPr>
          <p:spPr>
            <a:xfrm>
              <a:off x="5174314" y="4746976"/>
              <a:ext cx="0" cy="72000"/>
            </a:xfrm>
            <a:prstGeom prst="line">
              <a:avLst/>
            </a:prstGeom>
            <a:noFill/>
            <a:ln w="9525" cap="sq" cmpd="sng" algn="ctr">
              <a:solidFill>
                <a:srgbClr val="333333"/>
              </a:solidFill>
              <a:prstDash val="solid"/>
              <a:miter lim="800000"/>
            </a:ln>
            <a:effectLst/>
          </p:spPr>
        </p:cxnSp>
        <p:cxnSp>
          <p:nvCxnSpPr>
            <p:cNvPr id="361" name="Straight Connector 360">
              <a:extLst>
                <a:ext uri="{FF2B5EF4-FFF2-40B4-BE49-F238E27FC236}">
                  <a16:creationId xmlns:a16="http://schemas.microsoft.com/office/drawing/2014/main" id="{14F125C9-234E-312E-866B-1C33D2B0E332}"/>
                </a:ext>
              </a:extLst>
            </p:cNvPr>
            <p:cNvCxnSpPr>
              <a:cxnSpLocks/>
            </p:cNvCxnSpPr>
            <p:nvPr/>
          </p:nvCxnSpPr>
          <p:spPr>
            <a:xfrm>
              <a:off x="5484241" y="4746976"/>
              <a:ext cx="0" cy="72000"/>
            </a:xfrm>
            <a:prstGeom prst="line">
              <a:avLst/>
            </a:prstGeom>
            <a:noFill/>
            <a:ln w="9525" cap="sq" cmpd="sng" algn="ctr">
              <a:solidFill>
                <a:srgbClr val="333333"/>
              </a:solidFill>
              <a:prstDash val="solid"/>
              <a:miter lim="800000"/>
            </a:ln>
            <a:effectLst/>
          </p:spPr>
        </p:cxnSp>
        <p:cxnSp>
          <p:nvCxnSpPr>
            <p:cNvPr id="362" name="Straight Connector 361">
              <a:extLst>
                <a:ext uri="{FF2B5EF4-FFF2-40B4-BE49-F238E27FC236}">
                  <a16:creationId xmlns:a16="http://schemas.microsoft.com/office/drawing/2014/main" id="{357D97C1-5014-78AA-D307-62157F5E8732}"/>
                </a:ext>
              </a:extLst>
            </p:cNvPr>
            <p:cNvCxnSpPr>
              <a:cxnSpLocks/>
            </p:cNvCxnSpPr>
            <p:nvPr/>
          </p:nvCxnSpPr>
          <p:spPr>
            <a:xfrm>
              <a:off x="5776881" y="4746976"/>
              <a:ext cx="0" cy="72000"/>
            </a:xfrm>
            <a:prstGeom prst="line">
              <a:avLst/>
            </a:prstGeom>
            <a:noFill/>
            <a:ln w="9525" cap="sq" cmpd="sng" algn="ctr">
              <a:solidFill>
                <a:srgbClr val="333333"/>
              </a:solidFill>
              <a:prstDash val="solid"/>
              <a:miter lim="800000"/>
            </a:ln>
            <a:effectLst/>
          </p:spPr>
        </p:cxnSp>
        <p:cxnSp>
          <p:nvCxnSpPr>
            <p:cNvPr id="363" name="Straight Connector 362">
              <a:extLst>
                <a:ext uri="{FF2B5EF4-FFF2-40B4-BE49-F238E27FC236}">
                  <a16:creationId xmlns:a16="http://schemas.microsoft.com/office/drawing/2014/main" id="{FB030F1F-EA05-BE4C-89D0-E8CFC8BAE9BB}"/>
                </a:ext>
              </a:extLst>
            </p:cNvPr>
            <p:cNvCxnSpPr>
              <a:cxnSpLocks/>
            </p:cNvCxnSpPr>
            <p:nvPr/>
          </p:nvCxnSpPr>
          <p:spPr>
            <a:xfrm>
              <a:off x="6101103" y="4746976"/>
              <a:ext cx="0" cy="72000"/>
            </a:xfrm>
            <a:prstGeom prst="line">
              <a:avLst/>
            </a:prstGeom>
            <a:noFill/>
            <a:ln w="9525" cap="sq" cmpd="sng" algn="ctr">
              <a:solidFill>
                <a:srgbClr val="333333"/>
              </a:solidFill>
              <a:prstDash val="solid"/>
              <a:miter lim="800000"/>
            </a:ln>
            <a:effectLst/>
          </p:spPr>
        </p:cxnSp>
        <p:cxnSp>
          <p:nvCxnSpPr>
            <p:cNvPr id="364" name="Straight Connector 363">
              <a:extLst>
                <a:ext uri="{FF2B5EF4-FFF2-40B4-BE49-F238E27FC236}">
                  <a16:creationId xmlns:a16="http://schemas.microsoft.com/office/drawing/2014/main" id="{6FB560BD-8641-B776-05B9-572099E12FCD}"/>
                </a:ext>
              </a:extLst>
            </p:cNvPr>
            <p:cNvCxnSpPr>
              <a:cxnSpLocks/>
            </p:cNvCxnSpPr>
            <p:nvPr/>
          </p:nvCxnSpPr>
          <p:spPr>
            <a:xfrm>
              <a:off x="6414022" y="4746976"/>
              <a:ext cx="0" cy="72000"/>
            </a:xfrm>
            <a:prstGeom prst="line">
              <a:avLst/>
            </a:prstGeom>
            <a:noFill/>
            <a:ln w="9525" cap="sq" cmpd="sng" algn="ctr">
              <a:solidFill>
                <a:srgbClr val="333333"/>
              </a:solidFill>
              <a:prstDash val="solid"/>
              <a:miter lim="800000"/>
            </a:ln>
            <a:effectLst/>
          </p:spPr>
        </p:cxnSp>
        <p:cxnSp>
          <p:nvCxnSpPr>
            <p:cNvPr id="365" name="Straight Connector 364">
              <a:extLst>
                <a:ext uri="{FF2B5EF4-FFF2-40B4-BE49-F238E27FC236}">
                  <a16:creationId xmlns:a16="http://schemas.microsoft.com/office/drawing/2014/main" id="{9B4F4124-17DA-F3BA-D26A-F0B429507790}"/>
                </a:ext>
              </a:extLst>
            </p:cNvPr>
            <p:cNvCxnSpPr>
              <a:cxnSpLocks/>
            </p:cNvCxnSpPr>
            <p:nvPr/>
          </p:nvCxnSpPr>
          <p:spPr>
            <a:xfrm>
              <a:off x="6723949" y="4746976"/>
              <a:ext cx="0" cy="72000"/>
            </a:xfrm>
            <a:prstGeom prst="line">
              <a:avLst/>
            </a:prstGeom>
            <a:noFill/>
            <a:ln w="9525" cap="sq" cmpd="sng" algn="ctr">
              <a:solidFill>
                <a:srgbClr val="333333"/>
              </a:solidFill>
              <a:prstDash val="solid"/>
              <a:miter lim="800000"/>
            </a:ln>
            <a:effectLst/>
          </p:spPr>
        </p:cxnSp>
        <p:cxnSp>
          <p:nvCxnSpPr>
            <p:cNvPr id="366" name="Straight Connector 365">
              <a:extLst>
                <a:ext uri="{FF2B5EF4-FFF2-40B4-BE49-F238E27FC236}">
                  <a16:creationId xmlns:a16="http://schemas.microsoft.com/office/drawing/2014/main" id="{8FFC14DC-461F-09E3-E121-F454F8035D36}"/>
                </a:ext>
              </a:extLst>
            </p:cNvPr>
            <p:cNvCxnSpPr>
              <a:cxnSpLocks/>
            </p:cNvCxnSpPr>
            <p:nvPr/>
          </p:nvCxnSpPr>
          <p:spPr>
            <a:xfrm>
              <a:off x="7033876" y="4746976"/>
              <a:ext cx="0" cy="72000"/>
            </a:xfrm>
            <a:prstGeom prst="line">
              <a:avLst/>
            </a:prstGeom>
            <a:noFill/>
            <a:ln w="9525" cap="sq" cmpd="sng" algn="ctr">
              <a:solidFill>
                <a:srgbClr val="333333"/>
              </a:solidFill>
              <a:prstDash val="solid"/>
              <a:miter lim="800000"/>
            </a:ln>
            <a:effectLst/>
          </p:spPr>
        </p:cxnSp>
        <p:cxnSp>
          <p:nvCxnSpPr>
            <p:cNvPr id="367" name="Straight Connector 366">
              <a:extLst>
                <a:ext uri="{FF2B5EF4-FFF2-40B4-BE49-F238E27FC236}">
                  <a16:creationId xmlns:a16="http://schemas.microsoft.com/office/drawing/2014/main" id="{9F8A3A08-7963-4047-10B5-2101FECC1FD9}"/>
                </a:ext>
              </a:extLst>
            </p:cNvPr>
            <p:cNvCxnSpPr>
              <a:cxnSpLocks/>
            </p:cNvCxnSpPr>
            <p:nvPr/>
          </p:nvCxnSpPr>
          <p:spPr>
            <a:xfrm>
              <a:off x="7343809" y="4746976"/>
              <a:ext cx="0" cy="72000"/>
            </a:xfrm>
            <a:prstGeom prst="line">
              <a:avLst/>
            </a:prstGeom>
            <a:noFill/>
            <a:ln w="9525" cap="sq" cmpd="sng" algn="ctr">
              <a:solidFill>
                <a:srgbClr val="333333"/>
              </a:solidFill>
              <a:prstDash val="solid"/>
              <a:miter lim="800000"/>
            </a:ln>
            <a:effectLst/>
          </p:spPr>
        </p:cxnSp>
        <p:cxnSp>
          <p:nvCxnSpPr>
            <p:cNvPr id="368" name="Straight Connector 367">
              <a:extLst>
                <a:ext uri="{FF2B5EF4-FFF2-40B4-BE49-F238E27FC236}">
                  <a16:creationId xmlns:a16="http://schemas.microsoft.com/office/drawing/2014/main" id="{981147B7-D8D6-50A8-14D7-1596CBEA4D6D}"/>
                </a:ext>
              </a:extLst>
            </p:cNvPr>
            <p:cNvCxnSpPr>
              <a:cxnSpLocks/>
            </p:cNvCxnSpPr>
            <p:nvPr/>
          </p:nvCxnSpPr>
          <p:spPr>
            <a:xfrm>
              <a:off x="7658474" y="4746977"/>
              <a:ext cx="0" cy="71999"/>
            </a:xfrm>
            <a:prstGeom prst="line">
              <a:avLst/>
            </a:prstGeom>
            <a:noFill/>
            <a:ln w="9525" cap="sq" cmpd="sng" algn="ctr">
              <a:solidFill>
                <a:srgbClr val="333333"/>
              </a:solidFill>
              <a:prstDash val="solid"/>
              <a:miter lim="800000"/>
            </a:ln>
            <a:effectLst/>
          </p:spPr>
        </p:cxnSp>
        <p:cxnSp>
          <p:nvCxnSpPr>
            <p:cNvPr id="369" name="Straight Connector 368">
              <a:extLst>
                <a:ext uri="{FF2B5EF4-FFF2-40B4-BE49-F238E27FC236}">
                  <a16:creationId xmlns:a16="http://schemas.microsoft.com/office/drawing/2014/main" id="{9CE34B2E-C9EF-ECED-7119-302816D6C587}"/>
                </a:ext>
              </a:extLst>
            </p:cNvPr>
            <p:cNvCxnSpPr>
              <a:cxnSpLocks/>
            </p:cNvCxnSpPr>
            <p:nvPr/>
          </p:nvCxnSpPr>
          <p:spPr>
            <a:xfrm>
              <a:off x="7968407" y="4746977"/>
              <a:ext cx="0" cy="71999"/>
            </a:xfrm>
            <a:prstGeom prst="line">
              <a:avLst/>
            </a:prstGeom>
            <a:noFill/>
            <a:ln w="9525" cap="sq" cmpd="sng" algn="ctr">
              <a:solidFill>
                <a:srgbClr val="333333"/>
              </a:solidFill>
              <a:prstDash val="solid"/>
              <a:miter lim="800000"/>
            </a:ln>
            <a:effectLst/>
          </p:spPr>
        </p:cxnSp>
      </p:grpSp>
      <p:cxnSp>
        <p:nvCxnSpPr>
          <p:cNvPr id="370" name="Straight Connector 369">
            <a:extLst>
              <a:ext uri="{FF2B5EF4-FFF2-40B4-BE49-F238E27FC236}">
                <a16:creationId xmlns:a16="http://schemas.microsoft.com/office/drawing/2014/main" id="{3AE0D95F-9991-B6FE-587B-342690146322}"/>
              </a:ext>
            </a:extLst>
          </p:cNvPr>
          <p:cNvCxnSpPr>
            <a:cxnSpLocks/>
          </p:cNvCxnSpPr>
          <p:nvPr/>
        </p:nvCxnSpPr>
        <p:spPr>
          <a:xfrm flipH="1">
            <a:off x="1264899" y="2522708"/>
            <a:ext cx="3650002" cy="0"/>
          </a:xfrm>
          <a:prstGeom prst="line">
            <a:avLst/>
          </a:prstGeom>
          <a:noFill/>
          <a:ln w="6350" cap="sq" cmpd="sng" algn="ctr">
            <a:solidFill>
              <a:srgbClr val="333333">
                <a:lumMod val="40000"/>
                <a:lumOff val="60000"/>
              </a:srgbClr>
            </a:solidFill>
            <a:prstDash val="sysDash"/>
            <a:miter lim="800000"/>
          </a:ln>
          <a:effectLst/>
        </p:spPr>
      </p:cxnSp>
      <p:sp>
        <p:nvSpPr>
          <p:cNvPr id="371" name="TextBox 370">
            <a:extLst>
              <a:ext uri="{FF2B5EF4-FFF2-40B4-BE49-F238E27FC236}">
                <a16:creationId xmlns:a16="http://schemas.microsoft.com/office/drawing/2014/main" id="{20050928-954B-0B60-C9E0-CC0B56491EE0}"/>
              </a:ext>
            </a:extLst>
          </p:cNvPr>
          <p:cNvSpPr txBox="1"/>
          <p:nvPr/>
        </p:nvSpPr>
        <p:spPr>
          <a:xfrm>
            <a:off x="4684390" y="3582157"/>
            <a:ext cx="163836" cy="115416"/>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54</a:t>
            </a:r>
            <a:endParaRPr lang="en-US" sz="750" dirty="0">
              <a:solidFill>
                <a:srgbClr val="333333"/>
              </a:solidFill>
              <a:latin typeface="Open Sans"/>
              <a:ea typeface="+mn-ea"/>
              <a:cs typeface="+mn-cs"/>
            </a:endParaRPr>
          </a:p>
        </p:txBody>
      </p:sp>
      <p:sp>
        <p:nvSpPr>
          <p:cNvPr id="372" name="TextBox 371">
            <a:extLst>
              <a:ext uri="{FF2B5EF4-FFF2-40B4-BE49-F238E27FC236}">
                <a16:creationId xmlns:a16="http://schemas.microsoft.com/office/drawing/2014/main" id="{9E66A43D-BD0A-F2A8-9C3A-F59E5E2AEAA1}"/>
              </a:ext>
            </a:extLst>
          </p:cNvPr>
          <p:cNvSpPr txBox="1"/>
          <p:nvPr/>
        </p:nvSpPr>
        <p:spPr>
          <a:xfrm>
            <a:off x="4878674" y="3582157"/>
            <a:ext cx="163836" cy="115416"/>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57</a:t>
            </a:r>
            <a:endParaRPr lang="en-US" sz="750" dirty="0">
              <a:solidFill>
                <a:srgbClr val="333333"/>
              </a:solidFill>
              <a:latin typeface="Open Sans"/>
              <a:ea typeface="+mn-ea"/>
              <a:cs typeface="+mn-cs"/>
            </a:endParaRPr>
          </a:p>
        </p:txBody>
      </p:sp>
      <p:grpSp>
        <p:nvGrpSpPr>
          <p:cNvPr id="373" name="Group 372">
            <a:extLst>
              <a:ext uri="{FF2B5EF4-FFF2-40B4-BE49-F238E27FC236}">
                <a16:creationId xmlns:a16="http://schemas.microsoft.com/office/drawing/2014/main" id="{6B7D6347-CB3C-E019-1520-21927A7458FB}"/>
              </a:ext>
            </a:extLst>
          </p:cNvPr>
          <p:cNvGrpSpPr/>
          <p:nvPr/>
        </p:nvGrpSpPr>
        <p:grpSpPr>
          <a:xfrm>
            <a:off x="1299511" y="1534947"/>
            <a:ext cx="3298942" cy="1575944"/>
            <a:chOff x="4992260" y="2455328"/>
            <a:chExt cx="2541063" cy="1146453"/>
          </a:xfrm>
        </p:grpSpPr>
        <p:sp>
          <p:nvSpPr>
            <p:cNvPr id="374" name="Freeform 441">
              <a:extLst>
                <a:ext uri="{FF2B5EF4-FFF2-40B4-BE49-F238E27FC236}">
                  <a16:creationId xmlns:a16="http://schemas.microsoft.com/office/drawing/2014/main" id="{5D3FEE09-DA36-FBA6-400F-A645961D9CFA}"/>
                </a:ext>
              </a:extLst>
            </p:cNvPr>
            <p:cNvSpPr/>
            <p:nvPr/>
          </p:nvSpPr>
          <p:spPr>
            <a:xfrm>
              <a:off x="5472701" y="3123894"/>
              <a:ext cx="2042065" cy="467415"/>
            </a:xfrm>
            <a:custGeom>
              <a:avLst/>
              <a:gdLst>
                <a:gd name="connsiteX0" fmla="*/ 2042066 w 2042065"/>
                <a:gd name="connsiteY0" fmla="*/ 467415 h 467415"/>
                <a:gd name="connsiteX1" fmla="*/ 1835917 w 2042065"/>
                <a:gd name="connsiteY1" fmla="*/ 467415 h 467415"/>
                <a:gd name="connsiteX2" fmla="*/ 1835917 w 2042065"/>
                <a:gd name="connsiteY2" fmla="*/ 379263 h 467415"/>
                <a:gd name="connsiteX3" fmla="*/ 1825258 w 2042065"/>
                <a:gd name="connsiteY3" fmla="*/ 379263 h 467415"/>
                <a:gd name="connsiteX4" fmla="*/ 1825258 w 2042065"/>
                <a:gd name="connsiteY4" fmla="*/ 362509 h 467415"/>
                <a:gd name="connsiteX5" fmla="*/ 1103740 w 2042065"/>
                <a:gd name="connsiteY5" fmla="*/ 362509 h 467415"/>
                <a:gd name="connsiteX6" fmla="*/ 1103740 w 2042065"/>
                <a:gd name="connsiteY6" fmla="*/ 346325 h 467415"/>
                <a:gd name="connsiteX7" fmla="*/ 985152 w 2042065"/>
                <a:gd name="connsiteY7" fmla="*/ 346325 h 467415"/>
                <a:gd name="connsiteX8" fmla="*/ 985152 w 2042065"/>
                <a:gd name="connsiteY8" fmla="*/ 314339 h 467415"/>
                <a:gd name="connsiteX9" fmla="*/ 744456 w 2042065"/>
                <a:gd name="connsiteY9" fmla="*/ 314339 h 467415"/>
                <a:gd name="connsiteX10" fmla="*/ 744456 w 2042065"/>
                <a:gd name="connsiteY10" fmla="*/ 288541 h 467415"/>
                <a:gd name="connsiteX11" fmla="*/ 736366 w 2042065"/>
                <a:gd name="connsiteY11" fmla="*/ 288541 h 467415"/>
                <a:gd name="connsiteX12" fmla="*/ 736366 w 2042065"/>
                <a:gd name="connsiteY12" fmla="*/ 278355 h 467415"/>
                <a:gd name="connsiteX13" fmla="*/ 691824 w 2042065"/>
                <a:gd name="connsiteY13" fmla="*/ 278355 h 467415"/>
                <a:gd name="connsiteX14" fmla="*/ 691824 w 2042065"/>
                <a:gd name="connsiteY14" fmla="*/ 266741 h 467415"/>
                <a:gd name="connsiteX15" fmla="*/ 614733 w 2042065"/>
                <a:gd name="connsiteY15" fmla="*/ 266741 h 467415"/>
                <a:gd name="connsiteX16" fmla="*/ 614733 w 2042065"/>
                <a:gd name="connsiteY16" fmla="*/ 255603 h 467415"/>
                <a:gd name="connsiteX17" fmla="*/ 540782 w 2042065"/>
                <a:gd name="connsiteY17" fmla="*/ 255603 h 467415"/>
                <a:gd name="connsiteX18" fmla="*/ 540782 w 2042065"/>
                <a:gd name="connsiteY18" fmla="*/ 243894 h 467415"/>
                <a:gd name="connsiteX19" fmla="*/ 518035 w 2042065"/>
                <a:gd name="connsiteY19" fmla="*/ 243894 h 467415"/>
                <a:gd name="connsiteX20" fmla="*/ 518035 w 2042065"/>
                <a:gd name="connsiteY20" fmla="*/ 235802 h 467415"/>
                <a:gd name="connsiteX21" fmla="*/ 451603 w 2042065"/>
                <a:gd name="connsiteY21" fmla="*/ 235802 h 467415"/>
                <a:gd name="connsiteX22" fmla="*/ 451603 w 2042065"/>
                <a:gd name="connsiteY22" fmla="*/ 226663 h 467415"/>
                <a:gd name="connsiteX23" fmla="*/ 400495 w 2042065"/>
                <a:gd name="connsiteY23" fmla="*/ 226663 h 467415"/>
                <a:gd name="connsiteX24" fmla="*/ 400495 w 2042065"/>
                <a:gd name="connsiteY24" fmla="*/ 210480 h 467415"/>
                <a:gd name="connsiteX25" fmla="*/ 318835 w 2042065"/>
                <a:gd name="connsiteY25" fmla="*/ 210480 h 467415"/>
                <a:gd name="connsiteX26" fmla="*/ 318835 w 2042065"/>
                <a:gd name="connsiteY26" fmla="*/ 189632 h 467415"/>
                <a:gd name="connsiteX27" fmla="*/ 286475 w 2042065"/>
                <a:gd name="connsiteY27" fmla="*/ 189632 h 467415"/>
                <a:gd name="connsiteX28" fmla="*/ 286475 w 2042065"/>
                <a:gd name="connsiteY28" fmla="*/ 180017 h 467415"/>
                <a:gd name="connsiteX29" fmla="*/ 277339 w 2042065"/>
                <a:gd name="connsiteY29" fmla="*/ 180017 h 467415"/>
                <a:gd name="connsiteX30" fmla="*/ 277339 w 2042065"/>
                <a:gd name="connsiteY30" fmla="*/ 171925 h 467415"/>
                <a:gd name="connsiteX31" fmla="*/ 247930 w 2042065"/>
                <a:gd name="connsiteY31" fmla="*/ 171925 h 467415"/>
                <a:gd name="connsiteX32" fmla="*/ 247930 w 2042065"/>
                <a:gd name="connsiteY32" fmla="*/ 164880 h 467415"/>
                <a:gd name="connsiteX33" fmla="*/ 216998 w 2042065"/>
                <a:gd name="connsiteY33" fmla="*/ 164880 h 467415"/>
                <a:gd name="connsiteX34" fmla="*/ 216998 w 2042065"/>
                <a:gd name="connsiteY34" fmla="*/ 155170 h 467415"/>
                <a:gd name="connsiteX35" fmla="*/ 181593 w 2042065"/>
                <a:gd name="connsiteY35" fmla="*/ 155170 h 467415"/>
                <a:gd name="connsiteX36" fmla="*/ 181593 w 2042065"/>
                <a:gd name="connsiteY36" fmla="*/ 145555 h 467415"/>
                <a:gd name="connsiteX37" fmla="*/ 166841 w 2042065"/>
                <a:gd name="connsiteY37" fmla="*/ 145555 h 467415"/>
                <a:gd name="connsiteX38" fmla="*/ 166841 w 2042065"/>
                <a:gd name="connsiteY38" fmla="*/ 134418 h 467415"/>
                <a:gd name="connsiteX39" fmla="*/ 157704 w 2042065"/>
                <a:gd name="connsiteY39" fmla="*/ 134418 h 467415"/>
                <a:gd name="connsiteX40" fmla="*/ 157704 w 2042065"/>
                <a:gd name="connsiteY40" fmla="*/ 124327 h 467415"/>
                <a:gd name="connsiteX41" fmla="*/ 147616 w 2042065"/>
                <a:gd name="connsiteY41" fmla="*/ 124327 h 467415"/>
                <a:gd name="connsiteX42" fmla="*/ 147616 w 2042065"/>
                <a:gd name="connsiteY42" fmla="*/ 95958 h 467415"/>
                <a:gd name="connsiteX43" fmla="*/ 128581 w 2042065"/>
                <a:gd name="connsiteY43" fmla="*/ 95958 h 467415"/>
                <a:gd name="connsiteX44" fmla="*/ 128581 w 2042065"/>
                <a:gd name="connsiteY44" fmla="*/ 80060 h 467415"/>
                <a:gd name="connsiteX45" fmla="*/ 97554 w 2042065"/>
                <a:gd name="connsiteY45" fmla="*/ 80060 h 467415"/>
                <a:gd name="connsiteX46" fmla="*/ 97554 w 2042065"/>
                <a:gd name="connsiteY46" fmla="*/ 62925 h 467415"/>
                <a:gd name="connsiteX47" fmla="*/ 74046 w 2042065"/>
                <a:gd name="connsiteY47" fmla="*/ 62925 h 467415"/>
                <a:gd name="connsiteX48" fmla="*/ 74046 w 2042065"/>
                <a:gd name="connsiteY48" fmla="*/ 45409 h 467415"/>
                <a:gd name="connsiteX49" fmla="*/ 47778 w 2042065"/>
                <a:gd name="connsiteY49" fmla="*/ 45409 h 467415"/>
                <a:gd name="connsiteX50" fmla="*/ 47778 w 2042065"/>
                <a:gd name="connsiteY50" fmla="*/ 41030 h 467415"/>
                <a:gd name="connsiteX51" fmla="*/ 39688 w 2042065"/>
                <a:gd name="connsiteY51" fmla="*/ 41030 h 467415"/>
                <a:gd name="connsiteX52" fmla="*/ 39688 w 2042065"/>
                <a:gd name="connsiteY52" fmla="*/ 28273 h 467415"/>
                <a:gd name="connsiteX53" fmla="*/ 14752 w 2042065"/>
                <a:gd name="connsiteY53" fmla="*/ 28273 h 467415"/>
                <a:gd name="connsiteX54" fmla="*/ 14752 w 2042065"/>
                <a:gd name="connsiteY54" fmla="*/ 0 h 467415"/>
                <a:gd name="connsiteX55" fmla="*/ 0 w 2042065"/>
                <a:gd name="connsiteY55" fmla="*/ 0 h 46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042065" h="467415">
                  <a:moveTo>
                    <a:pt x="2042066" y="467415"/>
                  </a:moveTo>
                  <a:lnTo>
                    <a:pt x="1835917" y="467415"/>
                  </a:lnTo>
                  <a:lnTo>
                    <a:pt x="1835917" y="379263"/>
                  </a:lnTo>
                  <a:lnTo>
                    <a:pt x="1825258" y="379263"/>
                  </a:lnTo>
                  <a:lnTo>
                    <a:pt x="1825258" y="362509"/>
                  </a:lnTo>
                  <a:lnTo>
                    <a:pt x="1103740" y="362509"/>
                  </a:lnTo>
                  <a:lnTo>
                    <a:pt x="1103740" y="346325"/>
                  </a:lnTo>
                  <a:lnTo>
                    <a:pt x="985152" y="346325"/>
                  </a:lnTo>
                  <a:lnTo>
                    <a:pt x="985152" y="314339"/>
                  </a:lnTo>
                  <a:lnTo>
                    <a:pt x="744456" y="314339"/>
                  </a:lnTo>
                  <a:lnTo>
                    <a:pt x="744456" y="288541"/>
                  </a:lnTo>
                  <a:lnTo>
                    <a:pt x="736366" y="288541"/>
                  </a:lnTo>
                  <a:lnTo>
                    <a:pt x="736366" y="278355"/>
                  </a:lnTo>
                  <a:lnTo>
                    <a:pt x="691824" y="278355"/>
                  </a:lnTo>
                  <a:lnTo>
                    <a:pt x="691824" y="266741"/>
                  </a:lnTo>
                  <a:lnTo>
                    <a:pt x="614733" y="266741"/>
                  </a:lnTo>
                  <a:lnTo>
                    <a:pt x="614733" y="255603"/>
                  </a:lnTo>
                  <a:lnTo>
                    <a:pt x="540782" y="255603"/>
                  </a:lnTo>
                  <a:lnTo>
                    <a:pt x="540782" y="243894"/>
                  </a:lnTo>
                  <a:lnTo>
                    <a:pt x="518035" y="243894"/>
                  </a:lnTo>
                  <a:lnTo>
                    <a:pt x="518035" y="235802"/>
                  </a:lnTo>
                  <a:lnTo>
                    <a:pt x="451603" y="235802"/>
                  </a:lnTo>
                  <a:lnTo>
                    <a:pt x="451603" y="226663"/>
                  </a:lnTo>
                  <a:lnTo>
                    <a:pt x="400495" y="226663"/>
                  </a:lnTo>
                  <a:lnTo>
                    <a:pt x="400495" y="210480"/>
                  </a:lnTo>
                  <a:lnTo>
                    <a:pt x="318835" y="210480"/>
                  </a:lnTo>
                  <a:lnTo>
                    <a:pt x="318835" y="189632"/>
                  </a:lnTo>
                  <a:lnTo>
                    <a:pt x="286475" y="189632"/>
                  </a:lnTo>
                  <a:lnTo>
                    <a:pt x="286475" y="180017"/>
                  </a:lnTo>
                  <a:lnTo>
                    <a:pt x="277339" y="180017"/>
                  </a:lnTo>
                  <a:lnTo>
                    <a:pt x="277339" y="171925"/>
                  </a:lnTo>
                  <a:lnTo>
                    <a:pt x="247930" y="171925"/>
                  </a:lnTo>
                  <a:lnTo>
                    <a:pt x="247930" y="164880"/>
                  </a:lnTo>
                  <a:lnTo>
                    <a:pt x="216998" y="164880"/>
                  </a:lnTo>
                  <a:lnTo>
                    <a:pt x="216998" y="155170"/>
                  </a:lnTo>
                  <a:lnTo>
                    <a:pt x="181593" y="155170"/>
                  </a:lnTo>
                  <a:lnTo>
                    <a:pt x="181593" y="145555"/>
                  </a:lnTo>
                  <a:lnTo>
                    <a:pt x="166841" y="145555"/>
                  </a:lnTo>
                  <a:lnTo>
                    <a:pt x="166841" y="134418"/>
                  </a:lnTo>
                  <a:lnTo>
                    <a:pt x="157704" y="134418"/>
                  </a:lnTo>
                  <a:lnTo>
                    <a:pt x="157704" y="124327"/>
                  </a:lnTo>
                  <a:lnTo>
                    <a:pt x="147616" y="124327"/>
                  </a:lnTo>
                  <a:lnTo>
                    <a:pt x="147616" y="95958"/>
                  </a:lnTo>
                  <a:lnTo>
                    <a:pt x="128581" y="95958"/>
                  </a:lnTo>
                  <a:lnTo>
                    <a:pt x="128581" y="80060"/>
                  </a:lnTo>
                  <a:lnTo>
                    <a:pt x="97554" y="80060"/>
                  </a:lnTo>
                  <a:lnTo>
                    <a:pt x="97554" y="62925"/>
                  </a:lnTo>
                  <a:lnTo>
                    <a:pt x="74046" y="62925"/>
                  </a:lnTo>
                  <a:lnTo>
                    <a:pt x="74046" y="45409"/>
                  </a:lnTo>
                  <a:lnTo>
                    <a:pt x="47778" y="45409"/>
                  </a:lnTo>
                  <a:lnTo>
                    <a:pt x="47778" y="41030"/>
                  </a:lnTo>
                  <a:lnTo>
                    <a:pt x="39688" y="41030"/>
                  </a:lnTo>
                  <a:lnTo>
                    <a:pt x="39688" y="28273"/>
                  </a:lnTo>
                  <a:lnTo>
                    <a:pt x="14752" y="28273"/>
                  </a:lnTo>
                  <a:lnTo>
                    <a:pt x="14752" y="0"/>
                  </a:lnTo>
                  <a:lnTo>
                    <a:pt x="0" y="0"/>
                  </a:lnTo>
                </a:path>
              </a:pathLst>
            </a:custGeom>
            <a:noFill/>
            <a:ln w="28575" cap="flat" cmpd="sng" algn="ctr">
              <a:solidFill>
                <a:srgbClr val="359942"/>
              </a:solidFill>
              <a:prstDash val="solid"/>
              <a:miter lim="800000"/>
            </a:ln>
            <a:effectLst/>
          </p:spPr>
          <p:txBody>
            <a:bodyPr rtlCol="0" anchor="ctr"/>
            <a:lstStyle/>
            <a:p>
              <a:pPr defTabSz="685800">
                <a:buClrTx/>
                <a:defRPr/>
              </a:pPr>
              <a:endParaRPr lang="en-US" sz="900" dirty="0">
                <a:solidFill>
                  <a:srgbClr val="333333"/>
                </a:solidFill>
                <a:latin typeface="Open Sans"/>
                <a:ea typeface="+mn-ea"/>
                <a:cs typeface="+mn-cs"/>
              </a:endParaRPr>
            </a:p>
          </p:txBody>
        </p:sp>
        <p:grpSp>
          <p:nvGrpSpPr>
            <p:cNvPr id="375" name="Group 374">
              <a:extLst>
                <a:ext uri="{FF2B5EF4-FFF2-40B4-BE49-F238E27FC236}">
                  <a16:creationId xmlns:a16="http://schemas.microsoft.com/office/drawing/2014/main" id="{03229144-DE83-F6AC-3D04-7A2543309570}"/>
                </a:ext>
              </a:extLst>
            </p:cNvPr>
            <p:cNvGrpSpPr/>
            <p:nvPr/>
          </p:nvGrpSpPr>
          <p:grpSpPr>
            <a:xfrm>
              <a:off x="5183751" y="2812411"/>
              <a:ext cx="2349572" cy="789370"/>
              <a:chOff x="5183751" y="2812411"/>
              <a:chExt cx="2349572" cy="789370"/>
            </a:xfrm>
          </p:grpSpPr>
          <p:sp>
            <p:nvSpPr>
              <p:cNvPr id="377" name="Freeform 443">
                <a:extLst>
                  <a:ext uri="{FF2B5EF4-FFF2-40B4-BE49-F238E27FC236}">
                    <a16:creationId xmlns:a16="http://schemas.microsoft.com/office/drawing/2014/main" id="{4C3AD61F-1BF2-83E6-6BAE-541FD83EAE74}"/>
                  </a:ext>
                </a:extLst>
              </p:cNvPr>
              <p:cNvSpPr/>
              <p:nvPr/>
            </p:nvSpPr>
            <p:spPr>
              <a:xfrm>
                <a:off x="7509530" y="3577982"/>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378" name="Freeform 444">
                <a:extLst>
                  <a:ext uri="{FF2B5EF4-FFF2-40B4-BE49-F238E27FC236}">
                    <a16:creationId xmlns:a16="http://schemas.microsoft.com/office/drawing/2014/main" id="{9EA12D3F-9B17-C515-C1B4-D177EA443AB8}"/>
                  </a:ext>
                </a:extLst>
              </p:cNvPr>
              <p:cNvSpPr/>
              <p:nvPr/>
            </p:nvSpPr>
            <p:spPr>
              <a:xfrm>
                <a:off x="7328986" y="3577982"/>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379" name="Freeform 445">
                <a:extLst>
                  <a:ext uri="{FF2B5EF4-FFF2-40B4-BE49-F238E27FC236}">
                    <a16:creationId xmlns:a16="http://schemas.microsoft.com/office/drawing/2014/main" id="{A88762AD-1ECE-84F3-720E-C943AE7F668C}"/>
                  </a:ext>
                </a:extLst>
              </p:cNvPr>
              <p:cNvSpPr/>
              <p:nvPr/>
            </p:nvSpPr>
            <p:spPr>
              <a:xfrm>
                <a:off x="7273309"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380" name="Freeform 446">
                <a:extLst>
                  <a:ext uri="{FF2B5EF4-FFF2-40B4-BE49-F238E27FC236}">
                    <a16:creationId xmlns:a16="http://schemas.microsoft.com/office/drawing/2014/main" id="{547AAC67-02F0-CA79-37AD-13D6EC995812}"/>
                  </a:ext>
                </a:extLst>
              </p:cNvPr>
              <p:cNvSpPr/>
              <p:nvPr/>
            </p:nvSpPr>
            <p:spPr>
              <a:xfrm>
                <a:off x="7256844" y="3477169"/>
                <a:ext cx="23793" cy="23799"/>
              </a:xfrm>
              <a:custGeom>
                <a:avLst/>
                <a:gdLst>
                  <a:gd name="connsiteX0" fmla="*/ 0 w 23793"/>
                  <a:gd name="connsiteY0" fmla="*/ 0 h 23799"/>
                  <a:gd name="connsiteX1" fmla="*/ 23793 w 23793"/>
                  <a:gd name="connsiteY1" fmla="*/ 0 h 23799"/>
                  <a:gd name="connsiteX2" fmla="*/ 23793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3" y="0"/>
                    </a:lnTo>
                    <a:lnTo>
                      <a:pt x="23793"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381" name="Freeform 447">
                <a:extLst>
                  <a:ext uri="{FF2B5EF4-FFF2-40B4-BE49-F238E27FC236}">
                    <a16:creationId xmlns:a16="http://schemas.microsoft.com/office/drawing/2014/main" id="{C02B7C17-0864-89A7-3746-62542D9BC48D}"/>
                  </a:ext>
                </a:extLst>
              </p:cNvPr>
              <p:cNvSpPr/>
              <p:nvPr/>
            </p:nvSpPr>
            <p:spPr>
              <a:xfrm>
                <a:off x="7240855" y="3477169"/>
                <a:ext cx="23793" cy="23799"/>
              </a:xfrm>
              <a:custGeom>
                <a:avLst/>
                <a:gdLst>
                  <a:gd name="connsiteX0" fmla="*/ 0 w 23793"/>
                  <a:gd name="connsiteY0" fmla="*/ 0 h 23799"/>
                  <a:gd name="connsiteX1" fmla="*/ 23793 w 23793"/>
                  <a:gd name="connsiteY1" fmla="*/ 0 h 23799"/>
                  <a:gd name="connsiteX2" fmla="*/ 23793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3" y="0"/>
                    </a:lnTo>
                    <a:lnTo>
                      <a:pt x="23793"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382" name="Freeform 448">
                <a:extLst>
                  <a:ext uri="{FF2B5EF4-FFF2-40B4-BE49-F238E27FC236}">
                    <a16:creationId xmlns:a16="http://schemas.microsoft.com/office/drawing/2014/main" id="{B07AD163-A0CE-C9E2-9ABF-9A8DE6788464}"/>
                  </a:ext>
                </a:extLst>
              </p:cNvPr>
              <p:cNvSpPr/>
              <p:nvPr/>
            </p:nvSpPr>
            <p:spPr>
              <a:xfrm>
                <a:off x="7230956"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383" name="Freeform 449">
                <a:extLst>
                  <a:ext uri="{FF2B5EF4-FFF2-40B4-BE49-F238E27FC236}">
                    <a16:creationId xmlns:a16="http://schemas.microsoft.com/office/drawing/2014/main" id="{915D6814-F695-8146-E9D0-BEA962149062}"/>
                  </a:ext>
                </a:extLst>
              </p:cNvPr>
              <p:cNvSpPr/>
              <p:nvPr/>
            </p:nvSpPr>
            <p:spPr>
              <a:xfrm>
                <a:off x="7201262"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384" name="Freeform 450">
                <a:extLst>
                  <a:ext uri="{FF2B5EF4-FFF2-40B4-BE49-F238E27FC236}">
                    <a16:creationId xmlns:a16="http://schemas.microsoft.com/office/drawing/2014/main" id="{22EC41BB-21C8-E275-7C93-C2ADE3810B00}"/>
                  </a:ext>
                </a:extLst>
              </p:cNvPr>
              <p:cNvSpPr/>
              <p:nvPr/>
            </p:nvSpPr>
            <p:spPr>
              <a:xfrm>
                <a:off x="7044319"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385" name="Freeform 451">
                <a:extLst>
                  <a:ext uri="{FF2B5EF4-FFF2-40B4-BE49-F238E27FC236}">
                    <a16:creationId xmlns:a16="http://schemas.microsoft.com/office/drawing/2014/main" id="{A182D9A9-2883-7F48-B082-8DACD380F71A}"/>
                  </a:ext>
                </a:extLst>
              </p:cNvPr>
              <p:cNvSpPr/>
              <p:nvPr/>
            </p:nvSpPr>
            <p:spPr>
              <a:xfrm>
                <a:off x="7031090"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386" name="Freeform 452">
                <a:extLst>
                  <a:ext uri="{FF2B5EF4-FFF2-40B4-BE49-F238E27FC236}">
                    <a16:creationId xmlns:a16="http://schemas.microsoft.com/office/drawing/2014/main" id="{3AF319B4-9FBD-5023-22CE-7244BEE67B47}"/>
                  </a:ext>
                </a:extLst>
              </p:cNvPr>
              <p:cNvSpPr/>
              <p:nvPr/>
            </p:nvSpPr>
            <p:spPr>
              <a:xfrm>
                <a:off x="7005202"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387" name="Freeform 453">
                <a:extLst>
                  <a:ext uri="{FF2B5EF4-FFF2-40B4-BE49-F238E27FC236}">
                    <a16:creationId xmlns:a16="http://schemas.microsoft.com/office/drawing/2014/main" id="{9D2F35B4-9106-D87C-FBBE-C1F5D15C798A}"/>
                  </a:ext>
                </a:extLst>
              </p:cNvPr>
              <p:cNvSpPr/>
              <p:nvPr/>
            </p:nvSpPr>
            <p:spPr>
              <a:xfrm>
                <a:off x="6960565" y="3477169"/>
                <a:ext cx="23793" cy="23799"/>
              </a:xfrm>
              <a:custGeom>
                <a:avLst/>
                <a:gdLst>
                  <a:gd name="connsiteX0" fmla="*/ 0 w 23793"/>
                  <a:gd name="connsiteY0" fmla="*/ 0 h 23799"/>
                  <a:gd name="connsiteX1" fmla="*/ 23793 w 23793"/>
                  <a:gd name="connsiteY1" fmla="*/ 0 h 23799"/>
                  <a:gd name="connsiteX2" fmla="*/ 23793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3" y="0"/>
                    </a:lnTo>
                    <a:lnTo>
                      <a:pt x="23793"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388" name="Freeform 454">
                <a:extLst>
                  <a:ext uri="{FF2B5EF4-FFF2-40B4-BE49-F238E27FC236}">
                    <a16:creationId xmlns:a16="http://schemas.microsoft.com/office/drawing/2014/main" id="{95BC8F25-3804-5C56-E3A8-931DF7924520}"/>
                  </a:ext>
                </a:extLst>
              </p:cNvPr>
              <p:cNvSpPr/>
              <p:nvPr/>
            </p:nvSpPr>
            <p:spPr>
              <a:xfrm>
                <a:off x="6863678"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389" name="Freeform 455">
                <a:extLst>
                  <a:ext uri="{FF2B5EF4-FFF2-40B4-BE49-F238E27FC236}">
                    <a16:creationId xmlns:a16="http://schemas.microsoft.com/office/drawing/2014/main" id="{5E3A5C5D-15FD-FDD8-0588-198D3322BEFE}"/>
                  </a:ext>
                </a:extLst>
              </p:cNvPr>
              <p:cNvSpPr/>
              <p:nvPr/>
            </p:nvSpPr>
            <p:spPr>
              <a:xfrm>
                <a:off x="6843881"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390" name="Freeform 456">
                <a:extLst>
                  <a:ext uri="{FF2B5EF4-FFF2-40B4-BE49-F238E27FC236}">
                    <a16:creationId xmlns:a16="http://schemas.microsoft.com/office/drawing/2014/main" id="{2BA5F8A9-0585-0239-6E86-2AFA9EB9E9E7}"/>
                  </a:ext>
                </a:extLst>
              </p:cNvPr>
              <p:cNvSpPr/>
              <p:nvPr/>
            </p:nvSpPr>
            <p:spPr>
              <a:xfrm>
                <a:off x="6825132"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391" name="Freeform 457">
                <a:extLst>
                  <a:ext uri="{FF2B5EF4-FFF2-40B4-BE49-F238E27FC236}">
                    <a16:creationId xmlns:a16="http://schemas.microsoft.com/office/drawing/2014/main" id="{CDDDAE1A-053F-DE22-B6FF-FD6CA3B9803B}"/>
                  </a:ext>
                </a:extLst>
              </p:cNvPr>
              <p:cNvSpPr/>
              <p:nvPr/>
            </p:nvSpPr>
            <p:spPr>
              <a:xfrm>
                <a:off x="6789346"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392" name="Freeform 458">
                <a:extLst>
                  <a:ext uri="{FF2B5EF4-FFF2-40B4-BE49-F238E27FC236}">
                    <a16:creationId xmlns:a16="http://schemas.microsoft.com/office/drawing/2014/main" id="{A5DF296F-DDAE-865D-A556-098110A6439B}"/>
                  </a:ext>
                </a:extLst>
              </p:cNvPr>
              <p:cNvSpPr/>
              <p:nvPr/>
            </p:nvSpPr>
            <p:spPr>
              <a:xfrm>
                <a:off x="6761841"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393" name="Freeform 459">
                <a:extLst>
                  <a:ext uri="{FF2B5EF4-FFF2-40B4-BE49-F238E27FC236}">
                    <a16:creationId xmlns:a16="http://schemas.microsoft.com/office/drawing/2014/main" id="{CBA94BF8-80A9-3CF7-245F-F9FF1397D59A}"/>
                  </a:ext>
                </a:extLst>
              </p:cNvPr>
              <p:cNvSpPr/>
              <p:nvPr/>
            </p:nvSpPr>
            <p:spPr>
              <a:xfrm>
                <a:off x="6739760"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394" name="Freeform 460">
                <a:extLst>
                  <a:ext uri="{FF2B5EF4-FFF2-40B4-BE49-F238E27FC236}">
                    <a16:creationId xmlns:a16="http://schemas.microsoft.com/office/drawing/2014/main" id="{C8BC3F38-9A84-BC6E-FEEC-3DC79E6DB86A}"/>
                  </a:ext>
                </a:extLst>
              </p:cNvPr>
              <p:cNvSpPr/>
              <p:nvPr/>
            </p:nvSpPr>
            <p:spPr>
              <a:xfrm>
                <a:off x="6696837"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395" name="Freeform 461">
                <a:extLst>
                  <a:ext uri="{FF2B5EF4-FFF2-40B4-BE49-F238E27FC236}">
                    <a16:creationId xmlns:a16="http://schemas.microsoft.com/office/drawing/2014/main" id="{EE41D2B9-B51B-F28B-B72C-76982C6CD598}"/>
                  </a:ext>
                </a:extLst>
              </p:cNvPr>
              <p:cNvSpPr/>
              <p:nvPr/>
            </p:nvSpPr>
            <p:spPr>
              <a:xfrm>
                <a:off x="6616985"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396" name="Freeform 462">
                <a:extLst>
                  <a:ext uri="{FF2B5EF4-FFF2-40B4-BE49-F238E27FC236}">
                    <a16:creationId xmlns:a16="http://schemas.microsoft.com/office/drawing/2014/main" id="{377BE254-2572-06A1-4BB7-31F7060E6943}"/>
                  </a:ext>
                </a:extLst>
              </p:cNvPr>
              <p:cNvSpPr/>
              <p:nvPr/>
            </p:nvSpPr>
            <p:spPr>
              <a:xfrm>
                <a:off x="6589480"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397" name="Freeform 463">
                <a:extLst>
                  <a:ext uri="{FF2B5EF4-FFF2-40B4-BE49-F238E27FC236}">
                    <a16:creationId xmlns:a16="http://schemas.microsoft.com/office/drawing/2014/main" id="{56158A3B-9024-D8B8-5393-FF1E03A75910}"/>
                  </a:ext>
                </a:extLst>
              </p:cNvPr>
              <p:cNvSpPr/>
              <p:nvPr/>
            </p:nvSpPr>
            <p:spPr>
              <a:xfrm>
                <a:off x="6511246" y="3457368"/>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398" name="Freeform 464">
                <a:extLst>
                  <a:ext uri="{FF2B5EF4-FFF2-40B4-BE49-F238E27FC236}">
                    <a16:creationId xmlns:a16="http://schemas.microsoft.com/office/drawing/2014/main" id="{8A8DF11D-68DF-F46A-6507-33C19CAFD3C4}"/>
                  </a:ext>
                </a:extLst>
              </p:cNvPr>
              <p:cNvSpPr/>
              <p:nvPr/>
            </p:nvSpPr>
            <p:spPr>
              <a:xfrm>
                <a:off x="6490879" y="3457368"/>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399" name="Freeform 465">
                <a:extLst>
                  <a:ext uri="{FF2B5EF4-FFF2-40B4-BE49-F238E27FC236}">
                    <a16:creationId xmlns:a16="http://schemas.microsoft.com/office/drawing/2014/main" id="{8067536E-A863-36CF-C8BC-931B1C6D3DE4}"/>
                  </a:ext>
                </a:extLst>
              </p:cNvPr>
              <p:cNvSpPr/>
              <p:nvPr/>
            </p:nvSpPr>
            <p:spPr>
              <a:xfrm>
                <a:off x="6469465" y="3457368"/>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400" name="Freeform 466">
                <a:extLst>
                  <a:ext uri="{FF2B5EF4-FFF2-40B4-BE49-F238E27FC236}">
                    <a16:creationId xmlns:a16="http://schemas.microsoft.com/office/drawing/2014/main" id="{A076DA45-28FB-ADB3-8D2B-BAB566C4E44C}"/>
                  </a:ext>
                </a:extLst>
              </p:cNvPr>
              <p:cNvSpPr/>
              <p:nvPr/>
            </p:nvSpPr>
            <p:spPr>
              <a:xfrm>
                <a:off x="6447384" y="3430903"/>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401" name="Freeform 467">
                <a:extLst>
                  <a:ext uri="{FF2B5EF4-FFF2-40B4-BE49-F238E27FC236}">
                    <a16:creationId xmlns:a16="http://schemas.microsoft.com/office/drawing/2014/main" id="{6E4833A1-069E-0859-66F5-C50282510209}"/>
                  </a:ext>
                </a:extLst>
              </p:cNvPr>
              <p:cNvSpPr/>
              <p:nvPr/>
            </p:nvSpPr>
            <p:spPr>
              <a:xfrm>
                <a:off x="6421021" y="3430903"/>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402" name="Freeform 468">
                <a:extLst>
                  <a:ext uri="{FF2B5EF4-FFF2-40B4-BE49-F238E27FC236}">
                    <a16:creationId xmlns:a16="http://schemas.microsoft.com/office/drawing/2014/main" id="{EA892C64-9BD7-C4EB-F172-6ECEC2843E51}"/>
                  </a:ext>
                </a:extLst>
              </p:cNvPr>
              <p:cNvSpPr/>
              <p:nvPr/>
            </p:nvSpPr>
            <p:spPr>
              <a:xfrm>
                <a:off x="6389042" y="3430903"/>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403" name="Freeform 469">
                <a:extLst>
                  <a:ext uri="{FF2B5EF4-FFF2-40B4-BE49-F238E27FC236}">
                    <a16:creationId xmlns:a16="http://schemas.microsoft.com/office/drawing/2014/main" id="{52306866-63E2-C9E2-E86F-2D4C51E51AD0}"/>
                  </a:ext>
                </a:extLst>
              </p:cNvPr>
              <p:cNvSpPr/>
              <p:nvPr/>
            </p:nvSpPr>
            <p:spPr>
              <a:xfrm>
                <a:off x="6354874" y="3430903"/>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404" name="Freeform 470">
                <a:extLst>
                  <a:ext uri="{FF2B5EF4-FFF2-40B4-BE49-F238E27FC236}">
                    <a16:creationId xmlns:a16="http://schemas.microsoft.com/office/drawing/2014/main" id="{1A702A18-2F25-6D24-1E45-A429D3817C45}"/>
                  </a:ext>
                </a:extLst>
              </p:cNvPr>
              <p:cNvSpPr/>
              <p:nvPr/>
            </p:nvSpPr>
            <p:spPr>
              <a:xfrm>
                <a:off x="6315853" y="3430903"/>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405" name="Freeform 471">
                <a:extLst>
                  <a:ext uri="{FF2B5EF4-FFF2-40B4-BE49-F238E27FC236}">
                    <a16:creationId xmlns:a16="http://schemas.microsoft.com/office/drawing/2014/main" id="{2EAA2571-B576-8900-D5EF-A8C42FF1715A}"/>
                  </a:ext>
                </a:extLst>
              </p:cNvPr>
              <p:cNvSpPr/>
              <p:nvPr/>
            </p:nvSpPr>
            <p:spPr>
              <a:xfrm>
                <a:off x="6283303" y="3430903"/>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406" name="Freeform 472">
                <a:extLst>
                  <a:ext uri="{FF2B5EF4-FFF2-40B4-BE49-F238E27FC236}">
                    <a16:creationId xmlns:a16="http://schemas.microsoft.com/office/drawing/2014/main" id="{24E5671D-22EA-3DF2-2868-5F92BDB8173F}"/>
                  </a:ext>
                </a:extLst>
              </p:cNvPr>
              <p:cNvSpPr/>
              <p:nvPr/>
            </p:nvSpPr>
            <p:spPr>
              <a:xfrm>
                <a:off x="6264649" y="3430903"/>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407" name="Freeform 473">
                <a:extLst>
                  <a:ext uri="{FF2B5EF4-FFF2-40B4-BE49-F238E27FC236}">
                    <a16:creationId xmlns:a16="http://schemas.microsoft.com/office/drawing/2014/main" id="{FFB1BB66-F3E9-6ABC-2433-0539B93050C5}"/>
                  </a:ext>
                </a:extLst>
              </p:cNvPr>
              <p:cNvSpPr/>
              <p:nvPr/>
            </p:nvSpPr>
            <p:spPr>
              <a:xfrm>
                <a:off x="6240950" y="3430903"/>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408" name="Freeform 474">
                <a:extLst>
                  <a:ext uri="{FF2B5EF4-FFF2-40B4-BE49-F238E27FC236}">
                    <a16:creationId xmlns:a16="http://schemas.microsoft.com/office/drawing/2014/main" id="{866FB86B-86FC-D478-A84B-D12CFD58CF52}"/>
                  </a:ext>
                </a:extLst>
              </p:cNvPr>
              <p:cNvSpPr/>
              <p:nvPr/>
            </p:nvSpPr>
            <p:spPr>
              <a:xfrm>
                <a:off x="6217823" y="3415482"/>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409" name="Freeform 475">
                <a:extLst>
                  <a:ext uri="{FF2B5EF4-FFF2-40B4-BE49-F238E27FC236}">
                    <a16:creationId xmlns:a16="http://schemas.microsoft.com/office/drawing/2014/main" id="{A1C887C8-0A9C-4CD6-3ECB-CE8A6887F61A}"/>
                  </a:ext>
                </a:extLst>
              </p:cNvPr>
              <p:cNvSpPr/>
              <p:nvPr/>
            </p:nvSpPr>
            <p:spPr>
              <a:xfrm>
                <a:off x="6177564" y="3390730"/>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410" name="Freeform 476">
                <a:extLst>
                  <a:ext uri="{FF2B5EF4-FFF2-40B4-BE49-F238E27FC236}">
                    <a16:creationId xmlns:a16="http://schemas.microsoft.com/office/drawing/2014/main" id="{E68E3C8D-4303-97B3-5E1F-25AC782AEB92}"/>
                  </a:ext>
                </a:extLst>
              </p:cNvPr>
              <p:cNvSpPr/>
              <p:nvPr/>
            </p:nvSpPr>
            <p:spPr>
              <a:xfrm>
                <a:off x="6137400" y="3378545"/>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411" name="Freeform 477">
                <a:extLst>
                  <a:ext uri="{FF2B5EF4-FFF2-40B4-BE49-F238E27FC236}">
                    <a16:creationId xmlns:a16="http://schemas.microsoft.com/office/drawing/2014/main" id="{0D4DBBEF-F916-3B21-7D7A-59A30B4729D2}"/>
                  </a:ext>
                </a:extLst>
              </p:cNvPr>
              <p:cNvSpPr/>
              <p:nvPr/>
            </p:nvSpPr>
            <p:spPr>
              <a:xfrm>
                <a:off x="5231624" y="2853155"/>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412" name="Freeform 478">
                <a:extLst>
                  <a:ext uri="{FF2B5EF4-FFF2-40B4-BE49-F238E27FC236}">
                    <a16:creationId xmlns:a16="http://schemas.microsoft.com/office/drawing/2014/main" id="{BE31C333-6C6D-A841-D61E-4B486B343D31}"/>
                  </a:ext>
                </a:extLst>
              </p:cNvPr>
              <p:cNvSpPr/>
              <p:nvPr/>
            </p:nvSpPr>
            <p:spPr>
              <a:xfrm>
                <a:off x="5183751" y="2812411"/>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413" name="Freeform 479">
                <a:extLst>
                  <a:ext uri="{FF2B5EF4-FFF2-40B4-BE49-F238E27FC236}">
                    <a16:creationId xmlns:a16="http://schemas.microsoft.com/office/drawing/2014/main" id="{7015201A-A824-ACC3-EA66-73F8E7C6EF4F}"/>
                  </a:ext>
                </a:extLst>
              </p:cNvPr>
              <p:cNvSpPr/>
              <p:nvPr/>
            </p:nvSpPr>
            <p:spPr>
              <a:xfrm>
                <a:off x="6102757" y="3378545"/>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414" name="Freeform 480">
                <a:extLst>
                  <a:ext uri="{FF2B5EF4-FFF2-40B4-BE49-F238E27FC236}">
                    <a16:creationId xmlns:a16="http://schemas.microsoft.com/office/drawing/2014/main" id="{7835113D-C26D-68F3-85D9-E819E9891FCE}"/>
                  </a:ext>
                </a:extLst>
              </p:cNvPr>
              <p:cNvSpPr/>
              <p:nvPr/>
            </p:nvSpPr>
            <p:spPr>
              <a:xfrm>
                <a:off x="6088386" y="3378545"/>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415" name="Freeform 481">
                <a:extLst>
                  <a:ext uri="{FF2B5EF4-FFF2-40B4-BE49-F238E27FC236}">
                    <a16:creationId xmlns:a16="http://schemas.microsoft.com/office/drawing/2014/main" id="{98FE2860-988D-C019-A6F6-19E336672A32}"/>
                  </a:ext>
                </a:extLst>
              </p:cNvPr>
              <p:cNvSpPr/>
              <p:nvPr/>
            </p:nvSpPr>
            <p:spPr>
              <a:xfrm>
                <a:off x="6053171" y="3366455"/>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416" name="Freeform 482">
                <a:extLst>
                  <a:ext uri="{FF2B5EF4-FFF2-40B4-BE49-F238E27FC236}">
                    <a16:creationId xmlns:a16="http://schemas.microsoft.com/office/drawing/2014/main" id="{30C5D318-6529-5C45-CAA9-109ACF395D44}"/>
                  </a:ext>
                </a:extLst>
              </p:cNvPr>
              <p:cNvSpPr/>
              <p:nvPr/>
            </p:nvSpPr>
            <p:spPr>
              <a:xfrm>
                <a:off x="6014054" y="3366455"/>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417" name="Freeform 483">
                <a:extLst>
                  <a:ext uri="{FF2B5EF4-FFF2-40B4-BE49-F238E27FC236}">
                    <a16:creationId xmlns:a16="http://schemas.microsoft.com/office/drawing/2014/main" id="{B236FDD1-42FD-62C4-0C4C-77D3E9F51764}"/>
                  </a:ext>
                </a:extLst>
              </p:cNvPr>
              <p:cNvSpPr/>
              <p:nvPr/>
            </p:nvSpPr>
            <p:spPr>
              <a:xfrm>
                <a:off x="6004156" y="3366455"/>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418" name="Freeform 484">
                <a:extLst>
                  <a:ext uri="{FF2B5EF4-FFF2-40B4-BE49-F238E27FC236}">
                    <a16:creationId xmlns:a16="http://schemas.microsoft.com/office/drawing/2014/main" id="{75506100-E15C-3FF2-3453-C21CB1CEE326}"/>
                  </a:ext>
                </a:extLst>
              </p:cNvPr>
              <p:cNvSpPr/>
              <p:nvPr/>
            </p:nvSpPr>
            <p:spPr>
              <a:xfrm>
                <a:off x="5924876" y="3346654"/>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419" name="Freeform 485">
                <a:extLst>
                  <a:ext uri="{FF2B5EF4-FFF2-40B4-BE49-F238E27FC236}">
                    <a16:creationId xmlns:a16="http://schemas.microsoft.com/office/drawing/2014/main" id="{7F800ED3-40C3-E3C0-02AC-03EB52E97027}"/>
                  </a:ext>
                </a:extLst>
              </p:cNvPr>
              <p:cNvSpPr/>
              <p:nvPr/>
            </p:nvSpPr>
            <p:spPr>
              <a:xfrm>
                <a:off x="5880810" y="3338372"/>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420" name="Freeform 486">
                <a:extLst>
                  <a:ext uri="{FF2B5EF4-FFF2-40B4-BE49-F238E27FC236}">
                    <a16:creationId xmlns:a16="http://schemas.microsoft.com/office/drawing/2014/main" id="{65A3961B-E5BB-6C15-6FA5-A574AEEFD02F}"/>
                  </a:ext>
                </a:extLst>
              </p:cNvPr>
              <p:cNvSpPr/>
              <p:nvPr/>
            </p:nvSpPr>
            <p:spPr>
              <a:xfrm>
                <a:off x="5867009" y="3326758"/>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421" name="Freeform 487">
                <a:extLst>
                  <a:ext uri="{FF2B5EF4-FFF2-40B4-BE49-F238E27FC236}">
                    <a16:creationId xmlns:a16="http://schemas.microsoft.com/office/drawing/2014/main" id="{005C0E53-DAF8-1AF0-3739-31B16CD31CB2}"/>
                  </a:ext>
                </a:extLst>
              </p:cNvPr>
              <p:cNvSpPr/>
              <p:nvPr/>
            </p:nvSpPr>
            <p:spPr>
              <a:xfrm>
                <a:off x="5847784" y="331742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422" name="Freeform 488">
                <a:extLst>
                  <a:ext uri="{FF2B5EF4-FFF2-40B4-BE49-F238E27FC236}">
                    <a16:creationId xmlns:a16="http://schemas.microsoft.com/office/drawing/2014/main" id="{8BB9509C-7FC6-4FF9-14D9-8EAF81668CF1}"/>
                  </a:ext>
                </a:extLst>
              </p:cNvPr>
              <p:cNvSpPr/>
              <p:nvPr/>
            </p:nvSpPr>
            <p:spPr>
              <a:xfrm>
                <a:off x="5824086" y="331742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423" name="Freeform 489">
                <a:extLst>
                  <a:ext uri="{FF2B5EF4-FFF2-40B4-BE49-F238E27FC236}">
                    <a16:creationId xmlns:a16="http://schemas.microsoft.com/office/drawing/2014/main" id="{4706BE86-17E5-D783-522B-815477B3C3C7}"/>
                  </a:ext>
                </a:extLst>
              </p:cNvPr>
              <p:cNvSpPr/>
              <p:nvPr/>
            </p:nvSpPr>
            <p:spPr>
              <a:xfrm>
                <a:off x="5799340" y="331742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424" name="Freeform 490">
                <a:extLst>
                  <a:ext uri="{FF2B5EF4-FFF2-40B4-BE49-F238E27FC236}">
                    <a16:creationId xmlns:a16="http://schemas.microsoft.com/office/drawing/2014/main" id="{81DCB4B2-F556-231C-10D5-A7945C55F4AF}"/>
                  </a:ext>
                </a:extLst>
              </p:cNvPr>
              <p:cNvSpPr/>
              <p:nvPr/>
            </p:nvSpPr>
            <p:spPr>
              <a:xfrm>
                <a:off x="5979887" y="3351605"/>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425" name="Freeform 491">
                <a:extLst>
                  <a:ext uri="{FF2B5EF4-FFF2-40B4-BE49-F238E27FC236}">
                    <a16:creationId xmlns:a16="http://schemas.microsoft.com/office/drawing/2014/main" id="{D6990DD2-148A-7E1D-102D-E9F2D85092B5}"/>
                  </a:ext>
                </a:extLst>
              </p:cNvPr>
              <p:cNvSpPr/>
              <p:nvPr/>
            </p:nvSpPr>
            <p:spPr>
              <a:xfrm>
                <a:off x="5726627" y="3283825"/>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sp>
            <p:nvSpPr>
              <p:cNvPr id="426" name="Freeform 492">
                <a:extLst>
                  <a:ext uri="{FF2B5EF4-FFF2-40B4-BE49-F238E27FC236}">
                    <a16:creationId xmlns:a16="http://schemas.microsoft.com/office/drawing/2014/main" id="{E400CC39-D42A-9E87-8A35-E2636F3FFD25}"/>
                  </a:ext>
                </a:extLst>
              </p:cNvPr>
              <p:cNvSpPr/>
              <p:nvPr/>
            </p:nvSpPr>
            <p:spPr>
              <a:xfrm>
                <a:off x="5636306" y="3256884"/>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grpSp>
        <p:sp>
          <p:nvSpPr>
            <p:cNvPr id="376" name="Freeform 442">
              <a:extLst>
                <a:ext uri="{FF2B5EF4-FFF2-40B4-BE49-F238E27FC236}">
                  <a16:creationId xmlns:a16="http://schemas.microsoft.com/office/drawing/2014/main" id="{8D8DB0C5-9E7B-9FDA-62A9-8989F5DF8237}"/>
                </a:ext>
              </a:extLst>
            </p:cNvPr>
            <p:cNvSpPr/>
            <p:nvPr/>
          </p:nvSpPr>
          <p:spPr>
            <a:xfrm>
              <a:off x="4992260" y="2455328"/>
              <a:ext cx="378699" cy="556138"/>
            </a:xfrm>
            <a:custGeom>
              <a:avLst/>
              <a:gdLst>
                <a:gd name="connsiteX0" fmla="*/ 0 w 378699"/>
                <a:gd name="connsiteY0" fmla="*/ 0 h 556138"/>
                <a:gd name="connsiteX1" fmla="*/ 0 w 378699"/>
                <a:gd name="connsiteY1" fmla="*/ 25417 h 556138"/>
                <a:gd name="connsiteX2" fmla="*/ 13229 w 378699"/>
                <a:gd name="connsiteY2" fmla="*/ 25417 h 556138"/>
                <a:gd name="connsiteX3" fmla="*/ 13229 w 378699"/>
                <a:gd name="connsiteY3" fmla="*/ 54452 h 556138"/>
                <a:gd name="connsiteX4" fmla="*/ 19987 w 378699"/>
                <a:gd name="connsiteY4" fmla="*/ 54452 h 556138"/>
                <a:gd name="connsiteX5" fmla="*/ 19987 w 378699"/>
                <a:gd name="connsiteY5" fmla="*/ 79870 h 556138"/>
                <a:gd name="connsiteX6" fmla="*/ 28172 w 378699"/>
                <a:gd name="connsiteY6" fmla="*/ 79870 h 556138"/>
                <a:gd name="connsiteX7" fmla="*/ 28172 w 378699"/>
                <a:gd name="connsiteY7" fmla="*/ 108429 h 556138"/>
                <a:gd name="connsiteX8" fmla="*/ 35881 w 378699"/>
                <a:gd name="connsiteY8" fmla="*/ 108429 h 556138"/>
                <a:gd name="connsiteX9" fmla="*/ 35881 w 378699"/>
                <a:gd name="connsiteY9" fmla="*/ 139273 h 556138"/>
                <a:gd name="connsiteX10" fmla="*/ 52632 w 378699"/>
                <a:gd name="connsiteY10" fmla="*/ 139273 h 556138"/>
                <a:gd name="connsiteX11" fmla="*/ 52632 w 378699"/>
                <a:gd name="connsiteY11" fmla="*/ 152886 h 556138"/>
                <a:gd name="connsiteX12" fmla="*/ 76235 w 378699"/>
                <a:gd name="connsiteY12" fmla="*/ 152886 h 556138"/>
                <a:gd name="connsiteX13" fmla="*/ 76235 w 378699"/>
                <a:gd name="connsiteY13" fmla="*/ 180588 h 556138"/>
                <a:gd name="connsiteX14" fmla="*/ 96602 w 378699"/>
                <a:gd name="connsiteY14" fmla="*/ 180588 h 556138"/>
                <a:gd name="connsiteX15" fmla="*/ 96602 w 378699"/>
                <a:gd name="connsiteY15" fmla="*/ 204578 h 556138"/>
                <a:gd name="connsiteX16" fmla="*/ 111640 w 378699"/>
                <a:gd name="connsiteY16" fmla="*/ 204578 h 556138"/>
                <a:gd name="connsiteX17" fmla="*/ 111640 w 378699"/>
                <a:gd name="connsiteY17" fmla="*/ 225045 h 556138"/>
                <a:gd name="connsiteX18" fmla="*/ 119349 w 378699"/>
                <a:gd name="connsiteY18" fmla="*/ 225045 h 556138"/>
                <a:gd name="connsiteX19" fmla="*/ 119349 w 378699"/>
                <a:gd name="connsiteY19" fmla="*/ 280830 h 556138"/>
                <a:gd name="connsiteX20" fmla="*/ 137432 w 378699"/>
                <a:gd name="connsiteY20" fmla="*/ 280830 h 556138"/>
                <a:gd name="connsiteX21" fmla="*/ 137432 w 378699"/>
                <a:gd name="connsiteY21" fmla="*/ 288541 h 556138"/>
                <a:gd name="connsiteX22" fmla="*/ 151994 w 378699"/>
                <a:gd name="connsiteY22" fmla="*/ 288541 h 556138"/>
                <a:gd name="connsiteX23" fmla="*/ 151994 w 378699"/>
                <a:gd name="connsiteY23" fmla="*/ 316243 h 556138"/>
                <a:gd name="connsiteX24" fmla="*/ 172837 w 378699"/>
                <a:gd name="connsiteY24" fmla="*/ 316243 h 556138"/>
                <a:gd name="connsiteX25" fmla="*/ 172837 w 378699"/>
                <a:gd name="connsiteY25" fmla="*/ 340709 h 556138"/>
                <a:gd name="connsiteX26" fmla="*/ 208623 w 378699"/>
                <a:gd name="connsiteY26" fmla="*/ 340709 h 556138"/>
                <a:gd name="connsiteX27" fmla="*/ 208623 w 378699"/>
                <a:gd name="connsiteY27" fmla="*/ 370220 h 556138"/>
                <a:gd name="connsiteX28" fmla="*/ 222233 w 378699"/>
                <a:gd name="connsiteY28" fmla="*/ 370220 h 556138"/>
                <a:gd name="connsiteX29" fmla="*/ 222233 w 378699"/>
                <a:gd name="connsiteY29" fmla="*/ 386498 h 556138"/>
                <a:gd name="connsiteX30" fmla="*/ 234986 w 378699"/>
                <a:gd name="connsiteY30" fmla="*/ 386498 h 556138"/>
                <a:gd name="connsiteX31" fmla="*/ 234986 w 378699"/>
                <a:gd name="connsiteY31" fmla="*/ 415057 h 556138"/>
                <a:gd name="connsiteX32" fmla="*/ 255829 w 378699"/>
                <a:gd name="connsiteY32" fmla="*/ 415057 h 556138"/>
                <a:gd name="connsiteX33" fmla="*/ 255829 w 378699"/>
                <a:gd name="connsiteY33" fmla="*/ 437333 h 556138"/>
                <a:gd name="connsiteX34" fmla="*/ 296183 w 378699"/>
                <a:gd name="connsiteY34" fmla="*/ 437333 h 556138"/>
                <a:gd name="connsiteX35" fmla="*/ 296183 w 378699"/>
                <a:gd name="connsiteY35" fmla="*/ 452755 h 556138"/>
                <a:gd name="connsiteX36" fmla="*/ 328828 w 378699"/>
                <a:gd name="connsiteY36" fmla="*/ 452755 h 556138"/>
                <a:gd name="connsiteX37" fmla="*/ 328828 w 378699"/>
                <a:gd name="connsiteY37" fmla="*/ 469510 h 556138"/>
                <a:gd name="connsiteX38" fmla="*/ 341486 w 378699"/>
                <a:gd name="connsiteY38" fmla="*/ 469510 h 556138"/>
                <a:gd name="connsiteX39" fmla="*/ 341486 w 378699"/>
                <a:gd name="connsiteY39" fmla="*/ 483123 h 556138"/>
                <a:gd name="connsiteX40" fmla="*/ 353764 w 378699"/>
                <a:gd name="connsiteY40" fmla="*/ 483123 h 556138"/>
                <a:gd name="connsiteX41" fmla="*/ 353764 w 378699"/>
                <a:gd name="connsiteY41" fmla="*/ 497212 h 556138"/>
                <a:gd name="connsiteX42" fmla="*/ 358713 w 378699"/>
                <a:gd name="connsiteY42" fmla="*/ 497212 h 556138"/>
                <a:gd name="connsiteX43" fmla="*/ 358713 w 378699"/>
                <a:gd name="connsiteY43" fmla="*/ 515299 h 556138"/>
                <a:gd name="connsiteX44" fmla="*/ 366041 w 378699"/>
                <a:gd name="connsiteY44" fmla="*/ 515299 h 556138"/>
                <a:gd name="connsiteX45" fmla="*/ 366041 w 378699"/>
                <a:gd name="connsiteY45" fmla="*/ 541193 h 556138"/>
                <a:gd name="connsiteX46" fmla="*/ 378700 w 378699"/>
                <a:gd name="connsiteY46" fmla="*/ 541193 h 556138"/>
                <a:gd name="connsiteX47" fmla="*/ 378700 w 378699"/>
                <a:gd name="connsiteY47" fmla="*/ 556139 h 55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8699" h="556138">
                  <a:moveTo>
                    <a:pt x="0" y="0"/>
                  </a:moveTo>
                  <a:lnTo>
                    <a:pt x="0" y="25417"/>
                  </a:lnTo>
                  <a:lnTo>
                    <a:pt x="13229" y="25417"/>
                  </a:lnTo>
                  <a:lnTo>
                    <a:pt x="13229" y="54452"/>
                  </a:lnTo>
                  <a:lnTo>
                    <a:pt x="19987" y="54452"/>
                  </a:lnTo>
                  <a:lnTo>
                    <a:pt x="19987" y="79870"/>
                  </a:lnTo>
                  <a:lnTo>
                    <a:pt x="28172" y="79870"/>
                  </a:lnTo>
                  <a:lnTo>
                    <a:pt x="28172" y="108429"/>
                  </a:lnTo>
                  <a:lnTo>
                    <a:pt x="35881" y="108429"/>
                  </a:lnTo>
                  <a:lnTo>
                    <a:pt x="35881" y="139273"/>
                  </a:lnTo>
                  <a:lnTo>
                    <a:pt x="52632" y="139273"/>
                  </a:lnTo>
                  <a:lnTo>
                    <a:pt x="52632" y="152886"/>
                  </a:lnTo>
                  <a:lnTo>
                    <a:pt x="76235" y="152886"/>
                  </a:lnTo>
                  <a:lnTo>
                    <a:pt x="76235" y="180588"/>
                  </a:lnTo>
                  <a:lnTo>
                    <a:pt x="96602" y="180588"/>
                  </a:lnTo>
                  <a:lnTo>
                    <a:pt x="96602" y="204578"/>
                  </a:lnTo>
                  <a:lnTo>
                    <a:pt x="111640" y="204578"/>
                  </a:lnTo>
                  <a:lnTo>
                    <a:pt x="111640" y="225045"/>
                  </a:lnTo>
                  <a:lnTo>
                    <a:pt x="119349" y="225045"/>
                  </a:lnTo>
                  <a:lnTo>
                    <a:pt x="119349" y="280830"/>
                  </a:lnTo>
                  <a:lnTo>
                    <a:pt x="137432" y="280830"/>
                  </a:lnTo>
                  <a:lnTo>
                    <a:pt x="137432" y="288541"/>
                  </a:lnTo>
                  <a:lnTo>
                    <a:pt x="151994" y="288541"/>
                  </a:lnTo>
                  <a:lnTo>
                    <a:pt x="151994" y="316243"/>
                  </a:lnTo>
                  <a:lnTo>
                    <a:pt x="172837" y="316243"/>
                  </a:lnTo>
                  <a:lnTo>
                    <a:pt x="172837" y="340709"/>
                  </a:lnTo>
                  <a:lnTo>
                    <a:pt x="208623" y="340709"/>
                  </a:lnTo>
                  <a:lnTo>
                    <a:pt x="208623" y="370220"/>
                  </a:lnTo>
                  <a:lnTo>
                    <a:pt x="222233" y="370220"/>
                  </a:lnTo>
                  <a:lnTo>
                    <a:pt x="222233" y="386498"/>
                  </a:lnTo>
                  <a:lnTo>
                    <a:pt x="234986" y="386498"/>
                  </a:lnTo>
                  <a:lnTo>
                    <a:pt x="234986" y="415057"/>
                  </a:lnTo>
                  <a:lnTo>
                    <a:pt x="255829" y="415057"/>
                  </a:lnTo>
                  <a:lnTo>
                    <a:pt x="255829" y="437333"/>
                  </a:lnTo>
                  <a:lnTo>
                    <a:pt x="296183" y="437333"/>
                  </a:lnTo>
                  <a:lnTo>
                    <a:pt x="296183" y="452755"/>
                  </a:lnTo>
                  <a:lnTo>
                    <a:pt x="328828" y="452755"/>
                  </a:lnTo>
                  <a:lnTo>
                    <a:pt x="328828" y="469510"/>
                  </a:lnTo>
                  <a:lnTo>
                    <a:pt x="341486" y="469510"/>
                  </a:lnTo>
                  <a:lnTo>
                    <a:pt x="341486" y="483123"/>
                  </a:lnTo>
                  <a:lnTo>
                    <a:pt x="353764" y="483123"/>
                  </a:lnTo>
                  <a:lnTo>
                    <a:pt x="353764" y="497212"/>
                  </a:lnTo>
                  <a:lnTo>
                    <a:pt x="358713" y="497212"/>
                  </a:lnTo>
                  <a:lnTo>
                    <a:pt x="358713" y="515299"/>
                  </a:lnTo>
                  <a:lnTo>
                    <a:pt x="366041" y="515299"/>
                  </a:lnTo>
                  <a:lnTo>
                    <a:pt x="366041" y="541193"/>
                  </a:lnTo>
                  <a:lnTo>
                    <a:pt x="378700" y="541193"/>
                  </a:lnTo>
                  <a:lnTo>
                    <a:pt x="378700" y="556139"/>
                  </a:lnTo>
                </a:path>
              </a:pathLst>
            </a:custGeom>
            <a:noFill/>
            <a:ln w="21406" cap="flat">
              <a:solidFill>
                <a:srgbClr val="359942"/>
              </a:solidFill>
              <a:prstDash val="solid"/>
              <a:miter/>
            </a:ln>
          </p:spPr>
          <p:txBody>
            <a:bodyPr rtlCol="0" anchor="ctr"/>
            <a:lstStyle/>
            <a:p>
              <a:pPr defTabSz="685800">
                <a:buClrTx/>
                <a:defRPr/>
              </a:pPr>
              <a:endParaRPr lang="en-US" sz="1350" dirty="0">
                <a:solidFill>
                  <a:srgbClr val="333333"/>
                </a:solidFill>
                <a:latin typeface="Calibri" panose="020F0502020204030204"/>
                <a:ea typeface="+mn-ea"/>
                <a:cs typeface="+mn-cs"/>
              </a:endParaRPr>
            </a:p>
          </p:txBody>
        </p:sp>
      </p:grpSp>
      <p:sp>
        <p:nvSpPr>
          <p:cNvPr id="427" name="Freeform 493">
            <a:extLst>
              <a:ext uri="{FF2B5EF4-FFF2-40B4-BE49-F238E27FC236}">
                <a16:creationId xmlns:a16="http://schemas.microsoft.com/office/drawing/2014/main" id="{2E8F9A36-AA9F-D9A5-F98A-E155556D6D0B}"/>
              </a:ext>
            </a:extLst>
          </p:cNvPr>
          <p:cNvSpPr/>
          <p:nvPr/>
        </p:nvSpPr>
        <p:spPr>
          <a:xfrm>
            <a:off x="1277536" y="1511394"/>
            <a:ext cx="3573991" cy="1723291"/>
          </a:xfrm>
          <a:custGeom>
            <a:avLst/>
            <a:gdLst>
              <a:gd name="connsiteX0" fmla="*/ 2752925 w 2752924"/>
              <a:gd name="connsiteY0" fmla="*/ 1253644 h 1253644"/>
              <a:gd name="connsiteX1" fmla="*/ 2055391 w 2752924"/>
              <a:gd name="connsiteY1" fmla="*/ 1253644 h 1253644"/>
              <a:gd name="connsiteX2" fmla="*/ 2055391 w 2752924"/>
              <a:gd name="connsiteY2" fmla="*/ 1225085 h 1253644"/>
              <a:gd name="connsiteX3" fmla="*/ 1809840 w 2752924"/>
              <a:gd name="connsiteY3" fmla="*/ 1225085 h 1253644"/>
              <a:gd name="connsiteX4" fmla="*/ 1809840 w 2752924"/>
              <a:gd name="connsiteY4" fmla="*/ 1203952 h 1253644"/>
              <a:gd name="connsiteX5" fmla="*/ 1757399 w 2752924"/>
              <a:gd name="connsiteY5" fmla="*/ 1203952 h 1253644"/>
              <a:gd name="connsiteX6" fmla="*/ 1757399 w 2752924"/>
              <a:gd name="connsiteY6" fmla="*/ 1172251 h 1253644"/>
              <a:gd name="connsiteX7" fmla="*/ 1572570 w 2752924"/>
              <a:gd name="connsiteY7" fmla="*/ 1172251 h 1253644"/>
              <a:gd name="connsiteX8" fmla="*/ 1572570 w 2752924"/>
              <a:gd name="connsiteY8" fmla="*/ 1159876 h 1253644"/>
              <a:gd name="connsiteX9" fmla="*/ 1530312 w 2752924"/>
              <a:gd name="connsiteY9" fmla="*/ 1159876 h 1253644"/>
              <a:gd name="connsiteX10" fmla="*/ 1530312 w 2752924"/>
              <a:gd name="connsiteY10" fmla="*/ 1144264 h 1253644"/>
              <a:gd name="connsiteX11" fmla="*/ 1438374 w 2752924"/>
              <a:gd name="connsiteY11" fmla="*/ 1144264 h 1253644"/>
              <a:gd name="connsiteX12" fmla="*/ 1438374 w 2752924"/>
              <a:gd name="connsiteY12" fmla="*/ 1134649 h 1253644"/>
              <a:gd name="connsiteX13" fmla="*/ 1411725 w 2752924"/>
              <a:gd name="connsiteY13" fmla="*/ 1134649 h 1253644"/>
              <a:gd name="connsiteX14" fmla="*/ 1411725 w 2752924"/>
              <a:gd name="connsiteY14" fmla="*/ 1121797 h 1253644"/>
              <a:gd name="connsiteX15" fmla="*/ 1388312 w 2752924"/>
              <a:gd name="connsiteY15" fmla="*/ 1121797 h 1253644"/>
              <a:gd name="connsiteX16" fmla="*/ 1388312 w 2752924"/>
              <a:gd name="connsiteY16" fmla="*/ 1107042 h 1253644"/>
              <a:gd name="connsiteX17" fmla="*/ 1238412 w 2752924"/>
              <a:gd name="connsiteY17" fmla="*/ 1107042 h 1253644"/>
              <a:gd name="connsiteX18" fmla="*/ 1238412 w 2752924"/>
              <a:gd name="connsiteY18" fmla="*/ 1095523 h 1253644"/>
              <a:gd name="connsiteX19" fmla="*/ 1179594 w 2752924"/>
              <a:gd name="connsiteY19" fmla="*/ 1095523 h 1253644"/>
              <a:gd name="connsiteX20" fmla="*/ 1179594 w 2752924"/>
              <a:gd name="connsiteY20" fmla="*/ 1084480 h 1253644"/>
              <a:gd name="connsiteX21" fmla="*/ 1139145 w 2752924"/>
              <a:gd name="connsiteY21" fmla="*/ 1084480 h 1253644"/>
              <a:gd name="connsiteX22" fmla="*/ 1139145 w 2752924"/>
              <a:gd name="connsiteY22" fmla="*/ 1071629 h 1253644"/>
              <a:gd name="connsiteX23" fmla="*/ 1083467 w 2752924"/>
              <a:gd name="connsiteY23" fmla="*/ 1071629 h 1253644"/>
              <a:gd name="connsiteX24" fmla="*/ 1083467 w 2752924"/>
              <a:gd name="connsiteY24" fmla="*/ 1051828 h 1253644"/>
              <a:gd name="connsiteX25" fmla="*/ 1051299 w 2752924"/>
              <a:gd name="connsiteY25" fmla="*/ 1051828 h 1253644"/>
              <a:gd name="connsiteX26" fmla="*/ 1051299 w 2752924"/>
              <a:gd name="connsiteY26" fmla="*/ 1038024 h 1253644"/>
              <a:gd name="connsiteX27" fmla="*/ 1033406 w 2752924"/>
              <a:gd name="connsiteY27" fmla="*/ 1038024 h 1253644"/>
              <a:gd name="connsiteX28" fmla="*/ 1033406 w 2752924"/>
              <a:gd name="connsiteY28" fmla="*/ 1031551 h 1253644"/>
              <a:gd name="connsiteX29" fmla="*/ 1015513 w 2752924"/>
              <a:gd name="connsiteY29" fmla="*/ 1031551 h 1253644"/>
              <a:gd name="connsiteX30" fmla="*/ 1015513 w 2752924"/>
              <a:gd name="connsiteY30" fmla="*/ 1000707 h 1253644"/>
              <a:gd name="connsiteX31" fmla="*/ 952983 w 2752924"/>
              <a:gd name="connsiteY31" fmla="*/ 1000707 h 1253644"/>
              <a:gd name="connsiteX32" fmla="*/ 952983 w 2752924"/>
              <a:gd name="connsiteY32" fmla="*/ 991092 h 1253644"/>
              <a:gd name="connsiteX33" fmla="*/ 926810 w 2752924"/>
              <a:gd name="connsiteY33" fmla="*/ 991092 h 1253644"/>
              <a:gd name="connsiteX34" fmla="*/ 926810 w 2752924"/>
              <a:gd name="connsiteY34" fmla="*/ 984238 h 1253644"/>
              <a:gd name="connsiteX35" fmla="*/ 887694 w 2752924"/>
              <a:gd name="connsiteY35" fmla="*/ 984238 h 1253644"/>
              <a:gd name="connsiteX36" fmla="*/ 887694 w 2752924"/>
              <a:gd name="connsiteY36" fmla="*/ 974147 h 1253644"/>
              <a:gd name="connsiteX37" fmla="*/ 843057 w 2752924"/>
              <a:gd name="connsiteY37" fmla="*/ 974147 h 1253644"/>
              <a:gd name="connsiteX38" fmla="*/ 843057 w 2752924"/>
              <a:gd name="connsiteY38" fmla="*/ 964913 h 1253644"/>
              <a:gd name="connsiteX39" fmla="*/ 814980 w 2752924"/>
              <a:gd name="connsiteY39" fmla="*/ 964913 h 1253644"/>
              <a:gd name="connsiteX40" fmla="*/ 814980 w 2752924"/>
              <a:gd name="connsiteY40" fmla="*/ 952918 h 1253644"/>
              <a:gd name="connsiteX41" fmla="*/ 800228 w 2752924"/>
              <a:gd name="connsiteY41" fmla="*/ 952918 h 1253644"/>
              <a:gd name="connsiteX42" fmla="*/ 800228 w 2752924"/>
              <a:gd name="connsiteY42" fmla="*/ 940067 h 1253644"/>
              <a:gd name="connsiteX43" fmla="*/ 740934 w 2752924"/>
              <a:gd name="connsiteY43" fmla="*/ 940067 h 1253644"/>
              <a:gd name="connsiteX44" fmla="*/ 740934 w 2752924"/>
              <a:gd name="connsiteY44" fmla="*/ 928548 h 1253644"/>
              <a:gd name="connsiteX45" fmla="*/ 733130 w 2752924"/>
              <a:gd name="connsiteY45" fmla="*/ 928548 h 1253644"/>
              <a:gd name="connsiteX46" fmla="*/ 733130 w 2752924"/>
              <a:gd name="connsiteY46" fmla="*/ 919314 h 1253644"/>
              <a:gd name="connsiteX47" fmla="*/ 699533 w 2752924"/>
              <a:gd name="connsiteY47" fmla="*/ 919314 h 1253644"/>
              <a:gd name="connsiteX48" fmla="*/ 699533 w 2752924"/>
              <a:gd name="connsiteY48" fmla="*/ 911508 h 1253644"/>
              <a:gd name="connsiteX49" fmla="*/ 691729 w 2752924"/>
              <a:gd name="connsiteY49" fmla="*/ 911508 h 1253644"/>
              <a:gd name="connsiteX50" fmla="*/ 691729 w 2752924"/>
              <a:gd name="connsiteY50" fmla="*/ 902274 h 1253644"/>
              <a:gd name="connsiteX51" fmla="*/ 682497 w 2752924"/>
              <a:gd name="connsiteY51" fmla="*/ 902274 h 1253644"/>
              <a:gd name="connsiteX52" fmla="*/ 682497 w 2752924"/>
              <a:gd name="connsiteY52" fmla="*/ 894372 h 1253644"/>
              <a:gd name="connsiteX53" fmla="*/ 671171 w 2752924"/>
              <a:gd name="connsiteY53" fmla="*/ 894372 h 1253644"/>
              <a:gd name="connsiteX54" fmla="*/ 671171 w 2752924"/>
              <a:gd name="connsiteY54" fmla="*/ 885424 h 1253644"/>
              <a:gd name="connsiteX55" fmla="*/ 653850 w 2752924"/>
              <a:gd name="connsiteY55" fmla="*/ 885424 h 1253644"/>
              <a:gd name="connsiteX56" fmla="*/ 653850 w 2752924"/>
              <a:gd name="connsiteY56" fmla="*/ 874286 h 1253644"/>
              <a:gd name="connsiteX57" fmla="*/ 648901 w 2752924"/>
              <a:gd name="connsiteY57" fmla="*/ 874286 h 1253644"/>
              <a:gd name="connsiteX58" fmla="*/ 648901 w 2752924"/>
              <a:gd name="connsiteY58" fmla="*/ 867337 h 1253644"/>
              <a:gd name="connsiteX59" fmla="*/ 638526 w 2752924"/>
              <a:gd name="connsiteY59" fmla="*/ 867337 h 1253644"/>
              <a:gd name="connsiteX60" fmla="*/ 638526 w 2752924"/>
              <a:gd name="connsiteY60" fmla="*/ 860863 h 1253644"/>
              <a:gd name="connsiteX61" fmla="*/ 626629 w 2752924"/>
              <a:gd name="connsiteY61" fmla="*/ 860863 h 1253644"/>
              <a:gd name="connsiteX62" fmla="*/ 626629 w 2752924"/>
              <a:gd name="connsiteY62" fmla="*/ 850201 h 1253644"/>
              <a:gd name="connsiteX63" fmla="*/ 621680 w 2752924"/>
              <a:gd name="connsiteY63" fmla="*/ 850201 h 1253644"/>
              <a:gd name="connsiteX64" fmla="*/ 621680 w 2752924"/>
              <a:gd name="connsiteY64" fmla="*/ 841253 h 1253644"/>
              <a:gd name="connsiteX65" fmla="*/ 615209 w 2752924"/>
              <a:gd name="connsiteY65" fmla="*/ 841253 h 1253644"/>
              <a:gd name="connsiteX66" fmla="*/ 615209 w 2752924"/>
              <a:gd name="connsiteY66" fmla="*/ 822975 h 1253644"/>
              <a:gd name="connsiteX67" fmla="*/ 607500 w 2752924"/>
              <a:gd name="connsiteY67" fmla="*/ 822975 h 1253644"/>
              <a:gd name="connsiteX68" fmla="*/ 607500 w 2752924"/>
              <a:gd name="connsiteY68" fmla="*/ 813360 h 1253644"/>
              <a:gd name="connsiteX69" fmla="*/ 603502 w 2752924"/>
              <a:gd name="connsiteY69" fmla="*/ 813360 h 1253644"/>
              <a:gd name="connsiteX70" fmla="*/ 603502 w 2752924"/>
              <a:gd name="connsiteY70" fmla="*/ 790323 h 1253644"/>
              <a:gd name="connsiteX71" fmla="*/ 598077 w 2752924"/>
              <a:gd name="connsiteY71" fmla="*/ 790323 h 1253644"/>
              <a:gd name="connsiteX72" fmla="*/ 598077 w 2752924"/>
              <a:gd name="connsiteY72" fmla="*/ 782136 h 1253644"/>
              <a:gd name="connsiteX73" fmla="*/ 572380 w 2752924"/>
              <a:gd name="connsiteY73" fmla="*/ 782136 h 1253644"/>
              <a:gd name="connsiteX74" fmla="*/ 572380 w 2752924"/>
              <a:gd name="connsiteY74" fmla="*/ 761859 h 1253644"/>
              <a:gd name="connsiteX75" fmla="*/ 566194 w 2752924"/>
              <a:gd name="connsiteY75" fmla="*/ 761859 h 1253644"/>
              <a:gd name="connsiteX76" fmla="*/ 566194 w 2752924"/>
              <a:gd name="connsiteY76" fmla="*/ 753672 h 1253644"/>
              <a:gd name="connsiteX77" fmla="*/ 560769 w 2752924"/>
              <a:gd name="connsiteY77" fmla="*/ 753672 h 1253644"/>
              <a:gd name="connsiteX78" fmla="*/ 560769 w 2752924"/>
              <a:gd name="connsiteY78" fmla="*/ 745961 h 1253644"/>
              <a:gd name="connsiteX79" fmla="*/ 557057 w 2752924"/>
              <a:gd name="connsiteY79" fmla="*/ 745961 h 1253644"/>
              <a:gd name="connsiteX80" fmla="*/ 557057 w 2752924"/>
              <a:gd name="connsiteY80" fmla="*/ 736537 h 1253644"/>
              <a:gd name="connsiteX81" fmla="*/ 538307 w 2752924"/>
              <a:gd name="connsiteY81" fmla="*/ 736537 h 1253644"/>
              <a:gd name="connsiteX82" fmla="*/ 538307 w 2752924"/>
              <a:gd name="connsiteY82" fmla="*/ 729111 h 1253644"/>
              <a:gd name="connsiteX83" fmla="*/ 530884 w 2752924"/>
              <a:gd name="connsiteY83" fmla="*/ 729111 h 1253644"/>
              <a:gd name="connsiteX84" fmla="*/ 530884 w 2752924"/>
              <a:gd name="connsiteY84" fmla="*/ 712261 h 1253644"/>
              <a:gd name="connsiteX85" fmla="*/ 509660 w 2752924"/>
              <a:gd name="connsiteY85" fmla="*/ 712261 h 1253644"/>
              <a:gd name="connsiteX86" fmla="*/ 509660 w 2752924"/>
              <a:gd name="connsiteY86" fmla="*/ 704836 h 1253644"/>
              <a:gd name="connsiteX87" fmla="*/ 503759 w 2752924"/>
              <a:gd name="connsiteY87" fmla="*/ 704836 h 1253644"/>
              <a:gd name="connsiteX88" fmla="*/ 503759 w 2752924"/>
              <a:gd name="connsiteY88" fmla="*/ 684083 h 1253644"/>
              <a:gd name="connsiteX89" fmla="*/ 499572 w 2752924"/>
              <a:gd name="connsiteY89" fmla="*/ 684083 h 1253644"/>
              <a:gd name="connsiteX90" fmla="*/ 499572 w 2752924"/>
              <a:gd name="connsiteY90" fmla="*/ 660570 h 1253644"/>
              <a:gd name="connsiteX91" fmla="*/ 491672 w 2752924"/>
              <a:gd name="connsiteY91" fmla="*/ 660570 h 1253644"/>
              <a:gd name="connsiteX92" fmla="*/ 491672 w 2752924"/>
              <a:gd name="connsiteY92" fmla="*/ 652383 h 1253644"/>
              <a:gd name="connsiteX93" fmla="*/ 467688 w 2752924"/>
              <a:gd name="connsiteY93" fmla="*/ 652383 h 1253644"/>
              <a:gd name="connsiteX94" fmla="*/ 467688 w 2752924"/>
              <a:gd name="connsiteY94" fmla="*/ 637056 h 1253644"/>
              <a:gd name="connsiteX95" fmla="*/ 459503 w 2752924"/>
              <a:gd name="connsiteY95" fmla="*/ 637056 h 1253644"/>
              <a:gd name="connsiteX96" fmla="*/ 459503 w 2752924"/>
              <a:gd name="connsiteY96" fmla="*/ 625632 h 1253644"/>
              <a:gd name="connsiteX97" fmla="*/ 452555 w 2752924"/>
              <a:gd name="connsiteY97" fmla="*/ 625632 h 1253644"/>
              <a:gd name="connsiteX98" fmla="*/ 452555 w 2752924"/>
              <a:gd name="connsiteY98" fmla="*/ 618683 h 1253644"/>
              <a:gd name="connsiteX99" fmla="*/ 447606 w 2752924"/>
              <a:gd name="connsiteY99" fmla="*/ 618683 h 1253644"/>
              <a:gd name="connsiteX100" fmla="*/ 447606 w 2752924"/>
              <a:gd name="connsiteY100" fmla="*/ 599168 h 1253644"/>
              <a:gd name="connsiteX101" fmla="*/ 433996 w 2752924"/>
              <a:gd name="connsiteY101" fmla="*/ 599168 h 1253644"/>
              <a:gd name="connsiteX102" fmla="*/ 433996 w 2752924"/>
              <a:gd name="connsiteY102" fmla="*/ 589267 h 1253644"/>
              <a:gd name="connsiteX103" fmla="*/ 425621 w 2752924"/>
              <a:gd name="connsiteY103" fmla="*/ 589267 h 1253644"/>
              <a:gd name="connsiteX104" fmla="*/ 425621 w 2752924"/>
              <a:gd name="connsiteY104" fmla="*/ 583365 h 1253644"/>
              <a:gd name="connsiteX105" fmla="*/ 417245 w 2752924"/>
              <a:gd name="connsiteY105" fmla="*/ 583365 h 1253644"/>
              <a:gd name="connsiteX106" fmla="*/ 417245 w 2752924"/>
              <a:gd name="connsiteY106" fmla="*/ 573941 h 1253644"/>
              <a:gd name="connsiteX107" fmla="*/ 401637 w 2752924"/>
              <a:gd name="connsiteY107" fmla="*/ 573941 h 1253644"/>
              <a:gd name="connsiteX108" fmla="*/ 401637 w 2752924"/>
              <a:gd name="connsiteY108" fmla="*/ 555377 h 1253644"/>
              <a:gd name="connsiteX109" fmla="*/ 388503 w 2752924"/>
              <a:gd name="connsiteY109" fmla="*/ 555377 h 1253644"/>
              <a:gd name="connsiteX110" fmla="*/ 388503 w 2752924"/>
              <a:gd name="connsiteY110" fmla="*/ 532625 h 1253644"/>
              <a:gd name="connsiteX111" fmla="*/ 376130 w 2752924"/>
              <a:gd name="connsiteY111" fmla="*/ 532625 h 1253644"/>
              <a:gd name="connsiteX112" fmla="*/ 376130 w 2752924"/>
              <a:gd name="connsiteY112" fmla="*/ 505875 h 1253644"/>
              <a:gd name="connsiteX113" fmla="*/ 369468 w 2752924"/>
              <a:gd name="connsiteY113" fmla="*/ 505875 h 1253644"/>
              <a:gd name="connsiteX114" fmla="*/ 369468 w 2752924"/>
              <a:gd name="connsiteY114" fmla="*/ 488835 h 1253644"/>
              <a:gd name="connsiteX115" fmla="*/ 356619 w 2752924"/>
              <a:gd name="connsiteY115" fmla="*/ 488835 h 1253644"/>
              <a:gd name="connsiteX116" fmla="*/ 356619 w 2752924"/>
              <a:gd name="connsiteY116" fmla="*/ 480648 h 1253644"/>
              <a:gd name="connsiteX117" fmla="*/ 349196 w 2752924"/>
              <a:gd name="connsiteY117" fmla="*/ 480648 h 1253644"/>
              <a:gd name="connsiteX118" fmla="*/ 349196 w 2752924"/>
              <a:gd name="connsiteY118" fmla="*/ 453707 h 1253644"/>
              <a:gd name="connsiteX119" fmla="*/ 338822 w 2752924"/>
              <a:gd name="connsiteY119" fmla="*/ 453707 h 1253644"/>
              <a:gd name="connsiteX120" fmla="*/ 338822 w 2752924"/>
              <a:gd name="connsiteY120" fmla="*/ 435620 h 1253644"/>
              <a:gd name="connsiteX121" fmla="*/ 329875 w 2752924"/>
              <a:gd name="connsiteY121" fmla="*/ 435620 h 1253644"/>
              <a:gd name="connsiteX122" fmla="*/ 329875 w 2752924"/>
              <a:gd name="connsiteY122" fmla="*/ 427719 h 1253644"/>
              <a:gd name="connsiteX123" fmla="*/ 313600 w 2752924"/>
              <a:gd name="connsiteY123" fmla="*/ 427719 h 1253644"/>
              <a:gd name="connsiteX124" fmla="*/ 313600 w 2752924"/>
              <a:gd name="connsiteY124" fmla="*/ 393543 h 1253644"/>
              <a:gd name="connsiteX125" fmla="*/ 303702 w 2752924"/>
              <a:gd name="connsiteY125" fmla="*/ 393543 h 1253644"/>
              <a:gd name="connsiteX126" fmla="*/ 303702 w 2752924"/>
              <a:gd name="connsiteY126" fmla="*/ 361652 h 1253644"/>
              <a:gd name="connsiteX127" fmla="*/ 296755 w 2752924"/>
              <a:gd name="connsiteY127" fmla="*/ 361652 h 1253644"/>
              <a:gd name="connsiteX128" fmla="*/ 296755 w 2752924"/>
              <a:gd name="connsiteY128" fmla="*/ 343374 h 1253644"/>
              <a:gd name="connsiteX129" fmla="*/ 292567 w 2752924"/>
              <a:gd name="connsiteY129" fmla="*/ 343374 h 1253644"/>
              <a:gd name="connsiteX130" fmla="*/ 292567 w 2752924"/>
              <a:gd name="connsiteY130" fmla="*/ 333759 h 1253644"/>
              <a:gd name="connsiteX131" fmla="*/ 287142 w 2752924"/>
              <a:gd name="connsiteY131" fmla="*/ 333759 h 1253644"/>
              <a:gd name="connsiteX132" fmla="*/ 287142 w 2752924"/>
              <a:gd name="connsiteY132" fmla="*/ 319670 h 1253644"/>
              <a:gd name="connsiteX133" fmla="*/ 280956 w 2752924"/>
              <a:gd name="connsiteY133" fmla="*/ 319670 h 1253644"/>
              <a:gd name="connsiteX134" fmla="*/ 280956 w 2752924"/>
              <a:gd name="connsiteY134" fmla="*/ 309484 h 1253644"/>
              <a:gd name="connsiteX135" fmla="*/ 259161 w 2752924"/>
              <a:gd name="connsiteY135" fmla="*/ 309484 h 1253644"/>
              <a:gd name="connsiteX136" fmla="*/ 259161 w 2752924"/>
              <a:gd name="connsiteY136" fmla="*/ 280545 h 1253644"/>
              <a:gd name="connsiteX137" fmla="*/ 250500 w 2752924"/>
              <a:gd name="connsiteY137" fmla="*/ 280545 h 1253644"/>
              <a:gd name="connsiteX138" fmla="*/ 250500 w 2752924"/>
              <a:gd name="connsiteY138" fmla="*/ 265218 h 1253644"/>
              <a:gd name="connsiteX139" fmla="*/ 244313 w 2752924"/>
              <a:gd name="connsiteY139" fmla="*/ 265218 h 1253644"/>
              <a:gd name="connsiteX140" fmla="*/ 244313 w 2752924"/>
              <a:gd name="connsiteY140" fmla="*/ 258078 h 1253644"/>
              <a:gd name="connsiteX141" fmla="*/ 233939 w 2752924"/>
              <a:gd name="connsiteY141" fmla="*/ 258078 h 1253644"/>
              <a:gd name="connsiteX142" fmla="*/ 233939 w 2752924"/>
              <a:gd name="connsiteY142" fmla="*/ 248463 h 1253644"/>
              <a:gd name="connsiteX143" fmla="*/ 225278 w 2752924"/>
              <a:gd name="connsiteY143" fmla="*/ 248463 h 1253644"/>
              <a:gd name="connsiteX144" fmla="*/ 225278 w 2752924"/>
              <a:gd name="connsiteY144" fmla="*/ 232185 h 1253644"/>
              <a:gd name="connsiteX145" fmla="*/ 218807 w 2752924"/>
              <a:gd name="connsiteY145" fmla="*/ 232185 h 1253644"/>
              <a:gd name="connsiteX146" fmla="*/ 218807 w 2752924"/>
              <a:gd name="connsiteY146" fmla="*/ 223807 h 1253644"/>
              <a:gd name="connsiteX147" fmla="*/ 214333 w 2752924"/>
              <a:gd name="connsiteY147" fmla="*/ 223807 h 1253644"/>
              <a:gd name="connsiteX148" fmla="*/ 214333 w 2752924"/>
              <a:gd name="connsiteY148" fmla="*/ 192107 h 1253644"/>
              <a:gd name="connsiteX149" fmla="*/ 199962 w 2752924"/>
              <a:gd name="connsiteY149" fmla="*/ 192107 h 1253644"/>
              <a:gd name="connsiteX150" fmla="*/ 199962 w 2752924"/>
              <a:gd name="connsiteY150" fmla="*/ 167165 h 1253644"/>
              <a:gd name="connsiteX151" fmla="*/ 189112 w 2752924"/>
              <a:gd name="connsiteY151" fmla="*/ 167165 h 1253644"/>
              <a:gd name="connsiteX152" fmla="*/ 189112 w 2752924"/>
              <a:gd name="connsiteY152" fmla="*/ 158026 h 1253644"/>
              <a:gd name="connsiteX153" fmla="*/ 182926 w 2752924"/>
              <a:gd name="connsiteY153" fmla="*/ 158026 h 1253644"/>
              <a:gd name="connsiteX154" fmla="*/ 182926 w 2752924"/>
              <a:gd name="connsiteY154" fmla="*/ 151363 h 1253644"/>
              <a:gd name="connsiteX155" fmla="*/ 177977 w 2752924"/>
              <a:gd name="connsiteY155" fmla="*/ 151363 h 1253644"/>
              <a:gd name="connsiteX156" fmla="*/ 177977 w 2752924"/>
              <a:gd name="connsiteY156" fmla="*/ 141748 h 1253644"/>
              <a:gd name="connsiteX157" fmla="*/ 164842 w 2752924"/>
              <a:gd name="connsiteY157" fmla="*/ 141748 h 1253644"/>
              <a:gd name="connsiteX158" fmla="*/ 164842 w 2752924"/>
              <a:gd name="connsiteY158" fmla="*/ 125945 h 1253644"/>
              <a:gd name="connsiteX159" fmla="*/ 156182 w 2752924"/>
              <a:gd name="connsiteY159" fmla="*/ 125945 h 1253644"/>
              <a:gd name="connsiteX160" fmla="*/ 156182 w 2752924"/>
              <a:gd name="connsiteY160" fmla="*/ 116806 h 1253644"/>
              <a:gd name="connsiteX161" fmla="*/ 132483 w 2752924"/>
              <a:gd name="connsiteY161" fmla="*/ 116806 h 1253644"/>
              <a:gd name="connsiteX162" fmla="*/ 132483 w 2752924"/>
              <a:gd name="connsiteY162" fmla="*/ 107382 h 1253644"/>
              <a:gd name="connsiteX163" fmla="*/ 121062 w 2752924"/>
              <a:gd name="connsiteY163" fmla="*/ 107382 h 1253644"/>
              <a:gd name="connsiteX164" fmla="*/ 121062 w 2752924"/>
              <a:gd name="connsiteY164" fmla="*/ 98243 h 1253644"/>
              <a:gd name="connsiteX165" fmla="*/ 109927 w 2752924"/>
              <a:gd name="connsiteY165" fmla="*/ 98243 h 1253644"/>
              <a:gd name="connsiteX166" fmla="*/ 109927 w 2752924"/>
              <a:gd name="connsiteY166" fmla="*/ 91579 h 1253644"/>
              <a:gd name="connsiteX167" fmla="*/ 97078 w 2752924"/>
              <a:gd name="connsiteY167" fmla="*/ 91579 h 1253644"/>
              <a:gd name="connsiteX168" fmla="*/ 97078 w 2752924"/>
              <a:gd name="connsiteY168" fmla="*/ 81679 h 1253644"/>
              <a:gd name="connsiteX169" fmla="*/ 92129 w 2752924"/>
              <a:gd name="connsiteY169" fmla="*/ 81679 h 1253644"/>
              <a:gd name="connsiteX170" fmla="*/ 92129 w 2752924"/>
              <a:gd name="connsiteY170" fmla="*/ 72254 h 1253644"/>
              <a:gd name="connsiteX171" fmla="*/ 69382 w 2752924"/>
              <a:gd name="connsiteY171" fmla="*/ 72254 h 1253644"/>
              <a:gd name="connsiteX172" fmla="*/ 69382 w 2752924"/>
              <a:gd name="connsiteY172" fmla="*/ 65781 h 1253644"/>
              <a:gd name="connsiteX173" fmla="*/ 65195 w 2752924"/>
              <a:gd name="connsiteY173" fmla="*/ 65781 h 1253644"/>
              <a:gd name="connsiteX174" fmla="*/ 65195 w 2752924"/>
              <a:gd name="connsiteY174" fmla="*/ 40554 h 1253644"/>
              <a:gd name="connsiteX175" fmla="*/ 40259 w 2752924"/>
              <a:gd name="connsiteY175" fmla="*/ 40554 h 1253644"/>
              <a:gd name="connsiteX176" fmla="*/ 40259 w 2752924"/>
              <a:gd name="connsiteY176" fmla="*/ 23228 h 1253644"/>
              <a:gd name="connsiteX177" fmla="*/ 21510 w 2752924"/>
              <a:gd name="connsiteY177" fmla="*/ 23228 h 1253644"/>
              <a:gd name="connsiteX178" fmla="*/ 21510 w 2752924"/>
              <a:gd name="connsiteY178" fmla="*/ 7901 h 1253644"/>
              <a:gd name="connsiteX179" fmla="*/ 0 w 2752924"/>
              <a:gd name="connsiteY179" fmla="*/ 7901 h 1253644"/>
              <a:gd name="connsiteX180" fmla="*/ 0 w 2752924"/>
              <a:gd name="connsiteY180" fmla="*/ 0 h 125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2752924" h="1253644">
                <a:moveTo>
                  <a:pt x="2752925" y="1253644"/>
                </a:moveTo>
                <a:lnTo>
                  <a:pt x="2055391" y="1253644"/>
                </a:lnTo>
                <a:lnTo>
                  <a:pt x="2055391" y="1225085"/>
                </a:lnTo>
                <a:lnTo>
                  <a:pt x="1809840" y="1225085"/>
                </a:lnTo>
                <a:lnTo>
                  <a:pt x="1809840" y="1203952"/>
                </a:lnTo>
                <a:lnTo>
                  <a:pt x="1757399" y="1203952"/>
                </a:lnTo>
                <a:lnTo>
                  <a:pt x="1757399" y="1172251"/>
                </a:lnTo>
                <a:lnTo>
                  <a:pt x="1572570" y="1172251"/>
                </a:lnTo>
                <a:lnTo>
                  <a:pt x="1572570" y="1159876"/>
                </a:lnTo>
                <a:lnTo>
                  <a:pt x="1530312" y="1159876"/>
                </a:lnTo>
                <a:lnTo>
                  <a:pt x="1530312" y="1144264"/>
                </a:lnTo>
                <a:lnTo>
                  <a:pt x="1438374" y="1144264"/>
                </a:lnTo>
                <a:lnTo>
                  <a:pt x="1438374" y="1134649"/>
                </a:lnTo>
                <a:lnTo>
                  <a:pt x="1411725" y="1134649"/>
                </a:lnTo>
                <a:lnTo>
                  <a:pt x="1411725" y="1121797"/>
                </a:lnTo>
                <a:lnTo>
                  <a:pt x="1388312" y="1121797"/>
                </a:lnTo>
                <a:lnTo>
                  <a:pt x="1388312" y="1107042"/>
                </a:lnTo>
                <a:lnTo>
                  <a:pt x="1238412" y="1107042"/>
                </a:lnTo>
                <a:lnTo>
                  <a:pt x="1238412" y="1095523"/>
                </a:lnTo>
                <a:lnTo>
                  <a:pt x="1179594" y="1095523"/>
                </a:lnTo>
                <a:lnTo>
                  <a:pt x="1179594" y="1084480"/>
                </a:lnTo>
                <a:lnTo>
                  <a:pt x="1139145" y="1084480"/>
                </a:lnTo>
                <a:lnTo>
                  <a:pt x="1139145" y="1071629"/>
                </a:lnTo>
                <a:lnTo>
                  <a:pt x="1083467" y="1071629"/>
                </a:lnTo>
                <a:lnTo>
                  <a:pt x="1083467" y="1051828"/>
                </a:lnTo>
                <a:lnTo>
                  <a:pt x="1051299" y="1051828"/>
                </a:lnTo>
                <a:lnTo>
                  <a:pt x="1051299" y="1038024"/>
                </a:lnTo>
                <a:lnTo>
                  <a:pt x="1033406" y="1038024"/>
                </a:lnTo>
                <a:lnTo>
                  <a:pt x="1033406" y="1031551"/>
                </a:lnTo>
                <a:lnTo>
                  <a:pt x="1015513" y="1031551"/>
                </a:lnTo>
                <a:lnTo>
                  <a:pt x="1015513" y="1000707"/>
                </a:lnTo>
                <a:lnTo>
                  <a:pt x="952983" y="1000707"/>
                </a:lnTo>
                <a:lnTo>
                  <a:pt x="952983" y="991092"/>
                </a:lnTo>
                <a:lnTo>
                  <a:pt x="926810" y="991092"/>
                </a:lnTo>
                <a:lnTo>
                  <a:pt x="926810" y="984238"/>
                </a:lnTo>
                <a:lnTo>
                  <a:pt x="887694" y="984238"/>
                </a:lnTo>
                <a:lnTo>
                  <a:pt x="887694" y="974147"/>
                </a:lnTo>
                <a:lnTo>
                  <a:pt x="843057" y="974147"/>
                </a:lnTo>
                <a:lnTo>
                  <a:pt x="843057" y="964913"/>
                </a:lnTo>
                <a:lnTo>
                  <a:pt x="814980" y="964913"/>
                </a:lnTo>
                <a:lnTo>
                  <a:pt x="814980" y="952918"/>
                </a:lnTo>
                <a:lnTo>
                  <a:pt x="800228" y="952918"/>
                </a:lnTo>
                <a:lnTo>
                  <a:pt x="800228" y="940067"/>
                </a:lnTo>
                <a:lnTo>
                  <a:pt x="740934" y="940067"/>
                </a:lnTo>
                <a:lnTo>
                  <a:pt x="740934" y="928548"/>
                </a:lnTo>
                <a:lnTo>
                  <a:pt x="733130" y="928548"/>
                </a:lnTo>
                <a:lnTo>
                  <a:pt x="733130" y="919314"/>
                </a:lnTo>
                <a:lnTo>
                  <a:pt x="699533" y="919314"/>
                </a:lnTo>
                <a:lnTo>
                  <a:pt x="699533" y="911508"/>
                </a:lnTo>
                <a:lnTo>
                  <a:pt x="691729" y="911508"/>
                </a:lnTo>
                <a:lnTo>
                  <a:pt x="691729" y="902274"/>
                </a:lnTo>
                <a:lnTo>
                  <a:pt x="682497" y="902274"/>
                </a:lnTo>
                <a:lnTo>
                  <a:pt x="682497" y="894372"/>
                </a:lnTo>
                <a:lnTo>
                  <a:pt x="671171" y="894372"/>
                </a:lnTo>
                <a:lnTo>
                  <a:pt x="671171" y="885424"/>
                </a:lnTo>
                <a:lnTo>
                  <a:pt x="653850" y="885424"/>
                </a:lnTo>
                <a:lnTo>
                  <a:pt x="653850" y="874286"/>
                </a:lnTo>
                <a:lnTo>
                  <a:pt x="648901" y="874286"/>
                </a:lnTo>
                <a:lnTo>
                  <a:pt x="648901" y="867337"/>
                </a:lnTo>
                <a:lnTo>
                  <a:pt x="638526" y="867337"/>
                </a:lnTo>
                <a:lnTo>
                  <a:pt x="638526" y="860863"/>
                </a:lnTo>
                <a:lnTo>
                  <a:pt x="626629" y="860863"/>
                </a:lnTo>
                <a:lnTo>
                  <a:pt x="626629" y="850201"/>
                </a:lnTo>
                <a:lnTo>
                  <a:pt x="621680" y="850201"/>
                </a:lnTo>
                <a:lnTo>
                  <a:pt x="621680" y="841253"/>
                </a:lnTo>
                <a:lnTo>
                  <a:pt x="615209" y="841253"/>
                </a:lnTo>
                <a:lnTo>
                  <a:pt x="615209" y="822975"/>
                </a:lnTo>
                <a:lnTo>
                  <a:pt x="607500" y="822975"/>
                </a:lnTo>
                <a:lnTo>
                  <a:pt x="607500" y="813360"/>
                </a:lnTo>
                <a:lnTo>
                  <a:pt x="603502" y="813360"/>
                </a:lnTo>
                <a:lnTo>
                  <a:pt x="603502" y="790323"/>
                </a:lnTo>
                <a:lnTo>
                  <a:pt x="598077" y="790323"/>
                </a:lnTo>
                <a:lnTo>
                  <a:pt x="598077" y="782136"/>
                </a:lnTo>
                <a:lnTo>
                  <a:pt x="572380" y="782136"/>
                </a:lnTo>
                <a:cubicBezTo>
                  <a:pt x="572380" y="782136"/>
                  <a:pt x="572666" y="761573"/>
                  <a:pt x="572380" y="761859"/>
                </a:cubicBezTo>
                <a:cubicBezTo>
                  <a:pt x="572095" y="762144"/>
                  <a:pt x="566194" y="761859"/>
                  <a:pt x="566194" y="761859"/>
                </a:cubicBezTo>
                <a:lnTo>
                  <a:pt x="566194" y="753672"/>
                </a:lnTo>
                <a:lnTo>
                  <a:pt x="560769" y="753672"/>
                </a:lnTo>
                <a:lnTo>
                  <a:pt x="560769" y="745961"/>
                </a:lnTo>
                <a:lnTo>
                  <a:pt x="557057" y="745961"/>
                </a:lnTo>
                <a:lnTo>
                  <a:pt x="557057" y="736537"/>
                </a:lnTo>
                <a:lnTo>
                  <a:pt x="538307" y="736537"/>
                </a:lnTo>
                <a:lnTo>
                  <a:pt x="538307" y="729111"/>
                </a:lnTo>
                <a:lnTo>
                  <a:pt x="530884" y="729111"/>
                </a:lnTo>
                <a:lnTo>
                  <a:pt x="530884" y="712261"/>
                </a:lnTo>
                <a:lnTo>
                  <a:pt x="509660" y="712261"/>
                </a:lnTo>
                <a:lnTo>
                  <a:pt x="509660" y="704836"/>
                </a:lnTo>
                <a:lnTo>
                  <a:pt x="503759" y="704836"/>
                </a:lnTo>
                <a:lnTo>
                  <a:pt x="503759" y="684083"/>
                </a:lnTo>
                <a:lnTo>
                  <a:pt x="499572" y="684083"/>
                </a:lnTo>
                <a:lnTo>
                  <a:pt x="499572" y="660570"/>
                </a:lnTo>
                <a:lnTo>
                  <a:pt x="491672" y="660570"/>
                </a:lnTo>
                <a:lnTo>
                  <a:pt x="491672" y="652383"/>
                </a:lnTo>
                <a:lnTo>
                  <a:pt x="467688" y="652383"/>
                </a:lnTo>
                <a:lnTo>
                  <a:pt x="467688" y="637056"/>
                </a:lnTo>
                <a:lnTo>
                  <a:pt x="459503" y="637056"/>
                </a:lnTo>
                <a:lnTo>
                  <a:pt x="459503" y="625632"/>
                </a:lnTo>
                <a:lnTo>
                  <a:pt x="452555" y="625632"/>
                </a:lnTo>
                <a:lnTo>
                  <a:pt x="452555" y="618683"/>
                </a:lnTo>
                <a:lnTo>
                  <a:pt x="447606" y="618683"/>
                </a:lnTo>
                <a:lnTo>
                  <a:pt x="447606" y="599168"/>
                </a:lnTo>
                <a:lnTo>
                  <a:pt x="433996" y="599168"/>
                </a:lnTo>
                <a:lnTo>
                  <a:pt x="433996" y="589267"/>
                </a:lnTo>
                <a:lnTo>
                  <a:pt x="425621" y="589267"/>
                </a:lnTo>
                <a:cubicBezTo>
                  <a:pt x="425621" y="589267"/>
                  <a:pt x="425335" y="583365"/>
                  <a:pt x="425621" y="583365"/>
                </a:cubicBezTo>
                <a:cubicBezTo>
                  <a:pt x="425906" y="583365"/>
                  <a:pt x="417245" y="583365"/>
                  <a:pt x="417245" y="583365"/>
                </a:cubicBezTo>
                <a:lnTo>
                  <a:pt x="417245" y="573941"/>
                </a:lnTo>
                <a:lnTo>
                  <a:pt x="401637" y="573941"/>
                </a:lnTo>
                <a:lnTo>
                  <a:pt x="401637" y="555377"/>
                </a:lnTo>
                <a:lnTo>
                  <a:pt x="388503" y="555377"/>
                </a:lnTo>
                <a:lnTo>
                  <a:pt x="388503" y="532625"/>
                </a:lnTo>
                <a:lnTo>
                  <a:pt x="376130" y="532625"/>
                </a:lnTo>
                <a:lnTo>
                  <a:pt x="376130" y="505875"/>
                </a:lnTo>
                <a:lnTo>
                  <a:pt x="369468" y="505875"/>
                </a:lnTo>
                <a:lnTo>
                  <a:pt x="369468" y="488835"/>
                </a:lnTo>
                <a:lnTo>
                  <a:pt x="356619" y="488835"/>
                </a:lnTo>
                <a:lnTo>
                  <a:pt x="356619" y="480648"/>
                </a:lnTo>
                <a:lnTo>
                  <a:pt x="349196" y="480648"/>
                </a:lnTo>
                <a:lnTo>
                  <a:pt x="349196" y="453707"/>
                </a:lnTo>
                <a:lnTo>
                  <a:pt x="338822" y="453707"/>
                </a:lnTo>
                <a:lnTo>
                  <a:pt x="338822" y="435620"/>
                </a:lnTo>
                <a:lnTo>
                  <a:pt x="329875" y="435620"/>
                </a:lnTo>
                <a:lnTo>
                  <a:pt x="329875" y="427719"/>
                </a:lnTo>
                <a:lnTo>
                  <a:pt x="313600" y="427719"/>
                </a:lnTo>
                <a:lnTo>
                  <a:pt x="313600" y="393543"/>
                </a:lnTo>
                <a:lnTo>
                  <a:pt x="303702" y="393543"/>
                </a:lnTo>
                <a:lnTo>
                  <a:pt x="303702" y="361652"/>
                </a:lnTo>
                <a:lnTo>
                  <a:pt x="296755" y="361652"/>
                </a:lnTo>
                <a:lnTo>
                  <a:pt x="296755" y="343374"/>
                </a:lnTo>
                <a:lnTo>
                  <a:pt x="292567" y="343374"/>
                </a:lnTo>
                <a:lnTo>
                  <a:pt x="292567" y="333759"/>
                </a:lnTo>
                <a:lnTo>
                  <a:pt x="287142" y="333759"/>
                </a:lnTo>
                <a:lnTo>
                  <a:pt x="287142" y="319670"/>
                </a:lnTo>
                <a:lnTo>
                  <a:pt x="280956" y="319670"/>
                </a:lnTo>
                <a:lnTo>
                  <a:pt x="280956" y="309484"/>
                </a:lnTo>
                <a:lnTo>
                  <a:pt x="259161" y="309484"/>
                </a:lnTo>
                <a:lnTo>
                  <a:pt x="259161" y="280545"/>
                </a:lnTo>
                <a:lnTo>
                  <a:pt x="250500" y="280545"/>
                </a:lnTo>
                <a:lnTo>
                  <a:pt x="250500" y="265218"/>
                </a:lnTo>
                <a:lnTo>
                  <a:pt x="244313" y="265218"/>
                </a:lnTo>
                <a:lnTo>
                  <a:pt x="244313" y="258078"/>
                </a:lnTo>
                <a:lnTo>
                  <a:pt x="233939" y="258078"/>
                </a:lnTo>
                <a:lnTo>
                  <a:pt x="233939" y="248463"/>
                </a:lnTo>
                <a:lnTo>
                  <a:pt x="225278" y="248463"/>
                </a:lnTo>
                <a:lnTo>
                  <a:pt x="225278" y="232185"/>
                </a:lnTo>
                <a:lnTo>
                  <a:pt x="218807" y="232185"/>
                </a:lnTo>
                <a:lnTo>
                  <a:pt x="218807" y="223807"/>
                </a:lnTo>
                <a:lnTo>
                  <a:pt x="214333" y="223807"/>
                </a:lnTo>
                <a:cubicBezTo>
                  <a:pt x="214333" y="223807"/>
                  <a:pt x="214619" y="192107"/>
                  <a:pt x="214333" y="192107"/>
                </a:cubicBezTo>
                <a:lnTo>
                  <a:pt x="199962" y="192107"/>
                </a:lnTo>
                <a:lnTo>
                  <a:pt x="199962" y="167165"/>
                </a:lnTo>
                <a:lnTo>
                  <a:pt x="189112" y="167165"/>
                </a:lnTo>
                <a:lnTo>
                  <a:pt x="189112" y="158026"/>
                </a:lnTo>
                <a:lnTo>
                  <a:pt x="182926" y="158026"/>
                </a:lnTo>
                <a:lnTo>
                  <a:pt x="182926" y="151363"/>
                </a:lnTo>
                <a:lnTo>
                  <a:pt x="177977" y="151363"/>
                </a:lnTo>
                <a:lnTo>
                  <a:pt x="177977" y="141748"/>
                </a:lnTo>
                <a:lnTo>
                  <a:pt x="164842" y="141748"/>
                </a:lnTo>
                <a:lnTo>
                  <a:pt x="164842" y="125945"/>
                </a:lnTo>
                <a:lnTo>
                  <a:pt x="156182" y="125945"/>
                </a:lnTo>
                <a:lnTo>
                  <a:pt x="156182" y="116806"/>
                </a:lnTo>
                <a:lnTo>
                  <a:pt x="132483" y="116806"/>
                </a:lnTo>
                <a:lnTo>
                  <a:pt x="132483" y="107382"/>
                </a:lnTo>
                <a:lnTo>
                  <a:pt x="121062" y="107382"/>
                </a:lnTo>
                <a:lnTo>
                  <a:pt x="121062" y="98243"/>
                </a:lnTo>
                <a:lnTo>
                  <a:pt x="109927" y="98243"/>
                </a:lnTo>
                <a:lnTo>
                  <a:pt x="109927" y="91579"/>
                </a:lnTo>
                <a:lnTo>
                  <a:pt x="97078" y="91579"/>
                </a:lnTo>
                <a:lnTo>
                  <a:pt x="97078" y="81679"/>
                </a:lnTo>
                <a:lnTo>
                  <a:pt x="92129" y="81679"/>
                </a:lnTo>
                <a:lnTo>
                  <a:pt x="92129" y="72254"/>
                </a:lnTo>
                <a:lnTo>
                  <a:pt x="69382" y="72254"/>
                </a:lnTo>
                <a:lnTo>
                  <a:pt x="69382" y="65781"/>
                </a:lnTo>
                <a:lnTo>
                  <a:pt x="65195" y="65781"/>
                </a:lnTo>
                <a:lnTo>
                  <a:pt x="65195" y="40554"/>
                </a:lnTo>
                <a:lnTo>
                  <a:pt x="40259" y="40554"/>
                </a:lnTo>
                <a:lnTo>
                  <a:pt x="40259" y="23228"/>
                </a:lnTo>
                <a:lnTo>
                  <a:pt x="21510" y="23228"/>
                </a:lnTo>
                <a:lnTo>
                  <a:pt x="21510" y="7901"/>
                </a:lnTo>
                <a:lnTo>
                  <a:pt x="0" y="7901"/>
                </a:lnTo>
                <a:lnTo>
                  <a:pt x="0" y="0"/>
                </a:lnTo>
              </a:path>
            </a:pathLst>
          </a:custGeom>
          <a:noFill/>
          <a:ln w="28575" cap="flat" cmpd="sng" algn="ctr">
            <a:solidFill>
              <a:srgbClr val="003479"/>
            </a:solidFill>
            <a:prstDash val="solid"/>
            <a:miter lim="800000"/>
          </a:ln>
          <a:effectLst/>
        </p:spPr>
        <p:txBody>
          <a:bodyPr rtlCol="0" anchor="ctr"/>
          <a:lstStyle/>
          <a:p>
            <a:pPr defTabSz="685800">
              <a:buClrTx/>
              <a:defRPr/>
            </a:pPr>
            <a:endParaRPr lang="en-US" sz="900" dirty="0">
              <a:solidFill>
                <a:srgbClr val="333333"/>
              </a:solidFill>
              <a:latin typeface="Open Sans"/>
              <a:ea typeface="+mn-ea"/>
              <a:cs typeface="+mn-cs"/>
            </a:endParaRPr>
          </a:p>
        </p:txBody>
      </p:sp>
      <p:grpSp>
        <p:nvGrpSpPr>
          <p:cNvPr id="428" name="Group 427">
            <a:extLst>
              <a:ext uri="{FF2B5EF4-FFF2-40B4-BE49-F238E27FC236}">
                <a16:creationId xmlns:a16="http://schemas.microsoft.com/office/drawing/2014/main" id="{B815C890-B9A4-D192-2EE3-8DF2F0254F19}"/>
              </a:ext>
            </a:extLst>
          </p:cNvPr>
          <p:cNvGrpSpPr/>
          <p:nvPr/>
        </p:nvGrpSpPr>
        <p:grpSpPr>
          <a:xfrm>
            <a:off x="1263203" y="1498700"/>
            <a:ext cx="3617483" cy="1763071"/>
            <a:chOff x="4959425" y="2428959"/>
            <a:chExt cx="2786425" cy="1282583"/>
          </a:xfrm>
        </p:grpSpPr>
        <p:sp>
          <p:nvSpPr>
            <p:cNvPr id="429" name="Freeform 495">
              <a:extLst>
                <a:ext uri="{FF2B5EF4-FFF2-40B4-BE49-F238E27FC236}">
                  <a16:creationId xmlns:a16="http://schemas.microsoft.com/office/drawing/2014/main" id="{8297C11A-2306-8076-8525-4661A2A0C0ED}"/>
                </a:ext>
              </a:extLst>
            </p:cNvPr>
            <p:cNvSpPr/>
            <p:nvPr/>
          </p:nvSpPr>
          <p:spPr>
            <a:xfrm>
              <a:off x="4959425" y="2428959"/>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4"/>
                    <a:pt x="29548" y="38079"/>
                    <a:pt x="19035" y="38079"/>
                  </a:cubicBezTo>
                  <a:cubicBezTo>
                    <a:pt x="8522" y="38079"/>
                    <a:pt x="0" y="29554"/>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430" name="Freeform 496">
              <a:extLst>
                <a:ext uri="{FF2B5EF4-FFF2-40B4-BE49-F238E27FC236}">
                  <a16:creationId xmlns:a16="http://schemas.microsoft.com/office/drawing/2014/main" id="{0C4E263C-CE17-4858-CD65-941C3E8F0F6F}"/>
                </a:ext>
              </a:extLst>
            </p:cNvPr>
            <p:cNvSpPr/>
            <p:nvPr/>
          </p:nvSpPr>
          <p:spPr>
            <a:xfrm>
              <a:off x="5156246" y="2610594"/>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4"/>
                    <a:pt x="29548" y="38079"/>
                    <a:pt x="19035" y="38079"/>
                  </a:cubicBezTo>
                  <a:cubicBezTo>
                    <a:pt x="8522" y="38079"/>
                    <a:pt x="0" y="29554"/>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431" name="Freeform 497">
              <a:extLst>
                <a:ext uri="{FF2B5EF4-FFF2-40B4-BE49-F238E27FC236}">
                  <a16:creationId xmlns:a16="http://schemas.microsoft.com/office/drawing/2014/main" id="{2A043543-8359-F08F-8F12-3AF0FC307C79}"/>
                </a:ext>
              </a:extLst>
            </p:cNvPr>
            <p:cNvSpPr/>
            <p:nvPr/>
          </p:nvSpPr>
          <p:spPr>
            <a:xfrm>
              <a:off x="5218299" y="2727400"/>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4"/>
                    <a:pt x="29548" y="38079"/>
                    <a:pt x="19035" y="38079"/>
                  </a:cubicBezTo>
                  <a:cubicBezTo>
                    <a:pt x="8522" y="38079"/>
                    <a:pt x="0" y="29554"/>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432" name="Freeform 498">
              <a:extLst>
                <a:ext uri="{FF2B5EF4-FFF2-40B4-BE49-F238E27FC236}">
                  <a16:creationId xmlns:a16="http://schemas.microsoft.com/office/drawing/2014/main" id="{A24F7155-D8CD-B630-4E0E-F0E5E96AC1C9}"/>
                </a:ext>
              </a:extLst>
            </p:cNvPr>
            <p:cNvSpPr/>
            <p:nvPr/>
          </p:nvSpPr>
          <p:spPr>
            <a:xfrm>
              <a:off x="5421973" y="3071917"/>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433" name="Freeform 499">
              <a:extLst>
                <a:ext uri="{FF2B5EF4-FFF2-40B4-BE49-F238E27FC236}">
                  <a16:creationId xmlns:a16="http://schemas.microsoft.com/office/drawing/2014/main" id="{8EE6CB02-E0E3-003C-B495-01B35624130A}"/>
                </a:ext>
              </a:extLst>
            </p:cNvPr>
            <p:cNvSpPr/>
            <p:nvPr/>
          </p:nvSpPr>
          <p:spPr>
            <a:xfrm>
              <a:off x="5616510" y="3307814"/>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4"/>
                    <a:pt x="29548" y="38079"/>
                    <a:pt x="19035" y="38079"/>
                  </a:cubicBezTo>
                  <a:cubicBezTo>
                    <a:pt x="8522" y="38079"/>
                    <a:pt x="0" y="29554"/>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434" name="Freeform 500">
              <a:extLst>
                <a:ext uri="{FF2B5EF4-FFF2-40B4-BE49-F238E27FC236}">
                  <a16:creationId xmlns:a16="http://schemas.microsoft.com/office/drawing/2014/main" id="{D168636B-1D15-D3A9-945A-59BC7DA3E81A}"/>
                </a:ext>
              </a:extLst>
            </p:cNvPr>
            <p:cNvSpPr/>
            <p:nvPr/>
          </p:nvSpPr>
          <p:spPr>
            <a:xfrm>
              <a:off x="5749850" y="3362552"/>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4"/>
                    <a:pt x="29548" y="38079"/>
                    <a:pt x="19035" y="38079"/>
                  </a:cubicBezTo>
                  <a:cubicBezTo>
                    <a:pt x="8522" y="38079"/>
                    <a:pt x="0" y="29554"/>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435" name="Freeform 501">
              <a:extLst>
                <a:ext uri="{FF2B5EF4-FFF2-40B4-BE49-F238E27FC236}">
                  <a16:creationId xmlns:a16="http://schemas.microsoft.com/office/drawing/2014/main" id="{B0E7F17C-6880-BC52-A6A9-ED8A453BCEA2}"/>
                </a:ext>
              </a:extLst>
            </p:cNvPr>
            <p:cNvSpPr/>
            <p:nvPr/>
          </p:nvSpPr>
          <p:spPr>
            <a:xfrm>
              <a:off x="5762222" y="3370454"/>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436" name="Freeform 502">
              <a:extLst>
                <a:ext uri="{FF2B5EF4-FFF2-40B4-BE49-F238E27FC236}">
                  <a16:creationId xmlns:a16="http://schemas.microsoft.com/office/drawing/2014/main" id="{BE707D7E-3B36-E2C5-ADA7-9D1A9024390F}"/>
                </a:ext>
              </a:extLst>
            </p:cNvPr>
            <p:cNvSpPr/>
            <p:nvPr/>
          </p:nvSpPr>
          <p:spPr>
            <a:xfrm>
              <a:off x="5799055" y="3391111"/>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4"/>
                    <a:pt x="29548" y="38079"/>
                    <a:pt x="19035" y="38079"/>
                  </a:cubicBezTo>
                  <a:cubicBezTo>
                    <a:pt x="8522" y="38079"/>
                    <a:pt x="0" y="29554"/>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437" name="Freeform 503">
              <a:extLst>
                <a:ext uri="{FF2B5EF4-FFF2-40B4-BE49-F238E27FC236}">
                  <a16:creationId xmlns:a16="http://schemas.microsoft.com/office/drawing/2014/main" id="{D649EBAC-B724-D3F6-7711-7505D037B83F}"/>
                </a:ext>
              </a:extLst>
            </p:cNvPr>
            <p:cNvSpPr/>
            <p:nvPr/>
          </p:nvSpPr>
          <p:spPr>
            <a:xfrm>
              <a:off x="5881381" y="3407199"/>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438" name="Freeform 504">
              <a:extLst>
                <a:ext uri="{FF2B5EF4-FFF2-40B4-BE49-F238E27FC236}">
                  <a16:creationId xmlns:a16="http://schemas.microsoft.com/office/drawing/2014/main" id="{0FC92ABC-1959-D456-8125-4185E0D3E075}"/>
                </a:ext>
              </a:extLst>
            </p:cNvPr>
            <p:cNvSpPr/>
            <p:nvPr/>
          </p:nvSpPr>
          <p:spPr>
            <a:xfrm>
              <a:off x="5932394" y="3418718"/>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439" name="Freeform 505">
              <a:extLst>
                <a:ext uri="{FF2B5EF4-FFF2-40B4-BE49-F238E27FC236}">
                  <a16:creationId xmlns:a16="http://schemas.microsoft.com/office/drawing/2014/main" id="{3C17D5DF-D9ED-1668-054D-1C3F2C962FA3}"/>
                </a:ext>
              </a:extLst>
            </p:cNvPr>
            <p:cNvSpPr/>
            <p:nvPr/>
          </p:nvSpPr>
          <p:spPr>
            <a:xfrm>
              <a:off x="5968275" y="3444421"/>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440" name="Freeform 506">
              <a:extLst>
                <a:ext uri="{FF2B5EF4-FFF2-40B4-BE49-F238E27FC236}">
                  <a16:creationId xmlns:a16="http://schemas.microsoft.com/office/drawing/2014/main" id="{20CBE2C3-6FA3-83C9-61B2-96DF5D5AA808}"/>
                </a:ext>
              </a:extLst>
            </p:cNvPr>
            <p:cNvSpPr/>
            <p:nvPr/>
          </p:nvSpPr>
          <p:spPr>
            <a:xfrm>
              <a:off x="6033565" y="3480786"/>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441" name="Freeform 507">
              <a:extLst>
                <a:ext uri="{FF2B5EF4-FFF2-40B4-BE49-F238E27FC236}">
                  <a16:creationId xmlns:a16="http://schemas.microsoft.com/office/drawing/2014/main" id="{ECA3E579-3632-8F2B-36CF-832F78F08BB8}"/>
                </a:ext>
              </a:extLst>
            </p:cNvPr>
            <p:cNvSpPr/>
            <p:nvPr/>
          </p:nvSpPr>
          <p:spPr>
            <a:xfrm>
              <a:off x="6044605" y="3488593"/>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442" name="Freeform 508">
              <a:extLst>
                <a:ext uri="{FF2B5EF4-FFF2-40B4-BE49-F238E27FC236}">
                  <a16:creationId xmlns:a16="http://schemas.microsoft.com/office/drawing/2014/main" id="{E6A50568-2F95-C3C2-8759-9C51D934FE7E}"/>
                </a:ext>
              </a:extLst>
            </p:cNvPr>
            <p:cNvSpPr/>
            <p:nvPr/>
          </p:nvSpPr>
          <p:spPr>
            <a:xfrm>
              <a:off x="6074966" y="3488593"/>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443" name="Freeform 509">
              <a:extLst>
                <a:ext uri="{FF2B5EF4-FFF2-40B4-BE49-F238E27FC236}">
                  <a16:creationId xmlns:a16="http://schemas.microsoft.com/office/drawing/2014/main" id="{A2849B29-9662-AAE3-3325-6D3D7D54F15A}"/>
                </a:ext>
              </a:extLst>
            </p:cNvPr>
            <p:cNvSpPr/>
            <p:nvPr/>
          </p:nvSpPr>
          <p:spPr>
            <a:xfrm>
              <a:off x="6267123" y="3525910"/>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444" name="Freeform 510">
              <a:extLst>
                <a:ext uri="{FF2B5EF4-FFF2-40B4-BE49-F238E27FC236}">
                  <a16:creationId xmlns:a16="http://schemas.microsoft.com/office/drawing/2014/main" id="{5CFCAC53-C899-7DC3-E356-D94F9F25C2FE}"/>
                </a:ext>
              </a:extLst>
            </p:cNvPr>
            <p:cNvSpPr/>
            <p:nvPr/>
          </p:nvSpPr>
          <p:spPr>
            <a:xfrm>
              <a:off x="6368294" y="3552089"/>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445" name="Freeform 511">
              <a:extLst>
                <a:ext uri="{FF2B5EF4-FFF2-40B4-BE49-F238E27FC236}">
                  <a16:creationId xmlns:a16="http://schemas.microsoft.com/office/drawing/2014/main" id="{F2E158A5-2636-7947-628A-C7C795553635}"/>
                </a:ext>
              </a:extLst>
            </p:cNvPr>
            <p:cNvSpPr/>
            <p:nvPr/>
          </p:nvSpPr>
          <p:spPr>
            <a:xfrm>
              <a:off x="6413787" y="3565892"/>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446" name="Freeform 512">
              <a:extLst>
                <a:ext uri="{FF2B5EF4-FFF2-40B4-BE49-F238E27FC236}">
                  <a16:creationId xmlns:a16="http://schemas.microsoft.com/office/drawing/2014/main" id="{B7FA6B73-CBD4-671C-887F-9245F1E2BA0D}"/>
                </a:ext>
              </a:extLst>
            </p:cNvPr>
            <p:cNvSpPr/>
            <p:nvPr/>
          </p:nvSpPr>
          <p:spPr>
            <a:xfrm>
              <a:off x="6591764" y="3589787"/>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447" name="Freeform 513">
              <a:extLst>
                <a:ext uri="{FF2B5EF4-FFF2-40B4-BE49-F238E27FC236}">
                  <a16:creationId xmlns:a16="http://schemas.microsoft.com/office/drawing/2014/main" id="{588F0A9B-C8C5-FA12-4ACA-58EDB8A139E7}"/>
                </a:ext>
              </a:extLst>
            </p:cNvPr>
            <p:cNvSpPr/>
            <p:nvPr/>
          </p:nvSpPr>
          <p:spPr>
            <a:xfrm>
              <a:off x="6637257" y="3606827"/>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448" name="Freeform 514">
              <a:extLst>
                <a:ext uri="{FF2B5EF4-FFF2-40B4-BE49-F238E27FC236}">
                  <a16:creationId xmlns:a16="http://schemas.microsoft.com/office/drawing/2014/main" id="{8F1656B6-84CA-1761-3A6E-58EC881E3B7E}"/>
                </a:ext>
              </a:extLst>
            </p:cNvPr>
            <p:cNvSpPr/>
            <p:nvPr/>
          </p:nvSpPr>
          <p:spPr>
            <a:xfrm>
              <a:off x="6664858" y="3606827"/>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449" name="Freeform 515">
              <a:extLst>
                <a:ext uri="{FF2B5EF4-FFF2-40B4-BE49-F238E27FC236}">
                  <a16:creationId xmlns:a16="http://schemas.microsoft.com/office/drawing/2014/main" id="{0F1CEDD8-A389-FE54-78C6-1BD6476DF1B0}"/>
                </a:ext>
              </a:extLst>
            </p:cNvPr>
            <p:cNvSpPr/>
            <p:nvPr/>
          </p:nvSpPr>
          <p:spPr>
            <a:xfrm>
              <a:off x="6679134" y="3606827"/>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450" name="Freeform 516">
              <a:extLst>
                <a:ext uri="{FF2B5EF4-FFF2-40B4-BE49-F238E27FC236}">
                  <a16:creationId xmlns:a16="http://schemas.microsoft.com/office/drawing/2014/main" id="{68259757-CA58-3A47-BF94-8A8B14A0D6D6}"/>
                </a:ext>
              </a:extLst>
            </p:cNvPr>
            <p:cNvSpPr/>
            <p:nvPr/>
          </p:nvSpPr>
          <p:spPr>
            <a:xfrm>
              <a:off x="6695219" y="3606827"/>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451" name="Freeform 517">
              <a:extLst>
                <a:ext uri="{FF2B5EF4-FFF2-40B4-BE49-F238E27FC236}">
                  <a16:creationId xmlns:a16="http://schemas.microsoft.com/office/drawing/2014/main" id="{1D5E6DE1-EB46-924F-F0C2-0E65994A5209}"/>
                </a:ext>
              </a:extLst>
            </p:cNvPr>
            <p:cNvSpPr/>
            <p:nvPr/>
          </p:nvSpPr>
          <p:spPr>
            <a:xfrm>
              <a:off x="6767456" y="3647761"/>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452" name="Freeform 518">
              <a:extLst>
                <a:ext uri="{FF2B5EF4-FFF2-40B4-BE49-F238E27FC236}">
                  <a16:creationId xmlns:a16="http://schemas.microsoft.com/office/drawing/2014/main" id="{7F87CDF1-768C-AAED-CE17-8A36407571B3}"/>
                </a:ext>
              </a:extLst>
            </p:cNvPr>
            <p:cNvSpPr/>
            <p:nvPr/>
          </p:nvSpPr>
          <p:spPr>
            <a:xfrm>
              <a:off x="6830462" y="3647761"/>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453" name="Freeform 519">
              <a:extLst>
                <a:ext uri="{FF2B5EF4-FFF2-40B4-BE49-F238E27FC236}">
                  <a16:creationId xmlns:a16="http://schemas.microsoft.com/office/drawing/2014/main" id="{19FB446A-EBE9-B8D6-8C6E-B8EBDA6C86A1}"/>
                </a:ext>
              </a:extLst>
            </p:cNvPr>
            <p:cNvSpPr/>
            <p:nvPr/>
          </p:nvSpPr>
          <p:spPr>
            <a:xfrm>
              <a:off x="6880048" y="3647761"/>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454" name="Freeform 520">
              <a:extLst>
                <a:ext uri="{FF2B5EF4-FFF2-40B4-BE49-F238E27FC236}">
                  <a16:creationId xmlns:a16="http://schemas.microsoft.com/office/drawing/2014/main" id="{03AC5693-34B6-75CB-55B7-D9D7B7EB549D}"/>
                </a:ext>
              </a:extLst>
            </p:cNvPr>
            <p:cNvSpPr/>
            <p:nvPr/>
          </p:nvSpPr>
          <p:spPr>
            <a:xfrm>
              <a:off x="6976650" y="3647761"/>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3" y="38079"/>
                    <a:pt x="0" y="29555"/>
                    <a:pt x="0" y="19039"/>
                  </a:cubicBezTo>
                  <a:cubicBezTo>
                    <a:pt x="0" y="8524"/>
                    <a:pt x="8523"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455" name="Freeform 521">
              <a:extLst>
                <a:ext uri="{FF2B5EF4-FFF2-40B4-BE49-F238E27FC236}">
                  <a16:creationId xmlns:a16="http://schemas.microsoft.com/office/drawing/2014/main" id="{F545805C-1829-32BE-29F0-610375BE3556}"/>
                </a:ext>
              </a:extLst>
            </p:cNvPr>
            <p:cNvSpPr/>
            <p:nvPr/>
          </p:nvSpPr>
          <p:spPr>
            <a:xfrm>
              <a:off x="7105421" y="3673464"/>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7" y="38079"/>
                    <a:pt x="19035" y="38079"/>
                  </a:cubicBezTo>
                  <a:cubicBezTo>
                    <a:pt x="8522" y="38079"/>
                    <a:pt x="0" y="29555"/>
                    <a:pt x="0" y="19039"/>
                  </a:cubicBezTo>
                  <a:cubicBezTo>
                    <a:pt x="0" y="8524"/>
                    <a:pt x="8522" y="0"/>
                    <a:pt x="19035" y="0"/>
                  </a:cubicBezTo>
                  <a:cubicBezTo>
                    <a:pt x="29547"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456" name="Freeform 522">
              <a:extLst>
                <a:ext uri="{FF2B5EF4-FFF2-40B4-BE49-F238E27FC236}">
                  <a16:creationId xmlns:a16="http://schemas.microsoft.com/office/drawing/2014/main" id="{1F1FC382-ACE9-0251-EF74-BE19596C653D}"/>
                </a:ext>
              </a:extLst>
            </p:cNvPr>
            <p:cNvSpPr/>
            <p:nvPr/>
          </p:nvSpPr>
          <p:spPr>
            <a:xfrm>
              <a:off x="7131118" y="3673464"/>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457" name="Freeform 523">
              <a:extLst>
                <a:ext uri="{FF2B5EF4-FFF2-40B4-BE49-F238E27FC236}">
                  <a16:creationId xmlns:a16="http://schemas.microsoft.com/office/drawing/2014/main" id="{E8B49F59-6262-F9AF-C344-716C728C4413}"/>
                </a:ext>
              </a:extLst>
            </p:cNvPr>
            <p:cNvSpPr/>
            <p:nvPr/>
          </p:nvSpPr>
          <p:spPr>
            <a:xfrm>
              <a:off x="7163763" y="3673464"/>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7" y="38079"/>
                    <a:pt x="19035" y="38079"/>
                  </a:cubicBezTo>
                  <a:cubicBezTo>
                    <a:pt x="8522" y="38079"/>
                    <a:pt x="0" y="29555"/>
                    <a:pt x="0" y="19039"/>
                  </a:cubicBezTo>
                  <a:cubicBezTo>
                    <a:pt x="0" y="8524"/>
                    <a:pt x="8522" y="0"/>
                    <a:pt x="19035" y="0"/>
                  </a:cubicBezTo>
                  <a:cubicBezTo>
                    <a:pt x="29547"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458" name="Freeform 524">
              <a:extLst>
                <a:ext uri="{FF2B5EF4-FFF2-40B4-BE49-F238E27FC236}">
                  <a16:creationId xmlns:a16="http://schemas.microsoft.com/office/drawing/2014/main" id="{3F55B146-8A19-8141-430F-9B5BED8D4C7F}"/>
                </a:ext>
              </a:extLst>
            </p:cNvPr>
            <p:cNvSpPr/>
            <p:nvPr/>
          </p:nvSpPr>
          <p:spPr>
            <a:xfrm>
              <a:off x="7321087" y="3673464"/>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7" y="38079"/>
                    <a:pt x="19035" y="38079"/>
                  </a:cubicBezTo>
                  <a:cubicBezTo>
                    <a:pt x="8522" y="38079"/>
                    <a:pt x="0" y="29555"/>
                    <a:pt x="0" y="19039"/>
                  </a:cubicBezTo>
                  <a:cubicBezTo>
                    <a:pt x="0" y="8524"/>
                    <a:pt x="8522" y="0"/>
                    <a:pt x="19035" y="0"/>
                  </a:cubicBezTo>
                  <a:cubicBezTo>
                    <a:pt x="29547"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459" name="Freeform 525">
              <a:extLst>
                <a:ext uri="{FF2B5EF4-FFF2-40B4-BE49-F238E27FC236}">
                  <a16:creationId xmlns:a16="http://schemas.microsoft.com/office/drawing/2014/main" id="{98C6623C-0FBD-A86A-4473-08724FC90450}"/>
                </a:ext>
              </a:extLst>
            </p:cNvPr>
            <p:cNvSpPr/>
            <p:nvPr/>
          </p:nvSpPr>
          <p:spPr>
            <a:xfrm>
              <a:off x="7707781" y="3673464"/>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7" y="38079"/>
                    <a:pt x="19035" y="38079"/>
                  </a:cubicBezTo>
                  <a:cubicBezTo>
                    <a:pt x="8522" y="38079"/>
                    <a:pt x="0" y="29555"/>
                    <a:pt x="0" y="19039"/>
                  </a:cubicBezTo>
                  <a:cubicBezTo>
                    <a:pt x="0" y="8524"/>
                    <a:pt x="8522" y="0"/>
                    <a:pt x="19035" y="0"/>
                  </a:cubicBezTo>
                  <a:cubicBezTo>
                    <a:pt x="29547"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grpSp>
      <p:sp>
        <p:nvSpPr>
          <p:cNvPr id="460" name="TextBox 459">
            <a:extLst>
              <a:ext uri="{FF2B5EF4-FFF2-40B4-BE49-F238E27FC236}">
                <a16:creationId xmlns:a16="http://schemas.microsoft.com/office/drawing/2014/main" id="{A69E2980-49E8-3D99-C9C1-FD269DF958E5}"/>
              </a:ext>
            </a:extLst>
          </p:cNvPr>
          <p:cNvSpPr txBox="1"/>
          <p:nvPr/>
        </p:nvSpPr>
        <p:spPr>
          <a:xfrm>
            <a:off x="1723231" y="1720090"/>
            <a:ext cx="793807" cy="230832"/>
          </a:xfrm>
          <a:prstGeom prst="rect">
            <a:avLst/>
          </a:prstGeom>
          <a:noFill/>
        </p:spPr>
        <p:txBody>
          <a:bodyPr wrap="none" rtlCol="0">
            <a:spAutoFit/>
          </a:bodyPr>
          <a:lstStyle/>
          <a:p>
            <a:pPr defTabSz="685800">
              <a:buClrTx/>
              <a:defRPr/>
            </a:pPr>
            <a:r>
              <a:rPr lang="en-US" sz="900" b="1" dirty="0">
                <a:solidFill>
                  <a:srgbClr val="003479"/>
                </a:solidFill>
                <a:latin typeface="Open Sans"/>
                <a:ea typeface="+mn-ea"/>
                <a:cs typeface="+mn-cs"/>
              </a:rPr>
              <a:t>Erdafitinib</a:t>
            </a:r>
          </a:p>
        </p:txBody>
      </p:sp>
      <p:sp>
        <p:nvSpPr>
          <p:cNvPr id="461" name="TextBox 460">
            <a:extLst>
              <a:ext uri="{FF2B5EF4-FFF2-40B4-BE49-F238E27FC236}">
                <a16:creationId xmlns:a16="http://schemas.microsoft.com/office/drawing/2014/main" id="{38336DB3-9075-D477-2C63-C2B97F0C758C}"/>
              </a:ext>
            </a:extLst>
          </p:cNvPr>
          <p:cNvSpPr txBox="1"/>
          <p:nvPr/>
        </p:nvSpPr>
        <p:spPr>
          <a:xfrm>
            <a:off x="2541250" y="2524968"/>
            <a:ext cx="1096775" cy="230832"/>
          </a:xfrm>
          <a:prstGeom prst="rect">
            <a:avLst/>
          </a:prstGeom>
          <a:noFill/>
        </p:spPr>
        <p:txBody>
          <a:bodyPr wrap="none" rtlCol="0">
            <a:spAutoFit/>
          </a:bodyPr>
          <a:lstStyle/>
          <a:p>
            <a:pPr defTabSz="685800">
              <a:buClrTx/>
              <a:defRPr/>
            </a:pPr>
            <a:r>
              <a:rPr lang="en-US" sz="900" b="1" dirty="0">
                <a:solidFill>
                  <a:srgbClr val="359942"/>
                </a:solidFill>
                <a:latin typeface="Open Sans"/>
                <a:ea typeface="+mn-ea"/>
                <a:cs typeface="+mn-cs"/>
              </a:rPr>
              <a:t>Pembrolizumab</a:t>
            </a:r>
          </a:p>
        </p:txBody>
      </p:sp>
      <p:sp>
        <p:nvSpPr>
          <p:cNvPr id="463" name="TextBox 462">
            <a:extLst>
              <a:ext uri="{FF2B5EF4-FFF2-40B4-BE49-F238E27FC236}">
                <a16:creationId xmlns:a16="http://schemas.microsoft.com/office/drawing/2014/main" id="{7863C808-DA02-CF96-3823-DA27CD06F52B}"/>
              </a:ext>
            </a:extLst>
          </p:cNvPr>
          <p:cNvSpPr txBox="1"/>
          <p:nvPr/>
        </p:nvSpPr>
        <p:spPr>
          <a:xfrm>
            <a:off x="3273886" y="1670978"/>
            <a:ext cx="1798890" cy="507831"/>
          </a:xfrm>
          <a:prstGeom prst="rect">
            <a:avLst/>
          </a:prstGeom>
          <a:noFill/>
        </p:spPr>
        <p:txBody>
          <a:bodyPr wrap="none" rtlCol="0">
            <a:spAutoFit/>
          </a:bodyPr>
          <a:lstStyle/>
          <a:p>
            <a:pPr defTabSz="685800">
              <a:buClrTx/>
              <a:defRPr/>
            </a:pPr>
            <a:r>
              <a:rPr lang="en-US" sz="900" b="1" dirty="0">
                <a:solidFill>
                  <a:srgbClr val="333333"/>
                </a:solidFill>
                <a:latin typeface="Open Sans"/>
                <a:ea typeface="+mn-ea"/>
                <a:cs typeface="+mn-cs"/>
              </a:rPr>
              <a:t>Median OS:</a:t>
            </a:r>
          </a:p>
          <a:p>
            <a:pPr defTabSz="685800">
              <a:buClrTx/>
              <a:defRPr/>
            </a:pPr>
            <a:r>
              <a:rPr lang="en-US" sz="900" dirty="0">
                <a:solidFill>
                  <a:srgbClr val="003479"/>
                </a:solidFill>
                <a:latin typeface="Open Sans"/>
                <a:ea typeface="+mn-ea"/>
                <a:cs typeface="+mn-cs"/>
              </a:rPr>
              <a:t>10.9 months (95% CI, 9.2-12.6)</a:t>
            </a:r>
          </a:p>
          <a:p>
            <a:pPr defTabSz="685800">
              <a:buClrTx/>
              <a:defRPr/>
            </a:pPr>
            <a:r>
              <a:rPr lang="en-US" sz="900" dirty="0">
                <a:solidFill>
                  <a:srgbClr val="359942"/>
                </a:solidFill>
                <a:latin typeface="Open Sans"/>
                <a:ea typeface="+mn-ea"/>
                <a:cs typeface="+mn-cs"/>
              </a:rPr>
              <a:t>11.1 months (95% CI, 9.7-13.6)</a:t>
            </a:r>
            <a:endParaRPr lang="en-US" sz="900" b="1" dirty="0">
              <a:solidFill>
                <a:srgbClr val="359942"/>
              </a:solidFill>
              <a:latin typeface="Open Sans"/>
              <a:ea typeface="+mn-ea"/>
              <a:cs typeface="+mn-cs"/>
            </a:endParaRPr>
          </a:p>
        </p:txBody>
      </p:sp>
      <p:grpSp>
        <p:nvGrpSpPr>
          <p:cNvPr id="470" name="Group 469">
            <a:extLst>
              <a:ext uri="{FF2B5EF4-FFF2-40B4-BE49-F238E27FC236}">
                <a16:creationId xmlns:a16="http://schemas.microsoft.com/office/drawing/2014/main" id="{067CB9D2-D9FD-80B5-8E78-B408A982A046}"/>
              </a:ext>
            </a:extLst>
          </p:cNvPr>
          <p:cNvGrpSpPr/>
          <p:nvPr/>
        </p:nvGrpSpPr>
        <p:grpSpPr>
          <a:xfrm>
            <a:off x="0" y="3902412"/>
            <a:ext cx="5045915" cy="509038"/>
            <a:chOff x="3009041" y="4186345"/>
            <a:chExt cx="5196578" cy="495112"/>
          </a:xfrm>
        </p:grpSpPr>
        <p:sp>
          <p:nvSpPr>
            <p:cNvPr id="471" name="TextBox 470">
              <a:extLst>
                <a:ext uri="{FF2B5EF4-FFF2-40B4-BE49-F238E27FC236}">
                  <a16:creationId xmlns:a16="http://schemas.microsoft.com/office/drawing/2014/main" id="{45306C2C-8FF0-DF71-B9F0-CABEA844A2E0}"/>
                </a:ext>
              </a:extLst>
            </p:cNvPr>
            <p:cNvSpPr txBox="1"/>
            <p:nvPr/>
          </p:nvSpPr>
          <p:spPr>
            <a:xfrm>
              <a:off x="3269567" y="4186345"/>
              <a:ext cx="871395" cy="190840"/>
            </a:xfrm>
            <a:prstGeom prst="rect">
              <a:avLst/>
            </a:prstGeom>
            <a:noFill/>
          </p:spPr>
          <p:txBody>
            <a:bodyPr wrap="square" rtlCol="0">
              <a:spAutoFit/>
            </a:bodyPr>
            <a:lstStyle/>
            <a:p>
              <a:pPr algn="r" defTabSz="685800">
                <a:buClrTx/>
                <a:defRPr/>
              </a:pPr>
              <a:r>
                <a:rPr lang="en-GB" sz="675" b="1" dirty="0">
                  <a:solidFill>
                    <a:srgbClr val="333333"/>
                  </a:solidFill>
                  <a:latin typeface="Open Sans"/>
                  <a:ea typeface="+mn-ea"/>
                  <a:cs typeface="+mn-cs"/>
                </a:rPr>
                <a:t>No. at risk</a:t>
              </a:r>
              <a:endParaRPr lang="en-US" sz="675" b="1" dirty="0">
                <a:solidFill>
                  <a:srgbClr val="333333"/>
                </a:solidFill>
                <a:latin typeface="Open Sans"/>
                <a:ea typeface="+mn-ea"/>
                <a:cs typeface="+mn-cs"/>
              </a:endParaRPr>
            </a:p>
          </p:txBody>
        </p:sp>
        <p:grpSp>
          <p:nvGrpSpPr>
            <p:cNvPr id="472" name="Group 471">
              <a:extLst>
                <a:ext uri="{FF2B5EF4-FFF2-40B4-BE49-F238E27FC236}">
                  <a16:creationId xmlns:a16="http://schemas.microsoft.com/office/drawing/2014/main" id="{C2232A21-EBD9-0445-DEC1-5015D33F0782}"/>
                </a:ext>
              </a:extLst>
            </p:cNvPr>
            <p:cNvGrpSpPr/>
            <p:nvPr/>
          </p:nvGrpSpPr>
          <p:grpSpPr>
            <a:xfrm>
              <a:off x="3269567" y="4343988"/>
              <a:ext cx="4936052" cy="277562"/>
              <a:chOff x="463470" y="5567843"/>
              <a:chExt cx="7645965" cy="429944"/>
            </a:xfrm>
          </p:grpSpPr>
          <p:sp>
            <p:nvSpPr>
              <p:cNvPr id="474" name="TextBox 473">
                <a:extLst>
                  <a:ext uri="{FF2B5EF4-FFF2-40B4-BE49-F238E27FC236}">
                    <a16:creationId xmlns:a16="http://schemas.microsoft.com/office/drawing/2014/main" id="{39ABE855-321E-F8E1-CF81-FD702BB7608D}"/>
                  </a:ext>
                </a:extLst>
              </p:cNvPr>
              <p:cNvSpPr txBox="1"/>
              <p:nvPr/>
            </p:nvSpPr>
            <p:spPr>
              <a:xfrm>
                <a:off x="1922586" y="5614149"/>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175</a:t>
                </a:r>
                <a:endParaRPr lang="en-US" sz="675" dirty="0">
                  <a:solidFill>
                    <a:srgbClr val="333333"/>
                  </a:solidFill>
                  <a:latin typeface="Open Sans"/>
                  <a:ea typeface="+mn-ea"/>
                  <a:cs typeface="+mn-cs"/>
                </a:endParaRPr>
              </a:p>
            </p:txBody>
          </p:sp>
          <p:sp>
            <p:nvSpPr>
              <p:cNvPr id="475" name="TextBox 474">
                <a:extLst>
                  <a:ext uri="{FF2B5EF4-FFF2-40B4-BE49-F238E27FC236}">
                    <a16:creationId xmlns:a16="http://schemas.microsoft.com/office/drawing/2014/main" id="{5AB94A5E-079F-5716-22A7-0A500DC44D8A}"/>
                  </a:ext>
                </a:extLst>
              </p:cNvPr>
              <p:cNvSpPr txBox="1"/>
              <p:nvPr/>
            </p:nvSpPr>
            <p:spPr>
              <a:xfrm>
                <a:off x="2232514" y="5614149"/>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160</a:t>
                </a:r>
                <a:endParaRPr lang="en-US" sz="675" dirty="0">
                  <a:solidFill>
                    <a:srgbClr val="333333"/>
                  </a:solidFill>
                  <a:latin typeface="Open Sans"/>
                  <a:ea typeface="+mn-ea"/>
                  <a:cs typeface="+mn-cs"/>
                </a:endParaRPr>
              </a:p>
            </p:txBody>
          </p:sp>
          <p:sp>
            <p:nvSpPr>
              <p:cNvPr id="476" name="TextBox 475">
                <a:extLst>
                  <a:ext uri="{FF2B5EF4-FFF2-40B4-BE49-F238E27FC236}">
                    <a16:creationId xmlns:a16="http://schemas.microsoft.com/office/drawing/2014/main" id="{4F82EDE7-CFDB-D763-2BB6-1B7AAB713C06}"/>
                  </a:ext>
                </a:extLst>
              </p:cNvPr>
              <p:cNvSpPr txBox="1"/>
              <p:nvPr/>
            </p:nvSpPr>
            <p:spPr>
              <a:xfrm>
                <a:off x="2542440" y="5614149"/>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131</a:t>
                </a:r>
                <a:endParaRPr lang="en-US" sz="675" dirty="0">
                  <a:solidFill>
                    <a:srgbClr val="333333"/>
                  </a:solidFill>
                  <a:latin typeface="Open Sans"/>
                  <a:ea typeface="+mn-ea"/>
                  <a:cs typeface="+mn-cs"/>
                </a:endParaRPr>
              </a:p>
            </p:txBody>
          </p:sp>
          <p:sp>
            <p:nvSpPr>
              <p:cNvPr id="477" name="TextBox 476">
                <a:extLst>
                  <a:ext uri="{FF2B5EF4-FFF2-40B4-BE49-F238E27FC236}">
                    <a16:creationId xmlns:a16="http://schemas.microsoft.com/office/drawing/2014/main" id="{EA85AE64-8DAB-F000-4D6A-CFC3767A82D5}"/>
                  </a:ext>
                </a:extLst>
              </p:cNvPr>
              <p:cNvSpPr txBox="1"/>
              <p:nvPr/>
            </p:nvSpPr>
            <p:spPr>
              <a:xfrm>
                <a:off x="2852368" y="5614149"/>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100</a:t>
                </a:r>
                <a:endParaRPr lang="en-US" sz="675" dirty="0">
                  <a:solidFill>
                    <a:srgbClr val="333333"/>
                  </a:solidFill>
                  <a:latin typeface="Open Sans"/>
                  <a:ea typeface="+mn-ea"/>
                  <a:cs typeface="+mn-cs"/>
                </a:endParaRPr>
              </a:p>
            </p:txBody>
          </p:sp>
          <p:sp>
            <p:nvSpPr>
              <p:cNvPr id="478" name="TextBox 477">
                <a:extLst>
                  <a:ext uri="{FF2B5EF4-FFF2-40B4-BE49-F238E27FC236}">
                    <a16:creationId xmlns:a16="http://schemas.microsoft.com/office/drawing/2014/main" id="{628C7599-31F2-A4B5-2710-33D539EFF6B0}"/>
                  </a:ext>
                </a:extLst>
              </p:cNvPr>
              <p:cNvSpPr txBox="1"/>
              <p:nvPr/>
            </p:nvSpPr>
            <p:spPr>
              <a:xfrm>
                <a:off x="3162294" y="5614149"/>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78</a:t>
                </a:r>
                <a:endParaRPr lang="en-US" sz="675" dirty="0">
                  <a:solidFill>
                    <a:srgbClr val="333333"/>
                  </a:solidFill>
                  <a:latin typeface="Open Sans"/>
                  <a:ea typeface="+mn-ea"/>
                  <a:cs typeface="+mn-cs"/>
                </a:endParaRPr>
              </a:p>
            </p:txBody>
          </p:sp>
          <p:sp>
            <p:nvSpPr>
              <p:cNvPr id="479" name="TextBox 478">
                <a:extLst>
                  <a:ext uri="{FF2B5EF4-FFF2-40B4-BE49-F238E27FC236}">
                    <a16:creationId xmlns:a16="http://schemas.microsoft.com/office/drawing/2014/main" id="{2D842140-C02C-FB59-8D1D-DF182CC2F26B}"/>
                  </a:ext>
                </a:extLst>
              </p:cNvPr>
              <p:cNvSpPr txBox="1"/>
              <p:nvPr/>
            </p:nvSpPr>
            <p:spPr>
              <a:xfrm>
                <a:off x="3472222" y="5614149"/>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60</a:t>
                </a:r>
                <a:endParaRPr lang="en-US" sz="675" dirty="0">
                  <a:solidFill>
                    <a:srgbClr val="333333"/>
                  </a:solidFill>
                  <a:latin typeface="Open Sans"/>
                  <a:ea typeface="+mn-ea"/>
                  <a:cs typeface="+mn-cs"/>
                </a:endParaRPr>
              </a:p>
            </p:txBody>
          </p:sp>
          <p:sp>
            <p:nvSpPr>
              <p:cNvPr id="480" name="TextBox 479">
                <a:extLst>
                  <a:ext uri="{FF2B5EF4-FFF2-40B4-BE49-F238E27FC236}">
                    <a16:creationId xmlns:a16="http://schemas.microsoft.com/office/drawing/2014/main" id="{62F97AC6-8613-7C00-1227-C5703AE9A8AE}"/>
                  </a:ext>
                </a:extLst>
              </p:cNvPr>
              <p:cNvSpPr txBox="1"/>
              <p:nvPr/>
            </p:nvSpPr>
            <p:spPr>
              <a:xfrm>
                <a:off x="3782148" y="5614149"/>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52</a:t>
                </a:r>
                <a:endParaRPr lang="en-US" sz="675" dirty="0">
                  <a:solidFill>
                    <a:srgbClr val="333333"/>
                  </a:solidFill>
                  <a:latin typeface="Open Sans"/>
                  <a:ea typeface="+mn-ea"/>
                  <a:cs typeface="+mn-cs"/>
                </a:endParaRPr>
              </a:p>
            </p:txBody>
          </p:sp>
          <p:sp>
            <p:nvSpPr>
              <p:cNvPr id="481" name="TextBox 480">
                <a:extLst>
                  <a:ext uri="{FF2B5EF4-FFF2-40B4-BE49-F238E27FC236}">
                    <a16:creationId xmlns:a16="http://schemas.microsoft.com/office/drawing/2014/main" id="{8AC402C9-9C3E-F42D-D335-A7AD1A5E886A}"/>
                  </a:ext>
                </a:extLst>
              </p:cNvPr>
              <p:cNvSpPr txBox="1"/>
              <p:nvPr/>
            </p:nvSpPr>
            <p:spPr>
              <a:xfrm>
                <a:off x="4092075" y="5614149"/>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41</a:t>
                </a:r>
                <a:endParaRPr lang="en-US" sz="675" dirty="0">
                  <a:solidFill>
                    <a:srgbClr val="333333"/>
                  </a:solidFill>
                  <a:latin typeface="Open Sans"/>
                  <a:ea typeface="+mn-ea"/>
                  <a:cs typeface="+mn-cs"/>
                </a:endParaRPr>
              </a:p>
            </p:txBody>
          </p:sp>
          <p:sp>
            <p:nvSpPr>
              <p:cNvPr id="482" name="TextBox 481">
                <a:extLst>
                  <a:ext uri="{FF2B5EF4-FFF2-40B4-BE49-F238E27FC236}">
                    <a16:creationId xmlns:a16="http://schemas.microsoft.com/office/drawing/2014/main" id="{3B1E14FF-E357-2D67-BF23-390C28F54AE5}"/>
                  </a:ext>
                </a:extLst>
              </p:cNvPr>
              <p:cNvSpPr txBox="1"/>
              <p:nvPr/>
            </p:nvSpPr>
            <p:spPr>
              <a:xfrm>
                <a:off x="4402002" y="5614149"/>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30</a:t>
                </a:r>
                <a:endParaRPr lang="en-US" sz="675" dirty="0">
                  <a:solidFill>
                    <a:srgbClr val="333333"/>
                  </a:solidFill>
                  <a:latin typeface="Open Sans"/>
                  <a:ea typeface="+mn-ea"/>
                  <a:cs typeface="+mn-cs"/>
                </a:endParaRPr>
              </a:p>
            </p:txBody>
          </p:sp>
          <p:sp>
            <p:nvSpPr>
              <p:cNvPr id="483" name="TextBox 482">
                <a:extLst>
                  <a:ext uri="{FF2B5EF4-FFF2-40B4-BE49-F238E27FC236}">
                    <a16:creationId xmlns:a16="http://schemas.microsoft.com/office/drawing/2014/main" id="{B645367B-9E0C-AE40-CB62-EFE3F023D394}"/>
                  </a:ext>
                </a:extLst>
              </p:cNvPr>
              <p:cNvSpPr txBox="1"/>
              <p:nvPr/>
            </p:nvSpPr>
            <p:spPr>
              <a:xfrm>
                <a:off x="4711929" y="5614149"/>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28</a:t>
                </a:r>
                <a:endParaRPr lang="en-US" sz="675" dirty="0">
                  <a:solidFill>
                    <a:srgbClr val="333333"/>
                  </a:solidFill>
                  <a:latin typeface="Open Sans"/>
                  <a:ea typeface="+mn-ea"/>
                  <a:cs typeface="+mn-cs"/>
                </a:endParaRPr>
              </a:p>
            </p:txBody>
          </p:sp>
          <p:sp>
            <p:nvSpPr>
              <p:cNvPr id="484" name="TextBox 483">
                <a:extLst>
                  <a:ext uri="{FF2B5EF4-FFF2-40B4-BE49-F238E27FC236}">
                    <a16:creationId xmlns:a16="http://schemas.microsoft.com/office/drawing/2014/main" id="{8FC96A9E-036D-D698-3FFF-2CDADF03BEE8}"/>
                  </a:ext>
                </a:extLst>
              </p:cNvPr>
              <p:cNvSpPr txBox="1"/>
              <p:nvPr/>
            </p:nvSpPr>
            <p:spPr>
              <a:xfrm>
                <a:off x="5021857" y="5614149"/>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23</a:t>
                </a:r>
                <a:endParaRPr lang="en-US" sz="675" dirty="0">
                  <a:solidFill>
                    <a:srgbClr val="333333"/>
                  </a:solidFill>
                  <a:latin typeface="Open Sans"/>
                  <a:ea typeface="+mn-ea"/>
                  <a:cs typeface="+mn-cs"/>
                </a:endParaRPr>
              </a:p>
            </p:txBody>
          </p:sp>
          <p:sp>
            <p:nvSpPr>
              <p:cNvPr id="485" name="TextBox 484">
                <a:extLst>
                  <a:ext uri="{FF2B5EF4-FFF2-40B4-BE49-F238E27FC236}">
                    <a16:creationId xmlns:a16="http://schemas.microsoft.com/office/drawing/2014/main" id="{C99AF3C0-240D-6F42-A3BD-988CB1AE39D5}"/>
                  </a:ext>
                </a:extLst>
              </p:cNvPr>
              <p:cNvSpPr txBox="1"/>
              <p:nvPr/>
            </p:nvSpPr>
            <p:spPr>
              <a:xfrm>
                <a:off x="5331783" y="5614149"/>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21</a:t>
                </a:r>
                <a:endParaRPr lang="en-US" sz="675" dirty="0">
                  <a:solidFill>
                    <a:srgbClr val="333333"/>
                  </a:solidFill>
                  <a:latin typeface="Open Sans"/>
                  <a:ea typeface="+mn-ea"/>
                  <a:cs typeface="+mn-cs"/>
                </a:endParaRPr>
              </a:p>
            </p:txBody>
          </p:sp>
          <p:sp>
            <p:nvSpPr>
              <p:cNvPr id="486" name="TextBox 485">
                <a:extLst>
                  <a:ext uri="{FF2B5EF4-FFF2-40B4-BE49-F238E27FC236}">
                    <a16:creationId xmlns:a16="http://schemas.microsoft.com/office/drawing/2014/main" id="{03AEFA3B-BFBE-B96F-EFDF-D4FA37163A06}"/>
                  </a:ext>
                </a:extLst>
              </p:cNvPr>
              <p:cNvSpPr txBox="1"/>
              <p:nvPr/>
            </p:nvSpPr>
            <p:spPr>
              <a:xfrm>
                <a:off x="5641709" y="5614149"/>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13</a:t>
                </a:r>
                <a:endParaRPr lang="en-US" sz="675" dirty="0">
                  <a:solidFill>
                    <a:srgbClr val="333333"/>
                  </a:solidFill>
                  <a:latin typeface="Open Sans"/>
                  <a:ea typeface="+mn-ea"/>
                  <a:cs typeface="+mn-cs"/>
                </a:endParaRPr>
              </a:p>
            </p:txBody>
          </p:sp>
          <p:sp>
            <p:nvSpPr>
              <p:cNvPr id="487" name="TextBox 486">
                <a:extLst>
                  <a:ext uri="{FF2B5EF4-FFF2-40B4-BE49-F238E27FC236}">
                    <a16:creationId xmlns:a16="http://schemas.microsoft.com/office/drawing/2014/main" id="{8FA86693-1EE3-FAC7-82D1-FC143D4A46F3}"/>
                  </a:ext>
                </a:extLst>
              </p:cNvPr>
              <p:cNvSpPr txBox="1"/>
              <p:nvPr/>
            </p:nvSpPr>
            <p:spPr>
              <a:xfrm>
                <a:off x="5951637" y="5614149"/>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9</a:t>
                </a:r>
                <a:endParaRPr lang="en-US" sz="675" dirty="0">
                  <a:solidFill>
                    <a:srgbClr val="333333"/>
                  </a:solidFill>
                  <a:latin typeface="Open Sans"/>
                  <a:ea typeface="+mn-ea"/>
                  <a:cs typeface="+mn-cs"/>
                </a:endParaRPr>
              </a:p>
            </p:txBody>
          </p:sp>
          <p:sp>
            <p:nvSpPr>
              <p:cNvPr id="488" name="TextBox 487">
                <a:extLst>
                  <a:ext uri="{FF2B5EF4-FFF2-40B4-BE49-F238E27FC236}">
                    <a16:creationId xmlns:a16="http://schemas.microsoft.com/office/drawing/2014/main" id="{D2F140D8-23D7-A1A8-942C-0324051DC5EB}"/>
                  </a:ext>
                </a:extLst>
              </p:cNvPr>
              <p:cNvSpPr txBox="1"/>
              <p:nvPr/>
            </p:nvSpPr>
            <p:spPr>
              <a:xfrm>
                <a:off x="6261563" y="5614149"/>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7</a:t>
                </a:r>
                <a:endParaRPr lang="en-US" sz="675" dirty="0">
                  <a:solidFill>
                    <a:srgbClr val="333333"/>
                  </a:solidFill>
                  <a:latin typeface="Open Sans"/>
                  <a:ea typeface="+mn-ea"/>
                  <a:cs typeface="+mn-cs"/>
                </a:endParaRPr>
              </a:p>
            </p:txBody>
          </p:sp>
          <p:sp>
            <p:nvSpPr>
              <p:cNvPr id="489" name="TextBox 488">
                <a:extLst>
                  <a:ext uri="{FF2B5EF4-FFF2-40B4-BE49-F238E27FC236}">
                    <a16:creationId xmlns:a16="http://schemas.microsoft.com/office/drawing/2014/main" id="{C8A6A96A-0AF4-50C5-1495-9861A626C6FF}"/>
                  </a:ext>
                </a:extLst>
              </p:cNvPr>
              <p:cNvSpPr txBox="1"/>
              <p:nvPr/>
            </p:nvSpPr>
            <p:spPr>
              <a:xfrm>
                <a:off x="6571489" y="5614149"/>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2</a:t>
                </a:r>
                <a:endParaRPr lang="en-US" sz="675" dirty="0">
                  <a:solidFill>
                    <a:srgbClr val="333333"/>
                  </a:solidFill>
                  <a:latin typeface="Open Sans"/>
                  <a:ea typeface="+mn-ea"/>
                  <a:cs typeface="+mn-cs"/>
                </a:endParaRPr>
              </a:p>
            </p:txBody>
          </p:sp>
          <p:sp>
            <p:nvSpPr>
              <p:cNvPr id="490" name="TextBox 489">
                <a:extLst>
                  <a:ext uri="{FF2B5EF4-FFF2-40B4-BE49-F238E27FC236}">
                    <a16:creationId xmlns:a16="http://schemas.microsoft.com/office/drawing/2014/main" id="{CD27E394-E54F-570A-D278-4559EE7860E0}"/>
                  </a:ext>
                </a:extLst>
              </p:cNvPr>
              <p:cNvSpPr txBox="1"/>
              <p:nvPr/>
            </p:nvSpPr>
            <p:spPr>
              <a:xfrm>
                <a:off x="6881417" y="5614149"/>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1</a:t>
                </a:r>
                <a:endParaRPr lang="en-US" sz="675" dirty="0">
                  <a:solidFill>
                    <a:srgbClr val="333333"/>
                  </a:solidFill>
                  <a:latin typeface="Open Sans"/>
                  <a:ea typeface="+mn-ea"/>
                  <a:cs typeface="+mn-cs"/>
                </a:endParaRPr>
              </a:p>
            </p:txBody>
          </p:sp>
          <p:sp>
            <p:nvSpPr>
              <p:cNvPr id="491" name="TextBox 490">
                <a:extLst>
                  <a:ext uri="{FF2B5EF4-FFF2-40B4-BE49-F238E27FC236}">
                    <a16:creationId xmlns:a16="http://schemas.microsoft.com/office/drawing/2014/main" id="{7448F8C8-5111-4424-850C-D9D486851C57}"/>
                  </a:ext>
                </a:extLst>
              </p:cNvPr>
              <p:cNvSpPr txBox="1"/>
              <p:nvPr/>
            </p:nvSpPr>
            <p:spPr>
              <a:xfrm>
                <a:off x="7191351" y="5614149"/>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1</a:t>
                </a:r>
                <a:endParaRPr lang="en-US" sz="675" dirty="0">
                  <a:solidFill>
                    <a:srgbClr val="333333"/>
                  </a:solidFill>
                  <a:latin typeface="Open Sans"/>
                  <a:ea typeface="+mn-ea"/>
                  <a:cs typeface="+mn-cs"/>
                </a:endParaRPr>
              </a:p>
            </p:txBody>
          </p:sp>
          <p:sp>
            <p:nvSpPr>
              <p:cNvPr id="492" name="TextBox 491">
                <a:extLst>
                  <a:ext uri="{FF2B5EF4-FFF2-40B4-BE49-F238E27FC236}">
                    <a16:creationId xmlns:a16="http://schemas.microsoft.com/office/drawing/2014/main" id="{42D0BB60-F266-9FB4-12E2-37DA16A0372B}"/>
                  </a:ext>
                </a:extLst>
              </p:cNvPr>
              <p:cNvSpPr txBox="1"/>
              <p:nvPr/>
            </p:nvSpPr>
            <p:spPr>
              <a:xfrm>
                <a:off x="1922586" y="5841286"/>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176</a:t>
                </a:r>
                <a:endParaRPr lang="en-US" sz="675" dirty="0">
                  <a:solidFill>
                    <a:srgbClr val="333333"/>
                  </a:solidFill>
                  <a:latin typeface="Open Sans"/>
                  <a:ea typeface="+mn-ea"/>
                  <a:cs typeface="+mn-cs"/>
                </a:endParaRPr>
              </a:p>
            </p:txBody>
          </p:sp>
          <p:sp>
            <p:nvSpPr>
              <p:cNvPr id="493" name="TextBox 492">
                <a:extLst>
                  <a:ext uri="{FF2B5EF4-FFF2-40B4-BE49-F238E27FC236}">
                    <a16:creationId xmlns:a16="http://schemas.microsoft.com/office/drawing/2014/main" id="{B61CDD48-AD15-6CB9-050D-230EE0213C3B}"/>
                  </a:ext>
                </a:extLst>
              </p:cNvPr>
              <p:cNvSpPr txBox="1"/>
              <p:nvPr/>
            </p:nvSpPr>
            <p:spPr>
              <a:xfrm>
                <a:off x="2232514" y="5841286"/>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148</a:t>
                </a:r>
                <a:endParaRPr lang="en-US" sz="675" dirty="0">
                  <a:solidFill>
                    <a:srgbClr val="333333"/>
                  </a:solidFill>
                  <a:latin typeface="Open Sans"/>
                  <a:ea typeface="+mn-ea"/>
                  <a:cs typeface="+mn-cs"/>
                </a:endParaRPr>
              </a:p>
            </p:txBody>
          </p:sp>
          <p:sp>
            <p:nvSpPr>
              <p:cNvPr id="494" name="TextBox 493">
                <a:extLst>
                  <a:ext uri="{FF2B5EF4-FFF2-40B4-BE49-F238E27FC236}">
                    <a16:creationId xmlns:a16="http://schemas.microsoft.com/office/drawing/2014/main" id="{3D5EB9C9-AF44-DC90-4CF8-D3E461529AFE}"/>
                  </a:ext>
                </a:extLst>
              </p:cNvPr>
              <p:cNvSpPr txBox="1"/>
              <p:nvPr/>
            </p:nvSpPr>
            <p:spPr>
              <a:xfrm>
                <a:off x="2542440" y="5841286"/>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119</a:t>
                </a:r>
                <a:endParaRPr lang="en-US" sz="675" dirty="0">
                  <a:solidFill>
                    <a:srgbClr val="333333"/>
                  </a:solidFill>
                  <a:latin typeface="Open Sans"/>
                  <a:ea typeface="+mn-ea"/>
                  <a:cs typeface="+mn-cs"/>
                </a:endParaRPr>
              </a:p>
            </p:txBody>
          </p:sp>
          <p:sp>
            <p:nvSpPr>
              <p:cNvPr id="495" name="TextBox 494">
                <a:extLst>
                  <a:ext uri="{FF2B5EF4-FFF2-40B4-BE49-F238E27FC236}">
                    <a16:creationId xmlns:a16="http://schemas.microsoft.com/office/drawing/2014/main" id="{7892B10F-50F8-C530-3414-C74B4BB8DDC3}"/>
                  </a:ext>
                </a:extLst>
              </p:cNvPr>
              <p:cNvSpPr txBox="1"/>
              <p:nvPr/>
            </p:nvSpPr>
            <p:spPr>
              <a:xfrm>
                <a:off x="2852368" y="5841286"/>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103</a:t>
                </a:r>
                <a:endParaRPr lang="en-US" sz="675" dirty="0">
                  <a:solidFill>
                    <a:srgbClr val="333333"/>
                  </a:solidFill>
                  <a:latin typeface="Open Sans"/>
                  <a:ea typeface="+mn-ea"/>
                  <a:cs typeface="+mn-cs"/>
                </a:endParaRPr>
              </a:p>
            </p:txBody>
          </p:sp>
          <p:sp>
            <p:nvSpPr>
              <p:cNvPr id="496" name="TextBox 495">
                <a:extLst>
                  <a:ext uri="{FF2B5EF4-FFF2-40B4-BE49-F238E27FC236}">
                    <a16:creationId xmlns:a16="http://schemas.microsoft.com/office/drawing/2014/main" id="{A27B1362-F748-2269-5AF0-4FA74C91289B}"/>
                  </a:ext>
                </a:extLst>
              </p:cNvPr>
              <p:cNvSpPr txBox="1"/>
              <p:nvPr/>
            </p:nvSpPr>
            <p:spPr>
              <a:xfrm>
                <a:off x="3162294" y="5841286"/>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84</a:t>
                </a:r>
                <a:endParaRPr lang="en-US" sz="675" dirty="0">
                  <a:solidFill>
                    <a:srgbClr val="333333"/>
                  </a:solidFill>
                  <a:latin typeface="Open Sans"/>
                  <a:ea typeface="+mn-ea"/>
                  <a:cs typeface="+mn-cs"/>
                </a:endParaRPr>
              </a:p>
            </p:txBody>
          </p:sp>
          <p:sp>
            <p:nvSpPr>
              <p:cNvPr id="497" name="TextBox 496">
                <a:extLst>
                  <a:ext uri="{FF2B5EF4-FFF2-40B4-BE49-F238E27FC236}">
                    <a16:creationId xmlns:a16="http://schemas.microsoft.com/office/drawing/2014/main" id="{BE303A6E-C58E-162A-4A65-D35E9F814D4B}"/>
                  </a:ext>
                </a:extLst>
              </p:cNvPr>
              <p:cNvSpPr txBox="1"/>
              <p:nvPr/>
            </p:nvSpPr>
            <p:spPr>
              <a:xfrm>
                <a:off x="3472222" y="5841286"/>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72</a:t>
                </a:r>
                <a:endParaRPr lang="en-US" sz="675" dirty="0">
                  <a:solidFill>
                    <a:srgbClr val="333333"/>
                  </a:solidFill>
                  <a:latin typeface="Open Sans"/>
                  <a:ea typeface="+mn-ea"/>
                  <a:cs typeface="+mn-cs"/>
                </a:endParaRPr>
              </a:p>
            </p:txBody>
          </p:sp>
          <p:sp>
            <p:nvSpPr>
              <p:cNvPr id="498" name="TextBox 497">
                <a:extLst>
                  <a:ext uri="{FF2B5EF4-FFF2-40B4-BE49-F238E27FC236}">
                    <a16:creationId xmlns:a16="http://schemas.microsoft.com/office/drawing/2014/main" id="{963A33C5-02CE-9433-CA4B-2BA4300A68AD}"/>
                  </a:ext>
                </a:extLst>
              </p:cNvPr>
              <p:cNvSpPr txBox="1"/>
              <p:nvPr/>
            </p:nvSpPr>
            <p:spPr>
              <a:xfrm>
                <a:off x="3782148" y="5841286"/>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60</a:t>
                </a:r>
                <a:endParaRPr lang="en-US" sz="675" dirty="0">
                  <a:solidFill>
                    <a:srgbClr val="333333"/>
                  </a:solidFill>
                  <a:latin typeface="Open Sans"/>
                  <a:ea typeface="+mn-ea"/>
                  <a:cs typeface="+mn-cs"/>
                </a:endParaRPr>
              </a:p>
            </p:txBody>
          </p:sp>
          <p:sp>
            <p:nvSpPr>
              <p:cNvPr id="499" name="TextBox 498">
                <a:extLst>
                  <a:ext uri="{FF2B5EF4-FFF2-40B4-BE49-F238E27FC236}">
                    <a16:creationId xmlns:a16="http://schemas.microsoft.com/office/drawing/2014/main" id="{B4907C5E-ACF3-AA29-6CFA-4F3AB7FC8BE2}"/>
                  </a:ext>
                </a:extLst>
              </p:cNvPr>
              <p:cNvSpPr txBox="1"/>
              <p:nvPr/>
            </p:nvSpPr>
            <p:spPr>
              <a:xfrm>
                <a:off x="4092075" y="5841286"/>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52</a:t>
                </a:r>
                <a:endParaRPr lang="en-US" sz="675" dirty="0">
                  <a:solidFill>
                    <a:srgbClr val="333333"/>
                  </a:solidFill>
                  <a:latin typeface="Open Sans"/>
                  <a:ea typeface="+mn-ea"/>
                  <a:cs typeface="+mn-cs"/>
                </a:endParaRPr>
              </a:p>
            </p:txBody>
          </p:sp>
          <p:sp>
            <p:nvSpPr>
              <p:cNvPr id="500" name="TextBox 499">
                <a:extLst>
                  <a:ext uri="{FF2B5EF4-FFF2-40B4-BE49-F238E27FC236}">
                    <a16:creationId xmlns:a16="http://schemas.microsoft.com/office/drawing/2014/main" id="{4C3590DF-91A7-0D5B-04F1-343B8F9ADE34}"/>
                  </a:ext>
                </a:extLst>
              </p:cNvPr>
              <p:cNvSpPr txBox="1"/>
              <p:nvPr/>
            </p:nvSpPr>
            <p:spPr>
              <a:xfrm>
                <a:off x="4402002" y="5841286"/>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43</a:t>
                </a:r>
                <a:endParaRPr lang="en-US" sz="675" dirty="0">
                  <a:solidFill>
                    <a:srgbClr val="333333"/>
                  </a:solidFill>
                  <a:latin typeface="Open Sans"/>
                  <a:ea typeface="+mn-ea"/>
                  <a:cs typeface="+mn-cs"/>
                </a:endParaRPr>
              </a:p>
            </p:txBody>
          </p:sp>
          <p:sp>
            <p:nvSpPr>
              <p:cNvPr id="501" name="TextBox 500">
                <a:extLst>
                  <a:ext uri="{FF2B5EF4-FFF2-40B4-BE49-F238E27FC236}">
                    <a16:creationId xmlns:a16="http://schemas.microsoft.com/office/drawing/2014/main" id="{748CAEB3-F3B6-B32C-13CF-60CADF3ABA52}"/>
                  </a:ext>
                </a:extLst>
              </p:cNvPr>
              <p:cNvSpPr txBox="1"/>
              <p:nvPr/>
            </p:nvSpPr>
            <p:spPr>
              <a:xfrm>
                <a:off x="4711929" y="5841286"/>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34</a:t>
                </a:r>
                <a:endParaRPr lang="en-US" sz="675" dirty="0">
                  <a:solidFill>
                    <a:srgbClr val="333333"/>
                  </a:solidFill>
                  <a:latin typeface="Open Sans"/>
                  <a:ea typeface="+mn-ea"/>
                  <a:cs typeface="+mn-cs"/>
                </a:endParaRPr>
              </a:p>
            </p:txBody>
          </p:sp>
          <p:sp>
            <p:nvSpPr>
              <p:cNvPr id="502" name="TextBox 501">
                <a:extLst>
                  <a:ext uri="{FF2B5EF4-FFF2-40B4-BE49-F238E27FC236}">
                    <a16:creationId xmlns:a16="http://schemas.microsoft.com/office/drawing/2014/main" id="{192B3AF3-1234-6F95-BE55-D5F823533F7D}"/>
                  </a:ext>
                </a:extLst>
              </p:cNvPr>
              <p:cNvSpPr txBox="1"/>
              <p:nvPr/>
            </p:nvSpPr>
            <p:spPr>
              <a:xfrm>
                <a:off x="5021857" y="5841286"/>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29</a:t>
                </a:r>
                <a:endParaRPr lang="en-US" sz="675" dirty="0">
                  <a:solidFill>
                    <a:srgbClr val="333333"/>
                  </a:solidFill>
                  <a:latin typeface="Open Sans"/>
                  <a:ea typeface="+mn-ea"/>
                  <a:cs typeface="+mn-cs"/>
                </a:endParaRPr>
              </a:p>
            </p:txBody>
          </p:sp>
          <p:sp>
            <p:nvSpPr>
              <p:cNvPr id="503" name="TextBox 502">
                <a:extLst>
                  <a:ext uri="{FF2B5EF4-FFF2-40B4-BE49-F238E27FC236}">
                    <a16:creationId xmlns:a16="http://schemas.microsoft.com/office/drawing/2014/main" id="{4283A42D-5B7B-F559-34D8-5D1C9ADA0FD2}"/>
                  </a:ext>
                </a:extLst>
              </p:cNvPr>
              <p:cNvSpPr txBox="1"/>
              <p:nvPr/>
            </p:nvSpPr>
            <p:spPr>
              <a:xfrm>
                <a:off x="5331783" y="5841286"/>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23</a:t>
                </a:r>
                <a:endParaRPr lang="en-US" sz="675" dirty="0">
                  <a:solidFill>
                    <a:srgbClr val="333333"/>
                  </a:solidFill>
                  <a:latin typeface="Open Sans"/>
                  <a:ea typeface="+mn-ea"/>
                  <a:cs typeface="+mn-cs"/>
                </a:endParaRPr>
              </a:p>
            </p:txBody>
          </p:sp>
          <p:sp>
            <p:nvSpPr>
              <p:cNvPr id="504" name="TextBox 503">
                <a:extLst>
                  <a:ext uri="{FF2B5EF4-FFF2-40B4-BE49-F238E27FC236}">
                    <a16:creationId xmlns:a16="http://schemas.microsoft.com/office/drawing/2014/main" id="{C82A8367-5206-37F1-7678-2BD11FAF9C72}"/>
                  </a:ext>
                </a:extLst>
              </p:cNvPr>
              <p:cNvSpPr txBox="1"/>
              <p:nvPr/>
            </p:nvSpPr>
            <p:spPr>
              <a:xfrm>
                <a:off x="5641709" y="5841286"/>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19</a:t>
                </a:r>
                <a:endParaRPr lang="en-US" sz="675" dirty="0">
                  <a:solidFill>
                    <a:srgbClr val="333333"/>
                  </a:solidFill>
                  <a:latin typeface="Open Sans"/>
                  <a:ea typeface="+mn-ea"/>
                  <a:cs typeface="+mn-cs"/>
                </a:endParaRPr>
              </a:p>
            </p:txBody>
          </p:sp>
          <p:sp>
            <p:nvSpPr>
              <p:cNvPr id="505" name="TextBox 504">
                <a:extLst>
                  <a:ext uri="{FF2B5EF4-FFF2-40B4-BE49-F238E27FC236}">
                    <a16:creationId xmlns:a16="http://schemas.microsoft.com/office/drawing/2014/main" id="{D1E4260D-E1A5-B1E0-2927-BA2C7FE2CC42}"/>
                  </a:ext>
                </a:extLst>
              </p:cNvPr>
              <p:cNvSpPr txBox="1"/>
              <p:nvPr/>
            </p:nvSpPr>
            <p:spPr>
              <a:xfrm>
                <a:off x="5951637" y="5841286"/>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11</a:t>
                </a:r>
                <a:endParaRPr lang="en-US" sz="675" dirty="0">
                  <a:solidFill>
                    <a:srgbClr val="333333"/>
                  </a:solidFill>
                  <a:latin typeface="Open Sans"/>
                  <a:ea typeface="+mn-ea"/>
                  <a:cs typeface="+mn-cs"/>
                </a:endParaRPr>
              </a:p>
            </p:txBody>
          </p:sp>
          <p:sp>
            <p:nvSpPr>
              <p:cNvPr id="506" name="TextBox 505">
                <a:extLst>
                  <a:ext uri="{FF2B5EF4-FFF2-40B4-BE49-F238E27FC236}">
                    <a16:creationId xmlns:a16="http://schemas.microsoft.com/office/drawing/2014/main" id="{B4874464-6754-6AAF-0F32-9991EDC2B736}"/>
                  </a:ext>
                </a:extLst>
              </p:cNvPr>
              <p:cNvSpPr txBox="1"/>
              <p:nvPr/>
            </p:nvSpPr>
            <p:spPr>
              <a:xfrm>
                <a:off x="6261563" y="5841286"/>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8</a:t>
                </a:r>
                <a:endParaRPr lang="en-US" sz="675" dirty="0">
                  <a:solidFill>
                    <a:srgbClr val="333333"/>
                  </a:solidFill>
                  <a:latin typeface="Open Sans"/>
                  <a:ea typeface="+mn-ea"/>
                  <a:cs typeface="+mn-cs"/>
                </a:endParaRPr>
              </a:p>
            </p:txBody>
          </p:sp>
          <p:sp>
            <p:nvSpPr>
              <p:cNvPr id="507" name="TextBox 506">
                <a:extLst>
                  <a:ext uri="{FF2B5EF4-FFF2-40B4-BE49-F238E27FC236}">
                    <a16:creationId xmlns:a16="http://schemas.microsoft.com/office/drawing/2014/main" id="{FA63CA60-FB8C-A662-1456-1E9C150659A0}"/>
                  </a:ext>
                </a:extLst>
              </p:cNvPr>
              <p:cNvSpPr txBox="1"/>
              <p:nvPr/>
            </p:nvSpPr>
            <p:spPr>
              <a:xfrm>
                <a:off x="6571489" y="5841286"/>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8</a:t>
                </a:r>
                <a:endParaRPr lang="en-US" sz="675" dirty="0">
                  <a:solidFill>
                    <a:srgbClr val="333333"/>
                  </a:solidFill>
                  <a:latin typeface="Open Sans"/>
                  <a:ea typeface="+mn-ea"/>
                  <a:cs typeface="+mn-cs"/>
                </a:endParaRPr>
              </a:p>
            </p:txBody>
          </p:sp>
          <p:sp>
            <p:nvSpPr>
              <p:cNvPr id="508" name="TextBox 507">
                <a:extLst>
                  <a:ext uri="{FF2B5EF4-FFF2-40B4-BE49-F238E27FC236}">
                    <a16:creationId xmlns:a16="http://schemas.microsoft.com/office/drawing/2014/main" id="{8EF8DDA8-D310-03E5-4B77-5991CF624352}"/>
                  </a:ext>
                </a:extLst>
              </p:cNvPr>
              <p:cNvSpPr txBox="1"/>
              <p:nvPr/>
            </p:nvSpPr>
            <p:spPr>
              <a:xfrm>
                <a:off x="6881417" y="5841286"/>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1</a:t>
                </a:r>
                <a:endParaRPr lang="en-US" sz="675" dirty="0">
                  <a:solidFill>
                    <a:srgbClr val="333333"/>
                  </a:solidFill>
                  <a:latin typeface="Open Sans"/>
                  <a:ea typeface="+mn-ea"/>
                  <a:cs typeface="+mn-cs"/>
                </a:endParaRPr>
              </a:p>
            </p:txBody>
          </p:sp>
          <p:sp>
            <p:nvSpPr>
              <p:cNvPr id="509" name="TextBox 508">
                <a:extLst>
                  <a:ext uri="{FF2B5EF4-FFF2-40B4-BE49-F238E27FC236}">
                    <a16:creationId xmlns:a16="http://schemas.microsoft.com/office/drawing/2014/main" id="{8D72C43A-DA05-0C05-48A3-FB7D479518D2}"/>
                  </a:ext>
                </a:extLst>
              </p:cNvPr>
              <p:cNvSpPr txBox="1"/>
              <p:nvPr/>
            </p:nvSpPr>
            <p:spPr>
              <a:xfrm>
                <a:off x="7191351" y="5841286"/>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1</a:t>
                </a:r>
                <a:endParaRPr lang="en-US" sz="675" dirty="0">
                  <a:solidFill>
                    <a:srgbClr val="333333"/>
                  </a:solidFill>
                  <a:latin typeface="Open Sans"/>
                  <a:ea typeface="+mn-ea"/>
                  <a:cs typeface="+mn-cs"/>
                </a:endParaRPr>
              </a:p>
            </p:txBody>
          </p:sp>
          <p:sp>
            <p:nvSpPr>
              <p:cNvPr id="510" name="TextBox 509">
                <a:extLst>
                  <a:ext uri="{FF2B5EF4-FFF2-40B4-BE49-F238E27FC236}">
                    <a16:creationId xmlns:a16="http://schemas.microsoft.com/office/drawing/2014/main" id="{4E6654EE-1E1D-3961-26DB-0119928CDE2B}"/>
                  </a:ext>
                </a:extLst>
              </p:cNvPr>
              <p:cNvSpPr txBox="1"/>
              <p:nvPr/>
            </p:nvSpPr>
            <p:spPr>
              <a:xfrm>
                <a:off x="463470" y="5567843"/>
                <a:ext cx="1349795" cy="295612"/>
              </a:xfrm>
              <a:prstGeom prst="rect">
                <a:avLst/>
              </a:prstGeom>
              <a:noFill/>
            </p:spPr>
            <p:txBody>
              <a:bodyPr wrap="square" rtlCol="0">
                <a:spAutoFit/>
              </a:bodyPr>
              <a:lstStyle/>
              <a:p>
                <a:pPr algn="r" defTabSz="685800">
                  <a:buClrTx/>
                  <a:defRPr/>
                </a:pPr>
                <a:r>
                  <a:rPr lang="en-GB" sz="675" b="1" dirty="0">
                    <a:solidFill>
                      <a:srgbClr val="003479"/>
                    </a:solidFill>
                    <a:latin typeface="Open Sans"/>
                    <a:ea typeface="+mn-ea"/>
                    <a:cs typeface="+mn-cs"/>
                  </a:rPr>
                  <a:t>Erdafitinib</a:t>
                </a:r>
                <a:endParaRPr lang="en-US" sz="675" b="1" dirty="0">
                  <a:solidFill>
                    <a:srgbClr val="003479"/>
                  </a:solidFill>
                  <a:latin typeface="Open Sans"/>
                  <a:ea typeface="+mn-ea"/>
                  <a:cs typeface="+mn-cs"/>
                </a:endParaRPr>
              </a:p>
            </p:txBody>
          </p:sp>
          <p:sp>
            <p:nvSpPr>
              <p:cNvPr id="511" name="TextBox 510">
                <a:extLst>
                  <a:ext uri="{FF2B5EF4-FFF2-40B4-BE49-F238E27FC236}">
                    <a16:creationId xmlns:a16="http://schemas.microsoft.com/office/drawing/2014/main" id="{1F907DF1-DD7B-893D-CF9B-757B9FDA21A8}"/>
                  </a:ext>
                </a:extLst>
              </p:cNvPr>
              <p:cNvSpPr txBox="1"/>
              <p:nvPr/>
            </p:nvSpPr>
            <p:spPr>
              <a:xfrm>
                <a:off x="7497932" y="5614149"/>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1</a:t>
                </a:r>
                <a:endParaRPr lang="en-US" sz="675" dirty="0">
                  <a:solidFill>
                    <a:srgbClr val="333333"/>
                  </a:solidFill>
                  <a:latin typeface="Open Sans"/>
                  <a:ea typeface="+mn-ea"/>
                  <a:cs typeface="+mn-cs"/>
                </a:endParaRPr>
              </a:p>
            </p:txBody>
          </p:sp>
          <p:sp>
            <p:nvSpPr>
              <p:cNvPr id="512" name="TextBox 511">
                <a:extLst>
                  <a:ext uri="{FF2B5EF4-FFF2-40B4-BE49-F238E27FC236}">
                    <a16:creationId xmlns:a16="http://schemas.microsoft.com/office/drawing/2014/main" id="{637F15CD-AA97-D8FA-E9BE-79F4AE2E9E45}"/>
                  </a:ext>
                </a:extLst>
              </p:cNvPr>
              <p:cNvSpPr txBox="1"/>
              <p:nvPr/>
            </p:nvSpPr>
            <p:spPr>
              <a:xfrm>
                <a:off x="7497932" y="5841286"/>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0</a:t>
                </a:r>
                <a:endParaRPr lang="en-US" sz="675" dirty="0">
                  <a:solidFill>
                    <a:srgbClr val="333333"/>
                  </a:solidFill>
                  <a:latin typeface="Open Sans"/>
                  <a:ea typeface="+mn-ea"/>
                  <a:cs typeface="+mn-cs"/>
                </a:endParaRPr>
              </a:p>
            </p:txBody>
          </p:sp>
          <p:sp>
            <p:nvSpPr>
              <p:cNvPr id="513" name="TextBox 512">
                <a:extLst>
                  <a:ext uri="{FF2B5EF4-FFF2-40B4-BE49-F238E27FC236}">
                    <a16:creationId xmlns:a16="http://schemas.microsoft.com/office/drawing/2014/main" id="{ABD6EAB5-9BD1-A1E8-2624-8C9E32E33B18}"/>
                  </a:ext>
                </a:extLst>
              </p:cNvPr>
              <p:cNvSpPr txBox="1"/>
              <p:nvPr/>
            </p:nvSpPr>
            <p:spPr>
              <a:xfrm>
                <a:off x="7804515" y="5614149"/>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0</a:t>
                </a:r>
                <a:endParaRPr lang="en-US" sz="675" dirty="0">
                  <a:solidFill>
                    <a:srgbClr val="333333"/>
                  </a:solidFill>
                  <a:latin typeface="Open Sans"/>
                  <a:ea typeface="+mn-ea"/>
                  <a:cs typeface="+mn-cs"/>
                </a:endParaRPr>
              </a:p>
            </p:txBody>
          </p:sp>
          <p:sp>
            <p:nvSpPr>
              <p:cNvPr id="514" name="TextBox 513">
                <a:extLst>
                  <a:ext uri="{FF2B5EF4-FFF2-40B4-BE49-F238E27FC236}">
                    <a16:creationId xmlns:a16="http://schemas.microsoft.com/office/drawing/2014/main" id="{BF9F8CD0-6C7F-5CEE-2489-9FC0830B6455}"/>
                  </a:ext>
                </a:extLst>
              </p:cNvPr>
              <p:cNvSpPr txBox="1"/>
              <p:nvPr/>
            </p:nvSpPr>
            <p:spPr>
              <a:xfrm>
                <a:off x="7804515" y="5841286"/>
                <a:ext cx="304920" cy="156501"/>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0</a:t>
                </a:r>
                <a:endParaRPr lang="en-US" sz="675" dirty="0">
                  <a:solidFill>
                    <a:srgbClr val="333333"/>
                  </a:solidFill>
                  <a:latin typeface="Open Sans"/>
                  <a:ea typeface="+mn-ea"/>
                  <a:cs typeface="+mn-cs"/>
                </a:endParaRPr>
              </a:p>
            </p:txBody>
          </p:sp>
        </p:grpSp>
        <p:sp>
          <p:nvSpPr>
            <p:cNvPr id="473" name="TextBox 472">
              <a:extLst>
                <a:ext uri="{FF2B5EF4-FFF2-40B4-BE49-F238E27FC236}">
                  <a16:creationId xmlns:a16="http://schemas.microsoft.com/office/drawing/2014/main" id="{E10605D0-A61E-34C2-980E-2CBAB370C8CF}"/>
                </a:ext>
              </a:extLst>
            </p:cNvPr>
            <p:cNvSpPr txBox="1"/>
            <p:nvPr/>
          </p:nvSpPr>
          <p:spPr>
            <a:xfrm>
              <a:off x="3009041" y="4490617"/>
              <a:ext cx="1131921" cy="190840"/>
            </a:xfrm>
            <a:prstGeom prst="rect">
              <a:avLst/>
            </a:prstGeom>
            <a:noFill/>
          </p:spPr>
          <p:txBody>
            <a:bodyPr wrap="square" rtlCol="0">
              <a:spAutoFit/>
            </a:bodyPr>
            <a:lstStyle/>
            <a:p>
              <a:pPr algn="r" defTabSz="685800">
                <a:buClrTx/>
                <a:defRPr/>
              </a:pPr>
              <a:r>
                <a:rPr lang="en-GB" sz="675" b="1" dirty="0">
                  <a:solidFill>
                    <a:srgbClr val="359942"/>
                  </a:solidFill>
                  <a:latin typeface="Open Sans"/>
                  <a:ea typeface="+mn-ea"/>
                  <a:cs typeface="+mn-cs"/>
                </a:rPr>
                <a:t>Pembrolizumab</a:t>
              </a:r>
              <a:endParaRPr lang="en-US" sz="675" b="1" dirty="0">
                <a:solidFill>
                  <a:srgbClr val="359942"/>
                </a:solidFill>
                <a:latin typeface="Open Sans"/>
                <a:ea typeface="+mn-ea"/>
                <a:cs typeface="+mn-cs"/>
              </a:endParaRPr>
            </a:p>
          </p:txBody>
        </p:sp>
      </p:grpSp>
    </p:spTree>
    <p:extLst>
      <p:ext uri="{BB962C8B-B14F-4D97-AF65-F5344CB8AC3E}">
        <p14:creationId xmlns:p14="http://schemas.microsoft.com/office/powerpoint/2010/main" val="3869869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7B9D73-6259-F7A6-E041-532391C2CEC0}"/>
              </a:ext>
            </a:extLst>
          </p:cNvPr>
          <p:cNvSpPr/>
          <p:nvPr/>
        </p:nvSpPr>
        <p:spPr>
          <a:xfrm>
            <a:off x="266698" y="1223726"/>
            <a:ext cx="4954841" cy="3271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GB" sz="1350" kern="1200" dirty="0">
              <a:solidFill>
                <a:srgbClr val="FFFFFF"/>
              </a:solidFill>
              <a:latin typeface="Open Sans"/>
            </a:endParaRPr>
          </a:p>
        </p:txBody>
      </p:sp>
      <p:sp>
        <p:nvSpPr>
          <p:cNvPr id="2" name="Title 1">
            <a:extLst>
              <a:ext uri="{FF2B5EF4-FFF2-40B4-BE49-F238E27FC236}">
                <a16:creationId xmlns:a16="http://schemas.microsoft.com/office/drawing/2014/main" id="{98E52D3D-61D4-60F7-816C-C80F9FBA1B63}"/>
              </a:ext>
            </a:extLst>
          </p:cNvPr>
          <p:cNvSpPr>
            <a:spLocks noGrp="1"/>
          </p:cNvSpPr>
          <p:nvPr>
            <p:ph type="title"/>
          </p:nvPr>
        </p:nvSpPr>
        <p:spPr/>
        <p:txBody>
          <a:bodyPr>
            <a:normAutofit fontScale="90000"/>
          </a:bodyPr>
          <a:lstStyle/>
          <a:p>
            <a:r>
              <a:rPr lang="en-US" dirty="0"/>
              <a:t>Median PFS: 4.4 Months With Erdafitinib and 2.7 Months With Pembrolizumab</a:t>
            </a:r>
          </a:p>
        </p:txBody>
      </p:sp>
      <p:sp>
        <p:nvSpPr>
          <p:cNvPr id="4" name="Slide Number Placeholder 3">
            <a:extLst>
              <a:ext uri="{FF2B5EF4-FFF2-40B4-BE49-F238E27FC236}">
                <a16:creationId xmlns:a16="http://schemas.microsoft.com/office/drawing/2014/main" id="{11AFEA29-4833-4ACA-3D98-6366007EF53B}"/>
              </a:ext>
            </a:extLst>
          </p:cNvPr>
          <p:cNvSpPr>
            <a:spLocks noGrp="1"/>
          </p:cNvSpPr>
          <p:nvPr>
            <p:ph type="sldNum" sz="quarter" idx="12"/>
          </p:nvPr>
        </p:nvSpPr>
        <p:spPr/>
        <p:txBody>
          <a:bodyPr/>
          <a:lstStyle/>
          <a:p>
            <a:pPr algn="r" defTabSz="342900">
              <a:buClrTx/>
              <a:defRPr/>
            </a:pPr>
            <a:fld id="{89EC47FE-8A01-4867-B742-54144C5B6A63}" type="slidenum">
              <a:rPr lang="en-US" sz="825" b="1" kern="1200">
                <a:solidFill>
                  <a:srgbClr val="333333"/>
                </a:solidFill>
                <a:latin typeface="Open Sans"/>
                <a:ea typeface="+mn-ea"/>
                <a:cs typeface="+mn-cs"/>
              </a:rPr>
              <a:pPr algn="r" defTabSz="342900">
                <a:buClrTx/>
                <a:defRPr/>
              </a:pPr>
              <a:t>77</a:t>
            </a:fld>
            <a:endParaRPr lang="en-US" sz="825" b="1" kern="1200" dirty="0">
              <a:solidFill>
                <a:srgbClr val="333333"/>
              </a:solidFill>
              <a:latin typeface="Open Sans"/>
              <a:ea typeface="+mn-ea"/>
              <a:cs typeface="+mn-cs"/>
            </a:endParaRPr>
          </a:p>
        </p:txBody>
      </p:sp>
      <p:sp>
        <p:nvSpPr>
          <p:cNvPr id="5" name="Footer Placeholder 4">
            <a:extLst>
              <a:ext uri="{FF2B5EF4-FFF2-40B4-BE49-F238E27FC236}">
                <a16:creationId xmlns:a16="http://schemas.microsoft.com/office/drawing/2014/main" id="{BE77D37E-AC1F-B929-3CD4-40C7DD718691}"/>
              </a:ext>
            </a:extLst>
          </p:cNvPr>
          <p:cNvSpPr>
            <a:spLocks noGrp="1"/>
          </p:cNvSpPr>
          <p:nvPr>
            <p:ph type="ftr" sz="quarter" idx="3"/>
          </p:nvPr>
        </p:nvSpPr>
        <p:spPr>
          <a:xfrm>
            <a:off x="355597" y="6387133"/>
            <a:ext cx="10473747" cy="314298"/>
          </a:xfrm>
          <a:prstGeom prst="rect">
            <a:avLst/>
          </a:prstGeom>
        </p:spPr>
        <p:txBody>
          <a:bodyPr vert="horz" lIns="90000" tIns="0" rIns="90000" bIns="0" rtlCol="0" anchor="b" anchorCtr="0"/>
          <a:lstStyle>
            <a:defPPr>
              <a:defRPr lang="en-US"/>
            </a:defPPr>
            <a:lvl1pPr marL="0" algn="l" defTabSz="914400" rtl="0" eaLnBrk="1" latinLnBrk="0" hangingPunct="1">
              <a:lnSpc>
                <a:spcPct val="100000"/>
              </a:lnSpc>
              <a:spcAft>
                <a:spcPts val="0"/>
              </a:spcAft>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buClrTx/>
              <a:defRPr/>
            </a:pPr>
            <a:endParaRPr lang="en-US" sz="600" kern="1200" dirty="0">
              <a:solidFill>
                <a:srgbClr val="333333"/>
              </a:solidFill>
              <a:latin typeface="Open Sans"/>
              <a:ea typeface="+mn-ea"/>
              <a:cs typeface="+mn-cs"/>
            </a:endParaRPr>
          </a:p>
        </p:txBody>
      </p:sp>
      <p:grpSp>
        <p:nvGrpSpPr>
          <p:cNvPr id="10" name="Group 9">
            <a:extLst>
              <a:ext uri="{FF2B5EF4-FFF2-40B4-BE49-F238E27FC236}">
                <a16:creationId xmlns:a16="http://schemas.microsoft.com/office/drawing/2014/main" id="{ACB8D0BE-489E-7D1E-5424-B6C7031BE065}"/>
              </a:ext>
            </a:extLst>
          </p:cNvPr>
          <p:cNvGrpSpPr/>
          <p:nvPr/>
        </p:nvGrpSpPr>
        <p:grpSpPr>
          <a:xfrm>
            <a:off x="720277" y="1416050"/>
            <a:ext cx="4348551" cy="2929536"/>
            <a:chOff x="1384512" y="2374659"/>
            <a:chExt cx="4000287" cy="2853655"/>
          </a:xfrm>
        </p:grpSpPr>
        <p:sp>
          <p:nvSpPr>
            <p:cNvPr id="25" name="TextBox 24">
              <a:extLst>
                <a:ext uri="{FF2B5EF4-FFF2-40B4-BE49-F238E27FC236}">
                  <a16:creationId xmlns:a16="http://schemas.microsoft.com/office/drawing/2014/main" id="{9B9081A5-8D2C-9049-3EC1-A289338BCC03}"/>
                </a:ext>
              </a:extLst>
            </p:cNvPr>
            <p:cNvSpPr txBox="1"/>
            <p:nvPr/>
          </p:nvSpPr>
          <p:spPr>
            <a:xfrm rot="16200000">
              <a:off x="717077" y="3325981"/>
              <a:ext cx="1547215" cy="212345"/>
            </a:xfrm>
            <a:prstGeom prst="rect">
              <a:avLst/>
            </a:prstGeom>
            <a:solidFill>
              <a:srgbClr val="FFFFFF"/>
            </a:solidFill>
          </p:spPr>
          <p:txBody>
            <a:bodyPr wrap="square" rtlCol="0">
              <a:spAutoFit/>
            </a:bodyPr>
            <a:lstStyle/>
            <a:p>
              <a:pPr algn="ctr" defTabSz="685800">
                <a:buClrTx/>
                <a:defRPr/>
              </a:pPr>
              <a:r>
                <a:rPr lang="en-US" sz="900" b="1" dirty="0">
                  <a:solidFill>
                    <a:srgbClr val="333333"/>
                  </a:solidFill>
                  <a:latin typeface="Arial" panose="020B0604020202020204" pitchFamily="34" charset="0"/>
                  <a:ea typeface="+mn-ea"/>
                  <a:cs typeface="Arial" panose="020B0604020202020204" pitchFamily="34" charset="0"/>
                </a:rPr>
                <a:t>PFS, %</a:t>
              </a:r>
            </a:p>
          </p:txBody>
        </p:sp>
        <p:sp>
          <p:nvSpPr>
            <p:cNvPr id="27" name="TextBox 26">
              <a:extLst>
                <a:ext uri="{FF2B5EF4-FFF2-40B4-BE49-F238E27FC236}">
                  <a16:creationId xmlns:a16="http://schemas.microsoft.com/office/drawing/2014/main" id="{76538AF0-471A-18F3-3FE3-5F353E6E7281}"/>
                </a:ext>
              </a:extLst>
            </p:cNvPr>
            <p:cNvSpPr txBox="1"/>
            <p:nvPr/>
          </p:nvSpPr>
          <p:spPr>
            <a:xfrm>
              <a:off x="1440243" y="2374659"/>
              <a:ext cx="429029" cy="202368"/>
            </a:xfrm>
            <a:prstGeom prst="rect">
              <a:avLst/>
            </a:prstGeom>
            <a:noFill/>
            <a:ln w="9525">
              <a:noFill/>
            </a:ln>
          </p:spPr>
          <p:txBody>
            <a:bodyPr wrap="square" rtlCol="0" anchor="ctr">
              <a:spAutoFit/>
            </a:bodyPr>
            <a:lstStyle/>
            <a:p>
              <a:pPr algn="r" defTabSz="685800">
                <a:buClrTx/>
                <a:defRPr/>
              </a:pPr>
              <a:r>
                <a:rPr lang="en-GB" sz="750" dirty="0">
                  <a:solidFill>
                    <a:srgbClr val="333333"/>
                  </a:solidFill>
                  <a:latin typeface="Open Sans"/>
                  <a:ea typeface="+mn-ea"/>
                  <a:cs typeface="+mn-cs"/>
                </a:rPr>
                <a:t>100</a:t>
              </a:r>
              <a:endParaRPr lang="en-US" sz="750" dirty="0">
                <a:solidFill>
                  <a:srgbClr val="333333"/>
                </a:solidFill>
                <a:latin typeface="Open Sans"/>
                <a:ea typeface="+mn-ea"/>
                <a:cs typeface="+mn-cs"/>
              </a:endParaRPr>
            </a:p>
          </p:txBody>
        </p:sp>
        <p:sp>
          <p:nvSpPr>
            <p:cNvPr id="28" name="TextBox 27">
              <a:extLst>
                <a:ext uri="{FF2B5EF4-FFF2-40B4-BE49-F238E27FC236}">
                  <a16:creationId xmlns:a16="http://schemas.microsoft.com/office/drawing/2014/main" id="{7BAEF12F-F759-CC7E-8B03-921B0F21B5E9}"/>
                </a:ext>
              </a:extLst>
            </p:cNvPr>
            <p:cNvSpPr txBox="1"/>
            <p:nvPr/>
          </p:nvSpPr>
          <p:spPr>
            <a:xfrm>
              <a:off x="1477877" y="2762580"/>
              <a:ext cx="391395" cy="202368"/>
            </a:xfrm>
            <a:prstGeom prst="rect">
              <a:avLst/>
            </a:prstGeom>
            <a:noFill/>
            <a:ln w="9525">
              <a:noFill/>
            </a:ln>
          </p:spPr>
          <p:txBody>
            <a:bodyPr wrap="square" rtlCol="0" anchor="ctr">
              <a:spAutoFit/>
            </a:bodyPr>
            <a:lstStyle/>
            <a:p>
              <a:pPr algn="r" defTabSz="685800">
                <a:buClrTx/>
                <a:defRPr/>
              </a:pPr>
              <a:r>
                <a:rPr lang="en-GB" sz="750" dirty="0">
                  <a:solidFill>
                    <a:srgbClr val="333333"/>
                  </a:solidFill>
                  <a:latin typeface="Open Sans"/>
                  <a:ea typeface="+mn-ea"/>
                  <a:cs typeface="+mn-cs"/>
                </a:rPr>
                <a:t>80</a:t>
              </a:r>
              <a:endParaRPr lang="en-US" sz="750" dirty="0">
                <a:solidFill>
                  <a:srgbClr val="333333"/>
                </a:solidFill>
                <a:latin typeface="Open Sans"/>
                <a:ea typeface="+mn-ea"/>
                <a:cs typeface="+mn-cs"/>
              </a:endParaRPr>
            </a:p>
          </p:txBody>
        </p:sp>
        <p:sp>
          <p:nvSpPr>
            <p:cNvPr id="29" name="TextBox 28">
              <a:extLst>
                <a:ext uri="{FF2B5EF4-FFF2-40B4-BE49-F238E27FC236}">
                  <a16:creationId xmlns:a16="http://schemas.microsoft.com/office/drawing/2014/main" id="{EB696D63-CA5C-1467-886D-0A08C7B242F5}"/>
                </a:ext>
              </a:extLst>
            </p:cNvPr>
            <p:cNvSpPr txBox="1"/>
            <p:nvPr/>
          </p:nvSpPr>
          <p:spPr>
            <a:xfrm>
              <a:off x="1477877" y="3158889"/>
              <a:ext cx="391395" cy="202368"/>
            </a:xfrm>
            <a:prstGeom prst="rect">
              <a:avLst/>
            </a:prstGeom>
            <a:noFill/>
            <a:ln w="9525">
              <a:noFill/>
            </a:ln>
          </p:spPr>
          <p:txBody>
            <a:bodyPr wrap="square" rtlCol="0" anchor="ctr">
              <a:spAutoFit/>
            </a:bodyPr>
            <a:lstStyle/>
            <a:p>
              <a:pPr algn="r" defTabSz="685800">
                <a:buClrTx/>
                <a:defRPr/>
              </a:pPr>
              <a:r>
                <a:rPr lang="en-GB" sz="750" dirty="0">
                  <a:solidFill>
                    <a:srgbClr val="333333"/>
                  </a:solidFill>
                  <a:latin typeface="Open Sans"/>
                  <a:ea typeface="+mn-ea"/>
                  <a:cs typeface="+mn-cs"/>
                </a:rPr>
                <a:t>60</a:t>
              </a:r>
              <a:endParaRPr lang="en-US" sz="750" dirty="0">
                <a:solidFill>
                  <a:srgbClr val="333333"/>
                </a:solidFill>
                <a:latin typeface="Open Sans"/>
                <a:ea typeface="+mn-ea"/>
                <a:cs typeface="+mn-cs"/>
              </a:endParaRPr>
            </a:p>
          </p:txBody>
        </p:sp>
        <p:sp>
          <p:nvSpPr>
            <p:cNvPr id="30" name="TextBox 29">
              <a:extLst>
                <a:ext uri="{FF2B5EF4-FFF2-40B4-BE49-F238E27FC236}">
                  <a16:creationId xmlns:a16="http://schemas.microsoft.com/office/drawing/2014/main" id="{71B9E3FE-B394-E762-1FC7-87FDA017A98F}"/>
                </a:ext>
              </a:extLst>
            </p:cNvPr>
            <p:cNvSpPr txBox="1"/>
            <p:nvPr/>
          </p:nvSpPr>
          <p:spPr>
            <a:xfrm>
              <a:off x="1477877" y="3546719"/>
              <a:ext cx="391395" cy="202368"/>
            </a:xfrm>
            <a:prstGeom prst="rect">
              <a:avLst/>
            </a:prstGeom>
            <a:noFill/>
            <a:ln w="9525">
              <a:noFill/>
            </a:ln>
          </p:spPr>
          <p:txBody>
            <a:bodyPr wrap="square" rtlCol="0" anchor="ctr">
              <a:spAutoFit/>
            </a:bodyPr>
            <a:lstStyle/>
            <a:p>
              <a:pPr algn="r" defTabSz="685800">
                <a:buClrTx/>
                <a:defRPr/>
              </a:pPr>
              <a:r>
                <a:rPr lang="en-GB" sz="750" dirty="0">
                  <a:solidFill>
                    <a:srgbClr val="333333"/>
                  </a:solidFill>
                  <a:latin typeface="Open Sans"/>
                  <a:ea typeface="+mn-ea"/>
                  <a:cs typeface="+mn-cs"/>
                </a:rPr>
                <a:t>40</a:t>
              </a:r>
              <a:endParaRPr lang="en-US" sz="750" dirty="0">
                <a:solidFill>
                  <a:srgbClr val="333333"/>
                </a:solidFill>
                <a:latin typeface="Open Sans"/>
                <a:ea typeface="+mn-ea"/>
                <a:cs typeface="+mn-cs"/>
              </a:endParaRPr>
            </a:p>
          </p:txBody>
        </p:sp>
        <p:sp>
          <p:nvSpPr>
            <p:cNvPr id="31" name="TextBox 30">
              <a:extLst>
                <a:ext uri="{FF2B5EF4-FFF2-40B4-BE49-F238E27FC236}">
                  <a16:creationId xmlns:a16="http://schemas.microsoft.com/office/drawing/2014/main" id="{CB7CC105-E5AC-884F-1C02-ADE82C061EA8}"/>
                </a:ext>
              </a:extLst>
            </p:cNvPr>
            <p:cNvSpPr txBox="1"/>
            <p:nvPr/>
          </p:nvSpPr>
          <p:spPr>
            <a:xfrm>
              <a:off x="1477877" y="3937842"/>
              <a:ext cx="391395" cy="202368"/>
            </a:xfrm>
            <a:prstGeom prst="rect">
              <a:avLst/>
            </a:prstGeom>
            <a:noFill/>
            <a:ln w="9525">
              <a:noFill/>
            </a:ln>
          </p:spPr>
          <p:txBody>
            <a:bodyPr wrap="square" rtlCol="0" anchor="ctr">
              <a:spAutoFit/>
            </a:bodyPr>
            <a:lstStyle/>
            <a:p>
              <a:pPr algn="r" defTabSz="685800">
                <a:buClrTx/>
                <a:defRPr/>
              </a:pPr>
              <a:r>
                <a:rPr lang="en-GB" sz="750" dirty="0">
                  <a:solidFill>
                    <a:srgbClr val="333333"/>
                  </a:solidFill>
                  <a:latin typeface="Open Sans"/>
                  <a:ea typeface="+mn-ea"/>
                  <a:cs typeface="+mn-cs"/>
                </a:rPr>
                <a:t>20</a:t>
              </a:r>
              <a:endParaRPr lang="en-US" sz="750" dirty="0">
                <a:solidFill>
                  <a:srgbClr val="333333"/>
                </a:solidFill>
                <a:latin typeface="Open Sans"/>
                <a:ea typeface="+mn-ea"/>
                <a:cs typeface="+mn-cs"/>
              </a:endParaRPr>
            </a:p>
          </p:txBody>
        </p:sp>
        <p:sp>
          <p:nvSpPr>
            <p:cNvPr id="32" name="TextBox 31">
              <a:extLst>
                <a:ext uri="{FF2B5EF4-FFF2-40B4-BE49-F238E27FC236}">
                  <a16:creationId xmlns:a16="http://schemas.microsoft.com/office/drawing/2014/main" id="{0A0E9410-B610-8DC7-9207-7AAFCB47DDBD}"/>
                </a:ext>
              </a:extLst>
            </p:cNvPr>
            <p:cNvSpPr txBox="1"/>
            <p:nvPr/>
          </p:nvSpPr>
          <p:spPr>
            <a:xfrm>
              <a:off x="1477877" y="4323784"/>
              <a:ext cx="391395" cy="202368"/>
            </a:xfrm>
            <a:prstGeom prst="rect">
              <a:avLst/>
            </a:prstGeom>
            <a:noFill/>
            <a:ln w="9525">
              <a:noFill/>
            </a:ln>
          </p:spPr>
          <p:txBody>
            <a:bodyPr wrap="square" rtlCol="0" anchor="ctr">
              <a:spAutoFit/>
            </a:bodyPr>
            <a:lstStyle/>
            <a:p>
              <a:pPr algn="r" defTabSz="685800">
                <a:buClrTx/>
                <a:defRPr/>
              </a:pPr>
              <a:r>
                <a:rPr lang="en-GB" sz="750" dirty="0">
                  <a:solidFill>
                    <a:srgbClr val="333333"/>
                  </a:solidFill>
                  <a:latin typeface="Open Sans"/>
                  <a:ea typeface="+mn-ea"/>
                  <a:cs typeface="+mn-cs"/>
                </a:rPr>
                <a:t>0</a:t>
              </a:r>
              <a:endParaRPr lang="en-US" sz="750" dirty="0">
                <a:solidFill>
                  <a:srgbClr val="333333"/>
                </a:solidFill>
                <a:latin typeface="Open Sans"/>
                <a:ea typeface="+mn-ea"/>
                <a:cs typeface="+mn-cs"/>
              </a:endParaRPr>
            </a:p>
          </p:txBody>
        </p:sp>
        <p:sp>
          <p:nvSpPr>
            <p:cNvPr id="33" name="TextBox 32">
              <a:extLst>
                <a:ext uri="{FF2B5EF4-FFF2-40B4-BE49-F238E27FC236}">
                  <a16:creationId xmlns:a16="http://schemas.microsoft.com/office/drawing/2014/main" id="{2DEC998E-F2DE-2474-9ED9-B269AA59AB6E}"/>
                </a:ext>
              </a:extLst>
            </p:cNvPr>
            <p:cNvSpPr txBox="1"/>
            <p:nvPr/>
          </p:nvSpPr>
          <p:spPr>
            <a:xfrm>
              <a:off x="1800621" y="4481472"/>
              <a:ext cx="168728" cy="112427"/>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0</a:t>
              </a:r>
              <a:endParaRPr lang="en-US" sz="750" dirty="0">
                <a:solidFill>
                  <a:srgbClr val="333333"/>
                </a:solidFill>
                <a:latin typeface="Open Sans"/>
                <a:ea typeface="+mn-ea"/>
                <a:cs typeface="+mn-cs"/>
              </a:endParaRPr>
            </a:p>
          </p:txBody>
        </p:sp>
        <p:sp>
          <p:nvSpPr>
            <p:cNvPr id="34" name="TextBox 33">
              <a:extLst>
                <a:ext uri="{FF2B5EF4-FFF2-40B4-BE49-F238E27FC236}">
                  <a16:creationId xmlns:a16="http://schemas.microsoft.com/office/drawing/2014/main" id="{616B1A75-1335-DB34-64C7-8C3E7207A17A}"/>
                </a:ext>
              </a:extLst>
            </p:cNvPr>
            <p:cNvSpPr txBox="1"/>
            <p:nvPr/>
          </p:nvSpPr>
          <p:spPr>
            <a:xfrm>
              <a:off x="2000703" y="4481472"/>
              <a:ext cx="168728" cy="112427"/>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3</a:t>
              </a:r>
              <a:endParaRPr lang="en-US" sz="750" dirty="0">
                <a:solidFill>
                  <a:srgbClr val="333333"/>
                </a:solidFill>
                <a:latin typeface="Open Sans"/>
                <a:ea typeface="+mn-ea"/>
                <a:cs typeface="+mn-cs"/>
              </a:endParaRPr>
            </a:p>
          </p:txBody>
        </p:sp>
        <p:sp>
          <p:nvSpPr>
            <p:cNvPr id="35" name="TextBox 34">
              <a:extLst>
                <a:ext uri="{FF2B5EF4-FFF2-40B4-BE49-F238E27FC236}">
                  <a16:creationId xmlns:a16="http://schemas.microsoft.com/office/drawing/2014/main" id="{C482AA52-8C80-6586-5CA1-90E1CBB606B6}"/>
                </a:ext>
              </a:extLst>
            </p:cNvPr>
            <p:cNvSpPr txBox="1"/>
            <p:nvPr/>
          </p:nvSpPr>
          <p:spPr>
            <a:xfrm>
              <a:off x="2200785" y="4481472"/>
              <a:ext cx="168728" cy="112427"/>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6</a:t>
              </a:r>
              <a:endParaRPr lang="en-US" sz="750" dirty="0">
                <a:solidFill>
                  <a:srgbClr val="333333"/>
                </a:solidFill>
                <a:latin typeface="Open Sans"/>
                <a:ea typeface="+mn-ea"/>
                <a:cs typeface="+mn-cs"/>
              </a:endParaRPr>
            </a:p>
          </p:txBody>
        </p:sp>
        <p:sp>
          <p:nvSpPr>
            <p:cNvPr id="36" name="TextBox 35">
              <a:extLst>
                <a:ext uri="{FF2B5EF4-FFF2-40B4-BE49-F238E27FC236}">
                  <a16:creationId xmlns:a16="http://schemas.microsoft.com/office/drawing/2014/main" id="{AF2D4553-465C-F18C-4EDF-22CF61BAB8A7}"/>
                </a:ext>
              </a:extLst>
            </p:cNvPr>
            <p:cNvSpPr txBox="1"/>
            <p:nvPr/>
          </p:nvSpPr>
          <p:spPr>
            <a:xfrm>
              <a:off x="2400866" y="4481472"/>
              <a:ext cx="168728" cy="112427"/>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9</a:t>
              </a:r>
              <a:endParaRPr lang="en-US" sz="750" dirty="0">
                <a:solidFill>
                  <a:srgbClr val="333333"/>
                </a:solidFill>
                <a:latin typeface="Open Sans"/>
                <a:ea typeface="+mn-ea"/>
                <a:cs typeface="+mn-cs"/>
              </a:endParaRPr>
            </a:p>
          </p:txBody>
        </p:sp>
        <p:sp>
          <p:nvSpPr>
            <p:cNvPr id="37" name="TextBox 36">
              <a:extLst>
                <a:ext uri="{FF2B5EF4-FFF2-40B4-BE49-F238E27FC236}">
                  <a16:creationId xmlns:a16="http://schemas.microsoft.com/office/drawing/2014/main" id="{E1FF4980-3EB1-BF15-AAC3-D21C00E4C5F1}"/>
                </a:ext>
              </a:extLst>
            </p:cNvPr>
            <p:cNvSpPr txBox="1"/>
            <p:nvPr/>
          </p:nvSpPr>
          <p:spPr>
            <a:xfrm>
              <a:off x="2600946" y="4481472"/>
              <a:ext cx="168728" cy="112427"/>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12</a:t>
              </a:r>
              <a:endParaRPr lang="en-US" sz="750" dirty="0">
                <a:solidFill>
                  <a:srgbClr val="333333"/>
                </a:solidFill>
                <a:latin typeface="Open Sans"/>
                <a:ea typeface="+mn-ea"/>
                <a:cs typeface="+mn-cs"/>
              </a:endParaRPr>
            </a:p>
          </p:txBody>
        </p:sp>
        <p:sp>
          <p:nvSpPr>
            <p:cNvPr id="38" name="TextBox 37">
              <a:extLst>
                <a:ext uri="{FF2B5EF4-FFF2-40B4-BE49-F238E27FC236}">
                  <a16:creationId xmlns:a16="http://schemas.microsoft.com/office/drawing/2014/main" id="{55AC56B9-3F33-081F-956A-23694D9B7706}"/>
                </a:ext>
              </a:extLst>
            </p:cNvPr>
            <p:cNvSpPr txBox="1"/>
            <p:nvPr/>
          </p:nvSpPr>
          <p:spPr>
            <a:xfrm>
              <a:off x="2801029" y="4481472"/>
              <a:ext cx="168728" cy="112427"/>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15</a:t>
              </a:r>
              <a:endParaRPr lang="en-US" sz="750" dirty="0">
                <a:solidFill>
                  <a:srgbClr val="333333"/>
                </a:solidFill>
                <a:latin typeface="Open Sans"/>
                <a:ea typeface="+mn-ea"/>
                <a:cs typeface="+mn-cs"/>
              </a:endParaRPr>
            </a:p>
          </p:txBody>
        </p:sp>
        <p:sp>
          <p:nvSpPr>
            <p:cNvPr id="39" name="TextBox 38">
              <a:extLst>
                <a:ext uri="{FF2B5EF4-FFF2-40B4-BE49-F238E27FC236}">
                  <a16:creationId xmlns:a16="http://schemas.microsoft.com/office/drawing/2014/main" id="{58F244AF-C3C2-9374-F378-938D72FC4430}"/>
                </a:ext>
              </a:extLst>
            </p:cNvPr>
            <p:cNvSpPr txBox="1"/>
            <p:nvPr/>
          </p:nvSpPr>
          <p:spPr>
            <a:xfrm>
              <a:off x="3001110" y="4481472"/>
              <a:ext cx="168728" cy="112427"/>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18</a:t>
              </a:r>
              <a:endParaRPr lang="en-US" sz="750" dirty="0">
                <a:solidFill>
                  <a:srgbClr val="333333"/>
                </a:solidFill>
                <a:latin typeface="Open Sans"/>
                <a:ea typeface="+mn-ea"/>
                <a:cs typeface="+mn-cs"/>
              </a:endParaRPr>
            </a:p>
          </p:txBody>
        </p:sp>
        <p:sp>
          <p:nvSpPr>
            <p:cNvPr id="40" name="TextBox 39">
              <a:extLst>
                <a:ext uri="{FF2B5EF4-FFF2-40B4-BE49-F238E27FC236}">
                  <a16:creationId xmlns:a16="http://schemas.microsoft.com/office/drawing/2014/main" id="{ABBD7E22-B62B-9030-69FC-1BFDDE3DF2CB}"/>
                </a:ext>
              </a:extLst>
            </p:cNvPr>
            <p:cNvSpPr txBox="1"/>
            <p:nvPr/>
          </p:nvSpPr>
          <p:spPr>
            <a:xfrm>
              <a:off x="3201192" y="4481472"/>
              <a:ext cx="168728" cy="112427"/>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21</a:t>
              </a:r>
              <a:endParaRPr lang="en-US" sz="750" dirty="0">
                <a:solidFill>
                  <a:srgbClr val="333333"/>
                </a:solidFill>
                <a:latin typeface="Open Sans"/>
                <a:ea typeface="+mn-ea"/>
                <a:cs typeface="+mn-cs"/>
              </a:endParaRPr>
            </a:p>
          </p:txBody>
        </p:sp>
        <p:sp>
          <p:nvSpPr>
            <p:cNvPr id="41" name="TextBox 40">
              <a:extLst>
                <a:ext uri="{FF2B5EF4-FFF2-40B4-BE49-F238E27FC236}">
                  <a16:creationId xmlns:a16="http://schemas.microsoft.com/office/drawing/2014/main" id="{4EE01D3B-D17A-2ED1-8B78-4907DDC68177}"/>
                </a:ext>
              </a:extLst>
            </p:cNvPr>
            <p:cNvSpPr txBox="1"/>
            <p:nvPr/>
          </p:nvSpPr>
          <p:spPr>
            <a:xfrm>
              <a:off x="3401273" y="4481472"/>
              <a:ext cx="168728" cy="112427"/>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24</a:t>
              </a:r>
              <a:endParaRPr lang="en-US" sz="750" dirty="0">
                <a:solidFill>
                  <a:srgbClr val="333333"/>
                </a:solidFill>
                <a:latin typeface="Open Sans"/>
                <a:ea typeface="+mn-ea"/>
                <a:cs typeface="+mn-cs"/>
              </a:endParaRPr>
            </a:p>
          </p:txBody>
        </p:sp>
        <p:sp>
          <p:nvSpPr>
            <p:cNvPr id="42" name="TextBox 41">
              <a:extLst>
                <a:ext uri="{FF2B5EF4-FFF2-40B4-BE49-F238E27FC236}">
                  <a16:creationId xmlns:a16="http://schemas.microsoft.com/office/drawing/2014/main" id="{01A2644C-7A75-F8B0-E404-4E9A7A8BFAE3}"/>
                </a:ext>
              </a:extLst>
            </p:cNvPr>
            <p:cNvSpPr txBox="1"/>
            <p:nvPr/>
          </p:nvSpPr>
          <p:spPr>
            <a:xfrm>
              <a:off x="3601354" y="4481472"/>
              <a:ext cx="168728" cy="112427"/>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27</a:t>
              </a:r>
              <a:endParaRPr lang="en-US" sz="750" dirty="0">
                <a:solidFill>
                  <a:srgbClr val="333333"/>
                </a:solidFill>
                <a:latin typeface="Open Sans"/>
                <a:ea typeface="+mn-ea"/>
                <a:cs typeface="+mn-cs"/>
              </a:endParaRPr>
            </a:p>
          </p:txBody>
        </p:sp>
        <p:sp>
          <p:nvSpPr>
            <p:cNvPr id="43" name="TextBox 42">
              <a:extLst>
                <a:ext uri="{FF2B5EF4-FFF2-40B4-BE49-F238E27FC236}">
                  <a16:creationId xmlns:a16="http://schemas.microsoft.com/office/drawing/2014/main" id="{0E8181B3-A4F3-2392-2E7F-62F6B66D27AB}"/>
                </a:ext>
              </a:extLst>
            </p:cNvPr>
            <p:cNvSpPr txBox="1"/>
            <p:nvPr/>
          </p:nvSpPr>
          <p:spPr>
            <a:xfrm>
              <a:off x="3801435" y="4481472"/>
              <a:ext cx="168728" cy="112427"/>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30</a:t>
              </a:r>
              <a:endParaRPr lang="en-US" sz="750" dirty="0">
                <a:solidFill>
                  <a:srgbClr val="333333"/>
                </a:solidFill>
                <a:latin typeface="Open Sans"/>
                <a:ea typeface="+mn-ea"/>
                <a:cs typeface="+mn-cs"/>
              </a:endParaRPr>
            </a:p>
          </p:txBody>
        </p:sp>
        <p:sp>
          <p:nvSpPr>
            <p:cNvPr id="44" name="TextBox 43">
              <a:extLst>
                <a:ext uri="{FF2B5EF4-FFF2-40B4-BE49-F238E27FC236}">
                  <a16:creationId xmlns:a16="http://schemas.microsoft.com/office/drawing/2014/main" id="{0C591871-5E29-0D15-0975-DB59777CFC2F}"/>
                </a:ext>
              </a:extLst>
            </p:cNvPr>
            <p:cNvSpPr txBox="1"/>
            <p:nvPr/>
          </p:nvSpPr>
          <p:spPr>
            <a:xfrm>
              <a:off x="4001517" y="4481472"/>
              <a:ext cx="168728" cy="112427"/>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33</a:t>
              </a:r>
              <a:endParaRPr lang="en-US" sz="750" dirty="0">
                <a:solidFill>
                  <a:srgbClr val="333333"/>
                </a:solidFill>
                <a:latin typeface="Open Sans"/>
                <a:ea typeface="+mn-ea"/>
                <a:cs typeface="+mn-cs"/>
              </a:endParaRPr>
            </a:p>
          </p:txBody>
        </p:sp>
        <p:sp>
          <p:nvSpPr>
            <p:cNvPr id="45" name="TextBox 44">
              <a:extLst>
                <a:ext uri="{FF2B5EF4-FFF2-40B4-BE49-F238E27FC236}">
                  <a16:creationId xmlns:a16="http://schemas.microsoft.com/office/drawing/2014/main" id="{DA987219-69E6-0C07-95A4-FF7DCC893279}"/>
                </a:ext>
              </a:extLst>
            </p:cNvPr>
            <p:cNvSpPr txBox="1"/>
            <p:nvPr/>
          </p:nvSpPr>
          <p:spPr>
            <a:xfrm>
              <a:off x="4201598" y="4481472"/>
              <a:ext cx="168728" cy="112427"/>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36</a:t>
              </a:r>
              <a:endParaRPr lang="en-US" sz="750" dirty="0">
                <a:solidFill>
                  <a:srgbClr val="333333"/>
                </a:solidFill>
                <a:latin typeface="Open Sans"/>
                <a:ea typeface="+mn-ea"/>
                <a:cs typeface="+mn-cs"/>
              </a:endParaRPr>
            </a:p>
          </p:txBody>
        </p:sp>
        <p:sp>
          <p:nvSpPr>
            <p:cNvPr id="46" name="TextBox 45">
              <a:extLst>
                <a:ext uri="{FF2B5EF4-FFF2-40B4-BE49-F238E27FC236}">
                  <a16:creationId xmlns:a16="http://schemas.microsoft.com/office/drawing/2014/main" id="{1D25CE3D-398B-14EA-97EF-E4C6728ABA84}"/>
                </a:ext>
              </a:extLst>
            </p:cNvPr>
            <p:cNvSpPr txBox="1"/>
            <p:nvPr/>
          </p:nvSpPr>
          <p:spPr>
            <a:xfrm>
              <a:off x="4401680" y="4481472"/>
              <a:ext cx="168728" cy="112427"/>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39</a:t>
              </a:r>
              <a:endParaRPr lang="en-US" sz="750" dirty="0">
                <a:solidFill>
                  <a:srgbClr val="333333"/>
                </a:solidFill>
                <a:latin typeface="Open Sans"/>
                <a:ea typeface="+mn-ea"/>
                <a:cs typeface="+mn-cs"/>
              </a:endParaRPr>
            </a:p>
          </p:txBody>
        </p:sp>
        <p:sp>
          <p:nvSpPr>
            <p:cNvPr id="47" name="TextBox 46">
              <a:extLst>
                <a:ext uri="{FF2B5EF4-FFF2-40B4-BE49-F238E27FC236}">
                  <a16:creationId xmlns:a16="http://schemas.microsoft.com/office/drawing/2014/main" id="{6D3C22A5-57B3-CB75-E57E-BA49024F0BA0}"/>
                </a:ext>
              </a:extLst>
            </p:cNvPr>
            <p:cNvSpPr txBox="1"/>
            <p:nvPr/>
          </p:nvSpPr>
          <p:spPr>
            <a:xfrm>
              <a:off x="4601760" y="4481472"/>
              <a:ext cx="168728" cy="112427"/>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42</a:t>
              </a:r>
              <a:endParaRPr lang="en-US" sz="750" dirty="0">
                <a:solidFill>
                  <a:srgbClr val="333333"/>
                </a:solidFill>
                <a:latin typeface="Open Sans"/>
                <a:ea typeface="+mn-ea"/>
                <a:cs typeface="+mn-cs"/>
              </a:endParaRPr>
            </a:p>
          </p:txBody>
        </p:sp>
        <p:sp>
          <p:nvSpPr>
            <p:cNvPr id="48" name="TextBox 47">
              <a:extLst>
                <a:ext uri="{FF2B5EF4-FFF2-40B4-BE49-F238E27FC236}">
                  <a16:creationId xmlns:a16="http://schemas.microsoft.com/office/drawing/2014/main" id="{32D48B4C-8C62-0291-D842-B8955DF6CC08}"/>
                </a:ext>
              </a:extLst>
            </p:cNvPr>
            <p:cNvSpPr txBox="1"/>
            <p:nvPr/>
          </p:nvSpPr>
          <p:spPr>
            <a:xfrm>
              <a:off x="4801842" y="4481472"/>
              <a:ext cx="168728" cy="112427"/>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45</a:t>
              </a:r>
              <a:endParaRPr lang="en-US" sz="750" dirty="0">
                <a:solidFill>
                  <a:srgbClr val="333333"/>
                </a:solidFill>
                <a:latin typeface="Open Sans"/>
                <a:ea typeface="+mn-ea"/>
                <a:cs typeface="+mn-cs"/>
              </a:endParaRPr>
            </a:p>
          </p:txBody>
        </p:sp>
        <p:sp>
          <p:nvSpPr>
            <p:cNvPr id="49" name="TextBox 48">
              <a:extLst>
                <a:ext uri="{FF2B5EF4-FFF2-40B4-BE49-F238E27FC236}">
                  <a16:creationId xmlns:a16="http://schemas.microsoft.com/office/drawing/2014/main" id="{099BDE24-0146-DC0E-7B81-7B301F80CD3E}"/>
                </a:ext>
              </a:extLst>
            </p:cNvPr>
            <p:cNvSpPr txBox="1"/>
            <p:nvPr/>
          </p:nvSpPr>
          <p:spPr>
            <a:xfrm>
              <a:off x="5001924" y="4481472"/>
              <a:ext cx="168728" cy="112427"/>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48</a:t>
              </a:r>
              <a:endParaRPr lang="en-US" sz="750" dirty="0">
                <a:solidFill>
                  <a:srgbClr val="333333"/>
                </a:solidFill>
                <a:latin typeface="Open Sans"/>
                <a:ea typeface="+mn-ea"/>
                <a:cs typeface="+mn-cs"/>
              </a:endParaRPr>
            </a:p>
          </p:txBody>
        </p:sp>
        <p:sp>
          <p:nvSpPr>
            <p:cNvPr id="50" name="TextBox 49">
              <a:extLst>
                <a:ext uri="{FF2B5EF4-FFF2-40B4-BE49-F238E27FC236}">
                  <a16:creationId xmlns:a16="http://schemas.microsoft.com/office/drawing/2014/main" id="{2697EC06-F56B-9F83-1966-B47DFAB4ED09}"/>
                </a:ext>
              </a:extLst>
            </p:cNvPr>
            <p:cNvSpPr txBox="1"/>
            <p:nvPr/>
          </p:nvSpPr>
          <p:spPr>
            <a:xfrm>
              <a:off x="5202009" y="4481472"/>
              <a:ext cx="168728" cy="112427"/>
            </a:xfrm>
            <a:prstGeom prst="rect">
              <a:avLst/>
            </a:prstGeom>
            <a:solidFill>
              <a:srgbClr val="FFFFFF"/>
            </a:solidFill>
            <a:ln w="9525">
              <a:noFill/>
            </a:ln>
          </p:spPr>
          <p:txBody>
            <a:bodyPr wrap="square" lIns="0" tIns="0" rIns="0" bIns="0" rtlCol="0">
              <a:spAutoFit/>
            </a:bodyPr>
            <a:lstStyle/>
            <a:p>
              <a:pPr algn="ctr" defTabSz="685800">
                <a:buClrTx/>
                <a:defRPr/>
              </a:pPr>
              <a:r>
                <a:rPr lang="en-GB" sz="750" dirty="0">
                  <a:solidFill>
                    <a:srgbClr val="333333"/>
                  </a:solidFill>
                  <a:latin typeface="Open Sans"/>
                  <a:ea typeface="+mn-ea"/>
                  <a:cs typeface="+mn-cs"/>
                </a:rPr>
                <a:t>51</a:t>
              </a:r>
              <a:endParaRPr lang="en-US" sz="750" dirty="0">
                <a:solidFill>
                  <a:srgbClr val="333333"/>
                </a:solidFill>
                <a:latin typeface="Open Sans"/>
                <a:ea typeface="+mn-ea"/>
                <a:cs typeface="+mn-cs"/>
              </a:endParaRPr>
            </a:p>
          </p:txBody>
        </p:sp>
        <p:grpSp>
          <p:nvGrpSpPr>
            <p:cNvPr id="51" name="Group 50">
              <a:extLst>
                <a:ext uri="{FF2B5EF4-FFF2-40B4-BE49-F238E27FC236}">
                  <a16:creationId xmlns:a16="http://schemas.microsoft.com/office/drawing/2014/main" id="{1F8556F5-83A1-9A0B-1730-65EBF8941696}"/>
                </a:ext>
              </a:extLst>
            </p:cNvPr>
            <p:cNvGrpSpPr/>
            <p:nvPr/>
          </p:nvGrpSpPr>
          <p:grpSpPr>
            <a:xfrm>
              <a:off x="1838504" y="2475843"/>
              <a:ext cx="3448595" cy="1991311"/>
              <a:chOff x="2003045" y="1734425"/>
              <a:chExt cx="5341888" cy="3084551"/>
            </a:xfrm>
          </p:grpSpPr>
          <p:cxnSp>
            <p:nvCxnSpPr>
              <p:cNvPr id="52" name="Straight Connector 51">
                <a:extLst>
                  <a:ext uri="{FF2B5EF4-FFF2-40B4-BE49-F238E27FC236}">
                    <a16:creationId xmlns:a16="http://schemas.microsoft.com/office/drawing/2014/main" id="{A9321CA5-5219-F67E-4790-60614E0AEC24}"/>
                  </a:ext>
                </a:extLst>
              </p:cNvPr>
              <p:cNvCxnSpPr>
                <a:cxnSpLocks/>
              </p:cNvCxnSpPr>
              <p:nvPr/>
            </p:nvCxnSpPr>
            <p:spPr>
              <a:xfrm>
                <a:off x="2074326" y="1734425"/>
                <a:ext cx="0" cy="3012200"/>
              </a:xfrm>
              <a:prstGeom prst="line">
                <a:avLst/>
              </a:prstGeom>
              <a:noFill/>
              <a:ln w="9525" cap="sq" cmpd="sng" algn="ctr">
                <a:solidFill>
                  <a:srgbClr val="333333"/>
                </a:solidFill>
                <a:prstDash val="solid"/>
                <a:miter lim="800000"/>
              </a:ln>
              <a:effectLst/>
            </p:spPr>
          </p:cxnSp>
          <p:cxnSp>
            <p:nvCxnSpPr>
              <p:cNvPr id="53" name="Straight Connector 52">
                <a:extLst>
                  <a:ext uri="{FF2B5EF4-FFF2-40B4-BE49-F238E27FC236}">
                    <a16:creationId xmlns:a16="http://schemas.microsoft.com/office/drawing/2014/main" id="{D2E1E752-F4C3-518F-EE7C-9DD850796490}"/>
                  </a:ext>
                </a:extLst>
              </p:cNvPr>
              <p:cNvCxnSpPr>
                <a:cxnSpLocks/>
              </p:cNvCxnSpPr>
              <p:nvPr/>
            </p:nvCxnSpPr>
            <p:spPr>
              <a:xfrm flipH="1" flipV="1">
                <a:off x="2003045" y="4744944"/>
                <a:ext cx="72000" cy="1351"/>
              </a:xfrm>
              <a:prstGeom prst="line">
                <a:avLst/>
              </a:prstGeom>
              <a:noFill/>
              <a:ln w="9525" cap="sq" cmpd="sng" algn="ctr">
                <a:solidFill>
                  <a:srgbClr val="333333"/>
                </a:solidFill>
                <a:prstDash val="solid"/>
                <a:miter lim="800000"/>
              </a:ln>
              <a:effectLst/>
            </p:spPr>
          </p:cxnSp>
          <p:cxnSp>
            <p:nvCxnSpPr>
              <p:cNvPr id="54" name="Straight Connector 53">
                <a:extLst>
                  <a:ext uri="{FF2B5EF4-FFF2-40B4-BE49-F238E27FC236}">
                    <a16:creationId xmlns:a16="http://schemas.microsoft.com/office/drawing/2014/main" id="{37A38C25-7484-9229-E73E-724CBAFB71D1}"/>
                  </a:ext>
                </a:extLst>
              </p:cNvPr>
              <p:cNvCxnSpPr>
                <a:cxnSpLocks/>
              </p:cNvCxnSpPr>
              <p:nvPr/>
            </p:nvCxnSpPr>
            <p:spPr>
              <a:xfrm flipH="1" flipV="1">
                <a:off x="2003045" y="4144221"/>
                <a:ext cx="72000" cy="0"/>
              </a:xfrm>
              <a:prstGeom prst="line">
                <a:avLst/>
              </a:prstGeom>
              <a:noFill/>
              <a:ln w="9525" cap="sq" cmpd="sng" algn="ctr">
                <a:solidFill>
                  <a:srgbClr val="333333"/>
                </a:solidFill>
                <a:prstDash val="solid"/>
                <a:miter lim="800000"/>
              </a:ln>
              <a:effectLst/>
            </p:spPr>
          </p:cxnSp>
          <p:cxnSp>
            <p:nvCxnSpPr>
              <p:cNvPr id="55" name="Straight Connector 54">
                <a:extLst>
                  <a:ext uri="{FF2B5EF4-FFF2-40B4-BE49-F238E27FC236}">
                    <a16:creationId xmlns:a16="http://schemas.microsoft.com/office/drawing/2014/main" id="{ABD0B1C5-7D24-2C9F-6980-A557A9731DEF}"/>
                  </a:ext>
                </a:extLst>
              </p:cNvPr>
              <p:cNvCxnSpPr>
                <a:cxnSpLocks/>
              </p:cNvCxnSpPr>
              <p:nvPr/>
            </p:nvCxnSpPr>
            <p:spPr>
              <a:xfrm flipH="1" flipV="1">
                <a:off x="2003045" y="3541993"/>
                <a:ext cx="72000" cy="0"/>
              </a:xfrm>
              <a:prstGeom prst="line">
                <a:avLst/>
              </a:prstGeom>
              <a:noFill/>
              <a:ln w="9525" cap="sq" cmpd="sng" algn="ctr">
                <a:solidFill>
                  <a:srgbClr val="333333"/>
                </a:solidFill>
                <a:prstDash val="solid"/>
                <a:miter lim="800000"/>
              </a:ln>
              <a:effectLst/>
            </p:spPr>
          </p:cxnSp>
          <p:cxnSp>
            <p:nvCxnSpPr>
              <p:cNvPr id="56" name="Straight Connector 55">
                <a:extLst>
                  <a:ext uri="{FF2B5EF4-FFF2-40B4-BE49-F238E27FC236}">
                    <a16:creationId xmlns:a16="http://schemas.microsoft.com/office/drawing/2014/main" id="{03FB652E-1B22-F9C0-A6DE-9C41C1C994DA}"/>
                  </a:ext>
                </a:extLst>
              </p:cNvPr>
              <p:cNvCxnSpPr>
                <a:cxnSpLocks/>
              </p:cNvCxnSpPr>
              <p:nvPr/>
            </p:nvCxnSpPr>
            <p:spPr>
              <a:xfrm flipH="1" flipV="1">
                <a:off x="2003045" y="2940492"/>
                <a:ext cx="72000" cy="0"/>
              </a:xfrm>
              <a:prstGeom prst="line">
                <a:avLst/>
              </a:prstGeom>
              <a:noFill/>
              <a:ln w="9525" cap="sq" cmpd="sng" algn="ctr">
                <a:solidFill>
                  <a:srgbClr val="333333"/>
                </a:solidFill>
                <a:prstDash val="solid"/>
                <a:miter lim="800000"/>
              </a:ln>
              <a:effectLst/>
            </p:spPr>
          </p:cxnSp>
          <p:cxnSp>
            <p:nvCxnSpPr>
              <p:cNvPr id="57" name="Straight Connector 56">
                <a:extLst>
                  <a:ext uri="{FF2B5EF4-FFF2-40B4-BE49-F238E27FC236}">
                    <a16:creationId xmlns:a16="http://schemas.microsoft.com/office/drawing/2014/main" id="{A7A09588-AED6-C5CB-C927-926F9E957352}"/>
                  </a:ext>
                </a:extLst>
              </p:cNvPr>
              <p:cNvCxnSpPr>
                <a:cxnSpLocks/>
              </p:cNvCxnSpPr>
              <p:nvPr/>
            </p:nvCxnSpPr>
            <p:spPr>
              <a:xfrm flipH="1" flipV="1">
                <a:off x="2003045" y="2337076"/>
                <a:ext cx="72000" cy="0"/>
              </a:xfrm>
              <a:prstGeom prst="line">
                <a:avLst/>
              </a:prstGeom>
              <a:noFill/>
              <a:ln w="9525" cap="sq" cmpd="sng" algn="ctr">
                <a:solidFill>
                  <a:srgbClr val="333333"/>
                </a:solidFill>
                <a:prstDash val="solid"/>
                <a:miter lim="800000"/>
              </a:ln>
              <a:effectLst/>
            </p:spPr>
          </p:cxnSp>
          <p:cxnSp>
            <p:nvCxnSpPr>
              <p:cNvPr id="58" name="Straight Connector 57">
                <a:extLst>
                  <a:ext uri="{FF2B5EF4-FFF2-40B4-BE49-F238E27FC236}">
                    <a16:creationId xmlns:a16="http://schemas.microsoft.com/office/drawing/2014/main" id="{ECB1329F-5609-811A-3A86-719376055F48}"/>
                  </a:ext>
                </a:extLst>
              </p:cNvPr>
              <p:cNvCxnSpPr>
                <a:cxnSpLocks/>
              </p:cNvCxnSpPr>
              <p:nvPr/>
            </p:nvCxnSpPr>
            <p:spPr>
              <a:xfrm flipH="1" flipV="1">
                <a:off x="2003045" y="1734425"/>
                <a:ext cx="72000" cy="0"/>
              </a:xfrm>
              <a:prstGeom prst="line">
                <a:avLst/>
              </a:prstGeom>
              <a:noFill/>
              <a:ln w="9525" cap="sq" cmpd="sng" algn="ctr">
                <a:solidFill>
                  <a:srgbClr val="333333"/>
                </a:solidFill>
                <a:prstDash val="solid"/>
                <a:miter lim="800000"/>
              </a:ln>
              <a:effectLst/>
            </p:spPr>
          </p:cxnSp>
          <p:cxnSp>
            <p:nvCxnSpPr>
              <p:cNvPr id="59" name="Straight Connector 58">
                <a:extLst>
                  <a:ext uri="{FF2B5EF4-FFF2-40B4-BE49-F238E27FC236}">
                    <a16:creationId xmlns:a16="http://schemas.microsoft.com/office/drawing/2014/main" id="{B3BF1691-2879-C831-CC71-815C89300CD5}"/>
                  </a:ext>
                </a:extLst>
              </p:cNvPr>
              <p:cNvCxnSpPr>
                <a:cxnSpLocks/>
              </p:cNvCxnSpPr>
              <p:nvPr/>
            </p:nvCxnSpPr>
            <p:spPr>
              <a:xfrm flipH="1">
                <a:off x="2077747" y="4745620"/>
                <a:ext cx="5267186" cy="0"/>
              </a:xfrm>
              <a:prstGeom prst="line">
                <a:avLst/>
              </a:prstGeom>
              <a:noFill/>
              <a:ln w="9525" cap="sq" cmpd="sng" algn="ctr">
                <a:solidFill>
                  <a:srgbClr val="333333"/>
                </a:solidFill>
                <a:prstDash val="solid"/>
                <a:miter lim="800000"/>
              </a:ln>
              <a:effectLst/>
            </p:spPr>
          </p:cxnSp>
          <p:cxnSp>
            <p:nvCxnSpPr>
              <p:cNvPr id="60" name="Straight Connector 59">
                <a:extLst>
                  <a:ext uri="{FF2B5EF4-FFF2-40B4-BE49-F238E27FC236}">
                    <a16:creationId xmlns:a16="http://schemas.microsoft.com/office/drawing/2014/main" id="{926B3F50-66B4-A117-B912-715EA32B841A}"/>
                  </a:ext>
                </a:extLst>
              </p:cNvPr>
              <p:cNvCxnSpPr>
                <a:cxnSpLocks/>
              </p:cNvCxnSpPr>
              <p:nvPr/>
            </p:nvCxnSpPr>
            <p:spPr>
              <a:xfrm>
                <a:off x="2074326" y="4746976"/>
                <a:ext cx="0" cy="72000"/>
              </a:xfrm>
              <a:prstGeom prst="line">
                <a:avLst/>
              </a:prstGeom>
              <a:noFill/>
              <a:ln w="9525" cap="sq" cmpd="sng" algn="ctr">
                <a:solidFill>
                  <a:srgbClr val="333333"/>
                </a:solidFill>
                <a:prstDash val="solid"/>
                <a:miter lim="800000"/>
              </a:ln>
              <a:effectLst/>
            </p:spPr>
          </p:cxnSp>
          <p:cxnSp>
            <p:nvCxnSpPr>
              <p:cNvPr id="61" name="Straight Connector 60">
                <a:extLst>
                  <a:ext uri="{FF2B5EF4-FFF2-40B4-BE49-F238E27FC236}">
                    <a16:creationId xmlns:a16="http://schemas.microsoft.com/office/drawing/2014/main" id="{7D9DCD81-B3F8-CEDF-3C81-E817DE030E9B}"/>
                  </a:ext>
                </a:extLst>
              </p:cNvPr>
              <p:cNvCxnSpPr>
                <a:cxnSpLocks/>
              </p:cNvCxnSpPr>
              <p:nvPr/>
            </p:nvCxnSpPr>
            <p:spPr>
              <a:xfrm>
                <a:off x="2384972" y="4746976"/>
                <a:ext cx="0" cy="72000"/>
              </a:xfrm>
              <a:prstGeom prst="line">
                <a:avLst/>
              </a:prstGeom>
              <a:noFill/>
              <a:ln w="9525" cap="sq" cmpd="sng" algn="ctr">
                <a:solidFill>
                  <a:srgbClr val="333333"/>
                </a:solidFill>
                <a:prstDash val="solid"/>
                <a:miter lim="800000"/>
              </a:ln>
              <a:effectLst/>
            </p:spPr>
          </p:cxnSp>
          <p:cxnSp>
            <p:nvCxnSpPr>
              <p:cNvPr id="62" name="Straight Connector 61">
                <a:extLst>
                  <a:ext uri="{FF2B5EF4-FFF2-40B4-BE49-F238E27FC236}">
                    <a16:creationId xmlns:a16="http://schemas.microsoft.com/office/drawing/2014/main" id="{2254B579-9005-F4BE-4D34-60937D7B8C11}"/>
                  </a:ext>
                </a:extLst>
              </p:cNvPr>
              <p:cNvCxnSpPr>
                <a:cxnSpLocks/>
              </p:cNvCxnSpPr>
              <p:nvPr/>
            </p:nvCxnSpPr>
            <p:spPr>
              <a:xfrm>
                <a:off x="2694899" y="4746976"/>
                <a:ext cx="0" cy="72000"/>
              </a:xfrm>
              <a:prstGeom prst="line">
                <a:avLst/>
              </a:prstGeom>
              <a:noFill/>
              <a:ln w="9525" cap="sq" cmpd="sng" algn="ctr">
                <a:solidFill>
                  <a:srgbClr val="333333"/>
                </a:solidFill>
                <a:prstDash val="solid"/>
                <a:miter lim="800000"/>
              </a:ln>
              <a:effectLst/>
            </p:spPr>
          </p:cxnSp>
          <p:cxnSp>
            <p:nvCxnSpPr>
              <p:cNvPr id="63" name="Straight Connector 62">
                <a:extLst>
                  <a:ext uri="{FF2B5EF4-FFF2-40B4-BE49-F238E27FC236}">
                    <a16:creationId xmlns:a16="http://schemas.microsoft.com/office/drawing/2014/main" id="{A8D20846-897C-63D3-84B9-47DD8CE60A44}"/>
                  </a:ext>
                </a:extLst>
              </p:cNvPr>
              <p:cNvCxnSpPr>
                <a:cxnSpLocks/>
              </p:cNvCxnSpPr>
              <p:nvPr/>
            </p:nvCxnSpPr>
            <p:spPr>
              <a:xfrm>
                <a:off x="3009487" y="4746976"/>
                <a:ext cx="0" cy="72000"/>
              </a:xfrm>
              <a:prstGeom prst="line">
                <a:avLst/>
              </a:prstGeom>
              <a:noFill/>
              <a:ln w="9525" cap="sq" cmpd="sng" algn="ctr">
                <a:solidFill>
                  <a:srgbClr val="333333"/>
                </a:solidFill>
                <a:prstDash val="solid"/>
                <a:miter lim="800000"/>
              </a:ln>
              <a:effectLst/>
            </p:spPr>
          </p:cxnSp>
          <p:cxnSp>
            <p:nvCxnSpPr>
              <p:cNvPr id="64" name="Straight Connector 63">
                <a:extLst>
                  <a:ext uri="{FF2B5EF4-FFF2-40B4-BE49-F238E27FC236}">
                    <a16:creationId xmlns:a16="http://schemas.microsoft.com/office/drawing/2014/main" id="{FAFDA524-0D83-61B5-989D-18CEF4BE58CD}"/>
                  </a:ext>
                </a:extLst>
              </p:cNvPr>
              <p:cNvCxnSpPr>
                <a:cxnSpLocks/>
              </p:cNvCxnSpPr>
              <p:nvPr/>
            </p:nvCxnSpPr>
            <p:spPr>
              <a:xfrm>
                <a:off x="3306946" y="4746976"/>
                <a:ext cx="0" cy="72000"/>
              </a:xfrm>
              <a:prstGeom prst="line">
                <a:avLst/>
              </a:prstGeom>
              <a:noFill/>
              <a:ln w="9525" cap="sq" cmpd="sng" algn="ctr">
                <a:solidFill>
                  <a:srgbClr val="333333"/>
                </a:solidFill>
                <a:prstDash val="solid"/>
                <a:miter lim="800000"/>
              </a:ln>
              <a:effectLst/>
            </p:spPr>
          </p:cxnSp>
          <p:cxnSp>
            <p:nvCxnSpPr>
              <p:cNvPr id="65" name="Straight Connector 64">
                <a:extLst>
                  <a:ext uri="{FF2B5EF4-FFF2-40B4-BE49-F238E27FC236}">
                    <a16:creationId xmlns:a16="http://schemas.microsoft.com/office/drawing/2014/main" id="{7945C06E-4232-388F-CCF5-3597BD44FC0E}"/>
                  </a:ext>
                </a:extLst>
              </p:cNvPr>
              <p:cNvCxnSpPr>
                <a:cxnSpLocks/>
              </p:cNvCxnSpPr>
              <p:nvPr/>
            </p:nvCxnSpPr>
            <p:spPr>
              <a:xfrm>
                <a:off x="3615737" y="4746976"/>
                <a:ext cx="0" cy="72000"/>
              </a:xfrm>
              <a:prstGeom prst="line">
                <a:avLst/>
              </a:prstGeom>
              <a:noFill/>
              <a:ln w="9525" cap="sq" cmpd="sng" algn="ctr">
                <a:solidFill>
                  <a:srgbClr val="333333"/>
                </a:solidFill>
                <a:prstDash val="solid"/>
                <a:miter lim="800000"/>
              </a:ln>
              <a:effectLst/>
            </p:spPr>
          </p:cxnSp>
          <p:cxnSp>
            <p:nvCxnSpPr>
              <p:cNvPr id="66" name="Straight Connector 65">
                <a:extLst>
                  <a:ext uri="{FF2B5EF4-FFF2-40B4-BE49-F238E27FC236}">
                    <a16:creationId xmlns:a16="http://schemas.microsoft.com/office/drawing/2014/main" id="{726EA7E8-29E5-D968-DFB8-457F285DDE74}"/>
                  </a:ext>
                </a:extLst>
              </p:cNvPr>
              <p:cNvCxnSpPr>
                <a:cxnSpLocks/>
              </p:cNvCxnSpPr>
              <p:nvPr/>
            </p:nvCxnSpPr>
            <p:spPr>
              <a:xfrm>
                <a:off x="3934607" y="4746976"/>
                <a:ext cx="0" cy="72000"/>
              </a:xfrm>
              <a:prstGeom prst="line">
                <a:avLst/>
              </a:prstGeom>
              <a:noFill/>
              <a:ln w="9525" cap="sq" cmpd="sng" algn="ctr">
                <a:solidFill>
                  <a:srgbClr val="333333"/>
                </a:solidFill>
                <a:prstDash val="solid"/>
                <a:miter lim="800000"/>
              </a:ln>
              <a:effectLst/>
            </p:spPr>
          </p:cxnSp>
          <p:cxnSp>
            <p:nvCxnSpPr>
              <p:cNvPr id="67" name="Straight Connector 66">
                <a:extLst>
                  <a:ext uri="{FF2B5EF4-FFF2-40B4-BE49-F238E27FC236}">
                    <a16:creationId xmlns:a16="http://schemas.microsoft.com/office/drawing/2014/main" id="{AEA5484B-1D35-FD91-81CE-A00CCC1287C9}"/>
                  </a:ext>
                </a:extLst>
              </p:cNvPr>
              <p:cNvCxnSpPr>
                <a:cxnSpLocks/>
              </p:cNvCxnSpPr>
              <p:nvPr/>
            </p:nvCxnSpPr>
            <p:spPr>
              <a:xfrm>
                <a:off x="4243307" y="4746976"/>
                <a:ext cx="0" cy="72000"/>
              </a:xfrm>
              <a:prstGeom prst="line">
                <a:avLst/>
              </a:prstGeom>
              <a:noFill/>
              <a:ln w="9525" cap="sq" cmpd="sng" algn="ctr">
                <a:solidFill>
                  <a:srgbClr val="333333"/>
                </a:solidFill>
                <a:prstDash val="solid"/>
                <a:miter lim="800000"/>
              </a:ln>
              <a:effectLst/>
            </p:spPr>
          </p:cxnSp>
          <p:cxnSp>
            <p:nvCxnSpPr>
              <p:cNvPr id="68" name="Straight Connector 67">
                <a:extLst>
                  <a:ext uri="{FF2B5EF4-FFF2-40B4-BE49-F238E27FC236}">
                    <a16:creationId xmlns:a16="http://schemas.microsoft.com/office/drawing/2014/main" id="{367A5D38-5931-29D0-8803-8D19F4AFC3EC}"/>
                  </a:ext>
                </a:extLst>
              </p:cNvPr>
              <p:cNvCxnSpPr>
                <a:cxnSpLocks/>
              </p:cNvCxnSpPr>
              <p:nvPr/>
            </p:nvCxnSpPr>
            <p:spPr>
              <a:xfrm>
                <a:off x="4554461" y="4746976"/>
                <a:ext cx="0" cy="72000"/>
              </a:xfrm>
              <a:prstGeom prst="line">
                <a:avLst/>
              </a:prstGeom>
              <a:noFill/>
              <a:ln w="9525" cap="sq" cmpd="sng" algn="ctr">
                <a:solidFill>
                  <a:srgbClr val="333333"/>
                </a:solidFill>
                <a:prstDash val="solid"/>
                <a:miter lim="800000"/>
              </a:ln>
              <a:effectLst/>
            </p:spPr>
          </p:cxnSp>
          <p:cxnSp>
            <p:nvCxnSpPr>
              <p:cNvPr id="69" name="Straight Connector 68">
                <a:extLst>
                  <a:ext uri="{FF2B5EF4-FFF2-40B4-BE49-F238E27FC236}">
                    <a16:creationId xmlns:a16="http://schemas.microsoft.com/office/drawing/2014/main" id="{F4B4FD88-F44D-A44D-D36A-C0DEF809EDDD}"/>
                  </a:ext>
                </a:extLst>
              </p:cNvPr>
              <p:cNvCxnSpPr>
                <a:cxnSpLocks/>
              </p:cNvCxnSpPr>
              <p:nvPr/>
            </p:nvCxnSpPr>
            <p:spPr>
              <a:xfrm>
                <a:off x="4864387" y="4746976"/>
                <a:ext cx="0" cy="72000"/>
              </a:xfrm>
              <a:prstGeom prst="line">
                <a:avLst/>
              </a:prstGeom>
              <a:noFill/>
              <a:ln w="9525" cap="sq" cmpd="sng" algn="ctr">
                <a:solidFill>
                  <a:srgbClr val="333333"/>
                </a:solidFill>
                <a:prstDash val="solid"/>
                <a:miter lim="800000"/>
              </a:ln>
              <a:effectLst/>
            </p:spPr>
          </p:cxnSp>
          <p:cxnSp>
            <p:nvCxnSpPr>
              <p:cNvPr id="70" name="Straight Connector 69">
                <a:extLst>
                  <a:ext uri="{FF2B5EF4-FFF2-40B4-BE49-F238E27FC236}">
                    <a16:creationId xmlns:a16="http://schemas.microsoft.com/office/drawing/2014/main" id="{FDE3C418-2BAB-DE3B-7500-45488AE8AC02}"/>
                  </a:ext>
                </a:extLst>
              </p:cNvPr>
              <p:cNvCxnSpPr>
                <a:cxnSpLocks/>
              </p:cNvCxnSpPr>
              <p:nvPr/>
            </p:nvCxnSpPr>
            <p:spPr>
              <a:xfrm>
                <a:off x="5174314" y="4746976"/>
                <a:ext cx="0" cy="72000"/>
              </a:xfrm>
              <a:prstGeom prst="line">
                <a:avLst/>
              </a:prstGeom>
              <a:noFill/>
              <a:ln w="9525" cap="sq" cmpd="sng" algn="ctr">
                <a:solidFill>
                  <a:srgbClr val="333333"/>
                </a:solidFill>
                <a:prstDash val="solid"/>
                <a:miter lim="800000"/>
              </a:ln>
              <a:effectLst/>
            </p:spPr>
          </p:cxnSp>
          <p:cxnSp>
            <p:nvCxnSpPr>
              <p:cNvPr id="71" name="Straight Connector 70">
                <a:extLst>
                  <a:ext uri="{FF2B5EF4-FFF2-40B4-BE49-F238E27FC236}">
                    <a16:creationId xmlns:a16="http://schemas.microsoft.com/office/drawing/2014/main" id="{84681F5F-DE7D-D865-70B2-81B6EBE5793E}"/>
                  </a:ext>
                </a:extLst>
              </p:cNvPr>
              <p:cNvCxnSpPr>
                <a:cxnSpLocks/>
              </p:cNvCxnSpPr>
              <p:nvPr/>
            </p:nvCxnSpPr>
            <p:spPr>
              <a:xfrm>
                <a:off x="5484241" y="4746976"/>
                <a:ext cx="0" cy="72000"/>
              </a:xfrm>
              <a:prstGeom prst="line">
                <a:avLst/>
              </a:prstGeom>
              <a:noFill/>
              <a:ln w="9525" cap="sq" cmpd="sng" algn="ctr">
                <a:solidFill>
                  <a:srgbClr val="333333"/>
                </a:solidFill>
                <a:prstDash val="solid"/>
                <a:miter lim="800000"/>
              </a:ln>
              <a:effectLst/>
            </p:spPr>
          </p:cxnSp>
          <p:cxnSp>
            <p:nvCxnSpPr>
              <p:cNvPr id="72" name="Straight Connector 71">
                <a:extLst>
                  <a:ext uri="{FF2B5EF4-FFF2-40B4-BE49-F238E27FC236}">
                    <a16:creationId xmlns:a16="http://schemas.microsoft.com/office/drawing/2014/main" id="{9EB2F656-1FC0-AA71-7C00-D9BC39545262}"/>
                  </a:ext>
                </a:extLst>
              </p:cNvPr>
              <p:cNvCxnSpPr>
                <a:cxnSpLocks/>
              </p:cNvCxnSpPr>
              <p:nvPr/>
            </p:nvCxnSpPr>
            <p:spPr>
              <a:xfrm>
                <a:off x="5776881" y="4746976"/>
                <a:ext cx="0" cy="72000"/>
              </a:xfrm>
              <a:prstGeom prst="line">
                <a:avLst/>
              </a:prstGeom>
              <a:noFill/>
              <a:ln w="9525" cap="sq" cmpd="sng" algn="ctr">
                <a:solidFill>
                  <a:srgbClr val="333333"/>
                </a:solidFill>
                <a:prstDash val="solid"/>
                <a:miter lim="800000"/>
              </a:ln>
              <a:effectLst/>
            </p:spPr>
          </p:cxnSp>
          <p:cxnSp>
            <p:nvCxnSpPr>
              <p:cNvPr id="73" name="Straight Connector 72">
                <a:extLst>
                  <a:ext uri="{FF2B5EF4-FFF2-40B4-BE49-F238E27FC236}">
                    <a16:creationId xmlns:a16="http://schemas.microsoft.com/office/drawing/2014/main" id="{5E119089-7A03-0E59-3258-2E6550994A23}"/>
                  </a:ext>
                </a:extLst>
              </p:cNvPr>
              <p:cNvCxnSpPr>
                <a:cxnSpLocks/>
              </p:cNvCxnSpPr>
              <p:nvPr/>
            </p:nvCxnSpPr>
            <p:spPr>
              <a:xfrm>
                <a:off x="6101103" y="4746976"/>
                <a:ext cx="0" cy="72000"/>
              </a:xfrm>
              <a:prstGeom prst="line">
                <a:avLst/>
              </a:prstGeom>
              <a:noFill/>
              <a:ln w="9525" cap="sq" cmpd="sng" algn="ctr">
                <a:solidFill>
                  <a:srgbClr val="333333"/>
                </a:solidFill>
                <a:prstDash val="solid"/>
                <a:miter lim="800000"/>
              </a:ln>
              <a:effectLst/>
            </p:spPr>
          </p:cxnSp>
          <p:cxnSp>
            <p:nvCxnSpPr>
              <p:cNvPr id="74" name="Straight Connector 73">
                <a:extLst>
                  <a:ext uri="{FF2B5EF4-FFF2-40B4-BE49-F238E27FC236}">
                    <a16:creationId xmlns:a16="http://schemas.microsoft.com/office/drawing/2014/main" id="{F1D9E7A6-B661-F845-E50F-470BEA591D8C}"/>
                  </a:ext>
                </a:extLst>
              </p:cNvPr>
              <p:cNvCxnSpPr>
                <a:cxnSpLocks/>
              </p:cNvCxnSpPr>
              <p:nvPr/>
            </p:nvCxnSpPr>
            <p:spPr>
              <a:xfrm>
                <a:off x="6414022" y="4746976"/>
                <a:ext cx="0" cy="72000"/>
              </a:xfrm>
              <a:prstGeom prst="line">
                <a:avLst/>
              </a:prstGeom>
              <a:noFill/>
              <a:ln w="9525" cap="sq" cmpd="sng" algn="ctr">
                <a:solidFill>
                  <a:srgbClr val="333333"/>
                </a:solidFill>
                <a:prstDash val="solid"/>
                <a:miter lim="800000"/>
              </a:ln>
              <a:effectLst/>
            </p:spPr>
          </p:cxnSp>
          <p:cxnSp>
            <p:nvCxnSpPr>
              <p:cNvPr id="75" name="Straight Connector 74">
                <a:extLst>
                  <a:ext uri="{FF2B5EF4-FFF2-40B4-BE49-F238E27FC236}">
                    <a16:creationId xmlns:a16="http://schemas.microsoft.com/office/drawing/2014/main" id="{D76711DC-44C2-9244-2EE6-34D5CE24DBF0}"/>
                  </a:ext>
                </a:extLst>
              </p:cNvPr>
              <p:cNvCxnSpPr>
                <a:cxnSpLocks/>
              </p:cNvCxnSpPr>
              <p:nvPr/>
            </p:nvCxnSpPr>
            <p:spPr>
              <a:xfrm>
                <a:off x="6723949" y="4746976"/>
                <a:ext cx="0" cy="72000"/>
              </a:xfrm>
              <a:prstGeom prst="line">
                <a:avLst/>
              </a:prstGeom>
              <a:noFill/>
              <a:ln w="9525" cap="sq" cmpd="sng" algn="ctr">
                <a:solidFill>
                  <a:srgbClr val="333333"/>
                </a:solidFill>
                <a:prstDash val="solid"/>
                <a:miter lim="800000"/>
              </a:ln>
              <a:effectLst/>
            </p:spPr>
          </p:cxnSp>
          <p:cxnSp>
            <p:nvCxnSpPr>
              <p:cNvPr id="76" name="Straight Connector 75">
                <a:extLst>
                  <a:ext uri="{FF2B5EF4-FFF2-40B4-BE49-F238E27FC236}">
                    <a16:creationId xmlns:a16="http://schemas.microsoft.com/office/drawing/2014/main" id="{DD1AE208-CF63-6FBA-EA97-232A6CB861DF}"/>
                  </a:ext>
                </a:extLst>
              </p:cNvPr>
              <p:cNvCxnSpPr>
                <a:cxnSpLocks/>
              </p:cNvCxnSpPr>
              <p:nvPr/>
            </p:nvCxnSpPr>
            <p:spPr>
              <a:xfrm>
                <a:off x="7033876" y="4746976"/>
                <a:ext cx="0" cy="72000"/>
              </a:xfrm>
              <a:prstGeom prst="line">
                <a:avLst/>
              </a:prstGeom>
              <a:noFill/>
              <a:ln w="9525" cap="sq" cmpd="sng" algn="ctr">
                <a:solidFill>
                  <a:srgbClr val="333333"/>
                </a:solidFill>
                <a:prstDash val="solid"/>
                <a:miter lim="800000"/>
              </a:ln>
              <a:effectLst/>
            </p:spPr>
          </p:cxnSp>
          <p:cxnSp>
            <p:nvCxnSpPr>
              <p:cNvPr id="77" name="Straight Connector 76">
                <a:extLst>
                  <a:ext uri="{FF2B5EF4-FFF2-40B4-BE49-F238E27FC236}">
                    <a16:creationId xmlns:a16="http://schemas.microsoft.com/office/drawing/2014/main" id="{5A507926-2C69-373A-A70E-A06D9DDCD70E}"/>
                  </a:ext>
                </a:extLst>
              </p:cNvPr>
              <p:cNvCxnSpPr>
                <a:cxnSpLocks/>
              </p:cNvCxnSpPr>
              <p:nvPr/>
            </p:nvCxnSpPr>
            <p:spPr>
              <a:xfrm>
                <a:off x="7343809" y="4746976"/>
                <a:ext cx="0" cy="72000"/>
              </a:xfrm>
              <a:prstGeom prst="line">
                <a:avLst/>
              </a:prstGeom>
              <a:noFill/>
              <a:ln w="9525" cap="sq" cmpd="sng" algn="ctr">
                <a:solidFill>
                  <a:srgbClr val="333333"/>
                </a:solidFill>
                <a:prstDash val="solid"/>
                <a:miter lim="800000"/>
              </a:ln>
              <a:effectLst/>
            </p:spPr>
          </p:cxnSp>
        </p:grpSp>
        <p:cxnSp>
          <p:nvCxnSpPr>
            <p:cNvPr id="78" name="Straight Connector 77">
              <a:extLst>
                <a:ext uri="{FF2B5EF4-FFF2-40B4-BE49-F238E27FC236}">
                  <a16:creationId xmlns:a16="http://schemas.microsoft.com/office/drawing/2014/main" id="{3E4B61DF-0752-A535-671E-B0D06090E05B}"/>
                </a:ext>
              </a:extLst>
            </p:cNvPr>
            <p:cNvCxnSpPr>
              <a:cxnSpLocks/>
            </p:cNvCxnSpPr>
            <p:nvPr/>
          </p:nvCxnSpPr>
          <p:spPr>
            <a:xfrm flipH="1">
              <a:off x="1886731" y="3451009"/>
              <a:ext cx="3400653" cy="0"/>
            </a:xfrm>
            <a:prstGeom prst="line">
              <a:avLst/>
            </a:prstGeom>
            <a:noFill/>
            <a:ln w="6350" cap="sq" cmpd="sng" algn="ctr">
              <a:solidFill>
                <a:srgbClr val="333333">
                  <a:lumMod val="40000"/>
                  <a:lumOff val="60000"/>
                </a:srgbClr>
              </a:solidFill>
              <a:prstDash val="sysDash"/>
              <a:miter lim="800000"/>
            </a:ln>
            <a:effectLst/>
          </p:spPr>
        </p:cxnSp>
        <p:sp>
          <p:nvSpPr>
            <p:cNvPr id="79" name="TextBox 78">
              <a:extLst>
                <a:ext uri="{FF2B5EF4-FFF2-40B4-BE49-F238E27FC236}">
                  <a16:creationId xmlns:a16="http://schemas.microsoft.com/office/drawing/2014/main" id="{761AC357-AD73-78F9-64EF-143E698E90DA}"/>
                </a:ext>
              </a:extLst>
            </p:cNvPr>
            <p:cNvSpPr txBox="1"/>
            <p:nvPr/>
          </p:nvSpPr>
          <p:spPr>
            <a:xfrm>
              <a:off x="3998919" y="3963035"/>
              <a:ext cx="1008937" cy="224853"/>
            </a:xfrm>
            <a:prstGeom prst="rect">
              <a:avLst/>
            </a:prstGeom>
            <a:noFill/>
          </p:spPr>
          <p:txBody>
            <a:bodyPr wrap="none" rtlCol="0">
              <a:spAutoFit/>
            </a:bodyPr>
            <a:lstStyle/>
            <a:p>
              <a:pPr defTabSz="685800">
                <a:buClrTx/>
                <a:defRPr/>
              </a:pPr>
              <a:r>
                <a:rPr lang="en-US" sz="900" b="1" dirty="0">
                  <a:solidFill>
                    <a:srgbClr val="359942"/>
                  </a:solidFill>
                  <a:latin typeface="Open Sans"/>
                  <a:ea typeface="+mn-ea"/>
                  <a:cs typeface="+mn-cs"/>
                </a:rPr>
                <a:t>Pembrolizumab</a:t>
              </a:r>
            </a:p>
          </p:txBody>
        </p:sp>
        <p:sp>
          <p:nvSpPr>
            <p:cNvPr id="80" name="Freeform 14">
              <a:extLst>
                <a:ext uri="{FF2B5EF4-FFF2-40B4-BE49-F238E27FC236}">
                  <a16:creationId xmlns:a16="http://schemas.microsoft.com/office/drawing/2014/main" id="{E155CB77-7EF9-84AC-D299-8B4BE576EF9C}"/>
                </a:ext>
              </a:extLst>
            </p:cNvPr>
            <p:cNvSpPr/>
            <p:nvPr/>
          </p:nvSpPr>
          <p:spPr>
            <a:xfrm>
              <a:off x="1876010" y="2470113"/>
              <a:ext cx="3335389" cy="1955857"/>
            </a:xfrm>
            <a:custGeom>
              <a:avLst/>
              <a:gdLst>
                <a:gd name="connsiteX0" fmla="*/ 2493574 w 2493574"/>
                <a:gd name="connsiteY0" fmla="*/ 1462220 h 1462220"/>
                <a:gd name="connsiteX1" fmla="*/ 2493574 w 2493574"/>
                <a:gd name="connsiteY1" fmla="*/ 1378447 h 1462220"/>
                <a:gd name="connsiteX2" fmla="*/ 1799751 w 2493574"/>
                <a:gd name="connsiteY2" fmla="*/ 1378447 h 1462220"/>
                <a:gd name="connsiteX3" fmla="*/ 1799751 w 2493574"/>
                <a:gd name="connsiteY3" fmla="*/ 1356552 h 1462220"/>
                <a:gd name="connsiteX4" fmla="*/ 1577995 w 2493574"/>
                <a:gd name="connsiteY4" fmla="*/ 1356552 h 1462220"/>
                <a:gd name="connsiteX5" fmla="*/ 1577995 w 2493574"/>
                <a:gd name="connsiteY5" fmla="*/ 1334657 h 1462220"/>
                <a:gd name="connsiteX6" fmla="*/ 1531359 w 2493574"/>
                <a:gd name="connsiteY6" fmla="*/ 1334657 h 1462220"/>
                <a:gd name="connsiteX7" fmla="*/ 1531359 w 2493574"/>
                <a:gd name="connsiteY7" fmla="*/ 1318474 h 1462220"/>
                <a:gd name="connsiteX8" fmla="*/ 1083087 w 2493574"/>
                <a:gd name="connsiteY8" fmla="*/ 1318474 h 1462220"/>
                <a:gd name="connsiteX9" fmla="*/ 1083087 w 2493574"/>
                <a:gd name="connsiteY9" fmla="*/ 1302290 h 1462220"/>
                <a:gd name="connsiteX10" fmla="*/ 1018368 w 2493574"/>
                <a:gd name="connsiteY10" fmla="*/ 1302290 h 1462220"/>
                <a:gd name="connsiteX11" fmla="*/ 1018368 w 2493574"/>
                <a:gd name="connsiteY11" fmla="*/ 1292770 h 1462220"/>
                <a:gd name="connsiteX12" fmla="*/ 861330 w 2493574"/>
                <a:gd name="connsiteY12" fmla="*/ 1292770 h 1462220"/>
                <a:gd name="connsiteX13" fmla="*/ 861330 w 2493574"/>
                <a:gd name="connsiteY13" fmla="*/ 1282299 h 1462220"/>
                <a:gd name="connsiteX14" fmla="*/ 827067 w 2493574"/>
                <a:gd name="connsiteY14" fmla="*/ 1282299 h 1462220"/>
                <a:gd name="connsiteX15" fmla="*/ 827067 w 2493574"/>
                <a:gd name="connsiteY15" fmla="*/ 1263260 h 1462220"/>
                <a:gd name="connsiteX16" fmla="*/ 822308 w 2493574"/>
                <a:gd name="connsiteY16" fmla="*/ 1263260 h 1462220"/>
                <a:gd name="connsiteX17" fmla="*/ 822308 w 2493574"/>
                <a:gd name="connsiteY17" fmla="*/ 1244220 h 1462220"/>
                <a:gd name="connsiteX18" fmla="*/ 708099 w 2493574"/>
                <a:gd name="connsiteY18" fmla="*/ 1244220 h 1462220"/>
                <a:gd name="connsiteX19" fmla="*/ 708099 w 2493574"/>
                <a:gd name="connsiteY19" fmla="*/ 1228989 h 1462220"/>
                <a:gd name="connsiteX20" fmla="*/ 692871 w 2493574"/>
                <a:gd name="connsiteY20" fmla="*/ 1228989 h 1462220"/>
                <a:gd name="connsiteX21" fmla="*/ 692871 w 2493574"/>
                <a:gd name="connsiteY21" fmla="*/ 1197574 h 1462220"/>
                <a:gd name="connsiteX22" fmla="*/ 549157 w 2493574"/>
                <a:gd name="connsiteY22" fmla="*/ 1197574 h 1462220"/>
                <a:gd name="connsiteX23" fmla="*/ 549157 w 2493574"/>
                <a:gd name="connsiteY23" fmla="*/ 1177583 h 1462220"/>
                <a:gd name="connsiteX24" fmla="*/ 532978 w 2493574"/>
                <a:gd name="connsiteY24" fmla="*/ 1177583 h 1462220"/>
                <a:gd name="connsiteX25" fmla="*/ 532978 w 2493574"/>
                <a:gd name="connsiteY25" fmla="*/ 1170919 h 1462220"/>
                <a:gd name="connsiteX26" fmla="*/ 487294 w 2493574"/>
                <a:gd name="connsiteY26" fmla="*/ 1170919 h 1462220"/>
                <a:gd name="connsiteX27" fmla="*/ 487294 w 2493574"/>
                <a:gd name="connsiteY27" fmla="*/ 1164255 h 1462220"/>
                <a:gd name="connsiteX28" fmla="*/ 457790 w 2493574"/>
                <a:gd name="connsiteY28" fmla="*/ 1164255 h 1462220"/>
                <a:gd name="connsiteX29" fmla="*/ 457790 w 2493574"/>
                <a:gd name="connsiteY29" fmla="*/ 1153783 h 1462220"/>
                <a:gd name="connsiteX30" fmla="*/ 441610 w 2493574"/>
                <a:gd name="connsiteY30" fmla="*/ 1153783 h 1462220"/>
                <a:gd name="connsiteX31" fmla="*/ 441610 w 2493574"/>
                <a:gd name="connsiteY31" fmla="*/ 1135696 h 1462220"/>
                <a:gd name="connsiteX32" fmla="*/ 427334 w 2493574"/>
                <a:gd name="connsiteY32" fmla="*/ 1135696 h 1462220"/>
                <a:gd name="connsiteX33" fmla="*/ 427334 w 2493574"/>
                <a:gd name="connsiteY33" fmla="*/ 1115705 h 1462220"/>
                <a:gd name="connsiteX34" fmla="*/ 415913 w 2493574"/>
                <a:gd name="connsiteY34" fmla="*/ 1115705 h 1462220"/>
                <a:gd name="connsiteX35" fmla="*/ 415913 w 2493574"/>
                <a:gd name="connsiteY35" fmla="*/ 1090002 h 1462220"/>
                <a:gd name="connsiteX36" fmla="*/ 404492 w 2493574"/>
                <a:gd name="connsiteY36" fmla="*/ 1090002 h 1462220"/>
                <a:gd name="connsiteX37" fmla="*/ 404492 w 2493574"/>
                <a:gd name="connsiteY37" fmla="*/ 1070962 h 1462220"/>
                <a:gd name="connsiteX38" fmla="*/ 377843 w 2493574"/>
                <a:gd name="connsiteY38" fmla="*/ 1070962 h 1462220"/>
                <a:gd name="connsiteX39" fmla="*/ 377843 w 2493574"/>
                <a:gd name="connsiteY39" fmla="*/ 1052875 h 1462220"/>
                <a:gd name="connsiteX40" fmla="*/ 353097 w 2493574"/>
                <a:gd name="connsiteY40" fmla="*/ 1052875 h 1462220"/>
                <a:gd name="connsiteX41" fmla="*/ 353097 w 2493574"/>
                <a:gd name="connsiteY41" fmla="*/ 1044307 h 1462220"/>
                <a:gd name="connsiteX42" fmla="*/ 318835 w 2493574"/>
                <a:gd name="connsiteY42" fmla="*/ 1044307 h 1462220"/>
                <a:gd name="connsiteX43" fmla="*/ 318835 w 2493574"/>
                <a:gd name="connsiteY43" fmla="*/ 1030028 h 1462220"/>
                <a:gd name="connsiteX44" fmla="*/ 291234 w 2493574"/>
                <a:gd name="connsiteY44" fmla="*/ 1030028 h 1462220"/>
                <a:gd name="connsiteX45" fmla="*/ 291234 w 2493574"/>
                <a:gd name="connsiteY45" fmla="*/ 1004325 h 1462220"/>
                <a:gd name="connsiteX46" fmla="*/ 286475 w 2493574"/>
                <a:gd name="connsiteY46" fmla="*/ 1004325 h 1462220"/>
                <a:gd name="connsiteX47" fmla="*/ 286475 w 2493574"/>
                <a:gd name="connsiteY47" fmla="*/ 994805 h 1462220"/>
                <a:gd name="connsiteX48" fmla="*/ 280765 w 2493574"/>
                <a:gd name="connsiteY48" fmla="*/ 994805 h 1462220"/>
                <a:gd name="connsiteX49" fmla="*/ 280765 w 2493574"/>
                <a:gd name="connsiteY49" fmla="*/ 975766 h 1462220"/>
                <a:gd name="connsiteX50" fmla="*/ 246502 w 2493574"/>
                <a:gd name="connsiteY50" fmla="*/ 975766 h 1462220"/>
                <a:gd name="connsiteX51" fmla="*/ 246502 w 2493574"/>
                <a:gd name="connsiteY51" fmla="*/ 968150 h 1462220"/>
                <a:gd name="connsiteX52" fmla="*/ 236985 w 2493574"/>
                <a:gd name="connsiteY52" fmla="*/ 968150 h 1462220"/>
                <a:gd name="connsiteX53" fmla="*/ 236985 w 2493574"/>
                <a:gd name="connsiteY53" fmla="*/ 949111 h 1462220"/>
                <a:gd name="connsiteX54" fmla="*/ 216998 w 2493574"/>
                <a:gd name="connsiteY54" fmla="*/ 949111 h 1462220"/>
                <a:gd name="connsiteX55" fmla="*/ 216998 w 2493574"/>
                <a:gd name="connsiteY55" fmla="*/ 938639 h 1462220"/>
                <a:gd name="connsiteX56" fmla="*/ 208432 w 2493574"/>
                <a:gd name="connsiteY56" fmla="*/ 938639 h 1462220"/>
                <a:gd name="connsiteX57" fmla="*/ 208432 w 2493574"/>
                <a:gd name="connsiteY57" fmla="*/ 892944 h 1462220"/>
                <a:gd name="connsiteX58" fmla="*/ 172266 w 2493574"/>
                <a:gd name="connsiteY58" fmla="*/ 892944 h 1462220"/>
                <a:gd name="connsiteX59" fmla="*/ 172266 w 2493574"/>
                <a:gd name="connsiteY59" fmla="*/ 884377 h 1462220"/>
                <a:gd name="connsiteX60" fmla="*/ 160845 w 2493574"/>
                <a:gd name="connsiteY60" fmla="*/ 884377 h 1462220"/>
                <a:gd name="connsiteX61" fmla="*/ 160845 w 2493574"/>
                <a:gd name="connsiteY61" fmla="*/ 861530 h 1462220"/>
                <a:gd name="connsiteX62" fmla="*/ 154183 w 2493574"/>
                <a:gd name="connsiteY62" fmla="*/ 861530 h 1462220"/>
                <a:gd name="connsiteX63" fmla="*/ 154183 w 2493574"/>
                <a:gd name="connsiteY63" fmla="*/ 845346 h 1462220"/>
                <a:gd name="connsiteX64" fmla="*/ 150376 w 2493574"/>
                <a:gd name="connsiteY64" fmla="*/ 845346 h 1462220"/>
                <a:gd name="connsiteX65" fmla="*/ 150376 w 2493574"/>
                <a:gd name="connsiteY65" fmla="*/ 821547 h 1462220"/>
                <a:gd name="connsiteX66" fmla="*/ 146569 w 2493574"/>
                <a:gd name="connsiteY66" fmla="*/ 821547 h 1462220"/>
                <a:gd name="connsiteX67" fmla="*/ 146569 w 2493574"/>
                <a:gd name="connsiteY67" fmla="*/ 798700 h 1462220"/>
                <a:gd name="connsiteX68" fmla="*/ 140858 w 2493574"/>
                <a:gd name="connsiteY68" fmla="*/ 798700 h 1462220"/>
                <a:gd name="connsiteX69" fmla="*/ 140858 w 2493574"/>
                <a:gd name="connsiteY69" fmla="*/ 789180 h 1462220"/>
                <a:gd name="connsiteX70" fmla="*/ 137051 w 2493574"/>
                <a:gd name="connsiteY70" fmla="*/ 789180 h 1462220"/>
                <a:gd name="connsiteX71" fmla="*/ 137051 w 2493574"/>
                <a:gd name="connsiteY71" fmla="*/ 733014 h 1462220"/>
                <a:gd name="connsiteX72" fmla="*/ 133244 w 2493574"/>
                <a:gd name="connsiteY72" fmla="*/ 733014 h 1462220"/>
                <a:gd name="connsiteX73" fmla="*/ 133244 w 2493574"/>
                <a:gd name="connsiteY73" fmla="*/ 704455 h 1462220"/>
                <a:gd name="connsiteX74" fmla="*/ 129437 w 2493574"/>
                <a:gd name="connsiteY74" fmla="*/ 704455 h 1462220"/>
                <a:gd name="connsiteX75" fmla="*/ 129437 w 2493574"/>
                <a:gd name="connsiteY75" fmla="*/ 678752 h 1462220"/>
                <a:gd name="connsiteX76" fmla="*/ 111354 w 2493574"/>
                <a:gd name="connsiteY76" fmla="*/ 678752 h 1462220"/>
                <a:gd name="connsiteX77" fmla="*/ 111354 w 2493574"/>
                <a:gd name="connsiteY77" fmla="*/ 663521 h 1462220"/>
                <a:gd name="connsiteX78" fmla="*/ 92319 w 2493574"/>
                <a:gd name="connsiteY78" fmla="*/ 663521 h 1462220"/>
                <a:gd name="connsiteX79" fmla="*/ 92319 w 2493574"/>
                <a:gd name="connsiteY79" fmla="*/ 638770 h 1462220"/>
                <a:gd name="connsiteX80" fmla="*/ 82802 w 2493574"/>
                <a:gd name="connsiteY80" fmla="*/ 638770 h 1462220"/>
                <a:gd name="connsiteX81" fmla="*/ 82802 w 2493574"/>
                <a:gd name="connsiteY81" fmla="*/ 594027 h 1462220"/>
                <a:gd name="connsiteX82" fmla="*/ 76140 w 2493574"/>
                <a:gd name="connsiteY82" fmla="*/ 594027 h 1462220"/>
                <a:gd name="connsiteX83" fmla="*/ 76140 w 2493574"/>
                <a:gd name="connsiteY83" fmla="*/ 449328 h 1462220"/>
                <a:gd name="connsiteX84" fmla="*/ 72332 w 2493574"/>
                <a:gd name="connsiteY84" fmla="*/ 449328 h 1462220"/>
                <a:gd name="connsiteX85" fmla="*/ 72332 w 2493574"/>
                <a:gd name="connsiteY85" fmla="*/ 305581 h 1462220"/>
                <a:gd name="connsiteX86" fmla="*/ 67574 w 2493574"/>
                <a:gd name="connsiteY86" fmla="*/ 305581 h 1462220"/>
                <a:gd name="connsiteX87" fmla="*/ 67574 w 2493574"/>
                <a:gd name="connsiteY87" fmla="*/ 270358 h 1462220"/>
                <a:gd name="connsiteX88" fmla="*/ 63767 w 2493574"/>
                <a:gd name="connsiteY88" fmla="*/ 270358 h 1462220"/>
                <a:gd name="connsiteX89" fmla="*/ 63767 w 2493574"/>
                <a:gd name="connsiteY89" fmla="*/ 143747 h 1462220"/>
                <a:gd name="connsiteX90" fmla="*/ 57105 w 2493574"/>
                <a:gd name="connsiteY90" fmla="*/ 143747 h 1462220"/>
                <a:gd name="connsiteX91" fmla="*/ 57105 w 2493574"/>
                <a:gd name="connsiteY91" fmla="*/ 111380 h 1462220"/>
                <a:gd name="connsiteX92" fmla="*/ 50442 w 2493574"/>
                <a:gd name="connsiteY92" fmla="*/ 111380 h 1462220"/>
                <a:gd name="connsiteX93" fmla="*/ 50442 w 2493574"/>
                <a:gd name="connsiteY93" fmla="*/ 86629 h 1462220"/>
                <a:gd name="connsiteX94" fmla="*/ 46635 w 2493574"/>
                <a:gd name="connsiteY94" fmla="*/ 86629 h 1462220"/>
                <a:gd name="connsiteX95" fmla="*/ 46635 w 2493574"/>
                <a:gd name="connsiteY95" fmla="*/ 78061 h 1462220"/>
                <a:gd name="connsiteX96" fmla="*/ 39021 w 2493574"/>
                <a:gd name="connsiteY96" fmla="*/ 78061 h 1462220"/>
                <a:gd name="connsiteX97" fmla="*/ 39021 w 2493574"/>
                <a:gd name="connsiteY97" fmla="*/ 45694 h 1462220"/>
                <a:gd name="connsiteX98" fmla="*/ 21890 w 2493574"/>
                <a:gd name="connsiteY98" fmla="*/ 45694 h 1462220"/>
                <a:gd name="connsiteX99" fmla="*/ 21890 w 2493574"/>
                <a:gd name="connsiteY99" fmla="*/ 7616 h 1462220"/>
                <a:gd name="connsiteX100" fmla="*/ 11421 w 2493574"/>
                <a:gd name="connsiteY100" fmla="*/ 7616 h 1462220"/>
                <a:gd name="connsiteX101" fmla="*/ 11421 w 2493574"/>
                <a:gd name="connsiteY101" fmla="*/ 0 h 1462220"/>
                <a:gd name="connsiteX102" fmla="*/ 0 w 2493574"/>
                <a:gd name="connsiteY102" fmla="*/ 0 h 14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493574" h="1462220">
                  <a:moveTo>
                    <a:pt x="2493574" y="1462220"/>
                  </a:moveTo>
                  <a:lnTo>
                    <a:pt x="2493574" y="1378447"/>
                  </a:lnTo>
                  <a:lnTo>
                    <a:pt x="1799751" y="1378447"/>
                  </a:lnTo>
                  <a:lnTo>
                    <a:pt x="1799751" y="1356552"/>
                  </a:lnTo>
                  <a:lnTo>
                    <a:pt x="1577995" y="1356552"/>
                  </a:lnTo>
                  <a:lnTo>
                    <a:pt x="1577995" y="1334657"/>
                  </a:lnTo>
                  <a:lnTo>
                    <a:pt x="1531359" y="1334657"/>
                  </a:lnTo>
                  <a:lnTo>
                    <a:pt x="1531359" y="1318474"/>
                  </a:lnTo>
                  <a:lnTo>
                    <a:pt x="1083087" y="1318474"/>
                  </a:lnTo>
                  <a:lnTo>
                    <a:pt x="1083087" y="1302290"/>
                  </a:lnTo>
                  <a:lnTo>
                    <a:pt x="1018368" y="1302290"/>
                  </a:lnTo>
                  <a:lnTo>
                    <a:pt x="1018368" y="1292770"/>
                  </a:lnTo>
                  <a:lnTo>
                    <a:pt x="861330" y="1292770"/>
                  </a:lnTo>
                  <a:lnTo>
                    <a:pt x="861330" y="1282299"/>
                  </a:lnTo>
                  <a:lnTo>
                    <a:pt x="827067" y="1282299"/>
                  </a:lnTo>
                  <a:lnTo>
                    <a:pt x="827067" y="1263260"/>
                  </a:lnTo>
                  <a:lnTo>
                    <a:pt x="822308" y="1263260"/>
                  </a:lnTo>
                  <a:lnTo>
                    <a:pt x="822308" y="1244220"/>
                  </a:lnTo>
                  <a:lnTo>
                    <a:pt x="708099" y="1244220"/>
                  </a:lnTo>
                  <a:lnTo>
                    <a:pt x="708099" y="1228989"/>
                  </a:lnTo>
                  <a:lnTo>
                    <a:pt x="692871" y="1228989"/>
                  </a:lnTo>
                  <a:lnTo>
                    <a:pt x="692871" y="1197574"/>
                  </a:lnTo>
                  <a:lnTo>
                    <a:pt x="549157" y="1197574"/>
                  </a:lnTo>
                  <a:lnTo>
                    <a:pt x="549157" y="1177583"/>
                  </a:lnTo>
                  <a:lnTo>
                    <a:pt x="532978" y="1177583"/>
                  </a:lnTo>
                  <a:lnTo>
                    <a:pt x="532978" y="1170919"/>
                  </a:lnTo>
                  <a:lnTo>
                    <a:pt x="487294" y="1170919"/>
                  </a:lnTo>
                  <a:lnTo>
                    <a:pt x="487294" y="1164255"/>
                  </a:lnTo>
                  <a:lnTo>
                    <a:pt x="457790" y="1164255"/>
                  </a:lnTo>
                  <a:lnTo>
                    <a:pt x="457790" y="1153783"/>
                  </a:lnTo>
                  <a:lnTo>
                    <a:pt x="441610" y="1153783"/>
                  </a:lnTo>
                  <a:lnTo>
                    <a:pt x="441610" y="1135696"/>
                  </a:lnTo>
                  <a:cubicBezTo>
                    <a:pt x="441610" y="1135696"/>
                    <a:pt x="427334" y="1136648"/>
                    <a:pt x="427334" y="1135696"/>
                  </a:cubicBezTo>
                  <a:cubicBezTo>
                    <a:pt x="427334" y="1134744"/>
                    <a:pt x="427334" y="1115705"/>
                    <a:pt x="427334" y="1115705"/>
                  </a:cubicBezTo>
                  <a:lnTo>
                    <a:pt x="415913" y="1115705"/>
                  </a:lnTo>
                  <a:lnTo>
                    <a:pt x="415913" y="1090002"/>
                  </a:lnTo>
                  <a:lnTo>
                    <a:pt x="404492" y="1090002"/>
                  </a:lnTo>
                  <a:lnTo>
                    <a:pt x="404492" y="1070962"/>
                  </a:lnTo>
                  <a:lnTo>
                    <a:pt x="377843" y="1070962"/>
                  </a:lnTo>
                  <a:lnTo>
                    <a:pt x="377843" y="1052875"/>
                  </a:lnTo>
                  <a:lnTo>
                    <a:pt x="353097" y="1052875"/>
                  </a:lnTo>
                  <a:lnTo>
                    <a:pt x="353097" y="1044307"/>
                  </a:lnTo>
                  <a:lnTo>
                    <a:pt x="318835" y="1044307"/>
                  </a:lnTo>
                  <a:lnTo>
                    <a:pt x="318835" y="1030028"/>
                  </a:lnTo>
                  <a:lnTo>
                    <a:pt x="291234" y="1030028"/>
                  </a:lnTo>
                  <a:lnTo>
                    <a:pt x="291234" y="1004325"/>
                  </a:lnTo>
                  <a:lnTo>
                    <a:pt x="286475" y="1004325"/>
                  </a:lnTo>
                  <a:lnTo>
                    <a:pt x="286475" y="994805"/>
                  </a:lnTo>
                  <a:lnTo>
                    <a:pt x="280765" y="994805"/>
                  </a:lnTo>
                  <a:lnTo>
                    <a:pt x="280765" y="975766"/>
                  </a:lnTo>
                  <a:lnTo>
                    <a:pt x="246502" y="975766"/>
                  </a:lnTo>
                  <a:lnTo>
                    <a:pt x="246502" y="968150"/>
                  </a:lnTo>
                  <a:lnTo>
                    <a:pt x="236985" y="968150"/>
                  </a:lnTo>
                  <a:lnTo>
                    <a:pt x="236985" y="949111"/>
                  </a:lnTo>
                  <a:lnTo>
                    <a:pt x="216998" y="949111"/>
                  </a:lnTo>
                  <a:lnTo>
                    <a:pt x="216998" y="938639"/>
                  </a:lnTo>
                  <a:lnTo>
                    <a:pt x="208432" y="938639"/>
                  </a:lnTo>
                  <a:lnTo>
                    <a:pt x="208432" y="892944"/>
                  </a:lnTo>
                  <a:lnTo>
                    <a:pt x="172266" y="892944"/>
                  </a:lnTo>
                  <a:lnTo>
                    <a:pt x="172266" y="884377"/>
                  </a:lnTo>
                  <a:lnTo>
                    <a:pt x="160845" y="884377"/>
                  </a:lnTo>
                  <a:lnTo>
                    <a:pt x="160845" y="861530"/>
                  </a:lnTo>
                  <a:lnTo>
                    <a:pt x="154183" y="861530"/>
                  </a:lnTo>
                  <a:lnTo>
                    <a:pt x="154183" y="845346"/>
                  </a:lnTo>
                  <a:lnTo>
                    <a:pt x="150376" y="845346"/>
                  </a:lnTo>
                  <a:lnTo>
                    <a:pt x="150376" y="821547"/>
                  </a:lnTo>
                  <a:lnTo>
                    <a:pt x="146569" y="821547"/>
                  </a:lnTo>
                  <a:lnTo>
                    <a:pt x="146569" y="798700"/>
                  </a:lnTo>
                  <a:lnTo>
                    <a:pt x="140858" y="798700"/>
                  </a:lnTo>
                  <a:lnTo>
                    <a:pt x="140858" y="789180"/>
                  </a:lnTo>
                  <a:lnTo>
                    <a:pt x="137051" y="789180"/>
                  </a:lnTo>
                  <a:lnTo>
                    <a:pt x="137051" y="733014"/>
                  </a:lnTo>
                  <a:lnTo>
                    <a:pt x="133244" y="733014"/>
                  </a:lnTo>
                  <a:lnTo>
                    <a:pt x="133244" y="704455"/>
                  </a:lnTo>
                  <a:lnTo>
                    <a:pt x="129437" y="704455"/>
                  </a:lnTo>
                  <a:lnTo>
                    <a:pt x="129437" y="678752"/>
                  </a:lnTo>
                  <a:lnTo>
                    <a:pt x="111354" y="678752"/>
                  </a:lnTo>
                  <a:lnTo>
                    <a:pt x="111354" y="663521"/>
                  </a:lnTo>
                  <a:lnTo>
                    <a:pt x="92319" y="663521"/>
                  </a:lnTo>
                  <a:lnTo>
                    <a:pt x="92319" y="638770"/>
                  </a:lnTo>
                  <a:lnTo>
                    <a:pt x="82802" y="638770"/>
                  </a:lnTo>
                  <a:lnTo>
                    <a:pt x="82802" y="594027"/>
                  </a:lnTo>
                  <a:lnTo>
                    <a:pt x="76140" y="594027"/>
                  </a:lnTo>
                  <a:lnTo>
                    <a:pt x="76140" y="449328"/>
                  </a:lnTo>
                  <a:lnTo>
                    <a:pt x="72332" y="449328"/>
                  </a:lnTo>
                  <a:lnTo>
                    <a:pt x="72332" y="305581"/>
                  </a:lnTo>
                  <a:lnTo>
                    <a:pt x="67574" y="305581"/>
                  </a:lnTo>
                  <a:lnTo>
                    <a:pt x="67574" y="270358"/>
                  </a:lnTo>
                  <a:lnTo>
                    <a:pt x="63767" y="270358"/>
                  </a:lnTo>
                  <a:lnTo>
                    <a:pt x="63767" y="143747"/>
                  </a:lnTo>
                  <a:lnTo>
                    <a:pt x="57105" y="143747"/>
                  </a:lnTo>
                  <a:lnTo>
                    <a:pt x="57105" y="111380"/>
                  </a:lnTo>
                  <a:lnTo>
                    <a:pt x="50442" y="111380"/>
                  </a:lnTo>
                  <a:lnTo>
                    <a:pt x="50442" y="86629"/>
                  </a:lnTo>
                  <a:lnTo>
                    <a:pt x="46635" y="86629"/>
                  </a:lnTo>
                  <a:lnTo>
                    <a:pt x="46635" y="78061"/>
                  </a:lnTo>
                  <a:lnTo>
                    <a:pt x="39021" y="78061"/>
                  </a:lnTo>
                  <a:lnTo>
                    <a:pt x="39021" y="45694"/>
                  </a:lnTo>
                  <a:lnTo>
                    <a:pt x="21890" y="45694"/>
                  </a:lnTo>
                  <a:lnTo>
                    <a:pt x="21890" y="7616"/>
                  </a:lnTo>
                  <a:lnTo>
                    <a:pt x="11421" y="7616"/>
                  </a:lnTo>
                  <a:lnTo>
                    <a:pt x="11421" y="0"/>
                  </a:lnTo>
                  <a:lnTo>
                    <a:pt x="0" y="0"/>
                  </a:lnTo>
                </a:path>
              </a:pathLst>
            </a:custGeom>
            <a:noFill/>
            <a:ln w="28575" cap="flat" cmpd="sng" algn="ctr">
              <a:solidFill>
                <a:srgbClr val="359942"/>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a:buClrTx/>
                <a:defRPr/>
              </a:pPr>
              <a:endParaRPr lang="en-US" sz="900" dirty="0">
                <a:solidFill>
                  <a:srgbClr val="333333"/>
                </a:solidFill>
                <a:latin typeface="Open Sans"/>
                <a:ea typeface="+mn-ea"/>
                <a:cs typeface="+mn-cs"/>
              </a:endParaRPr>
            </a:p>
          </p:txBody>
        </p:sp>
        <p:grpSp>
          <p:nvGrpSpPr>
            <p:cNvPr id="81" name="Graphic 12">
              <a:extLst>
                <a:ext uri="{FF2B5EF4-FFF2-40B4-BE49-F238E27FC236}">
                  <a16:creationId xmlns:a16="http://schemas.microsoft.com/office/drawing/2014/main" id="{E64A9A3D-2E98-7F17-FF98-419BA60873FE}"/>
                </a:ext>
              </a:extLst>
            </p:cNvPr>
            <p:cNvGrpSpPr/>
            <p:nvPr/>
          </p:nvGrpSpPr>
          <p:grpSpPr>
            <a:xfrm>
              <a:off x="1860733" y="2457381"/>
              <a:ext cx="3126608" cy="1871816"/>
              <a:chOff x="5091908" y="2153365"/>
              <a:chExt cx="2337487" cy="1399390"/>
            </a:xfrm>
            <a:solidFill>
              <a:srgbClr val="359942"/>
            </a:solidFill>
          </p:grpSpPr>
          <p:sp>
            <p:nvSpPr>
              <p:cNvPr id="82" name="Freeform 491">
                <a:extLst>
                  <a:ext uri="{FF2B5EF4-FFF2-40B4-BE49-F238E27FC236}">
                    <a16:creationId xmlns:a16="http://schemas.microsoft.com/office/drawing/2014/main" id="{075A3A61-B105-C4A1-255C-A67DADD1121B}"/>
                  </a:ext>
                </a:extLst>
              </p:cNvPr>
              <p:cNvSpPr/>
              <p:nvPr/>
            </p:nvSpPr>
            <p:spPr>
              <a:xfrm>
                <a:off x="7405602" y="3528956"/>
                <a:ext cx="23793" cy="23799"/>
              </a:xfrm>
              <a:custGeom>
                <a:avLst/>
                <a:gdLst>
                  <a:gd name="connsiteX0" fmla="*/ 0 w 23793"/>
                  <a:gd name="connsiteY0" fmla="*/ 0 h 23799"/>
                  <a:gd name="connsiteX1" fmla="*/ 23793 w 23793"/>
                  <a:gd name="connsiteY1" fmla="*/ 0 h 23799"/>
                  <a:gd name="connsiteX2" fmla="*/ 23793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3" y="0"/>
                    </a:lnTo>
                    <a:lnTo>
                      <a:pt x="23793" y="23799"/>
                    </a:lnTo>
                    <a:lnTo>
                      <a:pt x="0" y="23799"/>
                    </a:lnTo>
                    <a:close/>
                  </a:path>
                </a:pathLst>
              </a:custGeom>
              <a:solidFill>
                <a:srgbClr val="359942"/>
              </a:solidFill>
              <a:ln w="21393" cap="flat">
                <a:solidFill>
                  <a:srgbClr val="359942"/>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83" name="Freeform 492">
                <a:extLst>
                  <a:ext uri="{FF2B5EF4-FFF2-40B4-BE49-F238E27FC236}">
                    <a16:creationId xmlns:a16="http://schemas.microsoft.com/office/drawing/2014/main" id="{0DC2EF1F-17A1-DFE5-E6C0-0ECE34E637DA}"/>
                  </a:ext>
                </a:extLst>
              </p:cNvPr>
              <p:cNvSpPr/>
              <p:nvPr/>
            </p:nvSpPr>
            <p:spPr>
              <a:xfrm>
                <a:off x="6929729" y="3528956"/>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393" cap="flat">
                <a:solidFill>
                  <a:srgbClr val="359942"/>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84" name="Freeform 493">
                <a:extLst>
                  <a:ext uri="{FF2B5EF4-FFF2-40B4-BE49-F238E27FC236}">
                    <a16:creationId xmlns:a16="http://schemas.microsoft.com/office/drawing/2014/main" id="{0B0433CC-6E74-EE03-BED5-D5E212FF297F}"/>
                  </a:ext>
                </a:extLst>
              </p:cNvPr>
              <p:cNvSpPr/>
              <p:nvPr/>
            </p:nvSpPr>
            <p:spPr>
              <a:xfrm>
                <a:off x="6885949" y="3528956"/>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393" cap="flat">
                <a:solidFill>
                  <a:srgbClr val="359942"/>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85" name="Freeform 494">
                <a:extLst>
                  <a:ext uri="{FF2B5EF4-FFF2-40B4-BE49-F238E27FC236}">
                    <a16:creationId xmlns:a16="http://schemas.microsoft.com/office/drawing/2014/main" id="{C294EA45-79CB-2C16-1B9A-E415D50E56BF}"/>
                  </a:ext>
                </a:extLst>
              </p:cNvPr>
              <p:cNvSpPr/>
              <p:nvPr/>
            </p:nvSpPr>
            <p:spPr>
              <a:xfrm>
                <a:off x="6631832" y="3485166"/>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393" cap="flat">
                <a:solidFill>
                  <a:srgbClr val="359942"/>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86" name="Freeform 495">
                <a:extLst>
                  <a:ext uri="{FF2B5EF4-FFF2-40B4-BE49-F238E27FC236}">
                    <a16:creationId xmlns:a16="http://schemas.microsoft.com/office/drawing/2014/main" id="{CB300553-0ABA-F0B1-98A6-2CABEFE1B63F}"/>
                  </a:ext>
                </a:extLst>
              </p:cNvPr>
              <p:cNvSpPr/>
              <p:nvPr/>
            </p:nvSpPr>
            <p:spPr>
              <a:xfrm>
                <a:off x="6604232" y="3468030"/>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393" cap="flat">
                <a:solidFill>
                  <a:srgbClr val="359942"/>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87" name="Freeform 496">
                <a:extLst>
                  <a:ext uri="{FF2B5EF4-FFF2-40B4-BE49-F238E27FC236}">
                    <a16:creationId xmlns:a16="http://schemas.microsoft.com/office/drawing/2014/main" id="{AD47C513-0CD1-6264-370D-553FAFAC2B9E}"/>
                  </a:ext>
                </a:extLst>
              </p:cNvPr>
              <p:cNvSpPr/>
              <p:nvPr/>
            </p:nvSpPr>
            <p:spPr>
              <a:xfrm>
                <a:off x="6579486" y="3468030"/>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393" cap="flat">
                <a:solidFill>
                  <a:srgbClr val="359942"/>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88" name="Freeform 497">
                <a:extLst>
                  <a:ext uri="{FF2B5EF4-FFF2-40B4-BE49-F238E27FC236}">
                    <a16:creationId xmlns:a16="http://schemas.microsoft.com/office/drawing/2014/main" id="{744A08DC-542E-1D60-3C6A-2F1E83A3BD02}"/>
                  </a:ext>
                </a:extLst>
              </p:cNvPr>
              <p:cNvSpPr/>
              <p:nvPr/>
            </p:nvSpPr>
            <p:spPr>
              <a:xfrm>
                <a:off x="6460518" y="3468030"/>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393" cap="flat">
                <a:solidFill>
                  <a:srgbClr val="359942"/>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89" name="Freeform 498">
                <a:extLst>
                  <a:ext uri="{FF2B5EF4-FFF2-40B4-BE49-F238E27FC236}">
                    <a16:creationId xmlns:a16="http://schemas.microsoft.com/office/drawing/2014/main" id="{8B2FB3CB-2F01-7FD4-9F26-34ABDB844D4B}"/>
                  </a:ext>
                </a:extLst>
              </p:cNvPr>
              <p:cNvSpPr/>
              <p:nvPr/>
            </p:nvSpPr>
            <p:spPr>
              <a:xfrm>
                <a:off x="6295866" y="3468030"/>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393" cap="flat">
                <a:solidFill>
                  <a:srgbClr val="359942"/>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90" name="Freeform 499">
                <a:extLst>
                  <a:ext uri="{FF2B5EF4-FFF2-40B4-BE49-F238E27FC236}">
                    <a16:creationId xmlns:a16="http://schemas.microsoft.com/office/drawing/2014/main" id="{FB678C41-E28D-B759-B94B-8E31110926ED}"/>
                  </a:ext>
                </a:extLst>
              </p:cNvPr>
              <p:cNvSpPr/>
              <p:nvPr/>
            </p:nvSpPr>
            <p:spPr>
              <a:xfrm>
                <a:off x="6129311" y="3451847"/>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393" cap="flat">
                <a:solidFill>
                  <a:srgbClr val="359942"/>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91" name="Freeform 500">
                <a:extLst>
                  <a:ext uri="{FF2B5EF4-FFF2-40B4-BE49-F238E27FC236}">
                    <a16:creationId xmlns:a16="http://schemas.microsoft.com/office/drawing/2014/main" id="{94B75F84-FF8C-4994-3E8A-1CB1CAC9BFAA}"/>
                  </a:ext>
                </a:extLst>
              </p:cNvPr>
              <p:cNvSpPr/>
              <p:nvPr/>
            </p:nvSpPr>
            <p:spPr>
              <a:xfrm>
                <a:off x="6058881" y="3444231"/>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393" cap="flat">
                <a:solidFill>
                  <a:srgbClr val="359942"/>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92" name="Freeform 501">
                <a:extLst>
                  <a:ext uri="{FF2B5EF4-FFF2-40B4-BE49-F238E27FC236}">
                    <a16:creationId xmlns:a16="http://schemas.microsoft.com/office/drawing/2014/main" id="{5942371E-1EE0-660B-B190-A201D98005FB}"/>
                  </a:ext>
                </a:extLst>
              </p:cNvPr>
              <p:cNvSpPr/>
              <p:nvPr/>
            </p:nvSpPr>
            <p:spPr>
              <a:xfrm>
                <a:off x="5929444" y="3429951"/>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393" cap="flat">
                <a:solidFill>
                  <a:srgbClr val="359942"/>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93" name="Freeform 502">
                <a:extLst>
                  <a:ext uri="{FF2B5EF4-FFF2-40B4-BE49-F238E27FC236}">
                    <a16:creationId xmlns:a16="http://schemas.microsoft.com/office/drawing/2014/main" id="{50ACCE15-04A2-153B-BFE6-76D7F3B2D04D}"/>
                  </a:ext>
                </a:extLst>
              </p:cNvPr>
              <p:cNvSpPr/>
              <p:nvPr/>
            </p:nvSpPr>
            <p:spPr>
              <a:xfrm>
                <a:off x="5848546" y="3395681"/>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393" cap="flat">
                <a:solidFill>
                  <a:srgbClr val="359942"/>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94" name="Freeform 503">
                <a:extLst>
                  <a:ext uri="{FF2B5EF4-FFF2-40B4-BE49-F238E27FC236}">
                    <a16:creationId xmlns:a16="http://schemas.microsoft.com/office/drawing/2014/main" id="{D32843EE-B320-4D41-E015-0D15E174F35E}"/>
                  </a:ext>
                </a:extLst>
              </p:cNvPr>
              <p:cNvSpPr/>
              <p:nvPr/>
            </p:nvSpPr>
            <p:spPr>
              <a:xfrm>
                <a:off x="5787634" y="3383305"/>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393" cap="flat">
                <a:solidFill>
                  <a:srgbClr val="359942"/>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95" name="Freeform 504">
                <a:extLst>
                  <a:ext uri="{FF2B5EF4-FFF2-40B4-BE49-F238E27FC236}">
                    <a16:creationId xmlns:a16="http://schemas.microsoft.com/office/drawing/2014/main" id="{D5EF2AE3-1321-3F14-FD73-3BCE6341870E}"/>
                  </a:ext>
                </a:extLst>
              </p:cNvPr>
              <p:cNvSpPr/>
              <p:nvPr/>
            </p:nvSpPr>
            <p:spPr>
              <a:xfrm>
                <a:off x="5780972" y="3365218"/>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393" cap="flat">
                <a:solidFill>
                  <a:srgbClr val="359942"/>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96" name="Freeform 505">
                <a:extLst>
                  <a:ext uri="{FF2B5EF4-FFF2-40B4-BE49-F238E27FC236}">
                    <a16:creationId xmlns:a16="http://schemas.microsoft.com/office/drawing/2014/main" id="{00D900D3-EA65-E4E4-C6DA-9AFEA9ED03C3}"/>
                  </a:ext>
                </a:extLst>
              </p:cNvPr>
              <p:cNvSpPr/>
              <p:nvPr/>
            </p:nvSpPr>
            <p:spPr>
              <a:xfrm>
                <a:off x="5649631" y="3350938"/>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393" cap="flat">
                <a:solidFill>
                  <a:srgbClr val="359942"/>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97" name="Freeform 506">
                <a:extLst>
                  <a:ext uri="{FF2B5EF4-FFF2-40B4-BE49-F238E27FC236}">
                    <a16:creationId xmlns:a16="http://schemas.microsoft.com/office/drawing/2014/main" id="{482BFD21-1DB0-484B-F62B-0B7A4A043E43}"/>
                  </a:ext>
                </a:extLst>
              </p:cNvPr>
              <p:cNvSpPr/>
              <p:nvPr/>
            </p:nvSpPr>
            <p:spPr>
              <a:xfrm>
                <a:off x="5162337" y="2543671"/>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393" cap="flat">
                <a:solidFill>
                  <a:srgbClr val="359942"/>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98" name="Freeform 507">
                <a:extLst>
                  <a:ext uri="{FF2B5EF4-FFF2-40B4-BE49-F238E27FC236}">
                    <a16:creationId xmlns:a16="http://schemas.microsoft.com/office/drawing/2014/main" id="{8B53C329-E518-0B16-D011-2FEACF6DEEE2}"/>
                  </a:ext>
                </a:extLst>
              </p:cNvPr>
              <p:cNvSpPr/>
              <p:nvPr/>
            </p:nvSpPr>
            <p:spPr>
              <a:xfrm>
                <a:off x="5091908" y="2153365"/>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393" cap="flat">
                <a:solidFill>
                  <a:srgbClr val="359942"/>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grpSp>
        <p:sp>
          <p:nvSpPr>
            <p:cNvPr id="99" name="Freeform 508">
              <a:extLst>
                <a:ext uri="{FF2B5EF4-FFF2-40B4-BE49-F238E27FC236}">
                  <a16:creationId xmlns:a16="http://schemas.microsoft.com/office/drawing/2014/main" id="{35350CB2-A701-4B93-1169-394A6799298A}"/>
                </a:ext>
              </a:extLst>
            </p:cNvPr>
            <p:cNvSpPr/>
            <p:nvPr/>
          </p:nvSpPr>
          <p:spPr>
            <a:xfrm>
              <a:off x="1873463" y="2471387"/>
              <a:ext cx="2639031" cy="1878183"/>
            </a:xfrm>
            <a:custGeom>
              <a:avLst/>
              <a:gdLst>
                <a:gd name="connsiteX0" fmla="*/ 0 w 1972969"/>
                <a:gd name="connsiteY0" fmla="*/ 0 h 1404150"/>
                <a:gd name="connsiteX1" fmla="*/ 13324 w 1972969"/>
                <a:gd name="connsiteY1" fmla="*/ 0 h 1404150"/>
                <a:gd name="connsiteX2" fmla="*/ 13324 w 1972969"/>
                <a:gd name="connsiteY2" fmla="*/ 9520 h 1404150"/>
                <a:gd name="connsiteX3" fmla="*/ 21890 w 1972969"/>
                <a:gd name="connsiteY3" fmla="*/ 9520 h 1404150"/>
                <a:gd name="connsiteX4" fmla="*/ 21890 w 1972969"/>
                <a:gd name="connsiteY4" fmla="*/ 17135 h 1404150"/>
                <a:gd name="connsiteX5" fmla="*/ 32359 w 1972969"/>
                <a:gd name="connsiteY5" fmla="*/ 17135 h 1404150"/>
                <a:gd name="connsiteX6" fmla="*/ 32359 w 1972969"/>
                <a:gd name="connsiteY6" fmla="*/ 24751 h 1404150"/>
                <a:gd name="connsiteX7" fmla="*/ 40925 w 1972969"/>
                <a:gd name="connsiteY7" fmla="*/ 24751 h 1404150"/>
                <a:gd name="connsiteX8" fmla="*/ 40925 w 1972969"/>
                <a:gd name="connsiteY8" fmla="*/ 41886 h 1404150"/>
                <a:gd name="connsiteX9" fmla="*/ 57105 w 1972969"/>
                <a:gd name="connsiteY9" fmla="*/ 41886 h 1404150"/>
                <a:gd name="connsiteX10" fmla="*/ 57105 w 1972969"/>
                <a:gd name="connsiteY10" fmla="*/ 59022 h 1404150"/>
                <a:gd name="connsiteX11" fmla="*/ 61863 w 1972969"/>
                <a:gd name="connsiteY11" fmla="*/ 59022 h 1404150"/>
                <a:gd name="connsiteX12" fmla="*/ 61863 w 1972969"/>
                <a:gd name="connsiteY12" fmla="*/ 81869 h 1404150"/>
                <a:gd name="connsiteX13" fmla="*/ 66622 w 1972969"/>
                <a:gd name="connsiteY13" fmla="*/ 81869 h 1404150"/>
                <a:gd name="connsiteX14" fmla="*/ 66622 w 1972969"/>
                <a:gd name="connsiteY14" fmla="*/ 143747 h 1404150"/>
                <a:gd name="connsiteX15" fmla="*/ 70429 w 1972969"/>
                <a:gd name="connsiteY15" fmla="*/ 143747 h 1404150"/>
                <a:gd name="connsiteX16" fmla="*/ 70429 w 1972969"/>
                <a:gd name="connsiteY16" fmla="*/ 211337 h 1404150"/>
                <a:gd name="connsiteX17" fmla="*/ 75188 w 1972969"/>
                <a:gd name="connsiteY17" fmla="*/ 211337 h 1404150"/>
                <a:gd name="connsiteX18" fmla="*/ 75188 w 1972969"/>
                <a:gd name="connsiteY18" fmla="*/ 261791 h 1404150"/>
                <a:gd name="connsiteX19" fmla="*/ 78995 w 1972969"/>
                <a:gd name="connsiteY19" fmla="*/ 261791 h 1404150"/>
                <a:gd name="connsiteX20" fmla="*/ 78995 w 1972969"/>
                <a:gd name="connsiteY20" fmla="*/ 270358 h 1404150"/>
                <a:gd name="connsiteX21" fmla="*/ 82802 w 1972969"/>
                <a:gd name="connsiteY21" fmla="*/ 270358 h 1404150"/>
                <a:gd name="connsiteX22" fmla="*/ 82802 w 1972969"/>
                <a:gd name="connsiteY22" fmla="*/ 298917 h 1404150"/>
                <a:gd name="connsiteX23" fmla="*/ 89464 w 1972969"/>
                <a:gd name="connsiteY23" fmla="*/ 298917 h 1404150"/>
                <a:gd name="connsiteX24" fmla="*/ 89464 w 1972969"/>
                <a:gd name="connsiteY24" fmla="*/ 312245 h 1404150"/>
                <a:gd name="connsiteX25" fmla="*/ 101837 w 1972969"/>
                <a:gd name="connsiteY25" fmla="*/ 312245 h 1404150"/>
                <a:gd name="connsiteX26" fmla="*/ 101837 w 1972969"/>
                <a:gd name="connsiteY26" fmla="*/ 324620 h 1404150"/>
                <a:gd name="connsiteX27" fmla="*/ 107547 w 1972969"/>
                <a:gd name="connsiteY27" fmla="*/ 324620 h 1404150"/>
                <a:gd name="connsiteX28" fmla="*/ 107547 w 1972969"/>
                <a:gd name="connsiteY28" fmla="*/ 340804 h 1404150"/>
                <a:gd name="connsiteX29" fmla="*/ 116113 w 1972969"/>
                <a:gd name="connsiteY29" fmla="*/ 340804 h 1404150"/>
                <a:gd name="connsiteX30" fmla="*/ 116113 w 1972969"/>
                <a:gd name="connsiteY30" fmla="*/ 356987 h 1404150"/>
                <a:gd name="connsiteX31" fmla="*/ 125631 w 1972969"/>
                <a:gd name="connsiteY31" fmla="*/ 356987 h 1404150"/>
                <a:gd name="connsiteX32" fmla="*/ 125631 w 1972969"/>
                <a:gd name="connsiteY32" fmla="*/ 363651 h 1404150"/>
                <a:gd name="connsiteX33" fmla="*/ 130389 w 1972969"/>
                <a:gd name="connsiteY33" fmla="*/ 363651 h 1404150"/>
                <a:gd name="connsiteX34" fmla="*/ 130389 w 1972969"/>
                <a:gd name="connsiteY34" fmla="*/ 398874 h 1404150"/>
                <a:gd name="connsiteX35" fmla="*/ 135148 w 1972969"/>
                <a:gd name="connsiteY35" fmla="*/ 398874 h 1404150"/>
                <a:gd name="connsiteX36" fmla="*/ 135148 w 1972969"/>
                <a:gd name="connsiteY36" fmla="*/ 450280 h 1404150"/>
                <a:gd name="connsiteX37" fmla="*/ 141810 w 1972969"/>
                <a:gd name="connsiteY37" fmla="*/ 450280 h 1404150"/>
                <a:gd name="connsiteX38" fmla="*/ 141810 w 1972969"/>
                <a:gd name="connsiteY38" fmla="*/ 507398 h 1404150"/>
                <a:gd name="connsiteX39" fmla="*/ 148472 w 1972969"/>
                <a:gd name="connsiteY39" fmla="*/ 507398 h 1404150"/>
                <a:gd name="connsiteX40" fmla="*/ 148472 w 1972969"/>
                <a:gd name="connsiteY40" fmla="*/ 529293 h 1404150"/>
                <a:gd name="connsiteX41" fmla="*/ 156086 w 1972969"/>
                <a:gd name="connsiteY41" fmla="*/ 529293 h 1404150"/>
                <a:gd name="connsiteX42" fmla="*/ 156086 w 1972969"/>
                <a:gd name="connsiteY42" fmla="*/ 544525 h 1404150"/>
                <a:gd name="connsiteX43" fmla="*/ 172266 w 1972969"/>
                <a:gd name="connsiteY43" fmla="*/ 544525 h 1404150"/>
                <a:gd name="connsiteX44" fmla="*/ 172266 w 1972969"/>
                <a:gd name="connsiteY44" fmla="*/ 554044 h 1404150"/>
                <a:gd name="connsiteX45" fmla="*/ 177977 w 1972969"/>
                <a:gd name="connsiteY45" fmla="*/ 554044 h 1404150"/>
                <a:gd name="connsiteX46" fmla="*/ 177977 w 1972969"/>
                <a:gd name="connsiteY46" fmla="*/ 560708 h 1404150"/>
                <a:gd name="connsiteX47" fmla="*/ 196060 w 1972969"/>
                <a:gd name="connsiteY47" fmla="*/ 560708 h 1404150"/>
                <a:gd name="connsiteX48" fmla="*/ 196060 w 1972969"/>
                <a:gd name="connsiteY48" fmla="*/ 580700 h 1404150"/>
                <a:gd name="connsiteX49" fmla="*/ 200818 w 1972969"/>
                <a:gd name="connsiteY49" fmla="*/ 580700 h 1404150"/>
                <a:gd name="connsiteX50" fmla="*/ 200818 w 1972969"/>
                <a:gd name="connsiteY50" fmla="*/ 606403 h 1404150"/>
                <a:gd name="connsiteX51" fmla="*/ 204625 w 1972969"/>
                <a:gd name="connsiteY51" fmla="*/ 606403 h 1404150"/>
                <a:gd name="connsiteX52" fmla="*/ 204625 w 1972969"/>
                <a:gd name="connsiteY52" fmla="*/ 625442 h 1404150"/>
                <a:gd name="connsiteX53" fmla="*/ 209384 w 1972969"/>
                <a:gd name="connsiteY53" fmla="*/ 625442 h 1404150"/>
                <a:gd name="connsiteX54" fmla="*/ 209384 w 1972969"/>
                <a:gd name="connsiteY54" fmla="*/ 695887 h 1404150"/>
                <a:gd name="connsiteX55" fmla="*/ 215095 w 1972969"/>
                <a:gd name="connsiteY55" fmla="*/ 695887 h 1404150"/>
                <a:gd name="connsiteX56" fmla="*/ 215095 w 1972969"/>
                <a:gd name="connsiteY56" fmla="*/ 713975 h 1404150"/>
                <a:gd name="connsiteX57" fmla="*/ 217950 w 1972969"/>
                <a:gd name="connsiteY57" fmla="*/ 713975 h 1404150"/>
                <a:gd name="connsiteX58" fmla="*/ 217950 w 1972969"/>
                <a:gd name="connsiteY58" fmla="*/ 723494 h 1404150"/>
                <a:gd name="connsiteX59" fmla="*/ 221757 w 1972969"/>
                <a:gd name="connsiteY59" fmla="*/ 723494 h 1404150"/>
                <a:gd name="connsiteX60" fmla="*/ 221757 w 1972969"/>
                <a:gd name="connsiteY60" fmla="*/ 766333 h 1404150"/>
                <a:gd name="connsiteX61" fmla="*/ 227467 w 1972969"/>
                <a:gd name="connsiteY61" fmla="*/ 766333 h 1404150"/>
                <a:gd name="connsiteX62" fmla="*/ 227467 w 1972969"/>
                <a:gd name="connsiteY62" fmla="*/ 773949 h 1404150"/>
                <a:gd name="connsiteX63" fmla="*/ 241743 w 1972969"/>
                <a:gd name="connsiteY63" fmla="*/ 773949 h 1404150"/>
                <a:gd name="connsiteX64" fmla="*/ 241743 w 1972969"/>
                <a:gd name="connsiteY64" fmla="*/ 790132 h 1404150"/>
                <a:gd name="connsiteX65" fmla="*/ 253164 w 1972969"/>
                <a:gd name="connsiteY65" fmla="*/ 790132 h 1404150"/>
                <a:gd name="connsiteX66" fmla="*/ 253164 w 1972969"/>
                <a:gd name="connsiteY66" fmla="*/ 800604 h 1404150"/>
                <a:gd name="connsiteX67" fmla="*/ 270296 w 1972969"/>
                <a:gd name="connsiteY67" fmla="*/ 800604 h 1404150"/>
                <a:gd name="connsiteX68" fmla="*/ 270296 w 1972969"/>
                <a:gd name="connsiteY68" fmla="*/ 818691 h 1404150"/>
                <a:gd name="connsiteX69" fmla="*/ 274103 w 1972969"/>
                <a:gd name="connsiteY69" fmla="*/ 818691 h 1404150"/>
                <a:gd name="connsiteX70" fmla="*/ 274103 w 1972969"/>
                <a:gd name="connsiteY70" fmla="*/ 847250 h 1404150"/>
                <a:gd name="connsiteX71" fmla="*/ 280765 w 1972969"/>
                <a:gd name="connsiteY71" fmla="*/ 847250 h 1404150"/>
                <a:gd name="connsiteX72" fmla="*/ 280765 w 1972969"/>
                <a:gd name="connsiteY72" fmla="*/ 915792 h 1404150"/>
                <a:gd name="connsiteX73" fmla="*/ 283620 w 1972969"/>
                <a:gd name="connsiteY73" fmla="*/ 915792 h 1404150"/>
                <a:gd name="connsiteX74" fmla="*/ 283620 w 1972969"/>
                <a:gd name="connsiteY74" fmla="*/ 925311 h 1404150"/>
                <a:gd name="connsiteX75" fmla="*/ 288379 w 1972969"/>
                <a:gd name="connsiteY75" fmla="*/ 925311 h 1404150"/>
                <a:gd name="connsiteX76" fmla="*/ 288379 w 1972969"/>
                <a:gd name="connsiteY76" fmla="*/ 943399 h 1404150"/>
                <a:gd name="connsiteX77" fmla="*/ 302655 w 1972969"/>
                <a:gd name="connsiteY77" fmla="*/ 943399 h 1404150"/>
                <a:gd name="connsiteX78" fmla="*/ 302655 w 1972969"/>
                <a:gd name="connsiteY78" fmla="*/ 961486 h 1404150"/>
                <a:gd name="connsiteX79" fmla="*/ 311221 w 1972969"/>
                <a:gd name="connsiteY79" fmla="*/ 961486 h 1404150"/>
                <a:gd name="connsiteX80" fmla="*/ 311221 w 1972969"/>
                <a:gd name="connsiteY80" fmla="*/ 970054 h 1404150"/>
                <a:gd name="connsiteX81" fmla="*/ 316931 w 1972969"/>
                <a:gd name="connsiteY81" fmla="*/ 970054 h 1404150"/>
                <a:gd name="connsiteX82" fmla="*/ 316931 w 1972969"/>
                <a:gd name="connsiteY82" fmla="*/ 979573 h 1404150"/>
                <a:gd name="connsiteX83" fmla="*/ 325497 w 1972969"/>
                <a:gd name="connsiteY83" fmla="*/ 979573 h 1404150"/>
                <a:gd name="connsiteX84" fmla="*/ 325497 w 1972969"/>
                <a:gd name="connsiteY84" fmla="*/ 986237 h 1404150"/>
                <a:gd name="connsiteX85" fmla="*/ 337870 w 1972969"/>
                <a:gd name="connsiteY85" fmla="*/ 986237 h 1404150"/>
                <a:gd name="connsiteX86" fmla="*/ 337870 w 1972969"/>
                <a:gd name="connsiteY86" fmla="*/ 998613 h 1404150"/>
                <a:gd name="connsiteX87" fmla="*/ 344532 w 1972969"/>
                <a:gd name="connsiteY87" fmla="*/ 998613 h 1404150"/>
                <a:gd name="connsiteX88" fmla="*/ 344532 w 1972969"/>
                <a:gd name="connsiteY88" fmla="*/ 1018604 h 1404150"/>
                <a:gd name="connsiteX89" fmla="*/ 390216 w 1972969"/>
                <a:gd name="connsiteY89" fmla="*/ 1018604 h 1404150"/>
                <a:gd name="connsiteX90" fmla="*/ 390216 w 1972969"/>
                <a:gd name="connsiteY90" fmla="*/ 1034787 h 1404150"/>
                <a:gd name="connsiteX91" fmla="*/ 403540 w 1972969"/>
                <a:gd name="connsiteY91" fmla="*/ 1034787 h 1404150"/>
                <a:gd name="connsiteX92" fmla="*/ 403540 w 1972969"/>
                <a:gd name="connsiteY92" fmla="*/ 1043355 h 1404150"/>
                <a:gd name="connsiteX93" fmla="*/ 407347 w 1972969"/>
                <a:gd name="connsiteY93" fmla="*/ 1043355 h 1404150"/>
                <a:gd name="connsiteX94" fmla="*/ 407347 w 1972969"/>
                <a:gd name="connsiteY94" fmla="*/ 1054779 h 1404150"/>
                <a:gd name="connsiteX95" fmla="*/ 413058 w 1972969"/>
                <a:gd name="connsiteY95" fmla="*/ 1054779 h 1404150"/>
                <a:gd name="connsiteX96" fmla="*/ 413058 w 1972969"/>
                <a:gd name="connsiteY96" fmla="*/ 1081434 h 1404150"/>
                <a:gd name="connsiteX97" fmla="*/ 417816 w 1972969"/>
                <a:gd name="connsiteY97" fmla="*/ 1081434 h 1404150"/>
                <a:gd name="connsiteX98" fmla="*/ 417816 w 1972969"/>
                <a:gd name="connsiteY98" fmla="*/ 1109993 h 1404150"/>
                <a:gd name="connsiteX99" fmla="*/ 422575 w 1972969"/>
                <a:gd name="connsiteY99" fmla="*/ 1109993 h 1404150"/>
                <a:gd name="connsiteX100" fmla="*/ 422575 w 1972969"/>
                <a:gd name="connsiteY100" fmla="*/ 1117609 h 1404150"/>
                <a:gd name="connsiteX101" fmla="*/ 427334 w 1972969"/>
                <a:gd name="connsiteY101" fmla="*/ 1117609 h 1404150"/>
                <a:gd name="connsiteX102" fmla="*/ 427334 w 1972969"/>
                <a:gd name="connsiteY102" fmla="*/ 1136648 h 1404150"/>
                <a:gd name="connsiteX103" fmla="*/ 441610 w 1972969"/>
                <a:gd name="connsiteY103" fmla="*/ 1136648 h 1404150"/>
                <a:gd name="connsiteX104" fmla="*/ 441610 w 1972969"/>
                <a:gd name="connsiteY104" fmla="*/ 1155687 h 1404150"/>
                <a:gd name="connsiteX105" fmla="*/ 452079 w 1972969"/>
                <a:gd name="connsiteY105" fmla="*/ 1155687 h 1404150"/>
                <a:gd name="connsiteX106" fmla="*/ 452079 w 1972969"/>
                <a:gd name="connsiteY106" fmla="*/ 1164255 h 1404150"/>
                <a:gd name="connsiteX107" fmla="*/ 473969 w 1972969"/>
                <a:gd name="connsiteY107" fmla="*/ 1164255 h 1404150"/>
                <a:gd name="connsiteX108" fmla="*/ 473969 w 1972969"/>
                <a:gd name="connsiteY108" fmla="*/ 1170919 h 1404150"/>
                <a:gd name="connsiteX109" fmla="*/ 510136 w 1972969"/>
                <a:gd name="connsiteY109" fmla="*/ 1170919 h 1404150"/>
                <a:gd name="connsiteX110" fmla="*/ 510136 w 1972969"/>
                <a:gd name="connsiteY110" fmla="*/ 1179486 h 1404150"/>
                <a:gd name="connsiteX111" fmla="*/ 547254 w 1972969"/>
                <a:gd name="connsiteY111" fmla="*/ 1179486 h 1404150"/>
                <a:gd name="connsiteX112" fmla="*/ 547254 w 1972969"/>
                <a:gd name="connsiteY112" fmla="*/ 1197574 h 1404150"/>
                <a:gd name="connsiteX113" fmla="*/ 554868 w 1972969"/>
                <a:gd name="connsiteY113" fmla="*/ 1197574 h 1404150"/>
                <a:gd name="connsiteX114" fmla="*/ 554868 w 1972969"/>
                <a:gd name="connsiteY114" fmla="*/ 1216613 h 1404150"/>
                <a:gd name="connsiteX115" fmla="*/ 567241 w 1972969"/>
                <a:gd name="connsiteY115" fmla="*/ 1216613 h 1404150"/>
                <a:gd name="connsiteX116" fmla="*/ 567241 w 1972969"/>
                <a:gd name="connsiteY116" fmla="*/ 1228989 h 1404150"/>
                <a:gd name="connsiteX117" fmla="*/ 571999 w 1972969"/>
                <a:gd name="connsiteY117" fmla="*/ 1228989 h 1404150"/>
                <a:gd name="connsiteX118" fmla="*/ 571999 w 1972969"/>
                <a:gd name="connsiteY118" fmla="*/ 1235652 h 1404150"/>
                <a:gd name="connsiteX119" fmla="*/ 657656 w 1972969"/>
                <a:gd name="connsiteY119" fmla="*/ 1235652 h 1404150"/>
                <a:gd name="connsiteX120" fmla="*/ 657656 w 1972969"/>
                <a:gd name="connsiteY120" fmla="*/ 1248028 h 1404150"/>
                <a:gd name="connsiteX121" fmla="*/ 678595 w 1972969"/>
                <a:gd name="connsiteY121" fmla="*/ 1248028 h 1404150"/>
                <a:gd name="connsiteX122" fmla="*/ 678595 w 1972969"/>
                <a:gd name="connsiteY122" fmla="*/ 1258499 h 1404150"/>
                <a:gd name="connsiteX123" fmla="*/ 691919 w 1972969"/>
                <a:gd name="connsiteY123" fmla="*/ 1258499 h 1404150"/>
                <a:gd name="connsiteX124" fmla="*/ 691919 w 1972969"/>
                <a:gd name="connsiteY124" fmla="*/ 1268019 h 1404150"/>
                <a:gd name="connsiteX125" fmla="*/ 698581 w 1972969"/>
                <a:gd name="connsiteY125" fmla="*/ 1268019 h 1404150"/>
                <a:gd name="connsiteX126" fmla="*/ 698581 w 1972969"/>
                <a:gd name="connsiteY126" fmla="*/ 1278491 h 1404150"/>
                <a:gd name="connsiteX127" fmla="*/ 813743 w 1972969"/>
                <a:gd name="connsiteY127" fmla="*/ 1278491 h 1404150"/>
                <a:gd name="connsiteX128" fmla="*/ 813743 w 1972969"/>
                <a:gd name="connsiteY128" fmla="*/ 1288962 h 1404150"/>
                <a:gd name="connsiteX129" fmla="*/ 833729 w 1972969"/>
                <a:gd name="connsiteY129" fmla="*/ 1288962 h 1404150"/>
                <a:gd name="connsiteX130" fmla="*/ 833729 w 1972969"/>
                <a:gd name="connsiteY130" fmla="*/ 1302290 h 1404150"/>
                <a:gd name="connsiteX131" fmla="*/ 844199 w 1972969"/>
                <a:gd name="connsiteY131" fmla="*/ 1302290 h 1404150"/>
                <a:gd name="connsiteX132" fmla="*/ 844199 w 1972969"/>
                <a:gd name="connsiteY132" fmla="*/ 1319426 h 1404150"/>
                <a:gd name="connsiteX133" fmla="*/ 937470 w 1972969"/>
                <a:gd name="connsiteY133" fmla="*/ 1319426 h 1404150"/>
                <a:gd name="connsiteX134" fmla="*/ 937470 w 1972969"/>
                <a:gd name="connsiteY134" fmla="*/ 1332753 h 1404150"/>
                <a:gd name="connsiteX135" fmla="*/ 966022 w 1972969"/>
                <a:gd name="connsiteY135" fmla="*/ 1332753 h 1404150"/>
                <a:gd name="connsiteX136" fmla="*/ 966022 w 1972969"/>
                <a:gd name="connsiteY136" fmla="*/ 1343225 h 1404150"/>
                <a:gd name="connsiteX137" fmla="*/ 968877 w 1972969"/>
                <a:gd name="connsiteY137" fmla="*/ 1343225 h 1404150"/>
                <a:gd name="connsiteX138" fmla="*/ 968877 w 1972969"/>
                <a:gd name="connsiteY138" fmla="*/ 1353696 h 1404150"/>
                <a:gd name="connsiteX139" fmla="*/ 1078328 w 1972969"/>
                <a:gd name="connsiteY139" fmla="*/ 1353696 h 1404150"/>
                <a:gd name="connsiteX140" fmla="*/ 1078328 w 1972969"/>
                <a:gd name="connsiteY140" fmla="*/ 1363216 h 1404150"/>
                <a:gd name="connsiteX141" fmla="*/ 1192537 w 1972969"/>
                <a:gd name="connsiteY141" fmla="*/ 1363216 h 1404150"/>
                <a:gd name="connsiteX142" fmla="*/ 1192537 w 1972969"/>
                <a:gd name="connsiteY142" fmla="*/ 1378447 h 1404150"/>
                <a:gd name="connsiteX143" fmla="*/ 1330541 w 1972969"/>
                <a:gd name="connsiteY143" fmla="*/ 1378447 h 1404150"/>
                <a:gd name="connsiteX144" fmla="*/ 1330541 w 1972969"/>
                <a:gd name="connsiteY144" fmla="*/ 1390823 h 1404150"/>
                <a:gd name="connsiteX145" fmla="*/ 1390501 w 1972969"/>
                <a:gd name="connsiteY145" fmla="*/ 1390823 h 1404150"/>
                <a:gd name="connsiteX146" fmla="*/ 1390501 w 1972969"/>
                <a:gd name="connsiteY146" fmla="*/ 1404150 h 1404150"/>
                <a:gd name="connsiteX147" fmla="*/ 1972969 w 1972969"/>
                <a:gd name="connsiteY147" fmla="*/ 1404150 h 140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1972969" h="1404150">
                  <a:moveTo>
                    <a:pt x="0" y="0"/>
                  </a:moveTo>
                  <a:lnTo>
                    <a:pt x="13324" y="0"/>
                  </a:lnTo>
                  <a:lnTo>
                    <a:pt x="13324" y="9520"/>
                  </a:lnTo>
                  <a:lnTo>
                    <a:pt x="21890" y="9520"/>
                  </a:lnTo>
                  <a:lnTo>
                    <a:pt x="21890" y="17135"/>
                  </a:lnTo>
                  <a:lnTo>
                    <a:pt x="32359" y="17135"/>
                  </a:lnTo>
                  <a:lnTo>
                    <a:pt x="32359" y="24751"/>
                  </a:lnTo>
                  <a:lnTo>
                    <a:pt x="40925" y="24751"/>
                  </a:lnTo>
                  <a:lnTo>
                    <a:pt x="40925" y="41886"/>
                  </a:lnTo>
                  <a:lnTo>
                    <a:pt x="57105" y="41886"/>
                  </a:lnTo>
                  <a:lnTo>
                    <a:pt x="57105" y="59022"/>
                  </a:lnTo>
                  <a:lnTo>
                    <a:pt x="61863" y="59022"/>
                  </a:lnTo>
                  <a:lnTo>
                    <a:pt x="61863" y="81869"/>
                  </a:lnTo>
                  <a:lnTo>
                    <a:pt x="66622" y="81869"/>
                  </a:lnTo>
                  <a:lnTo>
                    <a:pt x="66622" y="143747"/>
                  </a:lnTo>
                  <a:lnTo>
                    <a:pt x="70429" y="143747"/>
                  </a:lnTo>
                  <a:lnTo>
                    <a:pt x="70429" y="211337"/>
                  </a:lnTo>
                  <a:lnTo>
                    <a:pt x="75188" y="211337"/>
                  </a:lnTo>
                  <a:lnTo>
                    <a:pt x="75188" y="261791"/>
                  </a:lnTo>
                  <a:lnTo>
                    <a:pt x="78995" y="261791"/>
                  </a:lnTo>
                  <a:lnTo>
                    <a:pt x="78995" y="270358"/>
                  </a:lnTo>
                  <a:lnTo>
                    <a:pt x="82802" y="270358"/>
                  </a:lnTo>
                  <a:lnTo>
                    <a:pt x="82802" y="298917"/>
                  </a:lnTo>
                  <a:lnTo>
                    <a:pt x="89464" y="298917"/>
                  </a:lnTo>
                  <a:lnTo>
                    <a:pt x="89464" y="312245"/>
                  </a:lnTo>
                  <a:lnTo>
                    <a:pt x="101837" y="312245"/>
                  </a:lnTo>
                  <a:lnTo>
                    <a:pt x="101837" y="324620"/>
                  </a:lnTo>
                  <a:lnTo>
                    <a:pt x="107547" y="324620"/>
                  </a:lnTo>
                  <a:lnTo>
                    <a:pt x="107547" y="340804"/>
                  </a:lnTo>
                  <a:lnTo>
                    <a:pt x="116113" y="340804"/>
                  </a:lnTo>
                  <a:lnTo>
                    <a:pt x="116113" y="356987"/>
                  </a:lnTo>
                  <a:lnTo>
                    <a:pt x="125631" y="356987"/>
                  </a:lnTo>
                  <a:lnTo>
                    <a:pt x="125631" y="363651"/>
                  </a:lnTo>
                  <a:lnTo>
                    <a:pt x="130389" y="363651"/>
                  </a:lnTo>
                  <a:lnTo>
                    <a:pt x="130389" y="398874"/>
                  </a:lnTo>
                  <a:lnTo>
                    <a:pt x="135148" y="398874"/>
                  </a:lnTo>
                  <a:lnTo>
                    <a:pt x="135148" y="450280"/>
                  </a:lnTo>
                  <a:lnTo>
                    <a:pt x="141810" y="450280"/>
                  </a:lnTo>
                  <a:lnTo>
                    <a:pt x="141810" y="507398"/>
                  </a:lnTo>
                  <a:lnTo>
                    <a:pt x="148472" y="507398"/>
                  </a:lnTo>
                  <a:lnTo>
                    <a:pt x="148472" y="529293"/>
                  </a:lnTo>
                  <a:lnTo>
                    <a:pt x="156086" y="529293"/>
                  </a:lnTo>
                  <a:lnTo>
                    <a:pt x="156086" y="544525"/>
                  </a:lnTo>
                  <a:lnTo>
                    <a:pt x="172266" y="544525"/>
                  </a:lnTo>
                  <a:lnTo>
                    <a:pt x="172266" y="554044"/>
                  </a:lnTo>
                  <a:lnTo>
                    <a:pt x="177977" y="554044"/>
                  </a:lnTo>
                  <a:lnTo>
                    <a:pt x="177977" y="560708"/>
                  </a:lnTo>
                  <a:lnTo>
                    <a:pt x="196060" y="560708"/>
                  </a:lnTo>
                  <a:lnTo>
                    <a:pt x="196060" y="580700"/>
                  </a:lnTo>
                  <a:lnTo>
                    <a:pt x="200818" y="580700"/>
                  </a:lnTo>
                  <a:lnTo>
                    <a:pt x="200818" y="606403"/>
                  </a:lnTo>
                  <a:lnTo>
                    <a:pt x="204625" y="606403"/>
                  </a:lnTo>
                  <a:lnTo>
                    <a:pt x="204625" y="625442"/>
                  </a:lnTo>
                  <a:lnTo>
                    <a:pt x="209384" y="625442"/>
                  </a:lnTo>
                  <a:lnTo>
                    <a:pt x="209384" y="695887"/>
                  </a:lnTo>
                  <a:lnTo>
                    <a:pt x="215095" y="695887"/>
                  </a:lnTo>
                  <a:lnTo>
                    <a:pt x="215095" y="713975"/>
                  </a:lnTo>
                  <a:lnTo>
                    <a:pt x="217950" y="713975"/>
                  </a:lnTo>
                  <a:lnTo>
                    <a:pt x="217950" y="723494"/>
                  </a:lnTo>
                  <a:lnTo>
                    <a:pt x="221757" y="723494"/>
                  </a:lnTo>
                  <a:lnTo>
                    <a:pt x="221757" y="766333"/>
                  </a:lnTo>
                  <a:lnTo>
                    <a:pt x="227467" y="766333"/>
                  </a:lnTo>
                  <a:lnTo>
                    <a:pt x="227467" y="773949"/>
                  </a:lnTo>
                  <a:lnTo>
                    <a:pt x="241743" y="773949"/>
                  </a:lnTo>
                  <a:lnTo>
                    <a:pt x="241743" y="790132"/>
                  </a:lnTo>
                  <a:lnTo>
                    <a:pt x="253164" y="790132"/>
                  </a:lnTo>
                  <a:lnTo>
                    <a:pt x="253164" y="800604"/>
                  </a:lnTo>
                  <a:lnTo>
                    <a:pt x="270296" y="800604"/>
                  </a:lnTo>
                  <a:lnTo>
                    <a:pt x="270296" y="818691"/>
                  </a:lnTo>
                  <a:lnTo>
                    <a:pt x="274103" y="818691"/>
                  </a:lnTo>
                  <a:lnTo>
                    <a:pt x="274103" y="847250"/>
                  </a:lnTo>
                  <a:lnTo>
                    <a:pt x="280765" y="847250"/>
                  </a:lnTo>
                  <a:lnTo>
                    <a:pt x="280765" y="915792"/>
                  </a:lnTo>
                  <a:lnTo>
                    <a:pt x="283620" y="915792"/>
                  </a:lnTo>
                  <a:lnTo>
                    <a:pt x="283620" y="925311"/>
                  </a:lnTo>
                  <a:lnTo>
                    <a:pt x="288379" y="925311"/>
                  </a:lnTo>
                  <a:lnTo>
                    <a:pt x="288379" y="943399"/>
                  </a:lnTo>
                  <a:lnTo>
                    <a:pt x="302655" y="943399"/>
                  </a:lnTo>
                  <a:lnTo>
                    <a:pt x="302655" y="961486"/>
                  </a:lnTo>
                  <a:lnTo>
                    <a:pt x="311221" y="961486"/>
                  </a:lnTo>
                  <a:lnTo>
                    <a:pt x="311221" y="970054"/>
                  </a:lnTo>
                  <a:lnTo>
                    <a:pt x="316931" y="970054"/>
                  </a:lnTo>
                  <a:lnTo>
                    <a:pt x="316931" y="979573"/>
                  </a:lnTo>
                  <a:lnTo>
                    <a:pt x="325497" y="979573"/>
                  </a:lnTo>
                  <a:lnTo>
                    <a:pt x="325497" y="986237"/>
                  </a:lnTo>
                  <a:lnTo>
                    <a:pt x="337870" y="986237"/>
                  </a:lnTo>
                  <a:lnTo>
                    <a:pt x="337870" y="998613"/>
                  </a:lnTo>
                  <a:lnTo>
                    <a:pt x="344532" y="998613"/>
                  </a:lnTo>
                  <a:lnTo>
                    <a:pt x="344532" y="1018604"/>
                  </a:lnTo>
                  <a:lnTo>
                    <a:pt x="390216" y="1018604"/>
                  </a:lnTo>
                  <a:lnTo>
                    <a:pt x="390216" y="1034787"/>
                  </a:lnTo>
                  <a:lnTo>
                    <a:pt x="403540" y="1034787"/>
                  </a:lnTo>
                  <a:lnTo>
                    <a:pt x="403540" y="1043355"/>
                  </a:lnTo>
                  <a:lnTo>
                    <a:pt x="407347" y="1043355"/>
                  </a:lnTo>
                  <a:lnTo>
                    <a:pt x="407347" y="1054779"/>
                  </a:lnTo>
                  <a:lnTo>
                    <a:pt x="413058" y="1054779"/>
                  </a:lnTo>
                  <a:lnTo>
                    <a:pt x="413058" y="1081434"/>
                  </a:lnTo>
                  <a:lnTo>
                    <a:pt x="417816" y="1081434"/>
                  </a:lnTo>
                  <a:lnTo>
                    <a:pt x="417816" y="1109993"/>
                  </a:lnTo>
                  <a:lnTo>
                    <a:pt x="422575" y="1109993"/>
                  </a:lnTo>
                  <a:lnTo>
                    <a:pt x="422575" y="1117609"/>
                  </a:lnTo>
                  <a:lnTo>
                    <a:pt x="427334" y="1117609"/>
                  </a:lnTo>
                  <a:lnTo>
                    <a:pt x="427334" y="1136648"/>
                  </a:lnTo>
                  <a:lnTo>
                    <a:pt x="441610" y="1136648"/>
                  </a:lnTo>
                  <a:lnTo>
                    <a:pt x="441610" y="1155687"/>
                  </a:lnTo>
                  <a:lnTo>
                    <a:pt x="452079" y="1155687"/>
                  </a:lnTo>
                  <a:cubicBezTo>
                    <a:pt x="452079" y="1155687"/>
                    <a:pt x="451127" y="1164255"/>
                    <a:pt x="452079" y="1164255"/>
                  </a:cubicBezTo>
                  <a:cubicBezTo>
                    <a:pt x="453031" y="1164255"/>
                    <a:pt x="473969" y="1164255"/>
                    <a:pt x="473969" y="1164255"/>
                  </a:cubicBezTo>
                  <a:lnTo>
                    <a:pt x="473969" y="1170919"/>
                  </a:lnTo>
                  <a:lnTo>
                    <a:pt x="510136" y="1170919"/>
                  </a:lnTo>
                  <a:lnTo>
                    <a:pt x="510136" y="1179486"/>
                  </a:lnTo>
                  <a:lnTo>
                    <a:pt x="547254" y="1179486"/>
                  </a:lnTo>
                  <a:lnTo>
                    <a:pt x="547254" y="1197574"/>
                  </a:lnTo>
                  <a:lnTo>
                    <a:pt x="554868" y="1197574"/>
                  </a:lnTo>
                  <a:lnTo>
                    <a:pt x="554868" y="1216613"/>
                  </a:lnTo>
                  <a:lnTo>
                    <a:pt x="567241" y="1216613"/>
                  </a:lnTo>
                  <a:lnTo>
                    <a:pt x="567241" y="1228989"/>
                  </a:lnTo>
                  <a:lnTo>
                    <a:pt x="571999" y="1228989"/>
                  </a:lnTo>
                  <a:lnTo>
                    <a:pt x="571999" y="1235652"/>
                  </a:lnTo>
                  <a:lnTo>
                    <a:pt x="657656" y="1235652"/>
                  </a:lnTo>
                  <a:lnTo>
                    <a:pt x="657656" y="1248028"/>
                  </a:lnTo>
                  <a:lnTo>
                    <a:pt x="678595" y="1248028"/>
                  </a:lnTo>
                  <a:lnTo>
                    <a:pt x="678595" y="1258499"/>
                  </a:lnTo>
                  <a:lnTo>
                    <a:pt x="691919" y="1258499"/>
                  </a:lnTo>
                  <a:lnTo>
                    <a:pt x="691919" y="1268019"/>
                  </a:lnTo>
                  <a:lnTo>
                    <a:pt x="698581" y="1268019"/>
                  </a:lnTo>
                  <a:lnTo>
                    <a:pt x="698581" y="1278491"/>
                  </a:lnTo>
                  <a:lnTo>
                    <a:pt x="813743" y="1278491"/>
                  </a:lnTo>
                  <a:lnTo>
                    <a:pt x="813743" y="1288962"/>
                  </a:lnTo>
                  <a:lnTo>
                    <a:pt x="833729" y="1288962"/>
                  </a:lnTo>
                  <a:lnTo>
                    <a:pt x="833729" y="1302290"/>
                  </a:lnTo>
                  <a:lnTo>
                    <a:pt x="844199" y="1302290"/>
                  </a:lnTo>
                  <a:lnTo>
                    <a:pt x="844199" y="1319426"/>
                  </a:lnTo>
                  <a:lnTo>
                    <a:pt x="937470" y="1319426"/>
                  </a:lnTo>
                  <a:lnTo>
                    <a:pt x="937470" y="1332753"/>
                  </a:lnTo>
                  <a:lnTo>
                    <a:pt x="966022" y="1332753"/>
                  </a:lnTo>
                  <a:lnTo>
                    <a:pt x="966022" y="1343225"/>
                  </a:lnTo>
                  <a:lnTo>
                    <a:pt x="968877" y="1343225"/>
                  </a:lnTo>
                  <a:lnTo>
                    <a:pt x="968877" y="1353696"/>
                  </a:lnTo>
                  <a:lnTo>
                    <a:pt x="1078328" y="1353696"/>
                  </a:lnTo>
                  <a:lnTo>
                    <a:pt x="1078328" y="1363216"/>
                  </a:lnTo>
                  <a:lnTo>
                    <a:pt x="1192537" y="1363216"/>
                  </a:lnTo>
                  <a:lnTo>
                    <a:pt x="1192537" y="1378447"/>
                  </a:lnTo>
                  <a:lnTo>
                    <a:pt x="1330541" y="1378447"/>
                  </a:lnTo>
                  <a:lnTo>
                    <a:pt x="1330541" y="1390823"/>
                  </a:lnTo>
                  <a:lnTo>
                    <a:pt x="1390501" y="1390823"/>
                  </a:lnTo>
                  <a:lnTo>
                    <a:pt x="1390501" y="1404150"/>
                  </a:lnTo>
                  <a:lnTo>
                    <a:pt x="1972969" y="1404150"/>
                  </a:lnTo>
                </a:path>
              </a:pathLst>
            </a:custGeom>
            <a:noFill/>
            <a:ln w="28575" cap="flat" cmpd="sng" algn="ctr">
              <a:solidFill>
                <a:srgbClr val="003479"/>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a:buClrTx/>
                <a:defRPr/>
              </a:pPr>
              <a:endParaRPr lang="en-US" sz="900" dirty="0">
                <a:solidFill>
                  <a:srgbClr val="333333"/>
                </a:solidFill>
                <a:latin typeface="Open Sans"/>
                <a:ea typeface="+mn-ea"/>
                <a:cs typeface="+mn-cs"/>
              </a:endParaRPr>
            </a:p>
          </p:txBody>
        </p:sp>
        <p:grpSp>
          <p:nvGrpSpPr>
            <p:cNvPr id="100" name="Graphic 12">
              <a:extLst>
                <a:ext uri="{FF2B5EF4-FFF2-40B4-BE49-F238E27FC236}">
                  <a16:creationId xmlns:a16="http://schemas.microsoft.com/office/drawing/2014/main" id="{98B4C989-696F-ABA9-7987-18D6CAFEC3BE}"/>
                </a:ext>
              </a:extLst>
            </p:cNvPr>
            <p:cNvGrpSpPr/>
            <p:nvPr/>
          </p:nvGrpSpPr>
          <p:grpSpPr>
            <a:xfrm>
              <a:off x="1856913" y="2448467"/>
              <a:ext cx="2687407" cy="1922750"/>
              <a:chOff x="5089052" y="2146701"/>
              <a:chExt cx="2009135" cy="1437469"/>
            </a:xfrm>
            <a:solidFill>
              <a:srgbClr val="003479"/>
            </a:solidFill>
          </p:grpSpPr>
          <p:sp>
            <p:nvSpPr>
              <p:cNvPr id="101" name="Freeform 510">
                <a:extLst>
                  <a:ext uri="{FF2B5EF4-FFF2-40B4-BE49-F238E27FC236}">
                    <a16:creationId xmlns:a16="http://schemas.microsoft.com/office/drawing/2014/main" id="{F19007E3-53A2-B51B-0927-E552C74F1C3A}"/>
                  </a:ext>
                </a:extLst>
              </p:cNvPr>
              <p:cNvSpPr/>
              <p:nvPr/>
            </p:nvSpPr>
            <p:spPr>
              <a:xfrm>
                <a:off x="7060118" y="3546091"/>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4"/>
                      <a:pt x="29547" y="38079"/>
                      <a:pt x="19035" y="38079"/>
                    </a:cubicBezTo>
                    <a:cubicBezTo>
                      <a:pt x="8522" y="38079"/>
                      <a:pt x="0" y="29554"/>
                      <a:pt x="0" y="19039"/>
                    </a:cubicBezTo>
                    <a:cubicBezTo>
                      <a:pt x="0" y="8524"/>
                      <a:pt x="8522" y="0"/>
                      <a:pt x="19035" y="0"/>
                    </a:cubicBezTo>
                    <a:cubicBezTo>
                      <a:pt x="29547" y="0"/>
                      <a:pt x="38070" y="8524"/>
                      <a:pt x="38070" y="19039"/>
                    </a:cubicBezTo>
                    <a:close/>
                  </a:path>
                </a:pathLst>
              </a:custGeom>
              <a:solidFill>
                <a:srgbClr val="003479"/>
              </a:solidFill>
              <a:ln w="21393"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102" name="Freeform 511">
                <a:extLst>
                  <a:ext uri="{FF2B5EF4-FFF2-40B4-BE49-F238E27FC236}">
                    <a16:creationId xmlns:a16="http://schemas.microsoft.com/office/drawing/2014/main" id="{A7D5981C-F3B1-0A91-CEFA-6EE0F25AA6DD}"/>
                  </a:ext>
                </a:extLst>
              </p:cNvPr>
              <p:cNvSpPr/>
              <p:nvPr/>
            </p:nvSpPr>
            <p:spPr>
              <a:xfrm>
                <a:off x="6981123" y="3546091"/>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4"/>
                      <a:pt x="29547" y="38079"/>
                      <a:pt x="19035" y="38079"/>
                    </a:cubicBezTo>
                    <a:cubicBezTo>
                      <a:pt x="8522" y="38079"/>
                      <a:pt x="0" y="29554"/>
                      <a:pt x="0" y="19039"/>
                    </a:cubicBezTo>
                    <a:cubicBezTo>
                      <a:pt x="0" y="8524"/>
                      <a:pt x="8522" y="0"/>
                      <a:pt x="19035" y="0"/>
                    </a:cubicBezTo>
                    <a:cubicBezTo>
                      <a:pt x="29547" y="0"/>
                      <a:pt x="38070" y="8524"/>
                      <a:pt x="38070" y="19039"/>
                    </a:cubicBezTo>
                    <a:close/>
                  </a:path>
                </a:pathLst>
              </a:custGeom>
              <a:solidFill>
                <a:srgbClr val="003479"/>
              </a:solidFill>
              <a:ln w="21393"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103" name="Freeform 512">
                <a:extLst>
                  <a:ext uri="{FF2B5EF4-FFF2-40B4-BE49-F238E27FC236}">
                    <a16:creationId xmlns:a16="http://schemas.microsoft.com/office/drawing/2014/main" id="{49368436-2F4B-7732-134F-DF6338D1C8D4}"/>
                  </a:ext>
                </a:extLst>
              </p:cNvPr>
              <p:cNvSpPr/>
              <p:nvPr/>
            </p:nvSpPr>
            <p:spPr>
              <a:xfrm>
                <a:off x="6744138" y="3546091"/>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4"/>
                      <a:pt x="29548" y="38079"/>
                      <a:pt x="19035" y="38079"/>
                    </a:cubicBezTo>
                    <a:cubicBezTo>
                      <a:pt x="8522" y="38079"/>
                      <a:pt x="0" y="29554"/>
                      <a:pt x="0" y="19039"/>
                    </a:cubicBezTo>
                    <a:cubicBezTo>
                      <a:pt x="0" y="8524"/>
                      <a:pt x="8522" y="0"/>
                      <a:pt x="19035" y="0"/>
                    </a:cubicBezTo>
                    <a:cubicBezTo>
                      <a:pt x="29548" y="0"/>
                      <a:pt x="38070" y="8524"/>
                      <a:pt x="38070" y="19039"/>
                    </a:cubicBezTo>
                    <a:close/>
                  </a:path>
                </a:pathLst>
              </a:custGeom>
              <a:solidFill>
                <a:srgbClr val="003479"/>
              </a:solidFill>
              <a:ln w="21393"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104" name="Freeform 513">
                <a:extLst>
                  <a:ext uri="{FF2B5EF4-FFF2-40B4-BE49-F238E27FC236}">
                    <a16:creationId xmlns:a16="http://schemas.microsoft.com/office/drawing/2014/main" id="{7C1FC0C1-9CE5-9698-5F48-F3F7C8741D17}"/>
                  </a:ext>
                </a:extLst>
              </p:cNvPr>
              <p:cNvSpPr/>
              <p:nvPr/>
            </p:nvSpPr>
            <p:spPr>
              <a:xfrm>
                <a:off x="6473843" y="3529908"/>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393"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105" name="Freeform 514">
                <a:extLst>
                  <a:ext uri="{FF2B5EF4-FFF2-40B4-BE49-F238E27FC236}">
                    <a16:creationId xmlns:a16="http://schemas.microsoft.com/office/drawing/2014/main" id="{03B16261-76FB-05BE-1FDA-683DEB34C08D}"/>
                  </a:ext>
                </a:extLst>
              </p:cNvPr>
              <p:cNvSpPr/>
              <p:nvPr/>
            </p:nvSpPr>
            <p:spPr>
              <a:xfrm>
                <a:off x="6217823" y="3508965"/>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393"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106" name="Freeform 515">
                <a:extLst>
                  <a:ext uri="{FF2B5EF4-FFF2-40B4-BE49-F238E27FC236}">
                    <a16:creationId xmlns:a16="http://schemas.microsoft.com/office/drawing/2014/main" id="{7FE8C6E7-C228-37F5-404F-D9871C341E27}"/>
                  </a:ext>
                </a:extLst>
              </p:cNvPr>
              <p:cNvSpPr/>
              <p:nvPr/>
            </p:nvSpPr>
            <p:spPr>
              <a:xfrm>
                <a:off x="5995114" y="3461366"/>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393"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107" name="Freeform 516">
                <a:extLst>
                  <a:ext uri="{FF2B5EF4-FFF2-40B4-BE49-F238E27FC236}">
                    <a16:creationId xmlns:a16="http://schemas.microsoft.com/office/drawing/2014/main" id="{494DC836-478D-71B6-BEE2-D307619D0615}"/>
                  </a:ext>
                </a:extLst>
              </p:cNvPr>
              <p:cNvSpPr/>
              <p:nvPr/>
            </p:nvSpPr>
            <p:spPr>
              <a:xfrm>
                <a:off x="5882808" y="3422336"/>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4"/>
                      <a:pt x="29548" y="38079"/>
                      <a:pt x="19035" y="38079"/>
                    </a:cubicBezTo>
                    <a:cubicBezTo>
                      <a:pt x="8522" y="38079"/>
                      <a:pt x="0" y="29554"/>
                      <a:pt x="0" y="19039"/>
                    </a:cubicBezTo>
                    <a:cubicBezTo>
                      <a:pt x="0" y="8524"/>
                      <a:pt x="8522" y="0"/>
                      <a:pt x="19035" y="0"/>
                    </a:cubicBezTo>
                    <a:cubicBezTo>
                      <a:pt x="29548" y="0"/>
                      <a:pt x="38070" y="8524"/>
                      <a:pt x="38070" y="19039"/>
                    </a:cubicBezTo>
                    <a:close/>
                  </a:path>
                </a:pathLst>
              </a:custGeom>
              <a:solidFill>
                <a:srgbClr val="003479"/>
              </a:solidFill>
              <a:ln w="21393"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108" name="Freeform 517">
                <a:extLst>
                  <a:ext uri="{FF2B5EF4-FFF2-40B4-BE49-F238E27FC236}">
                    <a16:creationId xmlns:a16="http://schemas.microsoft.com/office/drawing/2014/main" id="{BE5B1996-C5EA-FEC2-B669-6375DC73C1D6}"/>
                  </a:ext>
                </a:extLst>
              </p:cNvPr>
              <p:cNvSpPr/>
              <p:nvPr/>
            </p:nvSpPr>
            <p:spPr>
              <a:xfrm>
                <a:off x="5643920" y="3360458"/>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4"/>
                      <a:pt x="29548" y="38079"/>
                      <a:pt x="19035" y="38079"/>
                    </a:cubicBezTo>
                    <a:cubicBezTo>
                      <a:pt x="8522" y="38079"/>
                      <a:pt x="0" y="29554"/>
                      <a:pt x="0" y="19039"/>
                    </a:cubicBezTo>
                    <a:cubicBezTo>
                      <a:pt x="0" y="8524"/>
                      <a:pt x="8522" y="0"/>
                      <a:pt x="19035" y="0"/>
                    </a:cubicBezTo>
                    <a:cubicBezTo>
                      <a:pt x="29548" y="0"/>
                      <a:pt x="38070" y="8524"/>
                      <a:pt x="38070" y="19039"/>
                    </a:cubicBezTo>
                    <a:close/>
                  </a:path>
                </a:pathLst>
              </a:custGeom>
              <a:solidFill>
                <a:srgbClr val="003479"/>
              </a:solidFill>
              <a:ln w="21393"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109" name="Freeform 518">
                <a:extLst>
                  <a:ext uri="{FF2B5EF4-FFF2-40B4-BE49-F238E27FC236}">
                    <a16:creationId xmlns:a16="http://schemas.microsoft.com/office/drawing/2014/main" id="{029CB769-9A6B-4C41-4D28-8ECE96919D0F}"/>
                  </a:ext>
                </a:extLst>
              </p:cNvPr>
              <p:cNvSpPr/>
              <p:nvPr/>
            </p:nvSpPr>
            <p:spPr>
              <a:xfrm>
                <a:off x="5366962" y="3059637"/>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393"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110" name="Freeform 519">
                <a:extLst>
                  <a:ext uri="{FF2B5EF4-FFF2-40B4-BE49-F238E27FC236}">
                    <a16:creationId xmlns:a16="http://schemas.microsoft.com/office/drawing/2014/main" id="{14432FC8-BEA9-AE29-7E2D-7F59B3323095}"/>
                  </a:ext>
                </a:extLst>
              </p:cNvPr>
              <p:cNvSpPr/>
              <p:nvPr/>
            </p:nvSpPr>
            <p:spPr>
              <a:xfrm>
                <a:off x="5285112" y="2726448"/>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4"/>
                      <a:pt x="29548" y="38079"/>
                      <a:pt x="19035" y="38079"/>
                    </a:cubicBezTo>
                    <a:cubicBezTo>
                      <a:pt x="8522" y="38079"/>
                      <a:pt x="0" y="29554"/>
                      <a:pt x="0" y="19039"/>
                    </a:cubicBezTo>
                    <a:cubicBezTo>
                      <a:pt x="0" y="8524"/>
                      <a:pt x="8522" y="0"/>
                      <a:pt x="19035" y="0"/>
                    </a:cubicBezTo>
                    <a:cubicBezTo>
                      <a:pt x="29548" y="0"/>
                      <a:pt x="38070" y="8524"/>
                      <a:pt x="38070" y="19039"/>
                    </a:cubicBezTo>
                    <a:close/>
                  </a:path>
                </a:pathLst>
              </a:custGeom>
              <a:solidFill>
                <a:srgbClr val="003479"/>
              </a:solidFill>
              <a:ln w="21393"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111" name="Freeform 520">
                <a:extLst>
                  <a:ext uri="{FF2B5EF4-FFF2-40B4-BE49-F238E27FC236}">
                    <a16:creationId xmlns:a16="http://schemas.microsoft.com/office/drawing/2014/main" id="{AB0F2344-C1C5-8F4E-DEB2-3770F3BBD730}"/>
                  </a:ext>
                </a:extLst>
              </p:cNvPr>
              <p:cNvSpPr/>
              <p:nvPr/>
            </p:nvSpPr>
            <p:spPr>
              <a:xfrm>
                <a:off x="5230863" y="2644579"/>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393"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112" name="Freeform 521">
                <a:extLst>
                  <a:ext uri="{FF2B5EF4-FFF2-40B4-BE49-F238E27FC236}">
                    <a16:creationId xmlns:a16="http://schemas.microsoft.com/office/drawing/2014/main" id="{9D408512-20B0-DAFE-CD4D-9A1C375D2A8E}"/>
                  </a:ext>
                </a:extLst>
              </p:cNvPr>
              <p:cNvSpPr/>
              <p:nvPr/>
            </p:nvSpPr>
            <p:spPr>
              <a:xfrm>
                <a:off x="5221345" y="2621732"/>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4"/>
                      <a:pt x="29548" y="38079"/>
                      <a:pt x="19035" y="38079"/>
                    </a:cubicBezTo>
                    <a:cubicBezTo>
                      <a:pt x="8522" y="38079"/>
                      <a:pt x="0" y="29554"/>
                      <a:pt x="0" y="19039"/>
                    </a:cubicBezTo>
                    <a:cubicBezTo>
                      <a:pt x="0" y="8524"/>
                      <a:pt x="8522" y="0"/>
                      <a:pt x="19035" y="0"/>
                    </a:cubicBezTo>
                    <a:cubicBezTo>
                      <a:pt x="29548" y="0"/>
                      <a:pt x="38070" y="8524"/>
                      <a:pt x="38070" y="19039"/>
                    </a:cubicBezTo>
                    <a:close/>
                  </a:path>
                </a:pathLst>
              </a:custGeom>
              <a:solidFill>
                <a:srgbClr val="003479"/>
              </a:solidFill>
              <a:ln w="21393"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113" name="Freeform 522">
                <a:extLst>
                  <a:ext uri="{FF2B5EF4-FFF2-40B4-BE49-F238E27FC236}">
                    <a16:creationId xmlns:a16="http://schemas.microsoft.com/office/drawing/2014/main" id="{5E1710CD-9A70-1798-8234-62329B3CC22F}"/>
                  </a:ext>
                </a:extLst>
              </p:cNvPr>
              <p:cNvSpPr/>
              <p:nvPr/>
            </p:nvSpPr>
            <p:spPr>
              <a:xfrm>
                <a:off x="5177565" y="2458946"/>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393"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114" name="Freeform 523">
                <a:extLst>
                  <a:ext uri="{FF2B5EF4-FFF2-40B4-BE49-F238E27FC236}">
                    <a16:creationId xmlns:a16="http://schemas.microsoft.com/office/drawing/2014/main" id="{8EA7B947-983B-9F59-E2BB-2DEB852A95CC}"/>
                  </a:ext>
                </a:extLst>
              </p:cNvPr>
              <p:cNvSpPr/>
              <p:nvPr/>
            </p:nvSpPr>
            <p:spPr>
              <a:xfrm>
                <a:off x="5154723" y="2384692"/>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4"/>
                      <a:pt x="29548" y="38079"/>
                      <a:pt x="19035" y="38079"/>
                    </a:cubicBezTo>
                    <a:cubicBezTo>
                      <a:pt x="8522" y="38079"/>
                      <a:pt x="0" y="29554"/>
                      <a:pt x="0" y="19039"/>
                    </a:cubicBezTo>
                    <a:cubicBezTo>
                      <a:pt x="0" y="8524"/>
                      <a:pt x="8522" y="0"/>
                      <a:pt x="19035" y="0"/>
                    </a:cubicBezTo>
                    <a:cubicBezTo>
                      <a:pt x="29548" y="0"/>
                      <a:pt x="38070" y="8524"/>
                      <a:pt x="38070" y="19039"/>
                    </a:cubicBezTo>
                    <a:close/>
                  </a:path>
                </a:pathLst>
              </a:custGeom>
              <a:solidFill>
                <a:srgbClr val="003479"/>
              </a:solidFill>
              <a:ln w="21393"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115" name="Freeform 524">
                <a:extLst>
                  <a:ext uri="{FF2B5EF4-FFF2-40B4-BE49-F238E27FC236}">
                    <a16:creationId xmlns:a16="http://schemas.microsoft.com/office/drawing/2014/main" id="{6F758A91-4B25-2E43-CFEC-5D9EEA61A430}"/>
                  </a:ext>
                </a:extLst>
              </p:cNvPr>
              <p:cNvSpPr/>
              <p:nvPr/>
            </p:nvSpPr>
            <p:spPr>
              <a:xfrm>
                <a:off x="5151868" y="2319007"/>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4"/>
                      <a:pt x="29548" y="38079"/>
                      <a:pt x="19035" y="38079"/>
                    </a:cubicBezTo>
                    <a:cubicBezTo>
                      <a:pt x="8522" y="38079"/>
                      <a:pt x="0" y="29554"/>
                      <a:pt x="0" y="19039"/>
                    </a:cubicBezTo>
                    <a:cubicBezTo>
                      <a:pt x="0" y="8524"/>
                      <a:pt x="8522" y="0"/>
                      <a:pt x="19035" y="0"/>
                    </a:cubicBezTo>
                    <a:cubicBezTo>
                      <a:pt x="29548" y="0"/>
                      <a:pt x="38070" y="8524"/>
                      <a:pt x="38070" y="19039"/>
                    </a:cubicBezTo>
                    <a:close/>
                  </a:path>
                </a:pathLst>
              </a:custGeom>
              <a:solidFill>
                <a:srgbClr val="003479"/>
              </a:solidFill>
              <a:ln w="21393"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116" name="Freeform 525">
                <a:extLst>
                  <a:ext uri="{FF2B5EF4-FFF2-40B4-BE49-F238E27FC236}">
                    <a16:creationId xmlns:a16="http://schemas.microsoft.com/office/drawing/2014/main" id="{4AEB7B94-5D54-944A-0F41-1426420703CF}"/>
                  </a:ext>
                </a:extLst>
              </p:cNvPr>
              <p:cNvSpPr/>
              <p:nvPr/>
            </p:nvSpPr>
            <p:spPr>
              <a:xfrm>
                <a:off x="5089052" y="2146701"/>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4"/>
                      <a:pt x="29548" y="38079"/>
                      <a:pt x="19035" y="38079"/>
                    </a:cubicBezTo>
                    <a:cubicBezTo>
                      <a:pt x="8522" y="38079"/>
                      <a:pt x="0" y="29554"/>
                      <a:pt x="0" y="19039"/>
                    </a:cubicBezTo>
                    <a:cubicBezTo>
                      <a:pt x="0" y="8524"/>
                      <a:pt x="8522" y="0"/>
                      <a:pt x="19035" y="0"/>
                    </a:cubicBezTo>
                    <a:cubicBezTo>
                      <a:pt x="29548" y="0"/>
                      <a:pt x="38070" y="8524"/>
                      <a:pt x="38070" y="19039"/>
                    </a:cubicBezTo>
                    <a:close/>
                  </a:path>
                </a:pathLst>
              </a:custGeom>
              <a:solidFill>
                <a:srgbClr val="003479"/>
              </a:solidFill>
              <a:ln w="21393"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sp>
            <p:nvSpPr>
              <p:cNvPr id="117" name="Freeform 526">
                <a:extLst>
                  <a:ext uri="{FF2B5EF4-FFF2-40B4-BE49-F238E27FC236}">
                    <a16:creationId xmlns:a16="http://schemas.microsoft.com/office/drawing/2014/main" id="{AED60450-5DE6-59FB-09F5-EC331A876C6D}"/>
                  </a:ext>
                </a:extLst>
              </p:cNvPr>
              <p:cNvSpPr/>
              <p:nvPr/>
            </p:nvSpPr>
            <p:spPr>
              <a:xfrm>
                <a:off x="7026807" y="3546091"/>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4"/>
                      <a:pt x="29547" y="38079"/>
                      <a:pt x="19035" y="38079"/>
                    </a:cubicBezTo>
                    <a:cubicBezTo>
                      <a:pt x="8522" y="38079"/>
                      <a:pt x="0" y="29554"/>
                      <a:pt x="0" y="19039"/>
                    </a:cubicBezTo>
                    <a:cubicBezTo>
                      <a:pt x="0" y="8524"/>
                      <a:pt x="8522" y="0"/>
                      <a:pt x="19035" y="0"/>
                    </a:cubicBezTo>
                    <a:cubicBezTo>
                      <a:pt x="29547" y="0"/>
                      <a:pt x="38070" y="8524"/>
                      <a:pt x="38070" y="19039"/>
                    </a:cubicBezTo>
                    <a:close/>
                  </a:path>
                </a:pathLst>
              </a:custGeom>
              <a:solidFill>
                <a:srgbClr val="003479"/>
              </a:solidFill>
              <a:ln w="21393" cap="flat">
                <a:solidFill>
                  <a:srgbClr val="003479"/>
                </a:solidFill>
                <a:prstDash val="solid"/>
                <a:miter/>
              </a:ln>
            </p:spPr>
            <p:txBody>
              <a:bodyPr rtlCol="0" anchor="ctr"/>
              <a:lstStyle/>
              <a:p>
                <a:pPr defTabSz="685800">
                  <a:buClrTx/>
                  <a:defRPr/>
                </a:pPr>
                <a:endParaRPr lang="en-US" sz="1350" kern="1200" dirty="0">
                  <a:solidFill>
                    <a:srgbClr val="333333"/>
                  </a:solidFill>
                  <a:latin typeface="Calibri" panose="020F0502020204030204"/>
                  <a:ea typeface="+mn-ea"/>
                  <a:cs typeface="+mn-cs"/>
                </a:endParaRPr>
              </a:p>
            </p:txBody>
          </p:sp>
        </p:grpSp>
        <p:sp>
          <p:nvSpPr>
            <p:cNvPr id="118" name="TextBox 117">
              <a:extLst>
                <a:ext uri="{FF2B5EF4-FFF2-40B4-BE49-F238E27FC236}">
                  <a16:creationId xmlns:a16="http://schemas.microsoft.com/office/drawing/2014/main" id="{3E048643-43D4-4352-88D8-CBD4C6390F6A}"/>
                </a:ext>
              </a:extLst>
            </p:cNvPr>
            <p:cNvSpPr txBox="1"/>
            <p:nvPr/>
          </p:nvSpPr>
          <p:spPr>
            <a:xfrm>
              <a:off x="2121245" y="2935675"/>
              <a:ext cx="730233" cy="224853"/>
            </a:xfrm>
            <a:prstGeom prst="rect">
              <a:avLst/>
            </a:prstGeom>
            <a:noFill/>
          </p:spPr>
          <p:txBody>
            <a:bodyPr wrap="none" rtlCol="0">
              <a:spAutoFit/>
            </a:bodyPr>
            <a:lstStyle/>
            <a:p>
              <a:pPr defTabSz="685800">
                <a:buClrTx/>
                <a:defRPr/>
              </a:pPr>
              <a:r>
                <a:rPr lang="en-US" sz="900" b="1" dirty="0">
                  <a:solidFill>
                    <a:srgbClr val="003479"/>
                  </a:solidFill>
                  <a:latin typeface="Open Sans"/>
                  <a:ea typeface="+mn-ea"/>
                  <a:cs typeface="+mn-cs"/>
                </a:rPr>
                <a:t>Erdafitinib</a:t>
              </a:r>
            </a:p>
          </p:txBody>
        </p:sp>
        <p:sp>
          <p:nvSpPr>
            <p:cNvPr id="120" name="TextBox 119">
              <a:extLst>
                <a:ext uri="{FF2B5EF4-FFF2-40B4-BE49-F238E27FC236}">
                  <a16:creationId xmlns:a16="http://schemas.microsoft.com/office/drawing/2014/main" id="{5208D628-CFF3-F45A-398C-F98C54D10E76}"/>
                </a:ext>
              </a:extLst>
            </p:cNvPr>
            <p:cNvSpPr txBox="1"/>
            <p:nvPr/>
          </p:nvSpPr>
          <p:spPr>
            <a:xfrm>
              <a:off x="3803538" y="2604181"/>
              <a:ext cx="1533903" cy="494677"/>
            </a:xfrm>
            <a:prstGeom prst="rect">
              <a:avLst/>
            </a:prstGeom>
            <a:noFill/>
          </p:spPr>
          <p:txBody>
            <a:bodyPr wrap="none" rtlCol="0">
              <a:spAutoFit/>
            </a:bodyPr>
            <a:lstStyle/>
            <a:p>
              <a:pPr defTabSz="685800">
                <a:buClrTx/>
                <a:defRPr/>
              </a:pPr>
              <a:r>
                <a:rPr lang="en-US" sz="900" b="1" dirty="0">
                  <a:solidFill>
                    <a:srgbClr val="333333"/>
                  </a:solidFill>
                  <a:latin typeface="Open Sans"/>
                  <a:ea typeface="+mn-ea"/>
                  <a:cs typeface="+mn-cs"/>
                </a:rPr>
                <a:t>Median PFS:</a:t>
              </a:r>
            </a:p>
            <a:p>
              <a:pPr defTabSz="685800">
                <a:buClrTx/>
                <a:defRPr/>
              </a:pPr>
              <a:r>
                <a:rPr lang="en-US" sz="900" dirty="0">
                  <a:solidFill>
                    <a:srgbClr val="003479"/>
                  </a:solidFill>
                  <a:latin typeface="Open Sans"/>
                  <a:ea typeface="+mn-ea"/>
                  <a:cs typeface="+mn-cs"/>
                </a:rPr>
                <a:t>4.4 months (95% CI, 4.1-5.5)</a:t>
              </a:r>
            </a:p>
            <a:p>
              <a:pPr defTabSz="685800">
                <a:buClrTx/>
                <a:defRPr/>
              </a:pPr>
              <a:r>
                <a:rPr lang="en-US" sz="900" dirty="0">
                  <a:solidFill>
                    <a:srgbClr val="359942"/>
                  </a:solidFill>
                  <a:latin typeface="Open Sans"/>
                  <a:ea typeface="+mn-ea"/>
                  <a:cs typeface="+mn-cs"/>
                </a:rPr>
                <a:t>2.7 months (95% CI, 1.6-3.0)</a:t>
              </a:r>
              <a:endParaRPr lang="en-US" sz="900" b="1" dirty="0">
                <a:solidFill>
                  <a:srgbClr val="359942"/>
                </a:solidFill>
                <a:latin typeface="Open Sans"/>
                <a:ea typeface="+mn-ea"/>
                <a:cs typeface="+mn-cs"/>
              </a:endParaRPr>
            </a:p>
          </p:txBody>
        </p:sp>
        <p:grpSp>
          <p:nvGrpSpPr>
            <p:cNvPr id="129" name="Group 128">
              <a:extLst>
                <a:ext uri="{FF2B5EF4-FFF2-40B4-BE49-F238E27FC236}">
                  <a16:creationId xmlns:a16="http://schemas.microsoft.com/office/drawing/2014/main" id="{042D7FC9-28A2-9625-1BF9-CAD6DA8B38B8}"/>
                </a:ext>
              </a:extLst>
            </p:cNvPr>
            <p:cNvGrpSpPr/>
            <p:nvPr/>
          </p:nvGrpSpPr>
          <p:grpSpPr>
            <a:xfrm>
              <a:off x="1786561" y="4980495"/>
              <a:ext cx="3598238" cy="247819"/>
              <a:chOff x="1922586" y="5614149"/>
              <a:chExt cx="5573685" cy="383873"/>
            </a:xfrm>
          </p:grpSpPr>
          <p:sp>
            <p:nvSpPr>
              <p:cNvPr id="131" name="TextBox 130">
                <a:extLst>
                  <a:ext uri="{FF2B5EF4-FFF2-40B4-BE49-F238E27FC236}">
                    <a16:creationId xmlns:a16="http://schemas.microsoft.com/office/drawing/2014/main" id="{B3A30186-313A-1E61-6222-D04DAF3E28F0}"/>
                  </a:ext>
                </a:extLst>
              </p:cNvPr>
              <p:cNvSpPr txBox="1"/>
              <p:nvPr/>
            </p:nvSpPr>
            <p:spPr>
              <a:xfrm>
                <a:off x="1922586" y="5614149"/>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175</a:t>
                </a:r>
                <a:endParaRPr lang="en-US" sz="675" dirty="0">
                  <a:solidFill>
                    <a:srgbClr val="333333"/>
                  </a:solidFill>
                  <a:latin typeface="Open Sans"/>
                  <a:ea typeface="+mn-ea"/>
                  <a:cs typeface="+mn-cs"/>
                </a:endParaRPr>
              </a:p>
            </p:txBody>
          </p:sp>
          <p:sp>
            <p:nvSpPr>
              <p:cNvPr id="132" name="TextBox 131">
                <a:extLst>
                  <a:ext uri="{FF2B5EF4-FFF2-40B4-BE49-F238E27FC236}">
                    <a16:creationId xmlns:a16="http://schemas.microsoft.com/office/drawing/2014/main" id="{F732EDD1-666C-D0B3-1E43-BECC9AF12458}"/>
                  </a:ext>
                </a:extLst>
              </p:cNvPr>
              <p:cNvSpPr txBox="1"/>
              <p:nvPr/>
            </p:nvSpPr>
            <p:spPr>
              <a:xfrm>
                <a:off x="2232514" y="5614149"/>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107</a:t>
                </a:r>
                <a:endParaRPr lang="en-US" sz="675" dirty="0">
                  <a:solidFill>
                    <a:srgbClr val="333333"/>
                  </a:solidFill>
                  <a:latin typeface="Open Sans"/>
                  <a:ea typeface="+mn-ea"/>
                  <a:cs typeface="+mn-cs"/>
                </a:endParaRPr>
              </a:p>
            </p:txBody>
          </p:sp>
          <p:sp>
            <p:nvSpPr>
              <p:cNvPr id="133" name="TextBox 132">
                <a:extLst>
                  <a:ext uri="{FF2B5EF4-FFF2-40B4-BE49-F238E27FC236}">
                    <a16:creationId xmlns:a16="http://schemas.microsoft.com/office/drawing/2014/main" id="{1B1C532C-CB30-17FB-A7B0-8318C694CA49}"/>
                  </a:ext>
                </a:extLst>
              </p:cNvPr>
              <p:cNvSpPr txBox="1"/>
              <p:nvPr/>
            </p:nvSpPr>
            <p:spPr>
              <a:xfrm>
                <a:off x="2542440" y="5614149"/>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57</a:t>
                </a:r>
                <a:endParaRPr lang="en-US" sz="675" dirty="0">
                  <a:solidFill>
                    <a:srgbClr val="333333"/>
                  </a:solidFill>
                  <a:latin typeface="Open Sans"/>
                  <a:ea typeface="+mn-ea"/>
                  <a:cs typeface="+mn-cs"/>
                </a:endParaRPr>
              </a:p>
            </p:txBody>
          </p:sp>
          <p:sp>
            <p:nvSpPr>
              <p:cNvPr id="134" name="TextBox 133">
                <a:extLst>
                  <a:ext uri="{FF2B5EF4-FFF2-40B4-BE49-F238E27FC236}">
                    <a16:creationId xmlns:a16="http://schemas.microsoft.com/office/drawing/2014/main" id="{EC9E7491-061F-BE4B-6AD8-EAE03D914C9B}"/>
                  </a:ext>
                </a:extLst>
              </p:cNvPr>
              <p:cNvSpPr txBox="1"/>
              <p:nvPr/>
            </p:nvSpPr>
            <p:spPr>
              <a:xfrm>
                <a:off x="2852368" y="5614149"/>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34</a:t>
                </a:r>
                <a:endParaRPr lang="en-US" sz="675" dirty="0">
                  <a:solidFill>
                    <a:srgbClr val="333333"/>
                  </a:solidFill>
                  <a:latin typeface="Open Sans"/>
                  <a:ea typeface="+mn-ea"/>
                  <a:cs typeface="+mn-cs"/>
                </a:endParaRPr>
              </a:p>
            </p:txBody>
          </p:sp>
          <p:sp>
            <p:nvSpPr>
              <p:cNvPr id="135" name="TextBox 134">
                <a:extLst>
                  <a:ext uri="{FF2B5EF4-FFF2-40B4-BE49-F238E27FC236}">
                    <a16:creationId xmlns:a16="http://schemas.microsoft.com/office/drawing/2014/main" id="{CB103A96-8EAE-53B5-AF23-6CF5A3D7D48A}"/>
                  </a:ext>
                </a:extLst>
              </p:cNvPr>
              <p:cNvSpPr txBox="1"/>
              <p:nvPr/>
            </p:nvSpPr>
            <p:spPr>
              <a:xfrm>
                <a:off x="3162292" y="5614149"/>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23</a:t>
                </a:r>
                <a:endParaRPr lang="en-US" sz="675" dirty="0">
                  <a:solidFill>
                    <a:srgbClr val="333333"/>
                  </a:solidFill>
                  <a:latin typeface="Open Sans"/>
                  <a:ea typeface="+mn-ea"/>
                  <a:cs typeface="+mn-cs"/>
                </a:endParaRPr>
              </a:p>
            </p:txBody>
          </p:sp>
          <p:sp>
            <p:nvSpPr>
              <p:cNvPr id="136" name="TextBox 135">
                <a:extLst>
                  <a:ext uri="{FF2B5EF4-FFF2-40B4-BE49-F238E27FC236}">
                    <a16:creationId xmlns:a16="http://schemas.microsoft.com/office/drawing/2014/main" id="{95CB1B5A-0497-2A94-FF27-29BB3DBCBDDC}"/>
                  </a:ext>
                </a:extLst>
              </p:cNvPr>
              <p:cNvSpPr txBox="1"/>
              <p:nvPr/>
            </p:nvSpPr>
            <p:spPr>
              <a:xfrm>
                <a:off x="3472221" y="5614149"/>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19</a:t>
                </a:r>
                <a:endParaRPr lang="en-US" sz="675" dirty="0">
                  <a:solidFill>
                    <a:srgbClr val="333333"/>
                  </a:solidFill>
                  <a:latin typeface="Open Sans"/>
                  <a:ea typeface="+mn-ea"/>
                  <a:cs typeface="+mn-cs"/>
                </a:endParaRPr>
              </a:p>
            </p:txBody>
          </p:sp>
          <p:sp>
            <p:nvSpPr>
              <p:cNvPr id="137" name="TextBox 136">
                <a:extLst>
                  <a:ext uri="{FF2B5EF4-FFF2-40B4-BE49-F238E27FC236}">
                    <a16:creationId xmlns:a16="http://schemas.microsoft.com/office/drawing/2014/main" id="{1BE6F347-7F1F-7EDC-271D-757313E1D848}"/>
                  </a:ext>
                </a:extLst>
              </p:cNvPr>
              <p:cNvSpPr txBox="1"/>
              <p:nvPr/>
            </p:nvSpPr>
            <p:spPr>
              <a:xfrm>
                <a:off x="3782148" y="5614149"/>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14</a:t>
                </a:r>
                <a:endParaRPr lang="en-US" sz="675" dirty="0">
                  <a:solidFill>
                    <a:srgbClr val="333333"/>
                  </a:solidFill>
                  <a:latin typeface="Open Sans"/>
                  <a:ea typeface="+mn-ea"/>
                  <a:cs typeface="+mn-cs"/>
                </a:endParaRPr>
              </a:p>
            </p:txBody>
          </p:sp>
          <p:sp>
            <p:nvSpPr>
              <p:cNvPr id="138" name="TextBox 137">
                <a:extLst>
                  <a:ext uri="{FF2B5EF4-FFF2-40B4-BE49-F238E27FC236}">
                    <a16:creationId xmlns:a16="http://schemas.microsoft.com/office/drawing/2014/main" id="{1D080386-8578-C4A6-213C-CCE692606E57}"/>
                  </a:ext>
                </a:extLst>
              </p:cNvPr>
              <p:cNvSpPr txBox="1"/>
              <p:nvPr/>
            </p:nvSpPr>
            <p:spPr>
              <a:xfrm>
                <a:off x="4092075" y="5614149"/>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10</a:t>
                </a:r>
                <a:endParaRPr lang="en-US" sz="675" dirty="0">
                  <a:solidFill>
                    <a:srgbClr val="333333"/>
                  </a:solidFill>
                  <a:latin typeface="Open Sans"/>
                  <a:ea typeface="+mn-ea"/>
                  <a:cs typeface="+mn-cs"/>
                </a:endParaRPr>
              </a:p>
            </p:txBody>
          </p:sp>
          <p:sp>
            <p:nvSpPr>
              <p:cNvPr id="139" name="TextBox 138">
                <a:extLst>
                  <a:ext uri="{FF2B5EF4-FFF2-40B4-BE49-F238E27FC236}">
                    <a16:creationId xmlns:a16="http://schemas.microsoft.com/office/drawing/2014/main" id="{E543AEA5-D9F7-25AE-E040-664421B7E677}"/>
                  </a:ext>
                </a:extLst>
              </p:cNvPr>
              <p:cNvSpPr txBox="1"/>
              <p:nvPr/>
            </p:nvSpPr>
            <p:spPr>
              <a:xfrm>
                <a:off x="4402002" y="5614149"/>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7</a:t>
                </a:r>
                <a:endParaRPr lang="en-US" sz="675" dirty="0">
                  <a:solidFill>
                    <a:srgbClr val="333333"/>
                  </a:solidFill>
                  <a:latin typeface="Open Sans"/>
                  <a:ea typeface="+mn-ea"/>
                  <a:cs typeface="+mn-cs"/>
                </a:endParaRPr>
              </a:p>
            </p:txBody>
          </p:sp>
          <p:sp>
            <p:nvSpPr>
              <p:cNvPr id="140" name="TextBox 139">
                <a:extLst>
                  <a:ext uri="{FF2B5EF4-FFF2-40B4-BE49-F238E27FC236}">
                    <a16:creationId xmlns:a16="http://schemas.microsoft.com/office/drawing/2014/main" id="{4F61BBF7-6DB7-0084-6C29-FA6E36042424}"/>
                  </a:ext>
                </a:extLst>
              </p:cNvPr>
              <p:cNvSpPr txBox="1"/>
              <p:nvPr/>
            </p:nvSpPr>
            <p:spPr>
              <a:xfrm>
                <a:off x="4711929" y="5614149"/>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6</a:t>
                </a:r>
                <a:endParaRPr lang="en-US" sz="675" dirty="0">
                  <a:solidFill>
                    <a:srgbClr val="333333"/>
                  </a:solidFill>
                  <a:latin typeface="Open Sans"/>
                  <a:ea typeface="+mn-ea"/>
                  <a:cs typeface="+mn-cs"/>
                </a:endParaRPr>
              </a:p>
            </p:txBody>
          </p:sp>
          <p:sp>
            <p:nvSpPr>
              <p:cNvPr id="141" name="TextBox 140">
                <a:extLst>
                  <a:ext uri="{FF2B5EF4-FFF2-40B4-BE49-F238E27FC236}">
                    <a16:creationId xmlns:a16="http://schemas.microsoft.com/office/drawing/2014/main" id="{F27F3717-954B-2074-E381-06283644B2C2}"/>
                  </a:ext>
                </a:extLst>
              </p:cNvPr>
              <p:cNvSpPr txBox="1"/>
              <p:nvPr/>
            </p:nvSpPr>
            <p:spPr>
              <a:xfrm>
                <a:off x="5021857" y="5614149"/>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4</a:t>
                </a:r>
                <a:endParaRPr lang="en-US" sz="675" dirty="0">
                  <a:solidFill>
                    <a:srgbClr val="333333"/>
                  </a:solidFill>
                  <a:latin typeface="Open Sans"/>
                  <a:ea typeface="+mn-ea"/>
                  <a:cs typeface="+mn-cs"/>
                </a:endParaRPr>
              </a:p>
            </p:txBody>
          </p:sp>
          <p:sp>
            <p:nvSpPr>
              <p:cNvPr id="142" name="TextBox 141">
                <a:extLst>
                  <a:ext uri="{FF2B5EF4-FFF2-40B4-BE49-F238E27FC236}">
                    <a16:creationId xmlns:a16="http://schemas.microsoft.com/office/drawing/2014/main" id="{ED2A33C9-2EE6-7356-F854-24826808D991}"/>
                  </a:ext>
                </a:extLst>
              </p:cNvPr>
              <p:cNvSpPr txBox="1"/>
              <p:nvPr/>
            </p:nvSpPr>
            <p:spPr>
              <a:xfrm>
                <a:off x="5331783" y="5614149"/>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4</a:t>
                </a:r>
                <a:endParaRPr lang="en-US" sz="675" dirty="0">
                  <a:solidFill>
                    <a:srgbClr val="333333"/>
                  </a:solidFill>
                  <a:latin typeface="Open Sans"/>
                  <a:ea typeface="+mn-ea"/>
                  <a:cs typeface="+mn-cs"/>
                </a:endParaRPr>
              </a:p>
            </p:txBody>
          </p:sp>
          <p:sp>
            <p:nvSpPr>
              <p:cNvPr id="143" name="TextBox 142">
                <a:extLst>
                  <a:ext uri="{FF2B5EF4-FFF2-40B4-BE49-F238E27FC236}">
                    <a16:creationId xmlns:a16="http://schemas.microsoft.com/office/drawing/2014/main" id="{10795A57-009E-F363-E20E-38022C779252}"/>
                  </a:ext>
                </a:extLst>
              </p:cNvPr>
              <p:cNvSpPr txBox="1"/>
              <p:nvPr/>
            </p:nvSpPr>
            <p:spPr>
              <a:xfrm>
                <a:off x="5641709" y="5614149"/>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3</a:t>
                </a:r>
                <a:endParaRPr lang="en-US" sz="675" dirty="0">
                  <a:solidFill>
                    <a:srgbClr val="333333"/>
                  </a:solidFill>
                  <a:latin typeface="Open Sans"/>
                  <a:ea typeface="+mn-ea"/>
                  <a:cs typeface="+mn-cs"/>
                </a:endParaRPr>
              </a:p>
            </p:txBody>
          </p:sp>
          <p:sp>
            <p:nvSpPr>
              <p:cNvPr id="144" name="TextBox 143">
                <a:extLst>
                  <a:ext uri="{FF2B5EF4-FFF2-40B4-BE49-F238E27FC236}">
                    <a16:creationId xmlns:a16="http://schemas.microsoft.com/office/drawing/2014/main" id="{E400DFB1-11ED-0F92-EB0D-027BAB62F837}"/>
                  </a:ext>
                </a:extLst>
              </p:cNvPr>
              <p:cNvSpPr txBox="1"/>
              <p:nvPr/>
            </p:nvSpPr>
            <p:spPr>
              <a:xfrm>
                <a:off x="5951637" y="5614149"/>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1</a:t>
                </a:r>
                <a:endParaRPr lang="en-US" sz="675" dirty="0">
                  <a:solidFill>
                    <a:srgbClr val="333333"/>
                  </a:solidFill>
                  <a:latin typeface="Open Sans"/>
                  <a:ea typeface="+mn-ea"/>
                  <a:cs typeface="+mn-cs"/>
                </a:endParaRPr>
              </a:p>
            </p:txBody>
          </p:sp>
          <p:sp>
            <p:nvSpPr>
              <p:cNvPr id="145" name="TextBox 144">
                <a:extLst>
                  <a:ext uri="{FF2B5EF4-FFF2-40B4-BE49-F238E27FC236}">
                    <a16:creationId xmlns:a16="http://schemas.microsoft.com/office/drawing/2014/main" id="{FDC8A38D-2A91-F939-D72A-6E6E6F70AC45}"/>
                  </a:ext>
                </a:extLst>
              </p:cNvPr>
              <p:cNvSpPr txBox="1"/>
              <p:nvPr/>
            </p:nvSpPr>
            <p:spPr>
              <a:xfrm>
                <a:off x="6261563" y="5614149"/>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0</a:t>
                </a:r>
                <a:endParaRPr lang="en-US" sz="675" dirty="0">
                  <a:solidFill>
                    <a:srgbClr val="333333"/>
                  </a:solidFill>
                  <a:latin typeface="Open Sans"/>
                  <a:ea typeface="+mn-ea"/>
                  <a:cs typeface="+mn-cs"/>
                </a:endParaRPr>
              </a:p>
            </p:txBody>
          </p:sp>
          <p:sp>
            <p:nvSpPr>
              <p:cNvPr id="146" name="TextBox 145">
                <a:extLst>
                  <a:ext uri="{FF2B5EF4-FFF2-40B4-BE49-F238E27FC236}">
                    <a16:creationId xmlns:a16="http://schemas.microsoft.com/office/drawing/2014/main" id="{E20A658F-5762-9796-5A30-046E5977F872}"/>
                  </a:ext>
                </a:extLst>
              </p:cNvPr>
              <p:cNvSpPr txBox="1"/>
              <p:nvPr/>
            </p:nvSpPr>
            <p:spPr>
              <a:xfrm>
                <a:off x="6571490" y="5614149"/>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0</a:t>
                </a:r>
                <a:endParaRPr lang="en-US" sz="675" dirty="0">
                  <a:solidFill>
                    <a:srgbClr val="333333"/>
                  </a:solidFill>
                  <a:latin typeface="Open Sans"/>
                  <a:ea typeface="+mn-ea"/>
                  <a:cs typeface="+mn-cs"/>
                </a:endParaRPr>
              </a:p>
            </p:txBody>
          </p:sp>
          <p:sp>
            <p:nvSpPr>
              <p:cNvPr id="147" name="TextBox 146">
                <a:extLst>
                  <a:ext uri="{FF2B5EF4-FFF2-40B4-BE49-F238E27FC236}">
                    <a16:creationId xmlns:a16="http://schemas.microsoft.com/office/drawing/2014/main" id="{B7DAA68D-A169-797E-A665-CEDD224B2828}"/>
                  </a:ext>
                </a:extLst>
              </p:cNvPr>
              <p:cNvSpPr txBox="1"/>
              <p:nvPr/>
            </p:nvSpPr>
            <p:spPr>
              <a:xfrm>
                <a:off x="6881417" y="5614149"/>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0</a:t>
                </a:r>
                <a:endParaRPr lang="en-US" sz="675" dirty="0">
                  <a:solidFill>
                    <a:srgbClr val="333333"/>
                  </a:solidFill>
                  <a:latin typeface="Open Sans"/>
                  <a:ea typeface="+mn-ea"/>
                  <a:cs typeface="+mn-cs"/>
                </a:endParaRPr>
              </a:p>
            </p:txBody>
          </p:sp>
          <p:sp>
            <p:nvSpPr>
              <p:cNvPr id="148" name="TextBox 147">
                <a:extLst>
                  <a:ext uri="{FF2B5EF4-FFF2-40B4-BE49-F238E27FC236}">
                    <a16:creationId xmlns:a16="http://schemas.microsoft.com/office/drawing/2014/main" id="{3047BB7E-74C6-704A-FD0E-01570F6F9323}"/>
                  </a:ext>
                </a:extLst>
              </p:cNvPr>
              <p:cNvSpPr txBox="1"/>
              <p:nvPr/>
            </p:nvSpPr>
            <p:spPr>
              <a:xfrm>
                <a:off x="7191351" y="5614149"/>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0</a:t>
                </a:r>
                <a:endParaRPr lang="en-US" sz="675" dirty="0">
                  <a:solidFill>
                    <a:srgbClr val="333333"/>
                  </a:solidFill>
                  <a:latin typeface="Open Sans"/>
                  <a:ea typeface="+mn-ea"/>
                  <a:cs typeface="+mn-cs"/>
                </a:endParaRPr>
              </a:p>
            </p:txBody>
          </p:sp>
          <p:sp>
            <p:nvSpPr>
              <p:cNvPr id="149" name="TextBox 148">
                <a:extLst>
                  <a:ext uri="{FF2B5EF4-FFF2-40B4-BE49-F238E27FC236}">
                    <a16:creationId xmlns:a16="http://schemas.microsoft.com/office/drawing/2014/main" id="{73BA04D4-F80A-370A-183C-535D99A57111}"/>
                  </a:ext>
                </a:extLst>
              </p:cNvPr>
              <p:cNvSpPr txBox="1"/>
              <p:nvPr/>
            </p:nvSpPr>
            <p:spPr>
              <a:xfrm>
                <a:off x="1922586" y="5841287"/>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176</a:t>
                </a:r>
                <a:endParaRPr lang="en-US" sz="675" dirty="0">
                  <a:solidFill>
                    <a:srgbClr val="333333"/>
                  </a:solidFill>
                  <a:latin typeface="Open Sans"/>
                  <a:ea typeface="+mn-ea"/>
                  <a:cs typeface="+mn-cs"/>
                </a:endParaRPr>
              </a:p>
            </p:txBody>
          </p:sp>
          <p:sp>
            <p:nvSpPr>
              <p:cNvPr id="150" name="TextBox 149">
                <a:extLst>
                  <a:ext uri="{FF2B5EF4-FFF2-40B4-BE49-F238E27FC236}">
                    <a16:creationId xmlns:a16="http://schemas.microsoft.com/office/drawing/2014/main" id="{E1B0F217-781E-40C1-8E8C-797B75D12E1D}"/>
                  </a:ext>
                </a:extLst>
              </p:cNvPr>
              <p:cNvSpPr txBox="1"/>
              <p:nvPr/>
            </p:nvSpPr>
            <p:spPr>
              <a:xfrm>
                <a:off x="2232514" y="5841287"/>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75</a:t>
                </a:r>
                <a:endParaRPr lang="en-US" sz="675" dirty="0">
                  <a:solidFill>
                    <a:srgbClr val="333333"/>
                  </a:solidFill>
                  <a:latin typeface="Open Sans"/>
                  <a:ea typeface="+mn-ea"/>
                  <a:cs typeface="+mn-cs"/>
                </a:endParaRPr>
              </a:p>
            </p:txBody>
          </p:sp>
          <p:sp>
            <p:nvSpPr>
              <p:cNvPr id="151" name="TextBox 150">
                <a:extLst>
                  <a:ext uri="{FF2B5EF4-FFF2-40B4-BE49-F238E27FC236}">
                    <a16:creationId xmlns:a16="http://schemas.microsoft.com/office/drawing/2014/main" id="{11845DF1-5ED4-65B9-37AA-E971796A8EC2}"/>
                  </a:ext>
                </a:extLst>
              </p:cNvPr>
              <p:cNvSpPr txBox="1"/>
              <p:nvPr/>
            </p:nvSpPr>
            <p:spPr>
              <a:xfrm>
                <a:off x="2542440" y="5841287"/>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50</a:t>
                </a:r>
                <a:endParaRPr lang="en-US" sz="675" dirty="0">
                  <a:solidFill>
                    <a:srgbClr val="333333"/>
                  </a:solidFill>
                  <a:latin typeface="Open Sans"/>
                  <a:ea typeface="+mn-ea"/>
                  <a:cs typeface="+mn-cs"/>
                </a:endParaRPr>
              </a:p>
            </p:txBody>
          </p:sp>
          <p:sp>
            <p:nvSpPr>
              <p:cNvPr id="152" name="TextBox 151">
                <a:extLst>
                  <a:ext uri="{FF2B5EF4-FFF2-40B4-BE49-F238E27FC236}">
                    <a16:creationId xmlns:a16="http://schemas.microsoft.com/office/drawing/2014/main" id="{276EB9A2-BC8E-32D9-B0F2-1E53650CF894}"/>
                  </a:ext>
                </a:extLst>
              </p:cNvPr>
              <p:cNvSpPr txBox="1"/>
              <p:nvPr/>
            </p:nvSpPr>
            <p:spPr>
              <a:xfrm>
                <a:off x="2852368" y="5841287"/>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36</a:t>
                </a:r>
                <a:endParaRPr lang="en-US" sz="675" dirty="0">
                  <a:solidFill>
                    <a:srgbClr val="333333"/>
                  </a:solidFill>
                  <a:latin typeface="Open Sans"/>
                  <a:ea typeface="+mn-ea"/>
                  <a:cs typeface="+mn-cs"/>
                </a:endParaRPr>
              </a:p>
            </p:txBody>
          </p:sp>
          <p:sp>
            <p:nvSpPr>
              <p:cNvPr id="153" name="TextBox 152">
                <a:extLst>
                  <a:ext uri="{FF2B5EF4-FFF2-40B4-BE49-F238E27FC236}">
                    <a16:creationId xmlns:a16="http://schemas.microsoft.com/office/drawing/2014/main" id="{2D892DBC-7A57-3E8A-E659-E4E21EBC26DC}"/>
                  </a:ext>
                </a:extLst>
              </p:cNvPr>
              <p:cNvSpPr txBox="1"/>
              <p:nvPr/>
            </p:nvSpPr>
            <p:spPr>
              <a:xfrm>
                <a:off x="3162292" y="5841287"/>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30</a:t>
                </a:r>
                <a:endParaRPr lang="en-US" sz="675" dirty="0">
                  <a:solidFill>
                    <a:srgbClr val="333333"/>
                  </a:solidFill>
                  <a:latin typeface="Open Sans"/>
                  <a:ea typeface="+mn-ea"/>
                  <a:cs typeface="+mn-cs"/>
                </a:endParaRPr>
              </a:p>
            </p:txBody>
          </p:sp>
          <p:sp>
            <p:nvSpPr>
              <p:cNvPr id="154" name="TextBox 153">
                <a:extLst>
                  <a:ext uri="{FF2B5EF4-FFF2-40B4-BE49-F238E27FC236}">
                    <a16:creationId xmlns:a16="http://schemas.microsoft.com/office/drawing/2014/main" id="{2FBC1872-3CED-B469-0781-99CBBF990BC1}"/>
                  </a:ext>
                </a:extLst>
              </p:cNvPr>
              <p:cNvSpPr txBox="1"/>
              <p:nvPr/>
            </p:nvSpPr>
            <p:spPr>
              <a:xfrm>
                <a:off x="3472221" y="5841287"/>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23</a:t>
                </a:r>
                <a:endParaRPr lang="en-US" sz="675" dirty="0">
                  <a:solidFill>
                    <a:srgbClr val="333333"/>
                  </a:solidFill>
                  <a:latin typeface="Open Sans"/>
                  <a:ea typeface="+mn-ea"/>
                  <a:cs typeface="+mn-cs"/>
                </a:endParaRPr>
              </a:p>
            </p:txBody>
          </p:sp>
          <p:sp>
            <p:nvSpPr>
              <p:cNvPr id="155" name="TextBox 154">
                <a:extLst>
                  <a:ext uri="{FF2B5EF4-FFF2-40B4-BE49-F238E27FC236}">
                    <a16:creationId xmlns:a16="http://schemas.microsoft.com/office/drawing/2014/main" id="{0016D2E9-441A-B883-0825-1DD7A9C8A428}"/>
                  </a:ext>
                </a:extLst>
              </p:cNvPr>
              <p:cNvSpPr txBox="1"/>
              <p:nvPr/>
            </p:nvSpPr>
            <p:spPr>
              <a:xfrm>
                <a:off x="3782148" y="5841287"/>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16</a:t>
                </a:r>
                <a:endParaRPr lang="en-US" sz="675" dirty="0">
                  <a:solidFill>
                    <a:srgbClr val="333333"/>
                  </a:solidFill>
                  <a:latin typeface="Open Sans"/>
                  <a:ea typeface="+mn-ea"/>
                  <a:cs typeface="+mn-cs"/>
                </a:endParaRPr>
              </a:p>
            </p:txBody>
          </p:sp>
          <p:sp>
            <p:nvSpPr>
              <p:cNvPr id="156" name="TextBox 155">
                <a:extLst>
                  <a:ext uri="{FF2B5EF4-FFF2-40B4-BE49-F238E27FC236}">
                    <a16:creationId xmlns:a16="http://schemas.microsoft.com/office/drawing/2014/main" id="{1804A90C-C867-5224-4791-11DE3DC8FEA9}"/>
                  </a:ext>
                </a:extLst>
              </p:cNvPr>
              <p:cNvSpPr txBox="1"/>
              <p:nvPr/>
            </p:nvSpPr>
            <p:spPr>
              <a:xfrm>
                <a:off x="4092075" y="5841287"/>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13</a:t>
                </a:r>
                <a:endParaRPr lang="en-US" sz="675" dirty="0">
                  <a:solidFill>
                    <a:srgbClr val="333333"/>
                  </a:solidFill>
                  <a:latin typeface="Open Sans"/>
                  <a:ea typeface="+mn-ea"/>
                  <a:cs typeface="+mn-cs"/>
                </a:endParaRPr>
              </a:p>
            </p:txBody>
          </p:sp>
          <p:sp>
            <p:nvSpPr>
              <p:cNvPr id="157" name="TextBox 156">
                <a:extLst>
                  <a:ext uri="{FF2B5EF4-FFF2-40B4-BE49-F238E27FC236}">
                    <a16:creationId xmlns:a16="http://schemas.microsoft.com/office/drawing/2014/main" id="{4F12D611-6E5B-8602-F298-D42521B62751}"/>
                  </a:ext>
                </a:extLst>
              </p:cNvPr>
              <p:cNvSpPr txBox="1"/>
              <p:nvPr/>
            </p:nvSpPr>
            <p:spPr>
              <a:xfrm>
                <a:off x="4402002" y="5841287"/>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12</a:t>
                </a:r>
                <a:endParaRPr lang="en-US" sz="675" dirty="0">
                  <a:solidFill>
                    <a:srgbClr val="333333"/>
                  </a:solidFill>
                  <a:latin typeface="Open Sans"/>
                  <a:ea typeface="+mn-ea"/>
                  <a:cs typeface="+mn-cs"/>
                </a:endParaRPr>
              </a:p>
            </p:txBody>
          </p:sp>
          <p:sp>
            <p:nvSpPr>
              <p:cNvPr id="158" name="TextBox 157">
                <a:extLst>
                  <a:ext uri="{FF2B5EF4-FFF2-40B4-BE49-F238E27FC236}">
                    <a16:creationId xmlns:a16="http://schemas.microsoft.com/office/drawing/2014/main" id="{76102A72-823A-9230-224E-33D6377F2625}"/>
                  </a:ext>
                </a:extLst>
              </p:cNvPr>
              <p:cNvSpPr txBox="1"/>
              <p:nvPr/>
            </p:nvSpPr>
            <p:spPr>
              <a:xfrm>
                <a:off x="4711929" y="5841287"/>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11</a:t>
                </a:r>
                <a:endParaRPr lang="en-US" sz="675" dirty="0">
                  <a:solidFill>
                    <a:srgbClr val="333333"/>
                  </a:solidFill>
                  <a:latin typeface="Open Sans"/>
                  <a:ea typeface="+mn-ea"/>
                  <a:cs typeface="+mn-cs"/>
                </a:endParaRPr>
              </a:p>
            </p:txBody>
          </p:sp>
          <p:sp>
            <p:nvSpPr>
              <p:cNvPr id="159" name="TextBox 158">
                <a:extLst>
                  <a:ext uri="{FF2B5EF4-FFF2-40B4-BE49-F238E27FC236}">
                    <a16:creationId xmlns:a16="http://schemas.microsoft.com/office/drawing/2014/main" id="{22665F70-AC3F-337D-4F4A-7CEC32F50004}"/>
                  </a:ext>
                </a:extLst>
              </p:cNvPr>
              <p:cNvSpPr txBox="1"/>
              <p:nvPr/>
            </p:nvSpPr>
            <p:spPr>
              <a:xfrm>
                <a:off x="5021857" y="5841287"/>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9</a:t>
                </a:r>
                <a:endParaRPr lang="en-US" sz="675" dirty="0">
                  <a:solidFill>
                    <a:srgbClr val="333333"/>
                  </a:solidFill>
                  <a:latin typeface="Open Sans"/>
                  <a:ea typeface="+mn-ea"/>
                  <a:cs typeface="+mn-cs"/>
                </a:endParaRPr>
              </a:p>
            </p:txBody>
          </p:sp>
          <p:sp>
            <p:nvSpPr>
              <p:cNvPr id="160" name="TextBox 159">
                <a:extLst>
                  <a:ext uri="{FF2B5EF4-FFF2-40B4-BE49-F238E27FC236}">
                    <a16:creationId xmlns:a16="http://schemas.microsoft.com/office/drawing/2014/main" id="{68B6444A-3718-2E1F-4541-63BEA2BB5286}"/>
                  </a:ext>
                </a:extLst>
              </p:cNvPr>
              <p:cNvSpPr txBox="1"/>
              <p:nvPr/>
            </p:nvSpPr>
            <p:spPr>
              <a:xfrm>
                <a:off x="5331783" y="5841287"/>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5</a:t>
                </a:r>
                <a:endParaRPr lang="en-US" sz="675" dirty="0">
                  <a:solidFill>
                    <a:srgbClr val="333333"/>
                  </a:solidFill>
                  <a:latin typeface="Open Sans"/>
                  <a:ea typeface="+mn-ea"/>
                  <a:cs typeface="+mn-cs"/>
                </a:endParaRPr>
              </a:p>
            </p:txBody>
          </p:sp>
          <p:sp>
            <p:nvSpPr>
              <p:cNvPr id="161" name="TextBox 160">
                <a:extLst>
                  <a:ext uri="{FF2B5EF4-FFF2-40B4-BE49-F238E27FC236}">
                    <a16:creationId xmlns:a16="http://schemas.microsoft.com/office/drawing/2014/main" id="{7A2A55AC-141D-C4FD-591D-FBD7F08CC855}"/>
                  </a:ext>
                </a:extLst>
              </p:cNvPr>
              <p:cNvSpPr txBox="1"/>
              <p:nvPr/>
            </p:nvSpPr>
            <p:spPr>
              <a:xfrm>
                <a:off x="5641709" y="5841287"/>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3</a:t>
                </a:r>
                <a:endParaRPr lang="en-US" sz="675" dirty="0">
                  <a:solidFill>
                    <a:srgbClr val="333333"/>
                  </a:solidFill>
                  <a:latin typeface="Open Sans"/>
                  <a:ea typeface="+mn-ea"/>
                  <a:cs typeface="+mn-cs"/>
                </a:endParaRPr>
              </a:p>
            </p:txBody>
          </p:sp>
          <p:sp>
            <p:nvSpPr>
              <p:cNvPr id="162" name="TextBox 161">
                <a:extLst>
                  <a:ext uri="{FF2B5EF4-FFF2-40B4-BE49-F238E27FC236}">
                    <a16:creationId xmlns:a16="http://schemas.microsoft.com/office/drawing/2014/main" id="{9DE4F18C-9A51-364C-CBED-FCECBFF941C3}"/>
                  </a:ext>
                </a:extLst>
              </p:cNvPr>
              <p:cNvSpPr txBox="1"/>
              <p:nvPr/>
            </p:nvSpPr>
            <p:spPr>
              <a:xfrm>
                <a:off x="5951637" y="5841287"/>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2</a:t>
                </a:r>
                <a:endParaRPr lang="en-US" sz="675" dirty="0">
                  <a:solidFill>
                    <a:srgbClr val="333333"/>
                  </a:solidFill>
                  <a:latin typeface="Open Sans"/>
                  <a:ea typeface="+mn-ea"/>
                  <a:cs typeface="+mn-cs"/>
                </a:endParaRPr>
              </a:p>
            </p:txBody>
          </p:sp>
          <p:sp>
            <p:nvSpPr>
              <p:cNvPr id="163" name="TextBox 162">
                <a:extLst>
                  <a:ext uri="{FF2B5EF4-FFF2-40B4-BE49-F238E27FC236}">
                    <a16:creationId xmlns:a16="http://schemas.microsoft.com/office/drawing/2014/main" id="{9DADCC8A-C6E0-AD84-5960-9E070D1B72D5}"/>
                  </a:ext>
                </a:extLst>
              </p:cNvPr>
              <p:cNvSpPr txBox="1"/>
              <p:nvPr/>
            </p:nvSpPr>
            <p:spPr>
              <a:xfrm>
                <a:off x="6261563" y="5841287"/>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2</a:t>
                </a:r>
                <a:endParaRPr lang="en-US" sz="675" dirty="0">
                  <a:solidFill>
                    <a:srgbClr val="333333"/>
                  </a:solidFill>
                  <a:latin typeface="Open Sans"/>
                  <a:ea typeface="+mn-ea"/>
                  <a:cs typeface="+mn-cs"/>
                </a:endParaRPr>
              </a:p>
            </p:txBody>
          </p:sp>
          <p:sp>
            <p:nvSpPr>
              <p:cNvPr id="164" name="TextBox 163">
                <a:extLst>
                  <a:ext uri="{FF2B5EF4-FFF2-40B4-BE49-F238E27FC236}">
                    <a16:creationId xmlns:a16="http://schemas.microsoft.com/office/drawing/2014/main" id="{97CA0B09-504E-6745-EA31-8813643D7A32}"/>
                  </a:ext>
                </a:extLst>
              </p:cNvPr>
              <p:cNvSpPr txBox="1"/>
              <p:nvPr/>
            </p:nvSpPr>
            <p:spPr>
              <a:xfrm>
                <a:off x="6571490" y="5841287"/>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2</a:t>
                </a:r>
                <a:endParaRPr lang="en-US" sz="675" dirty="0">
                  <a:solidFill>
                    <a:srgbClr val="333333"/>
                  </a:solidFill>
                  <a:latin typeface="Open Sans"/>
                  <a:ea typeface="+mn-ea"/>
                  <a:cs typeface="+mn-cs"/>
                </a:endParaRPr>
              </a:p>
            </p:txBody>
          </p:sp>
          <p:sp>
            <p:nvSpPr>
              <p:cNvPr id="165" name="TextBox 164">
                <a:extLst>
                  <a:ext uri="{FF2B5EF4-FFF2-40B4-BE49-F238E27FC236}">
                    <a16:creationId xmlns:a16="http://schemas.microsoft.com/office/drawing/2014/main" id="{AF753287-0C28-6D8D-BCD4-B68EDC8F220E}"/>
                  </a:ext>
                </a:extLst>
              </p:cNvPr>
              <p:cNvSpPr txBox="1"/>
              <p:nvPr/>
            </p:nvSpPr>
            <p:spPr>
              <a:xfrm>
                <a:off x="6881417" y="5841287"/>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1</a:t>
                </a:r>
                <a:endParaRPr lang="en-US" sz="675" dirty="0">
                  <a:solidFill>
                    <a:srgbClr val="333333"/>
                  </a:solidFill>
                  <a:latin typeface="Open Sans"/>
                  <a:ea typeface="+mn-ea"/>
                  <a:cs typeface="+mn-cs"/>
                </a:endParaRPr>
              </a:p>
            </p:txBody>
          </p:sp>
          <p:sp>
            <p:nvSpPr>
              <p:cNvPr id="166" name="TextBox 165">
                <a:extLst>
                  <a:ext uri="{FF2B5EF4-FFF2-40B4-BE49-F238E27FC236}">
                    <a16:creationId xmlns:a16="http://schemas.microsoft.com/office/drawing/2014/main" id="{5F47C512-6F2B-6F37-FD4E-9F4DC7D327C9}"/>
                  </a:ext>
                </a:extLst>
              </p:cNvPr>
              <p:cNvSpPr txBox="1"/>
              <p:nvPr/>
            </p:nvSpPr>
            <p:spPr>
              <a:xfrm>
                <a:off x="7191351" y="5841287"/>
                <a:ext cx="304920" cy="156735"/>
              </a:xfrm>
              <a:prstGeom prst="rect">
                <a:avLst/>
              </a:prstGeom>
              <a:solidFill>
                <a:srgbClr val="FFFFFF"/>
              </a:solidFill>
            </p:spPr>
            <p:txBody>
              <a:bodyPr wrap="square" lIns="0" tIns="0" rIns="0" bIns="0" rtlCol="0">
                <a:spAutoFit/>
              </a:bodyPr>
              <a:lstStyle/>
              <a:p>
                <a:pPr algn="ctr" defTabSz="685800">
                  <a:buClrTx/>
                  <a:defRPr/>
                </a:pPr>
                <a:r>
                  <a:rPr lang="en-GB" sz="675" dirty="0">
                    <a:solidFill>
                      <a:srgbClr val="333333"/>
                    </a:solidFill>
                    <a:latin typeface="Open Sans"/>
                    <a:ea typeface="+mn-ea"/>
                    <a:cs typeface="+mn-cs"/>
                  </a:rPr>
                  <a:t>0</a:t>
                </a:r>
                <a:endParaRPr lang="en-US" sz="675" dirty="0">
                  <a:solidFill>
                    <a:srgbClr val="333333"/>
                  </a:solidFill>
                  <a:latin typeface="Open Sans"/>
                  <a:ea typeface="+mn-ea"/>
                  <a:cs typeface="+mn-cs"/>
                </a:endParaRPr>
              </a:p>
            </p:txBody>
          </p:sp>
        </p:grpSp>
      </p:grpSp>
      <p:sp>
        <p:nvSpPr>
          <p:cNvPr id="6" name="Content Placeholder 8">
            <a:extLst>
              <a:ext uri="{FF2B5EF4-FFF2-40B4-BE49-F238E27FC236}">
                <a16:creationId xmlns:a16="http://schemas.microsoft.com/office/drawing/2014/main" id="{334B7A8C-961D-03F1-6020-0BCDA9BC47D5}"/>
              </a:ext>
            </a:extLst>
          </p:cNvPr>
          <p:cNvSpPr txBox="1">
            <a:spLocks/>
          </p:cNvSpPr>
          <p:nvPr/>
        </p:nvSpPr>
        <p:spPr>
          <a:xfrm>
            <a:off x="5457964" y="1456744"/>
            <a:ext cx="3109964" cy="2477557"/>
          </a:xfrm>
          <a:prstGeom prst="rect">
            <a:avLst/>
          </a:prstGeom>
        </p:spPr>
        <p:txBody>
          <a:bodyPr vert="horz" lIns="68580" tIns="34290" rIns="68580" bIns="34290" rtlCol="0">
            <a:noAutofit/>
          </a:bodyPr>
          <a:lstStyle>
            <a:lvl1pPr marL="0" indent="0" algn="l" defTabSz="914396" rtl="0" eaLnBrk="1" latinLnBrk="0" hangingPunct="1">
              <a:lnSpc>
                <a:spcPct val="100000"/>
              </a:lnSpc>
              <a:spcBef>
                <a:spcPts val="600"/>
              </a:spcBef>
              <a:buClr>
                <a:schemeClr val="accent1"/>
              </a:buClr>
              <a:buFont typeface="Arial" panose="020B0604020202020204" pitchFamily="34" charset="0"/>
              <a:buNone/>
              <a:defRPr lang="en-US" sz="1800" b="1" kern="1200">
                <a:solidFill>
                  <a:schemeClr val="tx1"/>
                </a:solidFill>
                <a:latin typeface="+mn-lt"/>
                <a:ea typeface="+mn-ea"/>
                <a:cs typeface="+mn-cs"/>
              </a:defRPr>
            </a:lvl1pPr>
            <a:lvl2pPr marL="171450" indent="-171450" algn="l" defTabSz="914396" rtl="0" eaLnBrk="1" latinLnBrk="0" hangingPunct="1">
              <a:lnSpc>
                <a:spcPct val="100000"/>
              </a:lnSpc>
              <a:spcBef>
                <a:spcPts val="600"/>
              </a:spcBef>
              <a:buClr>
                <a:schemeClr val="accent1"/>
              </a:buClr>
              <a:buFont typeface="Arial" panose="020B0604020202020204" pitchFamily="34" charset="0"/>
              <a:buChar char="•"/>
              <a:defRPr lang="en-US" sz="1800" kern="1200">
                <a:solidFill>
                  <a:schemeClr val="tx1"/>
                </a:solidFill>
                <a:latin typeface="+mn-lt"/>
                <a:ea typeface="+mn-ea"/>
                <a:cs typeface="+mn-cs"/>
              </a:defRPr>
            </a:lvl2pPr>
            <a:lvl3pPr marL="341313" indent="-171450" algn="l" defTabSz="914396" rtl="0" eaLnBrk="1" latinLnBrk="0" hangingPunct="1">
              <a:lnSpc>
                <a:spcPct val="100000"/>
              </a:lnSpc>
              <a:spcBef>
                <a:spcPts val="600"/>
              </a:spcBef>
              <a:buClr>
                <a:schemeClr val="accent1"/>
              </a:buClr>
              <a:buFont typeface="Open Sans" panose="020B0606030504020204" pitchFamily="34" charset="0"/>
              <a:buChar char="–"/>
              <a:defRPr lang="en-US" sz="1800" kern="1200">
                <a:solidFill>
                  <a:schemeClr val="tx1"/>
                </a:solidFill>
                <a:latin typeface="+mn-lt"/>
                <a:ea typeface="+mn-ea"/>
                <a:cs typeface="+mn-cs"/>
              </a:defRPr>
            </a:lvl3pPr>
            <a:lvl4pPr marL="512763" indent="-171450" algn="l" defTabSz="914396" rtl="0" eaLnBrk="1" latinLnBrk="0" hangingPunct="1">
              <a:lnSpc>
                <a:spcPct val="100000"/>
              </a:lnSpc>
              <a:spcBef>
                <a:spcPts val="600"/>
              </a:spcBef>
              <a:buClr>
                <a:schemeClr val="accent1"/>
              </a:buClr>
              <a:buSzPct val="80000"/>
              <a:buFont typeface="Wingdings" panose="05000000000000000000" pitchFamily="2" charset="2"/>
              <a:buChar char="§"/>
              <a:defRPr lang="en-US" sz="1800" kern="1200">
                <a:solidFill>
                  <a:schemeClr val="tx1"/>
                </a:solidFill>
                <a:latin typeface="+mn-lt"/>
                <a:ea typeface="+mn-ea"/>
                <a:cs typeface="+mn-cs"/>
              </a:defRPr>
            </a:lvl4pPr>
            <a:lvl5pPr marL="825500" indent="-285750" algn="l" defTabSz="914396" rtl="0" eaLnBrk="1" latinLnBrk="0" hangingPunct="1">
              <a:lnSpc>
                <a:spcPct val="95000"/>
              </a:lnSpc>
              <a:spcBef>
                <a:spcPts val="600"/>
              </a:spcBef>
              <a:buClr>
                <a:schemeClr val="accent1"/>
              </a:buClr>
              <a:buFont typeface="Courier New" panose="02070309020205020404" pitchFamily="49" charset="0"/>
              <a:buChar char="o"/>
              <a:defRPr lang="en-US" sz="17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8588" lvl="1" indent="-128588" defTabSz="685797">
              <a:spcBef>
                <a:spcPts val="900"/>
              </a:spcBef>
              <a:buClr>
                <a:srgbClr val="00A0DF"/>
              </a:buClr>
              <a:defRPr/>
            </a:pPr>
            <a:r>
              <a:rPr lang="en-US" sz="1200" b="1" dirty="0">
                <a:solidFill>
                  <a:srgbClr val="333333"/>
                </a:solidFill>
                <a:latin typeface="Open Sans"/>
              </a:rPr>
              <a:t>Median PFS 4.4 months (95%CI 4.1-5.5) for erdafitinib and 2.7 months (95%CI 1.6-3.0) for pembrolizumab</a:t>
            </a:r>
          </a:p>
          <a:p>
            <a:pPr marL="255985" lvl="2" indent="-128588" defTabSz="685797">
              <a:spcBef>
                <a:spcPts val="900"/>
              </a:spcBef>
              <a:buClr>
                <a:srgbClr val="00A0DF"/>
              </a:buClr>
              <a:defRPr/>
            </a:pPr>
            <a:r>
              <a:rPr lang="en-US" sz="1200" b="1" dirty="0">
                <a:solidFill>
                  <a:srgbClr val="333333"/>
                </a:solidFill>
                <a:latin typeface="Open Sans"/>
              </a:rPr>
              <a:t>HR 0.88 (95%CI 0.70-1.10; </a:t>
            </a:r>
            <a:r>
              <a:rPr lang="en-US" sz="1200" b="1" i="1" dirty="0">
                <a:solidFill>
                  <a:srgbClr val="333333"/>
                </a:solidFill>
                <a:latin typeface="Open Sans"/>
              </a:rPr>
              <a:t>P </a:t>
            </a:r>
            <a:r>
              <a:rPr lang="en-US" sz="1200" b="1" dirty="0">
                <a:solidFill>
                  <a:srgbClr val="333333"/>
                </a:solidFill>
                <a:latin typeface="Open Sans"/>
              </a:rPr>
              <a:t>= 0.26)</a:t>
            </a:r>
            <a:r>
              <a:rPr lang="en-US" sz="1200" baseline="30000" dirty="0">
                <a:solidFill>
                  <a:srgbClr val="333333"/>
                </a:solidFill>
                <a:latin typeface="Open Sans"/>
              </a:rPr>
              <a:t>a</a:t>
            </a:r>
            <a:endParaRPr lang="en-US" sz="1200" dirty="0">
              <a:solidFill>
                <a:srgbClr val="333333"/>
              </a:solidFill>
              <a:latin typeface="Open Sans"/>
            </a:endParaRPr>
          </a:p>
        </p:txBody>
      </p:sp>
      <p:sp>
        <p:nvSpPr>
          <p:cNvPr id="15" name="TextBox 14">
            <a:extLst>
              <a:ext uri="{FF2B5EF4-FFF2-40B4-BE49-F238E27FC236}">
                <a16:creationId xmlns:a16="http://schemas.microsoft.com/office/drawing/2014/main" id="{5F876F1A-DEB3-D50A-C2EE-5A7C887EE591}"/>
              </a:ext>
            </a:extLst>
          </p:cNvPr>
          <p:cNvSpPr txBox="1"/>
          <p:nvPr/>
        </p:nvSpPr>
        <p:spPr>
          <a:xfrm>
            <a:off x="252973" y="3893339"/>
            <a:ext cx="846131" cy="196208"/>
          </a:xfrm>
          <a:prstGeom prst="rect">
            <a:avLst/>
          </a:prstGeom>
          <a:noFill/>
        </p:spPr>
        <p:txBody>
          <a:bodyPr wrap="square" rtlCol="0">
            <a:spAutoFit/>
          </a:bodyPr>
          <a:lstStyle/>
          <a:p>
            <a:pPr algn="r" defTabSz="685800">
              <a:buClrTx/>
              <a:defRPr/>
            </a:pPr>
            <a:r>
              <a:rPr lang="en-GB" sz="675" b="1" dirty="0">
                <a:solidFill>
                  <a:srgbClr val="333333"/>
                </a:solidFill>
                <a:latin typeface="Open Sans"/>
                <a:ea typeface="+mn-ea"/>
                <a:cs typeface="+mn-cs"/>
              </a:rPr>
              <a:t>No. at risk</a:t>
            </a:r>
            <a:endParaRPr lang="en-US" sz="675" b="1" dirty="0">
              <a:solidFill>
                <a:srgbClr val="333333"/>
              </a:solidFill>
              <a:latin typeface="Open Sans"/>
              <a:ea typeface="+mn-ea"/>
              <a:cs typeface="+mn-cs"/>
            </a:endParaRPr>
          </a:p>
        </p:txBody>
      </p:sp>
      <p:sp>
        <p:nvSpPr>
          <p:cNvPr id="16" name="TextBox 15">
            <a:extLst>
              <a:ext uri="{FF2B5EF4-FFF2-40B4-BE49-F238E27FC236}">
                <a16:creationId xmlns:a16="http://schemas.microsoft.com/office/drawing/2014/main" id="{4E8994CC-C558-37D3-2A73-437F68074415}"/>
              </a:ext>
            </a:extLst>
          </p:cNvPr>
          <p:cNvSpPr txBox="1"/>
          <p:nvPr/>
        </p:nvSpPr>
        <p:spPr>
          <a:xfrm>
            <a:off x="252973" y="4055408"/>
            <a:ext cx="846131" cy="196208"/>
          </a:xfrm>
          <a:prstGeom prst="rect">
            <a:avLst/>
          </a:prstGeom>
          <a:noFill/>
        </p:spPr>
        <p:txBody>
          <a:bodyPr wrap="square" rtlCol="0">
            <a:spAutoFit/>
          </a:bodyPr>
          <a:lstStyle/>
          <a:p>
            <a:pPr algn="r" defTabSz="685800">
              <a:buClrTx/>
              <a:defRPr/>
            </a:pPr>
            <a:r>
              <a:rPr lang="en-GB" sz="675" b="1" dirty="0">
                <a:solidFill>
                  <a:srgbClr val="003479"/>
                </a:solidFill>
                <a:latin typeface="Open Sans"/>
                <a:ea typeface="+mn-ea"/>
                <a:cs typeface="+mn-cs"/>
              </a:rPr>
              <a:t>Erdafitinib</a:t>
            </a:r>
            <a:endParaRPr lang="en-US" sz="675" b="1" dirty="0">
              <a:solidFill>
                <a:srgbClr val="003479"/>
              </a:solidFill>
              <a:latin typeface="Open Sans"/>
              <a:ea typeface="+mn-ea"/>
              <a:cs typeface="+mn-cs"/>
            </a:endParaRPr>
          </a:p>
        </p:txBody>
      </p:sp>
      <p:sp>
        <p:nvSpPr>
          <p:cNvPr id="17" name="TextBox 16">
            <a:extLst>
              <a:ext uri="{FF2B5EF4-FFF2-40B4-BE49-F238E27FC236}">
                <a16:creationId xmlns:a16="http://schemas.microsoft.com/office/drawing/2014/main" id="{6E6BBBA5-0880-1F9A-2AA4-6FED46063049}"/>
              </a:ext>
            </a:extLst>
          </p:cNvPr>
          <p:cNvSpPr txBox="1"/>
          <p:nvPr/>
        </p:nvSpPr>
        <p:spPr>
          <a:xfrm>
            <a:off x="1" y="4206169"/>
            <a:ext cx="1099103" cy="196208"/>
          </a:xfrm>
          <a:prstGeom prst="rect">
            <a:avLst/>
          </a:prstGeom>
          <a:noFill/>
        </p:spPr>
        <p:txBody>
          <a:bodyPr wrap="square" rtlCol="0">
            <a:spAutoFit/>
          </a:bodyPr>
          <a:lstStyle/>
          <a:p>
            <a:pPr algn="r" defTabSz="685800">
              <a:buClrTx/>
              <a:defRPr/>
            </a:pPr>
            <a:r>
              <a:rPr lang="en-GB" sz="675" b="1" dirty="0">
                <a:solidFill>
                  <a:srgbClr val="359942"/>
                </a:solidFill>
                <a:latin typeface="Open Sans"/>
                <a:ea typeface="+mn-ea"/>
                <a:cs typeface="+mn-cs"/>
              </a:rPr>
              <a:t>Pembrolizumab</a:t>
            </a:r>
            <a:endParaRPr lang="en-US" sz="675" b="1" dirty="0">
              <a:solidFill>
                <a:srgbClr val="359942"/>
              </a:solidFill>
              <a:latin typeface="Open Sans"/>
              <a:ea typeface="+mn-ea"/>
              <a:cs typeface="+mn-cs"/>
            </a:endParaRPr>
          </a:p>
        </p:txBody>
      </p:sp>
      <p:sp>
        <p:nvSpPr>
          <p:cNvPr id="21" name="TextBox 20">
            <a:extLst>
              <a:ext uri="{FF2B5EF4-FFF2-40B4-BE49-F238E27FC236}">
                <a16:creationId xmlns:a16="http://schemas.microsoft.com/office/drawing/2014/main" id="{9155DC4A-23C8-D85D-CD25-2242722C3907}"/>
              </a:ext>
            </a:extLst>
          </p:cNvPr>
          <p:cNvSpPr txBox="1"/>
          <p:nvPr/>
        </p:nvSpPr>
        <p:spPr>
          <a:xfrm>
            <a:off x="1842989" y="3752303"/>
            <a:ext cx="2524678" cy="230832"/>
          </a:xfrm>
          <a:prstGeom prst="rect">
            <a:avLst/>
          </a:prstGeom>
          <a:solidFill>
            <a:srgbClr val="FFFFFF"/>
          </a:solidFill>
        </p:spPr>
        <p:txBody>
          <a:bodyPr wrap="square" rtlCol="0">
            <a:spAutoFit/>
          </a:bodyPr>
          <a:lstStyle/>
          <a:p>
            <a:pPr algn="ctr" defTabSz="685800">
              <a:buClrTx/>
              <a:defRPr/>
            </a:pPr>
            <a:r>
              <a:rPr lang="en-GB" sz="900" b="1" dirty="0">
                <a:solidFill>
                  <a:srgbClr val="333333"/>
                </a:solidFill>
                <a:latin typeface="Open Sans"/>
                <a:ea typeface="+mn-ea"/>
                <a:cs typeface="+mn-cs"/>
              </a:rPr>
              <a:t>Months Since Randomization</a:t>
            </a:r>
            <a:endParaRPr lang="en-US" sz="900" b="1" dirty="0">
              <a:solidFill>
                <a:srgbClr val="333333"/>
              </a:solidFill>
              <a:latin typeface="Open Sans"/>
              <a:ea typeface="+mn-ea"/>
              <a:cs typeface="+mn-cs"/>
            </a:endParaRPr>
          </a:p>
        </p:txBody>
      </p:sp>
    </p:spTree>
    <p:extLst>
      <p:ext uri="{BB962C8B-B14F-4D97-AF65-F5344CB8AC3E}">
        <p14:creationId xmlns:p14="http://schemas.microsoft.com/office/powerpoint/2010/main" val="9124097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52D3D-61D4-60F7-816C-C80F9FBA1B63}"/>
              </a:ext>
            </a:extLst>
          </p:cNvPr>
          <p:cNvSpPr>
            <a:spLocks noGrp="1"/>
          </p:cNvSpPr>
          <p:nvPr>
            <p:ph type="title"/>
          </p:nvPr>
        </p:nvSpPr>
        <p:spPr/>
        <p:txBody>
          <a:bodyPr/>
          <a:lstStyle/>
          <a:p>
            <a:r>
              <a:rPr lang="en-US" dirty="0"/>
              <a:t>ORR: 40.0% With Erdafitinib and 21.6% With Pembrolizumab</a:t>
            </a:r>
          </a:p>
        </p:txBody>
      </p:sp>
      <p:sp>
        <p:nvSpPr>
          <p:cNvPr id="4" name="Slide Number Placeholder 3">
            <a:extLst>
              <a:ext uri="{FF2B5EF4-FFF2-40B4-BE49-F238E27FC236}">
                <a16:creationId xmlns:a16="http://schemas.microsoft.com/office/drawing/2014/main" id="{11AFEA29-4833-4ACA-3D98-6366007EF53B}"/>
              </a:ext>
            </a:extLst>
          </p:cNvPr>
          <p:cNvSpPr>
            <a:spLocks noGrp="1"/>
          </p:cNvSpPr>
          <p:nvPr>
            <p:ph type="sldNum" sz="quarter" idx="12"/>
          </p:nvPr>
        </p:nvSpPr>
        <p:spPr/>
        <p:txBody>
          <a:bodyPr/>
          <a:lstStyle/>
          <a:p>
            <a:pPr algn="r" defTabSz="342900">
              <a:buClrTx/>
              <a:defRPr/>
            </a:pPr>
            <a:fld id="{89EC47FE-8A01-4867-B742-54144C5B6A63}" type="slidenum">
              <a:rPr lang="en-US" sz="825" b="1" kern="1200">
                <a:solidFill>
                  <a:srgbClr val="333333"/>
                </a:solidFill>
                <a:latin typeface="Open Sans"/>
                <a:ea typeface="+mn-ea"/>
                <a:cs typeface="+mn-cs"/>
              </a:rPr>
              <a:pPr algn="r" defTabSz="342900">
                <a:buClrTx/>
                <a:defRPr/>
              </a:pPr>
              <a:t>78</a:t>
            </a:fld>
            <a:endParaRPr lang="en-US" sz="825" b="1" kern="1200" dirty="0">
              <a:solidFill>
                <a:srgbClr val="333333"/>
              </a:solidFill>
              <a:latin typeface="Open Sans"/>
              <a:ea typeface="+mn-ea"/>
              <a:cs typeface="+mn-cs"/>
            </a:endParaRPr>
          </a:p>
        </p:txBody>
      </p:sp>
      <p:sp>
        <p:nvSpPr>
          <p:cNvPr id="5" name="Footer Placeholder 4">
            <a:extLst>
              <a:ext uri="{FF2B5EF4-FFF2-40B4-BE49-F238E27FC236}">
                <a16:creationId xmlns:a16="http://schemas.microsoft.com/office/drawing/2014/main" id="{BE77D37E-AC1F-B929-3CD4-40C7DD718691}"/>
              </a:ext>
            </a:extLst>
          </p:cNvPr>
          <p:cNvSpPr>
            <a:spLocks noGrp="1"/>
          </p:cNvSpPr>
          <p:nvPr>
            <p:ph type="ftr" sz="quarter" idx="3"/>
          </p:nvPr>
        </p:nvSpPr>
        <p:spPr>
          <a:xfrm>
            <a:off x="355597" y="6387133"/>
            <a:ext cx="10473747" cy="314298"/>
          </a:xfrm>
          <a:prstGeom prst="rect">
            <a:avLst/>
          </a:prstGeom>
        </p:spPr>
        <p:txBody>
          <a:bodyPr vert="horz" lIns="90000" tIns="0" rIns="90000" bIns="0" rtlCol="0" anchor="b" anchorCtr="0"/>
          <a:lstStyle>
            <a:defPPr>
              <a:defRPr lang="en-US"/>
            </a:defPPr>
            <a:lvl1pPr marL="0" algn="l" defTabSz="914400" rtl="0" eaLnBrk="1" latinLnBrk="0" hangingPunct="1">
              <a:lnSpc>
                <a:spcPct val="100000"/>
              </a:lnSpc>
              <a:spcAft>
                <a:spcPts val="0"/>
              </a:spcAft>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buClrTx/>
              <a:defRPr/>
            </a:pPr>
            <a:endParaRPr lang="en-US" sz="600" kern="1200" dirty="0">
              <a:solidFill>
                <a:srgbClr val="333333"/>
              </a:solidFill>
              <a:latin typeface="Open Sans"/>
              <a:ea typeface="+mn-ea"/>
              <a:cs typeface="+mn-cs"/>
            </a:endParaRPr>
          </a:p>
        </p:txBody>
      </p:sp>
      <p:sp>
        <p:nvSpPr>
          <p:cNvPr id="8" name="Content Placeholder 8">
            <a:extLst>
              <a:ext uri="{FF2B5EF4-FFF2-40B4-BE49-F238E27FC236}">
                <a16:creationId xmlns:a16="http://schemas.microsoft.com/office/drawing/2014/main" id="{3A1ECBE6-B55F-05B4-193B-8DA66B410B57}"/>
              </a:ext>
            </a:extLst>
          </p:cNvPr>
          <p:cNvSpPr txBox="1">
            <a:spLocks/>
          </p:cNvSpPr>
          <p:nvPr/>
        </p:nvSpPr>
        <p:spPr>
          <a:xfrm>
            <a:off x="5700713" y="1456744"/>
            <a:ext cx="3178986" cy="1980773"/>
          </a:xfrm>
          <a:prstGeom prst="rect">
            <a:avLst/>
          </a:prstGeom>
        </p:spPr>
        <p:txBody>
          <a:bodyPr vert="horz" lIns="68580" tIns="34290" rIns="68580" bIns="34290" rtlCol="0">
            <a:noAutofit/>
          </a:bodyPr>
          <a:lstStyle>
            <a:lvl1pPr marL="0" indent="0" algn="l" defTabSz="914396" rtl="0" eaLnBrk="1" latinLnBrk="0" hangingPunct="1">
              <a:lnSpc>
                <a:spcPct val="100000"/>
              </a:lnSpc>
              <a:spcBef>
                <a:spcPts val="600"/>
              </a:spcBef>
              <a:buClr>
                <a:schemeClr val="accent1"/>
              </a:buClr>
              <a:buFont typeface="Arial" panose="020B0604020202020204" pitchFamily="34" charset="0"/>
              <a:buNone/>
              <a:defRPr lang="en-US" sz="1800" b="1" kern="1200">
                <a:solidFill>
                  <a:schemeClr val="tx1"/>
                </a:solidFill>
                <a:latin typeface="+mn-lt"/>
                <a:ea typeface="+mn-ea"/>
                <a:cs typeface="+mn-cs"/>
              </a:defRPr>
            </a:lvl1pPr>
            <a:lvl2pPr marL="171450" indent="-171450" algn="l" defTabSz="914396" rtl="0" eaLnBrk="1" latinLnBrk="0" hangingPunct="1">
              <a:lnSpc>
                <a:spcPct val="100000"/>
              </a:lnSpc>
              <a:spcBef>
                <a:spcPts val="600"/>
              </a:spcBef>
              <a:buClr>
                <a:schemeClr val="accent1"/>
              </a:buClr>
              <a:buFont typeface="Arial" panose="020B0604020202020204" pitchFamily="34" charset="0"/>
              <a:buChar char="•"/>
              <a:defRPr lang="en-US" sz="1800" kern="1200">
                <a:solidFill>
                  <a:schemeClr val="tx1"/>
                </a:solidFill>
                <a:latin typeface="+mn-lt"/>
                <a:ea typeface="+mn-ea"/>
                <a:cs typeface="+mn-cs"/>
              </a:defRPr>
            </a:lvl2pPr>
            <a:lvl3pPr marL="341313" indent="-171450" algn="l" defTabSz="914396" rtl="0" eaLnBrk="1" latinLnBrk="0" hangingPunct="1">
              <a:lnSpc>
                <a:spcPct val="100000"/>
              </a:lnSpc>
              <a:spcBef>
                <a:spcPts val="600"/>
              </a:spcBef>
              <a:buClr>
                <a:schemeClr val="accent1"/>
              </a:buClr>
              <a:buFont typeface="Open Sans" panose="020B0606030504020204" pitchFamily="34" charset="0"/>
              <a:buChar char="–"/>
              <a:defRPr lang="en-US" sz="1800" kern="1200">
                <a:solidFill>
                  <a:schemeClr val="tx1"/>
                </a:solidFill>
                <a:latin typeface="+mn-lt"/>
                <a:ea typeface="+mn-ea"/>
                <a:cs typeface="+mn-cs"/>
              </a:defRPr>
            </a:lvl3pPr>
            <a:lvl4pPr marL="512763" indent="-171450" algn="l" defTabSz="914396" rtl="0" eaLnBrk="1" latinLnBrk="0" hangingPunct="1">
              <a:lnSpc>
                <a:spcPct val="100000"/>
              </a:lnSpc>
              <a:spcBef>
                <a:spcPts val="600"/>
              </a:spcBef>
              <a:buClr>
                <a:schemeClr val="accent1"/>
              </a:buClr>
              <a:buSzPct val="80000"/>
              <a:buFont typeface="Wingdings" panose="05000000000000000000" pitchFamily="2" charset="2"/>
              <a:buChar char="§"/>
              <a:defRPr lang="en-US" sz="1800" kern="1200">
                <a:solidFill>
                  <a:schemeClr val="tx1"/>
                </a:solidFill>
                <a:latin typeface="+mn-lt"/>
                <a:ea typeface="+mn-ea"/>
                <a:cs typeface="+mn-cs"/>
              </a:defRPr>
            </a:lvl4pPr>
            <a:lvl5pPr marL="825500" indent="-285750" algn="l" defTabSz="914396" rtl="0" eaLnBrk="1" latinLnBrk="0" hangingPunct="1">
              <a:lnSpc>
                <a:spcPct val="95000"/>
              </a:lnSpc>
              <a:spcBef>
                <a:spcPts val="600"/>
              </a:spcBef>
              <a:buClr>
                <a:schemeClr val="accent1"/>
              </a:buClr>
              <a:buFont typeface="Courier New" panose="02070309020205020404" pitchFamily="49" charset="0"/>
              <a:buChar char="o"/>
              <a:defRPr lang="en-US" sz="17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8588" lvl="1" indent="-128588" defTabSz="685797">
              <a:spcBef>
                <a:spcPts val="900"/>
              </a:spcBef>
              <a:buClr>
                <a:srgbClr val="00A0DF"/>
              </a:buClr>
              <a:defRPr/>
            </a:pPr>
            <a:r>
              <a:rPr lang="en-US" sz="1200" b="1" dirty="0">
                <a:solidFill>
                  <a:srgbClr val="333333"/>
                </a:solidFill>
                <a:latin typeface="Open Sans"/>
              </a:rPr>
              <a:t>ORR 40.0% (95%CI 32.7-47.7) for erdafitinib and 21.6% (95%CI15.8-28.4) for pembrolizumab </a:t>
            </a:r>
          </a:p>
          <a:p>
            <a:pPr marL="128588" lvl="1" indent="-128588" defTabSz="685797">
              <a:spcBef>
                <a:spcPts val="900"/>
              </a:spcBef>
              <a:buClr>
                <a:srgbClr val="00A0DF"/>
              </a:buClr>
              <a:defRPr/>
            </a:pPr>
            <a:r>
              <a:rPr lang="en-US" sz="1200" b="1" dirty="0">
                <a:solidFill>
                  <a:srgbClr val="333333"/>
                </a:solidFill>
                <a:latin typeface="Open Sans"/>
              </a:rPr>
              <a:t>Median DOR 4.3 months </a:t>
            </a:r>
            <a:br>
              <a:rPr lang="en-US" sz="1200" b="1" dirty="0">
                <a:solidFill>
                  <a:srgbClr val="333333"/>
                </a:solidFill>
                <a:latin typeface="Open Sans"/>
              </a:rPr>
            </a:br>
            <a:r>
              <a:rPr lang="en-US" sz="1200" b="1" dirty="0">
                <a:solidFill>
                  <a:srgbClr val="333333"/>
                </a:solidFill>
                <a:latin typeface="Open Sans"/>
              </a:rPr>
              <a:t>(95%CI 3.7-6.9) for erdafitinib and 14.4 months (95%CI 7.4-27.8) for pembrolizumab</a:t>
            </a:r>
            <a:endParaRPr lang="en-US" sz="1200" b="1" strike="sngStrike" dirty="0">
              <a:solidFill>
                <a:srgbClr val="FF0000"/>
              </a:solidFill>
              <a:latin typeface="Open Sans"/>
            </a:endParaRPr>
          </a:p>
        </p:txBody>
      </p:sp>
      <p:sp>
        <p:nvSpPr>
          <p:cNvPr id="7" name="Rectangle 6">
            <a:extLst>
              <a:ext uri="{FF2B5EF4-FFF2-40B4-BE49-F238E27FC236}">
                <a16:creationId xmlns:a16="http://schemas.microsoft.com/office/drawing/2014/main" id="{7957ED5B-56D6-5529-0D48-A7169E7CCE52}"/>
              </a:ext>
            </a:extLst>
          </p:cNvPr>
          <p:cNvSpPr/>
          <p:nvPr/>
        </p:nvSpPr>
        <p:spPr>
          <a:xfrm>
            <a:off x="530026" y="1170385"/>
            <a:ext cx="5057775" cy="332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dirty="0">
              <a:solidFill>
                <a:srgbClr val="FFFFFF"/>
              </a:solidFill>
              <a:latin typeface="Open Sans"/>
            </a:endParaRPr>
          </a:p>
        </p:txBody>
      </p:sp>
      <p:graphicFrame>
        <p:nvGraphicFramePr>
          <p:cNvPr id="11" name="Chart 10">
            <a:extLst>
              <a:ext uri="{FF2B5EF4-FFF2-40B4-BE49-F238E27FC236}">
                <a16:creationId xmlns:a16="http://schemas.microsoft.com/office/drawing/2014/main" id="{65FA9B29-42DD-E7F0-8EFF-C21A170B0D84}"/>
              </a:ext>
            </a:extLst>
          </p:cNvPr>
          <p:cNvGraphicFramePr/>
          <p:nvPr/>
        </p:nvGraphicFramePr>
        <p:xfrm>
          <a:off x="996903" y="1311589"/>
          <a:ext cx="4551650" cy="3291840"/>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8AA1620E-3744-D21B-8002-02D8A0A20EB5}"/>
              </a:ext>
            </a:extLst>
          </p:cNvPr>
          <p:cNvSpPr txBox="1"/>
          <p:nvPr/>
        </p:nvSpPr>
        <p:spPr>
          <a:xfrm rot="10800000">
            <a:off x="700741" y="2146506"/>
            <a:ext cx="346249" cy="1539330"/>
          </a:xfrm>
          <a:prstGeom prst="rect">
            <a:avLst/>
          </a:prstGeom>
          <a:noFill/>
        </p:spPr>
        <p:txBody>
          <a:bodyPr vert="eaVert" wrap="square" rtlCol="0">
            <a:spAutoFit/>
          </a:bodyPr>
          <a:lstStyle/>
          <a:p>
            <a:pPr algn="ctr" defTabSz="342900">
              <a:buClrTx/>
              <a:defRPr/>
            </a:pPr>
            <a:r>
              <a:rPr lang="en-US" sz="1050" b="1" kern="1200" dirty="0">
                <a:solidFill>
                  <a:srgbClr val="333333"/>
                </a:solidFill>
                <a:latin typeface="Open Sans"/>
                <a:ea typeface="+mn-ea"/>
                <a:cs typeface="+mn-cs"/>
              </a:rPr>
              <a:t>Patients, %</a:t>
            </a:r>
          </a:p>
        </p:txBody>
      </p:sp>
      <p:sp>
        <p:nvSpPr>
          <p:cNvPr id="13" name="TextBox 12">
            <a:extLst>
              <a:ext uri="{FF2B5EF4-FFF2-40B4-BE49-F238E27FC236}">
                <a16:creationId xmlns:a16="http://schemas.microsoft.com/office/drawing/2014/main" id="{626F234A-0C6B-BDF8-993B-A4B9577F73A0}"/>
              </a:ext>
            </a:extLst>
          </p:cNvPr>
          <p:cNvSpPr txBox="1"/>
          <p:nvPr/>
        </p:nvSpPr>
        <p:spPr>
          <a:xfrm>
            <a:off x="1632361" y="1993086"/>
            <a:ext cx="1320085" cy="276999"/>
          </a:xfrm>
          <a:prstGeom prst="rect">
            <a:avLst/>
          </a:prstGeom>
        </p:spPr>
        <p:txBody>
          <a:bodyPr wrap="square" rtlCol="0">
            <a:spAutoFit/>
          </a:bodyPr>
          <a:lstStyle/>
          <a:p>
            <a:pPr algn="ctr" defTabSz="685800">
              <a:buClrTx/>
              <a:defRPr/>
            </a:pPr>
            <a:r>
              <a:rPr lang="en-GB" sz="1200" b="1" dirty="0">
                <a:solidFill>
                  <a:srgbClr val="003479"/>
                </a:solidFill>
                <a:latin typeface="Open Sans"/>
                <a:ea typeface="Verdana"/>
                <a:cs typeface="Calibri" panose="020F0502020204030204" pitchFamily="34" charset="0"/>
                <a:sym typeface="Verdana"/>
              </a:rPr>
              <a:t>ORR 40.0%</a:t>
            </a:r>
            <a:endParaRPr lang="en-GB" sz="750" dirty="0">
              <a:solidFill>
                <a:srgbClr val="003479"/>
              </a:solidFill>
              <a:latin typeface="Open Sans"/>
              <a:ea typeface="Verdana"/>
              <a:cs typeface="Calibri" panose="020F0502020204030204" pitchFamily="34" charset="0"/>
              <a:sym typeface="Verdana"/>
            </a:endParaRPr>
          </a:p>
        </p:txBody>
      </p:sp>
      <p:sp>
        <p:nvSpPr>
          <p:cNvPr id="14" name="TextBox 13">
            <a:extLst>
              <a:ext uri="{FF2B5EF4-FFF2-40B4-BE49-F238E27FC236}">
                <a16:creationId xmlns:a16="http://schemas.microsoft.com/office/drawing/2014/main" id="{C19E36A7-B5E0-EDA6-62E6-9C34FFA5AE68}"/>
              </a:ext>
            </a:extLst>
          </p:cNvPr>
          <p:cNvSpPr txBox="1"/>
          <p:nvPr/>
        </p:nvSpPr>
        <p:spPr>
          <a:xfrm>
            <a:off x="3460785" y="2799709"/>
            <a:ext cx="1452093" cy="276999"/>
          </a:xfrm>
          <a:prstGeom prst="rect">
            <a:avLst/>
          </a:prstGeom>
        </p:spPr>
        <p:txBody>
          <a:bodyPr wrap="square" rtlCol="0">
            <a:spAutoFit/>
          </a:bodyPr>
          <a:lstStyle/>
          <a:p>
            <a:pPr algn="ctr" defTabSz="685800">
              <a:buClrTx/>
              <a:defRPr/>
            </a:pPr>
            <a:r>
              <a:rPr lang="en-GB" sz="1200" b="1" dirty="0">
                <a:solidFill>
                  <a:srgbClr val="359942"/>
                </a:solidFill>
                <a:latin typeface="Open Sans"/>
                <a:ea typeface="Verdana"/>
                <a:cs typeface="Calibri" panose="020F0502020204030204" pitchFamily="34" charset="0"/>
                <a:sym typeface="Verdana"/>
              </a:rPr>
              <a:t>ORR 21.6%</a:t>
            </a:r>
            <a:endParaRPr lang="en-GB" sz="750" b="1" dirty="0">
              <a:solidFill>
                <a:srgbClr val="359942"/>
              </a:solidFill>
              <a:latin typeface="Open Sans"/>
              <a:ea typeface="Verdana"/>
              <a:cs typeface="Calibri" panose="020F0502020204030204" pitchFamily="34" charset="0"/>
              <a:sym typeface="Verdana"/>
            </a:endParaRPr>
          </a:p>
        </p:txBody>
      </p:sp>
      <p:sp>
        <p:nvSpPr>
          <p:cNvPr id="15" name="TextBox 14">
            <a:extLst>
              <a:ext uri="{FF2B5EF4-FFF2-40B4-BE49-F238E27FC236}">
                <a16:creationId xmlns:a16="http://schemas.microsoft.com/office/drawing/2014/main" id="{C1D2C621-E14C-6F30-4D5B-ABBA692011B8}"/>
              </a:ext>
            </a:extLst>
          </p:cNvPr>
          <p:cNvSpPr txBox="1"/>
          <p:nvPr/>
        </p:nvSpPr>
        <p:spPr>
          <a:xfrm>
            <a:off x="1851199" y="4055110"/>
            <a:ext cx="882407" cy="552844"/>
          </a:xfrm>
          <a:prstGeom prst="rect">
            <a:avLst/>
          </a:prstGeom>
          <a:noFill/>
        </p:spPr>
        <p:txBody>
          <a:bodyPr wrap="square" rtlCol="0">
            <a:spAutoFit/>
          </a:bodyPr>
          <a:lstStyle/>
          <a:p>
            <a:pPr algn="ctr" defTabSz="685797">
              <a:lnSpc>
                <a:spcPct val="95000"/>
              </a:lnSpc>
              <a:spcBef>
                <a:spcPts val="1350"/>
              </a:spcBef>
              <a:buClr>
                <a:srgbClr val="00A0DF"/>
              </a:buClr>
              <a:defRPr/>
            </a:pPr>
            <a:r>
              <a:rPr lang="en-US" sz="1050" b="1" kern="1200" dirty="0">
                <a:solidFill>
                  <a:srgbClr val="003479"/>
                </a:solidFill>
                <a:latin typeface="Open Sans"/>
                <a:ea typeface="+mn-ea"/>
                <a:cs typeface="+mn-cs"/>
              </a:rPr>
              <a:t>Erdafitinib </a:t>
            </a:r>
            <a:br>
              <a:rPr lang="en-US" sz="1050" b="1" kern="1200" dirty="0">
                <a:solidFill>
                  <a:srgbClr val="003479"/>
                </a:solidFill>
                <a:latin typeface="Open Sans"/>
                <a:ea typeface="+mn-ea"/>
                <a:cs typeface="+mn-cs"/>
              </a:rPr>
            </a:br>
            <a:r>
              <a:rPr lang="en-US" sz="1050" b="1" kern="1200" dirty="0">
                <a:solidFill>
                  <a:srgbClr val="003479"/>
                </a:solidFill>
                <a:latin typeface="Open Sans"/>
                <a:ea typeface="+mn-ea"/>
                <a:cs typeface="+mn-cs"/>
              </a:rPr>
              <a:t>(n=175)</a:t>
            </a:r>
          </a:p>
        </p:txBody>
      </p:sp>
      <p:sp>
        <p:nvSpPr>
          <p:cNvPr id="16" name="TextBox 15">
            <a:extLst>
              <a:ext uri="{FF2B5EF4-FFF2-40B4-BE49-F238E27FC236}">
                <a16:creationId xmlns:a16="http://schemas.microsoft.com/office/drawing/2014/main" id="{CE33401F-7113-3024-11EA-1DCEB57F4754}"/>
              </a:ext>
            </a:extLst>
          </p:cNvPr>
          <p:cNvSpPr txBox="1"/>
          <p:nvPr/>
        </p:nvSpPr>
        <p:spPr>
          <a:xfrm>
            <a:off x="3480435" y="4053463"/>
            <a:ext cx="1412795" cy="399340"/>
          </a:xfrm>
          <a:prstGeom prst="rect">
            <a:avLst/>
          </a:prstGeom>
          <a:noFill/>
        </p:spPr>
        <p:txBody>
          <a:bodyPr wrap="square" rtlCol="0">
            <a:spAutoFit/>
          </a:bodyPr>
          <a:lstStyle/>
          <a:p>
            <a:pPr algn="ctr" defTabSz="685797">
              <a:lnSpc>
                <a:spcPct val="95000"/>
              </a:lnSpc>
              <a:spcBef>
                <a:spcPts val="1350"/>
              </a:spcBef>
              <a:buClr>
                <a:srgbClr val="00A0DF"/>
              </a:buClr>
              <a:defRPr/>
            </a:pPr>
            <a:r>
              <a:rPr lang="en-US" sz="1050" b="1" kern="1200" dirty="0">
                <a:solidFill>
                  <a:srgbClr val="359942"/>
                </a:solidFill>
                <a:latin typeface="Open Sans"/>
                <a:ea typeface="+mn-ea"/>
                <a:cs typeface="+mn-cs"/>
              </a:rPr>
              <a:t>Pembrolizumab    (n=176)</a:t>
            </a:r>
          </a:p>
        </p:txBody>
      </p:sp>
      <p:sp>
        <p:nvSpPr>
          <p:cNvPr id="17" name="TextBox 16">
            <a:extLst>
              <a:ext uri="{FF2B5EF4-FFF2-40B4-BE49-F238E27FC236}">
                <a16:creationId xmlns:a16="http://schemas.microsoft.com/office/drawing/2014/main" id="{E444625D-4A79-4FA8-331E-F298180322EC}"/>
              </a:ext>
            </a:extLst>
          </p:cNvPr>
          <p:cNvSpPr txBox="1"/>
          <p:nvPr/>
        </p:nvSpPr>
        <p:spPr>
          <a:xfrm>
            <a:off x="1994084" y="2247615"/>
            <a:ext cx="596638" cy="346249"/>
          </a:xfrm>
          <a:prstGeom prst="rect">
            <a:avLst/>
          </a:prstGeom>
          <a:noFill/>
        </p:spPr>
        <p:txBody>
          <a:bodyPr wrap="none" rtlCol="0">
            <a:spAutoFit/>
          </a:bodyPr>
          <a:lstStyle/>
          <a:p>
            <a:pPr algn="ctr" defTabSz="342900">
              <a:buClrTx/>
              <a:defRPr/>
            </a:pPr>
            <a:r>
              <a:rPr lang="en-US" sz="825" b="1" kern="1200" dirty="0">
                <a:solidFill>
                  <a:srgbClr val="FFFFFF"/>
                </a:solidFill>
                <a:latin typeface="Open Sans"/>
                <a:ea typeface="+mn-ea"/>
                <a:cs typeface="+mn-cs"/>
              </a:rPr>
              <a:t>CR 6.3%</a:t>
            </a:r>
          </a:p>
          <a:p>
            <a:pPr algn="ctr" defTabSz="342900">
              <a:buClrTx/>
              <a:defRPr/>
            </a:pPr>
            <a:r>
              <a:rPr lang="en-US" sz="825" b="1" kern="1200" dirty="0">
                <a:solidFill>
                  <a:srgbClr val="FFFFFF"/>
                </a:solidFill>
                <a:latin typeface="Open Sans"/>
                <a:ea typeface="+mn-ea"/>
                <a:cs typeface="+mn-cs"/>
              </a:rPr>
              <a:t>(n=11)</a:t>
            </a:r>
            <a:endParaRPr lang="en-GB" sz="825" b="1" kern="1200" dirty="0">
              <a:solidFill>
                <a:srgbClr val="FFFFFF"/>
              </a:solidFill>
              <a:latin typeface="Open Sans"/>
              <a:ea typeface="+mn-ea"/>
              <a:cs typeface="+mn-cs"/>
            </a:endParaRPr>
          </a:p>
        </p:txBody>
      </p:sp>
      <p:sp>
        <p:nvSpPr>
          <p:cNvPr id="18" name="TextBox 17">
            <a:extLst>
              <a:ext uri="{FF2B5EF4-FFF2-40B4-BE49-F238E27FC236}">
                <a16:creationId xmlns:a16="http://schemas.microsoft.com/office/drawing/2014/main" id="{88DC1B8C-FEE0-79F3-6E27-1DF5D4F85987}"/>
              </a:ext>
            </a:extLst>
          </p:cNvPr>
          <p:cNvSpPr txBox="1"/>
          <p:nvPr/>
        </p:nvSpPr>
        <p:spPr>
          <a:xfrm>
            <a:off x="1964430" y="3015593"/>
            <a:ext cx="655949" cy="346249"/>
          </a:xfrm>
          <a:prstGeom prst="rect">
            <a:avLst/>
          </a:prstGeom>
          <a:noFill/>
        </p:spPr>
        <p:txBody>
          <a:bodyPr wrap="none" rtlCol="0">
            <a:spAutoFit/>
          </a:bodyPr>
          <a:lstStyle/>
          <a:p>
            <a:pPr algn="ctr" defTabSz="342900">
              <a:buClrTx/>
              <a:defRPr/>
            </a:pPr>
            <a:r>
              <a:rPr lang="en-US" sz="825" b="1" kern="1200" dirty="0">
                <a:solidFill>
                  <a:srgbClr val="FFFFFF"/>
                </a:solidFill>
                <a:latin typeface="Open Sans"/>
                <a:ea typeface="+mn-ea"/>
                <a:cs typeface="+mn-cs"/>
              </a:rPr>
              <a:t>PR 33.7%</a:t>
            </a:r>
          </a:p>
          <a:p>
            <a:pPr algn="ctr" defTabSz="342900">
              <a:buClrTx/>
              <a:defRPr/>
            </a:pPr>
            <a:r>
              <a:rPr lang="en-US" sz="825" b="1" kern="1200" dirty="0">
                <a:solidFill>
                  <a:srgbClr val="FFFFFF"/>
                </a:solidFill>
                <a:latin typeface="Open Sans"/>
                <a:ea typeface="+mn-ea"/>
                <a:cs typeface="+mn-cs"/>
              </a:rPr>
              <a:t>(n=59)</a:t>
            </a:r>
            <a:endParaRPr lang="en-GB" sz="825" b="1" kern="1200" dirty="0">
              <a:solidFill>
                <a:srgbClr val="FFFFFF"/>
              </a:solidFill>
              <a:latin typeface="Open Sans"/>
              <a:ea typeface="+mn-ea"/>
              <a:cs typeface="+mn-cs"/>
            </a:endParaRPr>
          </a:p>
        </p:txBody>
      </p:sp>
      <p:sp>
        <p:nvSpPr>
          <p:cNvPr id="19" name="TextBox 18">
            <a:extLst>
              <a:ext uri="{FF2B5EF4-FFF2-40B4-BE49-F238E27FC236}">
                <a16:creationId xmlns:a16="http://schemas.microsoft.com/office/drawing/2014/main" id="{1BA7ADE1-0F35-495E-09A7-D4CD546D5431}"/>
              </a:ext>
            </a:extLst>
          </p:cNvPr>
          <p:cNvSpPr txBox="1"/>
          <p:nvPr/>
        </p:nvSpPr>
        <p:spPr>
          <a:xfrm>
            <a:off x="3858858" y="3583787"/>
            <a:ext cx="655949" cy="346249"/>
          </a:xfrm>
          <a:prstGeom prst="rect">
            <a:avLst/>
          </a:prstGeom>
          <a:noFill/>
        </p:spPr>
        <p:txBody>
          <a:bodyPr wrap="none" rtlCol="0">
            <a:spAutoFit/>
          </a:bodyPr>
          <a:lstStyle/>
          <a:p>
            <a:pPr algn="ctr" defTabSz="342900">
              <a:buClrTx/>
              <a:defRPr/>
            </a:pPr>
            <a:r>
              <a:rPr lang="en-US" sz="825" b="1" kern="1200" dirty="0">
                <a:solidFill>
                  <a:srgbClr val="FFFFFF"/>
                </a:solidFill>
                <a:latin typeface="Open Sans"/>
                <a:ea typeface="+mn-ea"/>
                <a:cs typeface="+mn-cs"/>
              </a:rPr>
              <a:t>PR 17.0%</a:t>
            </a:r>
          </a:p>
          <a:p>
            <a:pPr algn="ctr" defTabSz="342900">
              <a:buClrTx/>
              <a:defRPr/>
            </a:pPr>
            <a:r>
              <a:rPr lang="en-US" sz="825" b="1" kern="1200" dirty="0">
                <a:solidFill>
                  <a:srgbClr val="FFFFFF"/>
                </a:solidFill>
                <a:latin typeface="Open Sans"/>
                <a:ea typeface="+mn-ea"/>
                <a:cs typeface="+mn-cs"/>
              </a:rPr>
              <a:t>(n=30)</a:t>
            </a:r>
            <a:endParaRPr lang="en-GB" sz="825" b="1" kern="1200" dirty="0">
              <a:solidFill>
                <a:srgbClr val="FFFFFF"/>
              </a:solidFill>
              <a:latin typeface="Open Sans"/>
              <a:ea typeface="+mn-ea"/>
              <a:cs typeface="+mn-cs"/>
            </a:endParaRPr>
          </a:p>
        </p:txBody>
      </p:sp>
      <p:sp>
        <p:nvSpPr>
          <p:cNvPr id="21" name="TextBox 20">
            <a:extLst>
              <a:ext uri="{FF2B5EF4-FFF2-40B4-BE49-F238E27FC236}">
                <a16:creationId xmlns:a16="http://schemas.microsoft.com/office/drawing/2014/main" id="{92DB0C20-24FD-F65F-66E8-FCA19CCE6096}"/>
              </a:ext>
            </a:extLst>
          </p:cNvPr>
          <p:cNvSpPr txBox="1"/>
          <p:nvPr/>
        </p:nvSpPr>
        <p:spPr>
          <a:xfrm>
            <a:off x="2811074" y="1984938"/>
            <a:ext cx="2732466" cy="415498"/>
          </a:xfrm>
          <a:prstGeom prst="rect">
            <a:avLst/>
          </a:prstGeom>
          <a:noFill/>
        </p:spPr>
        <p:txBody>
          <a:bodyPr wrap="square">
            <a:spAutoFit/>
          </a:bodyPr>
          <a:lstStyle/>
          <a:p>
            <a:pPr marL="342900" lvl="1" indent="-214313" algn="ctr" defTabSz="342900">
              <a:buClrTx/>
              <a:defRPr/>
            </a:pPr>
            <a:r>
              <a:rPr lang="en-US" sz="1050" kern="1200" dirty="0">
                <a:solidFill>
                  <a:srgbClr val="333333"/>
                </a:solidFill>
                <a:latin typeface="Open Sans"/>
                <a:ea typeface="+mn-ea"/>
                <a:cs typeface="+mn-cs"/>
              </a:rPr>
              <a:t>Relative risk, 1.85 (95% CI, 1.32-2.59;</a:t>
            </a:r>
            <a:endParaRPr lang="en-US" sz="1050" i="1" kern="1200" dirty="0">
              <a:solidFill>
                <a:srgbClr val="333333"/>
              </a:solidFill>
              <a:latin typeface="Open Sans"/>
              <a:ea typeface="+mn-ea"/>
              <a:cs typeface="+mn-cs"/>
            </a:endParaRPr>
          </a:p>
          <a:p>
            <a:pPr marL="342900" lvl="1" indent="-214313" algn="ctr" defTabSz="342900">
              <a:buClrTx/>
              <a:defRPr/>
            </a:pPr>
            <a:r>
              <a:rPr lang="en-US" sz="1050" i="1" kern="1200" dirty="0">
                <a:solidFill>
                  <a:srgbClr val="333333"/>
                </a:solidFill>
                <a:latin typeface="Open Sans"/>
                <a:ea typeface="+mn-ea"/>
                <a:cs typeface="+mn-cs"/>
              </a:rPr>
              <a:t>P </a:t>
            </a:r>
            <a:r>
              <a:rPr lang="en-US" sz="1050" kern="1200" dirty="0">
                <a:solidFill>
                  <a:srgbClr val="333333"/>
                </a:solidFill>
                <a:latin typeface="Open Sans"/>
                <a:ea typeface="+mn-ea"/>
                <a:cs typeface="+mn-cs"/>
              </a:rPr>
              <a:t>&lt; 0.001</a:t>
            </a:r>
            <a:r>
              <a:rPr lang="en-US" sz="1050" kern="1200" baseline="30000" dirty="0">
                <a:solidFill>
                  <a:srgbClr val="333333"/>
                </a:solidFill>
                <a:latin typeface="Open Sans"/>
                <a:ea typeface="+mn-ea"/>
                <a:cs typeface="+mn-cs"/>
              </a:rPr>
              <a:t>a</a:t>
            </a:r>
            <a:r>
              <a:rPr lang="en-US" sz="1050" kern="1200" dirty="0">
                <a:solidFill>
                  <a:srgbClr val="333333"/>
                </a:solidFill>
                <a:latin typeface="Open Sans"/>
                <a:ea typeface="+mn-ea"/>
                <a:cs typeface="+mn-cs"/>
              </a:rPr>
              <a:t>)</a:t>
            </a:r>
            <a:r>
              <a:rPr lang="en-US" sz="1050" kern="1200" baseline="30000" dirty="0">
                <a:solidFill>
                  <a:srgbClr val="333333"/>
                </a:solidFill>
                <a:latin typeface="Open Sans"/>
                <a:ea typeface="+mn-ea"/>
                <a:cs typeface="+mn-cs"/>
              </a:rPr>
              <a:t>b</a:t>
            </a:r>
          </a:p>
        </p:txBody>
      </p:sp>
      <p:sp>
        <p:nvSpPr>
          <p:cNvPr id="22" name="TextBox 21">
            <a:extLst>
              <a:ext uri="{FF2B5EF4-FFF2-40B4-BE49-F238E27FC236}">
                <a16:creationId xmlns:a16="http://schemas.microsoft.com/office/drawing/2014/main" id="{292B9476-6DBC-7B48-4F91-35940D32E590}"/>
              </a:ext>
            </a:extLst>
          </p:cNvPr>
          <p:cNvSpPr txBox="1"/>
          <p:nvPr/>
        </p:nvSpPr>
        <p:spPr>
          <a:xfrm>
            <a:off x="3763294" y="3071745"/>
            <a:ext cx="885179" cy="219291"/>
          </a:xfrm>
          <a:prstGeom prst="rect">
            <a:avLst/>
          </a:prstGeom>
          <a:noFill/>
        </p:spPr>
        <p:txBody>
          <a:bodyPr wrap="none" rtlCol="0">
            <a:spAutoFit/>
          </a:bodyPr>
          <a:lstStyle/>
          <a:p>
            <a:pPr algn="ctr" defTabSz="342900">
              <a:buClrTx/>
              <a:defRPr/>
            </a:pPr>
            <a:r>
              <a:rPr lang="en-US" sz="825" b="1" kern="1200" dirty="0">
                <a:solidFill>
                  <a:srgbClr val="FFFFFF"/>
                </a:solidFill>
                <a:latin typeface="Open Sans"/>
                <a:ea typeface="+mn-ea"/>
                <a:cs typeface="+mn-cs"/>
              </a:rPr>
              <a:t>CR 4.5% (n=8)</a:t>
            </a:r>
            <a:endParaRPr lang="en-GB" sz="825" b="1" kern="1200" dirty="0">
              <a:solidFill>
                <a:srgbClr val="FFFFFF"/>
              </a:solidFill>
              <a:latin typeface="Open Sans"/>
              <a:ea typeface="+mn-ea"/>
              <a:cs typeface="+mn-cs"/>
            </a:endParaRPr>
          </a:p>
        </p:txBody>
      </p:sp>
    </p:spTree>
    <p:extLst>
      <p:ext uri="{BB962C8B-B14F-4D97-AF65-F5344CB8AC3E}">
        <p14:creationId xmlns:p14="http://schemas.microsoft.com/office/powerpoint/2010/main" val="22289548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633AC-2B88-A0E0-592D-8F8AB924254F}"/>
              </a:ext>
            </a:extLst>
          </p:cNvPr>
          <p:cNvSpPr>
            <a:spLocks noGrp="1"/>
          </p:cNvSpPr>
          <p:nvPr>
            <p:ph type="title"/>
          </p:nvPr>
        </p:nvSpPr>
        <p:spPr/>
        <p:txBody>
          <a:bodyPr/>
          <a:lstStyle/>
          <a:p>
            <a:r>
              <a:rPr lang="en-US" dirty="0"/>
              <a:t>Safety Profiles Were Consistent With the Known Profiles Of Erdafitinib and Pembrolizumab</a:t>
            </a:r>
          </a:p>
        </p:txBody>
      </p:sp>
      <p:sp>
        <p:nvSpPr>
          <p:cNvPr id="4" name="Slide Number Placeholder 3">
            <a:extLst>
              <a:ext uri="{FF2B5EF4-FFF2-40B4-BE49-F238E27FC236}">
                <a16:creationId xmlns:a16="http://schemas.microsoft.com/office/drawing/2014/main" id="{D7C2974F-417D-BFA5-0C16-3893730FA183}"/>
              </a:ext>
            </a:extLst>
          </p:cNvPr>
          <p:cNvSpPr>
            <a:spLocks noGrp="1"/>
          </p:cNvSpPr>
          <p:nvPr>
            <p:ph type="sldNum" sz="quarter" idx="12"/>
          </p:nvPr>
        </p:nvSpPr>
        <p:spPr/>
        <p:txBody>
          <a:bodyPr/>
          <a:lstStyle/>
          <a:p>
            <a:pPr algn="r" defTabSz="342900">
              <a:buClrTx/>
              <a:defRPr/>
            </a:pPr>
            <a:r>
              <a:rPr lang="en-US" sz="825" b="1" kern="1200" dirty="0">
                <a:solidFill>
                  <a:srgbClr val="333333"/>
                </a:solidFill>
                <a:latin typeface="Open Sans"/>
                <a:ea typeface="+mn-ea"/>
                <a:cs typeface="+mn-cs"/>
              </a:rPr>
              <a:t>  </a:t>
            </a:r>
            <a:fld id="{89EC47FE-8A01-4867-B742-54144C5B6A63}" type="slidenum">
              <a:rPr lang="en-US" sz="825" b="1" kern="1200" smtClean="0">
                <a:solidFill>
                  <a:srgbClr val="333333"/>
                </a:solidFill>
                <a:latin typeface="Open Sans"/>
                <a:ea typeface="+mn-ea"/>
                <a:cs typeface="+mn-cs"/>
              </a:rPr>
              <a:pPr algn="r" defTabSz="342900">
                <a:buClrTx/>
                <a:defRPr/>
              </a:pPr>
              <a:t>79</a:t>
            </a:fld>
            <a:endParaRPr lang="en-US" sz="825" b="1" kern="1200" dirty="0">
              <a:solidFill>
                <a:srgbClr val="333333"/>
              </a:solidFill>
              <a:latin typeface="Open Sans"/>
              <a:ea typeface="+mn-ea"/>
              <a:cs typeface="+mn-cs"/>
            </a:endParaRPr>
          </a:p>
        </p:txBody>
      </p:sp>
      <p:sp>
        <p:nvSpPr>
          <p:cNvPr id="5" name="Footer Placeholder 4">
            <a:extLst>
              <a:ext uri="{FF2B5EF4-FFF2-40B4-BE49-F238E27FC236}">
                <a16:creationId xmlns:a16="http://schemas.microsoft.com/office/drawing/2014/main" id="{4A005C87-11F4-CF1B-BC52-6EDCF92D0F3E}"/>
              </a:ext>
            </a:extLst>
          </p:cNvPr>
          <p:cNvSpPr>
            <a:spLocks noGrp="1"/>
          </p:cNvSpPr>
          <p:nvPr>
            <p:ph type="ftr" sz="quarter" idx="3"/>
          </p:nvPr>
        </p:nvSpPr>
        <p:spPr>
          <a:xfrm>
            <a:off x="355597" y="6387133"/>
            <a:ext cx="10473747" cy="314298"/>
          </a:xfrm>
          <a:prstGeom prst="rect">
            <a:avLst/>
          </a:prstGeom>
        </p:spPr>
        <p:txBody>
          <a:bodyPr vert="horz" lIns="90000" tIns="0" rIns="90000" bIns="0" rtlCol="0" anchor="b" anchorCtr="0"/>
          <a:lstStyle>
            <a:defPPr>
              <a:defRPr lang="en-US"/>
            </a:defPPr>
            <a:lvl1pPr marL="0" algn="l" defTabSz="914400" rtl="0" eaLnBrk="1" latinLnBrk="0" hangingPunct="1">
              <a:lnSpc>
                <a:spcPct val="100000"/>
              </a:lnSpc>
              <a:spcAft>
                <a:spcPts val="0"/>
              </a:spcAft>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buClrTx/>
              <a:defRPr/>
            </a:pPr>
            <a:endParaRPr lang="en-GB" sz="600" kern="1200" dirty="0">
              <a:solidFill>
                <a:srgbClr val="333333"/>
              </a:solidFill>
              <a:latin typeface="Open Sans"/>
              <a:ea typeface="+mn-ea"/>
              <a:cs typeface="+mn-cs"/>
            </a:endParaRPr>
          </a:p>
        </p:txBody>
      </p:sp>
      <p:graphicFrame>
        <p:nvGraphicFramePr>
          <p:cNvPr id="9" name="Table 8">
            <a:extLst>
              <a:ext uri="{FF2B5EF4-FFF2-40B4-BE49-F238E27FC236}">
                <a16:creationId xmlns:a16="http://schemas.microsoft.com/office/drawing/2014/main" id="{44571BEF-B8F4-57CE-6671-47792EF4A6BF}"/>
              </a:ext>
            </a:extLst>
          </p:cNvPr>
          <p:cNvGraphicFramePr>
            <a:graphicFrameLocks noGrp="1"/>
          </p:cNvGraphicFramePr>
          <p:nvPr/>
        </p:nvGraphicFramePr>
        <p:xfrm>
          <a:off x="1310883" y="691664"/>
          <a:ext cx="6412230" cy="1975104"/>
        </p:xfrm>
        <a:graphic>
          <a:graphicData uri="http://schemas.openxmlformats.org/drawingml/2006/table">
            <a:tbl>
              <a:tblPr firstRow="1" bandRow="1">
                <a:tableStyleId>{9DCAF9ED-07DC-4A11-8D7F-57B35C25682E}</a:tableStyleId>
              </a:tblPr>
              <a:tblGrid>
                <a:gridCol w="2846070">
                  <a:extLst>
                    <a:ext uri="{9D8B030D-6E8A-4147-A177-3AD203B41FA5}">
                      <a16:colId xmlns:a16="http://schemas.microsoft.com/office/drawing/2014/main" val="100783249"/>
                    </a:ext>
                  </a:extLst>
                </a:gridCol>
                <a:gridCol w="891540">
                  <a:extLst>
                    <a:ext uri="{9D8B030D-6E8A-4147-A177-3AD203B41FA5}">
                      <a16:colId xmlns:a16="http://schemas.microsoft.com/office/drawing/2014/main" val="800665071"/>
                    </a:ext>
                  </a:extLst>
                </a:gridCol>
                <a:gridCol w="891540">
                  <a:extLst>
                    <a:ext uri="{9D8B030D-6E8A-4147-A177-3AD203B41FA5}">
                      <a16:colId xmlns:a16="http://schemas.microsoft.com/office/drawing/2014/main" val="2028239621"/>
                    </a:ext>
                  </a:extLst>
                </a:gridCol>
                <a:gridCol w="891540">
                  <a:extLst>
                    <a:ext uri="{9D8B030D-6E8A-4147-A177-3AD203B41FA5}">
                      <a16:colId xmlns:a16="http://schemas.microsoft.com/office/drawing/2014/main" val="2318178915"/>
                    </a:ext>
                  </a:extLst>
                </a:gridCol>
                <a:gridCol w="891540">
                  <a:extLst>
                    <a:ext uri="{9D8B030D-6E8A-4147-A177-3AD203B41FA5}">
                      <a16:colId xmlns:a16="http://schemas.microsoft.com/office/drawing/2014/main" val="603277109"/>
                    </a:ext>
                  </a:extLst>
                </a:gridCol>
              </a:tblGrid>
              <a:tr h="342900">
                <a:tc rowSpan="2">
                  <a:txBody>
                    <a:bodyPr/>
                    <a:lstStyle/>
                    <a:p>
                      <a:pPr marL="0" marR="0" lvl="0" indent="0" algn="l" defTabSz="914396"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mn-lt"/>
                          <a:ea typeface="+mn-ea"/>
                          <a:cs typeface="+mn-cs"/>
                        </a:rPr>
                        <a:t>Patients with events, n (%)</a:t>
                      </a:r>
                      <a:r>
                        <a:rPr kumimoji="0" lang="en-US" sz="900" b="1" i="0" u="none" strike="noStrike" kern="1200" cap="none" spc="0" normalizeH="0" baseline="30000" noProof="0" dirty="0">
                          <a:ln>
                            <a:noFill/>
                          </a:ln>
                          <a:solidFill>
                            <a:srgbClr val="FFFFFF"/>
                          </a:solidFill>
                          <a:effectLst/>
                          <a:uLnTx/>
                          <a:uFillTx/>
                          <a:latin typeface="+mn-lt"/>
                          <a:ea typeface="+mn-ea"/>
                          <a:cs typeface="+mn-cs"/>
                        </a:rPr>
                        <a:t>a</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00" dirty="0">
                          <a:solidFill>
                            <a:schemeClr val="bg1"/>
                          </a:solidFill>
                          <a:latin typeface="+mn-lt"/>
                        </a:rPr>
                        <a:t>Erdafitinib</a:t>
                      </a:r>
                    </a:p>
                    <a:p>
                      <a:pPr algn="ctr"/>
                      <a:r>
                        <a:rPr lang="en-US" sz="900" dirty="0">
                          <a:solidFill>
                            <a:schemeClr val="bg1"/>
                          </a:solidFill>
                          <a:latin typeface="+mn-lt"/>
                        </a:rPr>
                        <a:t>(n=173)</a:t>
                      </a:r>
                      <a:endParaRPr lang="en-US" sz="900" dirty="0">
                        <a:solidFill>
                          <a:schemeClr val="bg1"/>
                        </a:solidFill>
                        <a:latin typeface="+mn-lt"/>
                        <a:ea typeface="Arial Narrow" charset="0"/>
                        <a:cs typeface="Arial Narrow" charset="0"/>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algn="ctr"/>
                      <a:endParaRPr lang="en-US" sz="1200">
                        <a:solidFill>
                          <a:schemeClr val="bg1"/>
                        </a:solidFill>
                        <a:latin typeface="+mn-l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gn="ctr"/>
                      <a:r>
                        <a:rPr lang="en-US" sz="900" dirty="0">
                          <a:solidFill>
                            <a:schemeClr val="bg1"/>
                          </a:solidFill>
                          <a:latin typeface="+mn-lt"/>
                          <a:ea typeface="Arial Narrow" charset="0"/>
                          <a:cs typeface="Arial Narrow" charset="0"/>
                        </a:rPr>
                        <a:t>Pembrolizumab</a:t>
                      </a:r>
                      <a:br>
                        <a:rPr lang="en-US" sz="900" dirty="0">
                          <a:solidFill>
                            <a:schemeClr val="bg1"/>
                          </a:solidFill>
                          <a:latin typeface="+mn-lt"/>
                          <a:ea typeface="Arial Narrow" charset="0"/>
                          <a:cs typeface="Arial Narrow" charset="0"/>
                        </a:rPr>
                      </a:br>
                      <a:r>
                        <a:rPr lang="en-US" sz="900" dirty="0">
                          <a:solidFill>
                            <a:schemeClr val="bg1"/>
                          </a:solidFill>
                          <a:latin typeface="+mn-lt"/>
                          <a:ea typeface="Arial Narrow" charset="0"/>
                          <a:cs typeface="Arial Narrow" charset="0"/>
                        </a:rPr>
                        <a:t>(n=173)</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algn="ctr"/>
                      <a:endParaRPr lang="en-US" sz="1200" dirty="0">
                        <a:solidFill>
                          <a:schemeClr val="bg1"/>
                        </a:solidFill>
                        <a:latin typeface="+mn-lt"/>
                        <a:ea typeface="Arial Narrow" charset="0"/>
                        <a:cs typeface="Arial Narrow"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344339371"/>
                  </a:ext>
                </a:extLst>
              </a:tr>
              <a:tr h="205740">
                <a:tc vMerge="1">
                  <a:txBody>
                    <a:bodyPr/>
                    <a:lstStyle/>
                    <a:p>
                      <a:r>
                        <a:rPr lang="en-US" sz="1200" b="1">
                          <a:solidFill>
                            <a:schemeClr val="bg1"/>
                          </a:solidFill>
                          <a:latin typeface="+mn-lt"/>
                        </a:rPr>
                        <a:t>Patients with event, n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900" b="1" dirty="0">
                          <a:solidFill>
                            <a:schemeClr val="bg1"/>
                          </a:solidFill>
                          <a:latin typeface="+mn-lt"/>
                        </a:rPr>
                        <a:t>Any grade</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900" b="1" dirty="0">
                          <a:solidFill>
                            <a:schemeClr val="bg1"/>
                          </a:solidFill>
                          <a:latin typeface="+mn-lt"/>
                        </a:rPr>
                        <a:t>Grade 3-4</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900" b="1" dirty="0">
                          <a:solidFill>
                            <a:schemeClr val="bg1"/>
                          </a:solidFill>
                          <a:latin typeface="+mn-lt"/>
                        </a:rPr>
                        <a:t>Any grade</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900" b="1" dirty="0">
                          <a:solidFill>
                            <a:schemeClr val="bg1"/>
                          </a:solidFill>
                          <a:latin typeface="+mn-lt"/>
                        </a:rPr>
                        <a:t>Grade 3-4</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6996430"/>
                  </a:ext>
                </a:extLst>
              </a:tr>
              <a:tr h="178308">
                <a:tc>
                  <a:txBody>
                    <a:bodyPr/>
                    <a:lstStyle/>
                    <a:p>
                      <a:pPr marL="55245" indent="-55245" algn="l" defTabSz="914396" rtl="0" eaLnBrk="1" latinLnBrk="0" hangingPunct="1">
                        <a:lnSpc>
                          <a:spcPct val="107000"/>
                        </a:lnSpc>
                      </a:pPr>
                      <a:r>
                        <a:rPr lang="en-US" sz="900" kern="1200" dirty="0">
                          <a:solidFill>
                            <a:schemeClr val="tx1"/>
                          </a:solidFill>
                          <a:effectLst/>
                          <a:latin typeface="+mn-lt"/>
                          <a:ea typeface="Times New Roman" panose="02020603050405020304" pitchFamily="18" charset="0"/>
                          <a:cs typeface="Times New Roman" panose="02020603050405020304" pitchFamily="18" charset="0"/>
                        </a:rPr>
                        <a:t>≥1 treatment-related AE</a:t>
                      </a:r>
                    </a:p>
                  </a:txBody>
                  <a:tcPr marL="68580" marR="68580" marT="6858" marB="6858"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ct val="95000"/>
                        </a:lnSpc>
                      </a:pPr>
                      <a:r>
                        <a:rPr lang="en-US" sz="900" b="1" kern="1200" dirty="0">
                          <a:solidFill>
                            <a:schemeClr val="tx1"/>
                          </a:solidFill>
                          <a:effectLst/>
                          <a:latin typeface="+mn-lt"/>
                          <a:ea typeface="Arial Narrow" charset="0"/>
                          <a:cs typeface="Times New Roman"/>
                        </a:rPr>
                        <a:t>169 (97.7)</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ct val="95000"/>
                        </a:lnSpc>
                      </a:pPr>
                      <a:r>
                        <a:rPr lang="en-US" sz="900" b="1" kern="1200" dirty="0">
                          <a:solidFill>
                            <a:schemeClr val="tx1"/>
                          </a:solidFill>
                          <a:effectLst/>
                          <a:latin typeface="+mn-lt"/>
                          <a:ea typeface="Arial Narrow" charset="0"/>
                          <a:cs typeface="Times New Roman"/>
                        </a:rPr>
                        <a:t>75 (43.4)</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ct val="95000"/>
                        </a:lnSpc>
                      </a:pPr>
                      <a:r>
                        <a:rPr lang="en-US" sz="900" b="1" kern="1200" dirty="0">
                          <a:solidFill>
                            <a:schemeClr val="tx1"/>
                          </a:solidFill>
                          <a:effectLst/>
                          <a:latin typeface="+mn-lt"/>
                          <a:ea typeface="Arial Narrow" charset="0"/>
                          <a:cs typeface="Times New Roman"/>
                        </a:rPr>
                        <a:t>105 (60.7)</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ct val="95000"/>
                        </a:lnSpc>
                      </a:pPr>
                      <a:r>
                        <a:rPr lang="en-US" sz="900" b="1" kern="1200" dirty="0">
                          <a:solidFill>
                            <a:schemeClr val="tx1"/>
                          </a:solidFill>
                          <a:effectLst/>
                          <a:latin typeface="+mn-lt"/>
                          <a:ea typeface="Arial Narrow" charset="0"/>
                          <a:cs typeface="Times New Roman"/>
                        </a:rPr>
                        <a:t>21 (12.1)</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416009818"/>
                  </a:ext>
                </a:extLst>
              </a:tr>
              <a:tr h="178308">
                <a:tc>
                  <a:txBody>
                    <a:bodyPr/>
                    <a:lstStyle/>
                    <a:p>
                      <a:pPr marL="273600">
                        <a:lnSpc>
                          <a:spcPct val="95000"/>
                        </a:lnSpc>
                      </a:pPr>
                      <a:r>
                        <a:rPr lang="en-US" sz="900" kern="1200" dirty="0">
                          <a:solidFill>
                            <a:schemeClr val="tx1"/>
                          </a:solidFill>
                          <a:effectLst/>
                          <a:latin typeface="+mn-lt"/>
                          <a:ea typeface="Arial Narrow" charset="0"/>
                          <a:cs typeface="Times New Roman"/>
                        </a:rPr>
                        <a:t>Hyperphosphatemia</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ct val="95000"/>
                        </a:lnSpc>
                      </a:pPr>
                      <a:r>
                        <a:rPr lang="en-US" sz="900" b="1" kern="1200" dirty="0">
                          <a:solidFill>
                            <a:schemeClr val="tx1"/>
                          </a:solidFill>
                          <a:effectLst/>
                          <a:latin typeface="+mn-lt"/>
                          <a:ea typeface="Arial Narrow" charset="0"/>
                          <a:cs typeface="Times New Roman"/>
                        </a:rPr>
                        <a:t>126 (72.8)</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ct val="95000"/>
                        </a:lnSpc>
                      </a:pPr>
                      <a:r>
                        <a:rPr lang="en-US" sz="900" b="1" kern="1200" dirty="0">
                          <a:solidFill>
                            <a:schemeClr val="tx1"/>
                          </a:solidFill>
                          <a:effectLst/>
                          <a:latin typeface="+mn-lt"/>
                          <a:ea typeface="Arial Narrow" charset="0"/>
                          <a:cs typeface="Times New Roman"/>
                        </a:rPr>
                        <a:t>1 (0.6)</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ct val="95000"/>
                        </a:lnSpc>
                      </a:pPr>
                      <a:r>
                        <a:rPr lang="en-US" sz="900" b="1" kern="1200" dirty="0">
                          <a:solidFill>
                            <a:schemeClr val="tx1"/>
                          </a:solidFill>
                          <a:effectLst/>
                          <a:latin typeface="+mn-lt"/>
                          <a:ea typeface="Arial Narrow" charset="0"/>
                          <a:cs typeface="Times New Roman"/>
                        </a:rPr>
                        <a:t>0</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396" rtl="0" eaLnBrk="1" fontAlgn="auto" latinLnBrk="0" hangingPunct="1">
                        <a:lnSpc>
                          <a:spcPct val="95000"/>
                        </a:lnSpc>
                        <a:spcBef>
                          <a:spcPts val="0"/>
                        </a:spcBef>
                        <a:spcAft>
                          <a:spcPts val="0"/>
                        </a:spcAft>
                        <a:buClrTx/>
                        <a:buSzTx/>
                        <a:buFontTx/>
                        <a:buNone/>
                        <a:tabLst/>
                        <a:defRPr/>
                      </a:pPr>
                      <a:r>
                        <a:rPr lang="en-US" sz="900" b="1" kern="1200" dirty="0">
                          <a:solidFill>
                            <a:schemeClr val="tx1"/>
                          </a:solidFill>
                          <a:effectLst/>
                          <a:latin typeface="+mn-lt"/>
                          <a:ea typeface="Arial Narrow" charset="0"/>
                          <a:cs typeface="Times New Roman"/>
                        </a:rPr>
                        <a:t>0</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425048359"/>
                  </a:ext>
                </a:extLst>
              </a:tr>
              <a:tr h="178308">
                <a:tc>
                  <a:txBody>
                    <a:bodyPr/>
                    <a:lstStyle/>
                    <a:p>
                      <a:pPr marL="273600">
                        <a:lnSpc>
                          <a:spcPct val="95000"/>
                        </a:lnSpc>
                      </a:pPr>
                      <a:r>
                        <a:rPr lang="en-US" sz="900" kern="1200" dirty="0">
                          <a:solidFill>
                            <a:schemeClr val="tx1"/>
                          </a:solidFill>
                          <a:effectLst/>
                          <a:latin typeface="+mn-lt"/>
                          <a:ea typeface="Arial Narrow" charset="0"/>
                          <a:cs typeface="Times New Roman"/>
                        </a:rPr>
                        <a:t>Stomatitis</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ct val="95000"/>
                        </a:lnSpc>
                      </a:pPr>
                      <a:r>
                        <a:rPr lang="en-US" sz="900" b="1" kern="1200" dirty="0">
                          <a:solidFill>
                            <a:schemeClr val="tx1"/>
                          </a:solidFill>
                          <a:effectLst/>
                          <a:latin typeface="+mn-lt"/>
                          <a:ea typeface="Arial Narrow" charset="0"/>
                          <a:cs typeface="Times New Roman"/>
                        </a:rPr>
                        <a:t>78 (45.1)</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ct val="95000"/>
                        </a:lnSpc>
                      </a:pPr>
                      <a:r>
                        <a:rPr lang="en-US" sz="900" b="1" kern="1200" dirty="0">
                          <a:solidFill>
                            <a:schemeClr val="tx1"/>
                          </a:solidFill>
                          <a:effectLst/>
                          <a:latin typeface="+mn-lt"/>
                          <a:ea typeface="Arial Narrow" charset="0"/>
                          <a:cs typeface="Times New Roman"/>
                        </a:rPr>
                        <a:t>15 (8.7)</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ct val="95000"/>
                        </a:lnSpc>
                      </a:pPr>
                      <a:r>
                        <a:rPr lang="en-US" sz="900" b="1" kern="1200" dirty="0">
                          <a:solidFill>
                            <a:schemeClr val="tx1"/>
                          </a:solidFill>
                          <a:effectLst/>
                          <a:latin typeface="+mn-lt"/>
                          <a:ea typeface="Arial Narrow" charset="0"/>
                          <a:cs typeface="Times New Roman"/>
                        </a:rPr>
                        <a:t>5 (2.9)</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396" rtl="0" eaLnBrk="1" fontAlgn="auto" latinLnBrk="0" hangingPunct="1">
                        <a:lnSpc>
                          <a:spcPct val="95000"/>
                        </a:lnSpc>
                        <a:spcBef>
                          <a:spcPts val="0"/>
                        </a:spcBef>
                        <a:spcAft>
                          <a:spcPts val="0"/>
                        </a:spcAft>
                        <a:buClrTx/>
                        <a:buSzTx/>
                        <a:buFontTx/>
                        <a:buNone/>
                        <a:tabLst/>
                        <a:defRPr/>
                      </a:pPr>
                      <a:r>
                        <a:rPr lang="en-US" sz="900" b="1" kern="1200" dirty="0">
                          <a:solidFill>
                            <a:schemeClr val="tx1"/>
                          </a:solidFill>
                          <a:effectLst/>
                          <a:latin typeface="+mn-lt"/>
                          <a:ea typeface="Arial Narrow" charset="0"/>
                          <a:cs typeface="Times New Roman"/>
                        </a:rPr>
                        <a:t>0</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994131446"/>
                  </a:ext>
                </a:extLst>
              </a:tr>
              <a:tr h="178308">
                <a:tc>
                  <a:txBody>
                    <a:bodyPr/>
                    <a:lstStyle/>
                    <a:p>
                      <a:pPr marL="273600">
                        <a:lnSpc>
                          <a:spcPct val="95000"/>
                        </a:lnSpc>
                      </a:pPr>
                      <a:r>
                        <a:rPr lang="en-US" sz="900" kern="1200" dirty="0">
                          <a:solidFill>
                            <a:schemeClr val="tx1"/>
                          </a:solidFill>
                          <a:effectLst/>
                          <a:latin typeface="+mn-lt"/>
                          <a:ea typeface="Arial Narrow" charset="0"/>
                          <a:cs typeface="Times New Roman"/>
                        </a:rPr>
                        <a:t>Diarrhea</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ct val="95000"/>
                        </a:lnSpc>
                      </a:pPr>
                      <a:r>
                        <a:rPr lang="en-US" sz="900" b="1" kern="1200" baseline="0" dirty="0">
                          <a:solidFill>
                            <a:schemeClr val="tx1"/>
                          </a:solidFill>
                          <a:effectLst/>
                          <a:latin typeface="+mn-lt"/>
                          <a:ea typeface="Arial Narrow" charset="0"/>
                          <a:cs typeface="Times New Roman"/>
                        </a:rPr>
                        <a:t>77 (44.5)</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ct val="95000"/>
                        </a:lnSpc>
                      </a:pPr>
                      <a:r>
                        <a:rPr lang="en-US" sz="900" b="1" kern="1200" baseline="0" dirty="0">
                          <a:solidFill>
                            <a:schemeClr val="tx1"/>
                          </a:solidFill>
                          <a:effectLst/>
                          <a:latin typeface="+mn-lt"/>
                          <a:ea typeface="Arial Narrow" charset="0"/>
                          <a:cs typeface="Times New Roman"/>
                        </a:rPr>
                        <a:t>6 (3.5)</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ct val="95000"/>
                        </a:lnSpc>
                      </a:pPr>
                      <a:r>
                        <a:rPr lang="en-US" sz="900" b="1" kern="1200" dirty="0">
                          <a:solidFill>
                            <a:schemeClr val="tx1"/>
                          </a:solidFill>
                          <a:effectLst/>
                          <a:latin typeface="+mn-lt"/>
                          <a:ea typeface="Arial Narrow" charset="0"/>
                          <a:cs typeface="Times New Roman"/>
                        </a:rPr>
                        <a:t>10 (5.8)</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396" rtl="0" eaLnBrk="1" fontAlgn="auto" latinLnBrk="0" hangingPunct="1">
                        <a:lnSpc>
                          <a:spcPct val="95000"/>
                        </a:lnSpc>
                        <a:spcBef>
                          <a:spcPts val="0"/>
                        </a:spcBef>
                        <a:spcAft>
                          <a:spcPts val="0"/>
                        </a:spcAft>
                        <a:buClrTx/>
                        <a:buSzTx/>
                        <a:buFontTx/>
                        <a:buNone/>
                        <a:tabLst/>
                        <a:defRPr/>
                      </a:pPr>
                      <a:r>
                        <a:rPr lang="en-US" sz="900" b="1" kern="1200" dirty="0">
                          <a:solidFill>
                            <a:schemeClr val="tx1"/>
                          </a:solidFill>
                          <a:effectLst/>
                          <a:latin typeface="+mn-lt"/>
                          <a:ea typeface="Arial Narrow" charset="0"/>
                          <a:cs typeface="Times New Roman"/>
                        </a:rPr>
                        <a:t>0</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503431848"/>
                  </a:ext>
                </a:extLst>
              </a:tr>
              <a:tr h="178308">
                <a:tc>
                  <a:txBody>
                    <a:bodyPr/>
                    <a:lstStyle/>
                    <a:p>
                      <a:pPr marL="273600" lvl="1" indent="0">
                        <a:lnSpc>
                          <a:spcPct val="95000"/>
                        </a:lnSpc>
                      </a:pPr>
                      <a:r>
                        <a:rPr lang="en-US" sz="900" i="0" kern="1200" dirty="0">
                          <a:solidFill>
                            <a:schemeClr val="tx1"/>
                          </a:solidFill>
                          <a:effectLst/>
                          <a:latin typeface="+mn-lt"/>
                          <a:ea typeface="Arial Narrow" charset="0"/>
                          <a:cs typeface="Times New Roman"/>
                        </a:rPr>
                        <a:t>Dry mouth </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ct val="95000"/>
                        </a:lnSpc>
                      </a:pPr>
                      <a:r>
                        <a:rPr lang="en-US" sz="900" b="1" kern="1200" dirty="0">
                          <a:solidFill>
                            <a:schemeClr val="tx1"/>
                          </a:solidFill>
                          <a:effectLst/>
                          <a:latin typeface="+mn-lt"/>
                          <a:ea typeface="Arial Narrow" charset="0"/>
                          <a:cs typeface="Times New Roman"/>
                        </a:rPr>
                        <a:t>61 (35.3)</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ct val="95000"/>
                        </a:lnSpc>
                      </a:pPr>
                      <a:r>
                        <a:rPr lang="en-US" sz="900" b="1" kern="1200" dirty="0">
                          <a:solidFill>
                            <a:schemeClr val="tx1"/>
                          </a:solidFill>
                          <a:effectLst/>
                          <a:latin typeface="+mn-lt"/>
                          <a:ea typeface="Arial Narrow" charset="0"/>
                          <a:cs typeface="Times New Roman"/>
                        </a:rPr>
                        <a:t>1 (0.6)</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ct val="95000"/>
                        </a:lnSpc>
                      </a:pPr>
                      <a:r>
                        <a:rPr lang="en-US" sz="900" b="1" kern="1200" dirty="0">
                          <a:solidFill>
                            <a:schemeClr val="tx1"/>
                          </a:solidFill>
                          <a:effectLst/>
                          <a:latin typeface="+mn-lt"/>
                          <a:ea typeface="Arial Narrow" charset="0"/>
                          <a:cs typeface="Times New Roman"/>
                        </a:rPr>
                        <a:t>5 (2.9)</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396" rtl="0" eaLnBrk="1" fontAlgn="auto" latinLnBrk="0" hangingPunct="1">
                        <a:lnSpc>
                          <a:spcPct val="95000"/>
                        </a:lnSpc>
                        <a:spcBef>
                          <a:spcPts val="0"/>
                        </a:spcBef>
                        <a:spcAft>
                          <a:spcPts val="0"/>
                        </a:spcAft>
                        <a:buClrTx/>
                        <a:buSzTx/>
                        <a:buFontTx/>
                        <a:buNone/>
                        <a:tabLst/>
                        <a:defRPr/>
                      </a:pPr>
                      <a:r>
                        <a:rPr lang="en-US" sz="900" b="1" kern="1200" dirty="0">
                          <a:solidFill>
                            <a:schemeClr val="tx1"/>
                          </a:solidFill>
                          <a:effectLst/>
                          <a:latin typeface="+mn-lt"/>
                          <a:ea typeface="Arial Narrow" charset="0"/>
                          <a:cs typeface="Times New Roman"/>
                        </a:rPr>
                        <a:t>0</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2881684132"/>
                  </a:ext>
                </a:extLst>
              </a:tr>
              <a:tr h="178308">
                <a:tc>
                  <a:txBody>
                    <a:bodyPr/>
                    <a:lstStyle/>
                    <a:p>
                      <a:pPr marL="273600" lvl="1" indent="0">
                        <a:lnSpc>
                          <a:spcPct val="95000"/>
                        </a:lnSpc>
                      </a:pPr>
                      <a:r>
                        <a:rPr lang="en-US" sz="900" kern="1200" dirty="0">
                          <a:solidFill>
                            <a:schemeClr val="tx1"/>
                          </a:solidFill>
                          <a:effectLst/>
                          <a:latin typeface="+mn-lt"/>
                          <a:ea typeface="Arial Narrow" charset="0"/>
                          <a:cs typeface="Times New Roman"/>
                        </a:rPr>
                        <a:t>Onycholysis</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ct val="95000"/>
                        </a:lnSpc>
                      </a:pPr>
                      <a:r>
                        <a:rPr lang="en-US" sz="900" b="1" kern="1200" dirty="0">
                          <a:solidFill>
                            <a:schemeClr val="tx1"/>
                          </a:solidFill>
                          <a:effectLst/>
                          <a:latin typeface="+mn-lt"/>
                          <a:ea typeface="Arial Narrow" charset="0"/>
                          <a:cs typeface="Times New Roman"/>
                        </a:rPr>
                        <a:t>41 (23.7)</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ct val="95000"/>
                        </a:lnSpc>
                      </a:pPr>
                      <a:r>
                        <a:rPr lang="en-US" sz="900" b="1" kern="1200" dirty="0">
                          <a:solidFill>
                            <a:schemeClr val="tx1"/>
                          </a:solidFill>
                          <a:effectLst/>
                          <a:latin typeface="+mn-lt"/>
                          <a:ea typeface="Arial Narrow" charset="0"/>
                          <a:cs typeface="Times New Roman"/>
                        </a:rPr>
                        <a:t>10 (5.8)</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ct val="95000"/>
                        </a:lnSpc>
                      </a:pPr>
                      <a:r>
                        <a:rPr lang="en-US" sz="900" b="1" kern="1200" dirty="0">
                          <a:solidFill>
                            <a:schemeClr val="tx1"/>
                          </a:solidFill>
                          <a:effectLst/>
                          <a:latin typeface="+mn-lt"/>
                          <a:ea typeface="Arial Narrow" charset="0"/>
                          <a:cs typeface="Times New Roman"/>
                        </a:rPr>
                        <a:t>0</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396" rtl="0" eaLnBrk="1" fontAlgn="auto" latinLnBrk="0" hangingPunct="1">
                        <a:lnSpc>
                          <a:spcPct val="95000"/>
                        </a:lnSpc>
                        <a:spcBef>
                          <a:spcPts val="0"/>
                        </a:spcBef>
                        <a:spcAft>
                          <a:spcPts val="0"/>
                        </a:spcAft>
                        <a:buClrTx/>
                        <a:buSzTx/>
                        <a:buFontTx/>
                        <a:buNone/>
                        <a:tabLst/>
                        <a:defRPr/>
                      </a:pPr>
                      <a:r>
                        <a:rPr lang="en-US" sz="900" b="1" kern="1200" dirty="0">
                          <a:solidFill>
                            <a:schemeClr val="tx1"/>
                          </a:solidFill>
                          <a:effectLst/>
                          <a:latin typeface="+mn-lt"/>
                          <a:ea typeface="Arial Narrow" charset="0"/>
                          <a:cs typeface="Times New Roman"/>
                        </a:rPr>
                        <a:t>0</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3690758178"/>
                  </a:ext>
                </a:extLst>
              </a:tr>
              <a:tr h="178308">
                <a:tc>
                  <a:txBody>
                    <a:bodyPr/>
                    <a:lstStyle/>
                    <a:p>
                      <a:pPr marL="273600" indent="0">
                        <a:lnSpc>
                          <a:spcPct val="95000"/>
                        </a:lnSpc>
                      </a:pPr>
                      <a:r>
                        <a:rPr lang="en-US" sz="900" dirty="0">
                          <a:solidFill>
                            <a:schemeClr val="tx1"/>
                          </a:solidFill>
                          <a:effectLst/>
                          <a:latin typeface="+mn-lt"/>
                          <a:ea typeface="Times New Roman" panose="02020603050405020304" pitchFamily="18" charset="0"/>
                          <a:cs typeface="Times New Roman" panose="02020603050405020304" pitchFamily="18" charset="0"/>
                        </a:rPr>
                        <a:t> </a:t>
                      </a:r>
                      <a:r>
                        <a:rPr kumimoji="0" lang="en-US" sz="900" b="0" i="0" u="none" strike="noStrike" kern="1200" cap="none" spc="0" normalizeH="0" baseline="0" noProof="0" dirty="0">
                          <a:ln>
                            <a:noFill/>
                          </a:ln>
                          <a:solidFill>
                            <a:srgbClr val="333333"/>
                          </a:solidFill>
                          <a:effectLst/>
                          <a:uLnTx/>
                          <a:uFillTx/>
                          <a:latin typeface="+mn-lt"/>
                          <a:ea typeface="+mn-ea"/>
                          <a:cs typeface="+mn-cs"/>
                        </a:rPr>
                        <a:t>P</a:t>
                      </a:r>
                      <a:r>
                        <a:rPr kumimoji="0" lang="en-US" sz="900" b="0" i="0" u="none" strike="noStrike" kern="1200" cap="none" spc="0" normalizeH="0" baseline="0" noProof="0" dirty="0">
                          <a:ln>
                            <a:noFill/>
                          </a:ln>
                          <a:solidFill>
                            <a:srgbClr val="333333"/>
                          </a:solidFill>
                          <a:effectLst/>
                          <a:uLnTx/>
                          <a:uFillTx/>
                          <a:latin typeface="+mn-lt"/>
                          <a:ea typeface="Times New Roman" panose="02020603050405020304" pitchFamily="18" charset="0"/>
                          <a:cs typeface="Times New Roman"/>
                        </a:rPr>
                        <a:t>almar-plantar erythrodysesthesia</a:t>
                      </a:r>
                      <a:r>
                        <a:rPr lang="en-US" sz="900" dirty="0">
                          <a:solidFill>
                            <a:schemeClr val="tx1"/>
                          </a:solidFill>
                          <a:effectLst/>
                          <a:latin typeface="+mn-lt"/>
                          <a:ea typeface="Times New Roman" panose="02020603050405020304" pitchFamily="18" charset="0"/>
                          <a:cs typeface="Times New Roman" panose="02020603050405020304" pitchFamily="18" charset="0"/>
                        </a:rPr>
                        <a:t> syndrome</a:t>
                      </a:r>
                    </a:p>
                  </a:txBody>
                  <a:tcPr marL="31909" marR="31909"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ct val="107000"/>
                        </a:lnSpc>
                      </a:pPr>
                      <a:r>
                        <a:rPr lang="en-US" sz="900" b="1" dirty="0">
                          <a:solidFill>
                            <a:schemeClr val="tx1"/>
                          </a:solidFill>
                          <a:effectLst/>
                          <a:latin typeface="+mn-lt"/>
                          <a:ea typeface="Times New Roman" panose="02020603050405020304" pitchFamily="18" charset="0"/>
                          <a:cs typeface="Times New Roman" panose="02020603050405020304" pitchFamily="18" charset="0"/>
                        </a:rPr>
                        <a:t>38 (22.0)</a:t>
                      </a:r>
                    </a:p>
                  </a:txBody>
                  <a:tcPr marL="31909" marR="31909"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ct val="95000"/>
                        </a:lnSpc>
                      </a:pPr>
                      <a:r>
                        <a:rPr lang="en-US" sz="900" b="1" kern="1200" dirty="0">
                          <a:solidFill>
                            <a:schemeClr val="tx1"/>
                          </a:solidFill>
                          <a:effectLst/>
                          <a:latin typeface="+mn-lt"/>
                          <a:ea typeface="Arial Narrow" charset="0"/>
                          <a:cs typeface="Times New Roman"/>
                        </a:rPr>
                        <a:t>16 (9.2)</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ct val="95000"/>
                        </a:lnSpc>
                      </a:pPr>
                      <a:r>
                        <a:rPr lang="en-US" sz="900" b="1" kern="1200" dirty="0">
                          <a:solidFill>
                            <a:schemeClr val="tx1"/>
                          </a:solidFill>
                          <a:effectLst/>
                          <a:latin typeface="+mn-lt"/>
                          <a:ea typeface="Arial Narrow" charset="0"/>
                          <a:cs typeface="Times New Roman"/>
                        </a:rPr>
                        <a:t>0</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396" rtl="0" eaLnBrk="1" fontAlgn="auto" latinLnBrk="0" hangingPunct="1">
                        <a:lnSpc>
                          <a:spcPct val="95000"/>
                        </a:lnSpc>
                        <a:spcBef>
                          <a:spcPts val="0"/>
                        </a:spcBef>
                        <a:spcAft>
                          <a:spcPts val="0"/>
                        </a:spcAft>
                        <a:buClrTx/>
                        <a:buSzTx/>
                        <a:buFontTx/>
                        <a:buNone/>
                        <a:tabLst/>
                        <a:defRPr/>
                      </a:pPr>
                      <a:r>
                        <a:rPr lang="en-US" sz="900" b="1" kern="1200" dirty="0">
                          <a:solidFill>
                            <a:schemeClr val="tx1"/>
                          </a:solidFill>
                          <a:effectLst/>
                          <a:latin typeface="+mn-lt"/>
                          <a:ea typeface="Arial Narrow" charset="0"/>
                          <a:cs typeface="Times New Roman"/>
                        </a:rPr>
                        <a:t>0</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780613233"/>
                  </a:ext>
                </a:extLst>
              </a:tr>
              <a:tr h="178308">
                <a:tc>
                  <a:txBody>
                    <a:bodyPr/>
                    <a:lstStyle/>
                    <a:p>
                      <a:pPr marL="273600" indent="0">
                        <a:lnSpc>
                          <a:spcPct val="95000"/>
                        </a:lnSpc>
                      </a:pPr>
                      <a:r>
                        <a:rPr lang="en-US" sz="900" dirty="0">
                          <a:solidFill>
                            <a:schemeClr val="tx1"/>
                          </a:solidFill>
                          <a:effectLst/>
                          <a:latin typeface="+mn-lt"/>
                          <a:ea typeface="Times New Roman" panose="02020603050405020304" pitchFamily="18" charset="0"/>
                          <a:cs typeface="Times New Roman" panose="02020603050405020304" pitchFamily="18" charset="0"/>
                        </a:rPr>
                        <a:t> </a:t>
                      </a:r>
                      <a:r>
                        <a:rPr kumimoji="0" lang="en-US" sz="900" b="0" i="0" u="none" strike="noStrike" kern="1200" cap="none" spc="0" normalizeH="0" baseline="0" noProof="0" dirty="0">
                          <a:ln>
                            <a:noFill/>
                          </a:ln>
                          <a:solidFill>
                            <a:srgbClr val="333333"/>
                          </a:solidFill>
                          <a:effectLst/>
                          <a:uLnTx/>
                          <a:uFillTx/>
                          <a:latin typeface="+mn-lt"/>
                          <a:ea typeface="+mn-ea"/>
                          <a:cs typeface="+mn-cs"/>
                        </a:rPr>
                        <a:t>Hyponatremia</a:t>
                      </a:r>
                      <a:endParaRPr lang="en-US" sz="900" dirty="0">
                        <a:solidFill>
                          <a:schemeClr val="tx1"/>
                        </a:solidFill>
                        <a:effectLst/>
                        <a:latin typeface="+mn-lt"/>
                        <a:ea typeface="Times New Roman" panose="02020603050405020304" pitchFamily="18" charset="0"/>
                        <a:cs typeface="Times New Roman" panose="02020603050405020304" pitchFamily="18" charset="0"/>
                      </a:endParaRPr>
                    </a:p>
                  </a:txBody>
                  <a:tcPr marL="31909" marR="31909"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ct val="107000"/>
                        </a:lnSpc>
                      </a:pPr>
                      <a:r>
                        <a:rPr lang="en-US" sz="900" b="1" dirty="0">
                          <a:solidFill>
                            <a:schemeClr val="tx1"/>
                          </a:solidFill>
                          <a:effectLst/>
                          <a:latin typeface="+mn-lt"/>
                          <a:ea typeface="Times New Roman" panose="02020603050405020304" pitchFamily="18" charset="0"/>
                          <a:cs typeface="Times New Roman" panose="02020603050405020304" pitchFamily="18" charset="0"/>
                        </a:rPr>
                        <a:t>13 (7.5)</a:t>
                      </a:r>
                    </a:p>
                  </a:txBody>
                  <a:tcPr marL="31909" marR="31909"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ct val="95000"/>
                        </a:lnSpc>
                      </a:pPr>
                      <a:r>
                        <a:rPr lang="en-US" sz="900" b="1" kern="1200" dirty="0">
                          <a:solidFill>
                            <a:schemeClr val="tx1"/>
                          </a:solidFill>
                          <a:effectLst/>
                          <a:latin typeface="+mn-lt"/>
                          <a:ea typeface="Arial Narrow" charset="0"/>
                          <a:cs typeface="Times New Roman"/>
                        </a:rPr>
                        <a:t>9 (5.2)</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lnSpc>
                          <a:spcPct val="95000"/>
                        </a:lnSpc>
                      </a:pPr>
                      <a:r>
                        <a:rPr lang="en-US" sz="900" b="1" kern="1200" dirty="0">
                          <a:solidFill>
                            <a:schemeClr val="tx1"/>
                          </a:solidFill>
                          <a:effectLst/>
                          <a:latin typeface="+mn-lt"/>
                          <a:ea typeface="Arial Narrow" charset="0"/>
                          <a:cs typeface="Times New Roman"/>
                        </a:rPr>
                        <a:t>1 (0.6)</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0" marR="0" lvl="0" indent="0" algn="ctr" defTabSz="914396" rtl="0" eaLnBrk="1" fontAlgn="auto" latinLnBrk="0" hangingPunct="1">
                        <a:lnSpc>
                          <a:spcPct val="95000"/>
                        </a:lnSpc>
                        <a:spcBef>
                          <a:spcPts val="0"/>
                        </a:spcBef>
                        <a:spcAft>
                          <a:spcPts val="0"/>
                        </a:spcAft>
                        <a:buClrTx/>
                        <a:buSzTx/>
                        <a:buFontTx/>
                        <a:buNone/>
                        <a:tabLst/>
                        <a:defRPr/>
                      </a:pPr>
                      <a:r>
                        <a:rPr lang="en-US" sz="900" b="1" kern="1200" dirty="0">
                          <a:solidFill>
                            <a:schemeClr val="tx1"/>
                          </a:solidFill>
                          <a:effectLst/>
                          <a:latin typeface="+mn-lt"/>
                          <a:ea typeface="Arial Narrow" charset="0"/>
                          <a:cs typeface="Times New Roman"/>
                        </a:rPr>
                        <a:t>1 (0.6)</a:t>
                      </a:r>
                    </a:p>
                  </a:txBody>
                  <a:tcPr marL="68580" marR="68580" marT="13716" marB="13716"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925001732"/>
                  </a:ext>
                </a:extLst>
              </a:tr>
            </a:tbl>
          </a:graphicData>
        </a:graphic>
      </p:graphicFrame>
      <p:sp>
        <p:nvSpPr>
          <p:cNvPr id="7" name="Content Placeholder 8">
            <a:extLst>
              <a:ext uri="{FF2B5EF4-FFF2-40B4-BE49-F238E27FC236}">
                <a16:creationId xmlns:a16="http://schemas.microsoft.com/office/drawing/2014/main" id="{3A29007C-CC5E-8B77-9987-5F7C3E79A681}"/>
              </a:ext>
            </a:extLst>
          </p:cNvPr>
          <p:cNvSpPr txBox="1">
            <a:spLocks/>
          </p:cNvSpPr>
          <p:nvPr/>
        </p:nvSpPr>
        <p:spPr>
          <a:xfrm>
            <a:off x="1042751" y="2766062"/>
            <a:ext cx="6412230" cy="948017"/>
          </a:xfrm>
          <a:prstGeom prst="rect">
            <a:avLst/>
          </a:prstGeom>
        </p:spPr>
        <p:txBody>
          <a:bodyPr vert="horz" lIns="68580" tIns="34290" rIns="68580" bIns="34290" rtlCol="0">
            <a:noAutofit/>
          </a:bodyPr>
          <a:lstStyle>
            <a:lvl1pPr marL="0" indent="0" algn="l" defTabSz="914396" rtl="0" eaLnBrk="1" latinLnBrk="0" hangingPunct="1">
              <a:lnSpc>
                <a:spcPct val="100000"/>
              </a:lnSpc>
              <a:spcBef>
                <a:spcPts val="600"/>
              </a:spcBef>
              <a:buClr>
                <a:schemeClr val="accent1"/>
              </a:buClr>
              <a:buFont typeface="Arial" panose="020B0604020202020204" pitchFamily="34" charset="0"/>
              <a:buNone/>
              <a:defRPr lang="en-US" sz="1800" b="1" kern="1200">
                <a:solidFill>
                  <a:schemeClr val="tx1"/>
                </a:solidFill>
                <a:latin typeface="+mn-lt"/>
                <a:ea typeface="+mn-ea"/>
                <a:cs typeface="+mn-cs"/>
              </a:defRPr>
            </a:lvl1pPr>
            <a:lvl2pPr marL="171450" indent="-171450" algn="l" defTabSz="914396" rtl="0" eaLnBrk="1" latinLnBrk="0" hangingPunct="1">
              <a:lnSpc>
                <a:spcPct val="100000"/>
              </a:lnSpc>
              <a:spcBef>
                <a:spcPts val="600"/>
              </a:spcBef>
              <a:buClr>
                <a:schemeClr val="accent1"/>
              </a:buClr>
              <a:buFont typeface="Arial" panose="020B0604020202020204" pitchFamily="34" charset="0"/>
              <a:buChar char="•"/>
              <a:defRPr lang="en-US" sz="1800" kern="1200">
                <a:solidFill>
                  <a:schemeClr val="tx1"/>
                </a:solidFill>
                <a:latin typeface="+mn-lt"/>
                <a:ea typeface="+mn-ea"/>
                <a:cs typeface="+mn-cs"/>
              </a:defRPr>
            </a:lvl2pPr>
            <a:lvl3pPr marL="341313" indent="-171450" algn="l" defTabSz="914396" rtl="0" eaLnBrk="1" latinLnBrk="0" hangingPunct="1">
              <a:lnSpc>
                <a:spcPct val="100000"/>
              </a:lnSpc>
              <a:spcBef>
                <a:spcPts val="600"/>
              </a:spcBef>
              <a:buClr>
                <a:schemeClr val="accent1"/>
              </a:buClr>
              <a:buFont typeface="Open Sans" panose="020B0606030504020204" pitchFamily="34" charset="0"/>
              <a:buChar char="–"/>
              <a:defRPr lang="en-US" sz="1800" kern="1200">
                <a:solidFill>
                  <a:schemeClr val="tx1"/>
                </a:solidFill>
                <a:latin typeface="+mn-lt"/>
                <a:ea typeface="+mn-ea"/>
                <a:cs typeface="+mn-cs"/>
              </a:defRPr>
            </a:lvl3pPr>
            <a:lvl4pPr marL="512763" indent="-171450" algn="l" defTabSz="914396" rtl="0" eaLnBrk="1" latinLnBrk="0" hangingPunct="1">
              <a:lnSpc>
                <a:spcPct val="100000"/>
              </a:lnSpc>
              <a:spcBef>
                <a:spcPts val="600"/>
              </a:spcBef>
              <a:buClr>
                <a:schemeClr val="accent1"/>
              </a:buClr>
              <a:buSzPct val="80000"/>
              <a:buFont typeface="Wingdings" panose="05000000000000000000" pitchFamily="2" charset="2"/>
              <a:buChar char="§"/>
              <a:defRPr lang="en-US" sz="1800" kern="1200">
                <a:solidFill>
                  <a:schemeClr val="tx1"/>
                </a:solidFill>
                <a:latin typeface="+mn-lt"/>
                <a:ea typeface="+mn-ea"/>
                <a:cs typeface="+mn-cs"/>
              </a:defRPr>
            </a:lvl4pPr>
            <a:lvl5pPr marL="825500" indent="-285750" algn="l" defTabSz="914396" rtl="0" eaLnBrk="1" latinLnBrk="0" hangingPunct="1">
              <a:lnSpc>
                <a:spcPct val="95000"/>
              </a:lnSpc>
              <a:spcBef>
                <a:spcPts val="600"/>
              </a:spcBef>
              <a:buClr>
                <a:schemeClr val="accent1"/>
              </a:buClr>
              <a:buFont typeface="Courier New" panose="02070309020205020404" pitchFamily="49" charset="0"/>
              <a:buChar char="o"/>
              <a:defRPr lang="en-US" sz="17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8588" lvl="1" indent="-128588" defTabSz="685797">
              <a:spcBef>
                <a:spcPts val="150"/>
              </a:spcBef>
              <a:buClr>
                <a:srgbClr val="00A0DF"/>
              </a:buClr>
              <a:defRPr/>
            </a:pPr>
            <a:r>
              <a:rPr lang="en-US" sz="1200" b="1" dirty="0">
                <a:solidFill>
                  <a:srgbClr val="333333"/>
                </a:solidFill>
                <a:latin typeface="Open Sans"/>
              </a:rPr>
              <a:t>In the erdafitinib group:</a:t>
            </a:r>
          </a:p>
          <a:p>
            <a:pPr marL="255985" lvl="2" indent="-128588" defTabSz="685797">
              <a:spcBef>
                <a:spcPts val="150"/>
              </a:spcBef>
              <a:buClr>
                <a:srgbClr val="00A0DF"/>
              </a:buClr>
              <a:defRPr/>
            </a:pPr>
            <a:r>
              <a:rPr lang="en-US" sz="1200" b="1" dirty="0">
                <a:solidFill>
                  <a:srgbClr val="333333"/>
                </a:solidFill>
                <a:latin typeface="Open Sans"/>
              </a:rPr>
              <a:t>26 (15.0%) of patients discontinued erdafitinib due to treatment-related </a:t>
            </a:r>
            <a:r>
              <a:rPr lang="en-US" sz="1200" b="1" dirty="0" err="1">
                <a:solidFill>
                  <a:srgbClr val="333333"/>
                </a:solidFill>
                <a:latin typeface="Open Sans"/>
              </a:rPr>
              <a:t>AEs</a:t>
            </a:r>
            <a:r>
              <a:rPr lang="en-US" sz="1200" b="1" baseline="30000" dirty="0" err="1">
                <a:solidFill>
                  <a:srgbClr val="333333"/>
                </a:solidFill>
                <a:latin typeface="Open Sans"/>
              </a:rPr>
              <a:t>b</a:t>
            </a:r>
            <a:endParaRPr lang="en-US" sz="1200" b="1" baseline="30000" dirty="0">
              <a:solidFill>
                <a:srgbClr val="333333"/>
              </a:solidFill>
              <a:latin typeface="Open Sans"/>
            </a:endParaRPr>
          </a:p>
          <a:p>
            <a:pPr marL="255985" lvl="2" indent="-128588" defTabSz="685797">
              <a:spcBef>
                <a:spcPts val="150"/>
              </a:spcBef>
              <a:buClr>
                <a:srgbClr val="00A0DF"/>
              </a:buClr>
              <a:defRPr/>
            </a:pPr>
            <a:r>
              <a:rPr lang="en-US" sz="1200" b="1" dirty="0">
                <a:solidFill>
                  <a:srgbClr val="333333"/>
                </a:solidFill>
                <a:latin typeface="Open Sans"/>
              </a:rPr>
              <a:t>23 (13.3%) patients had serious treatment-related AEs</a:t>
            </a:r>
          </a:p>
          <a:p>
            <a:pPr marL="255985" lvl="2" indent="-128588" defTabSz="685797">
              <a:spcBef>
                <a:spcPts val="150"/>
              </a:spcBef>
              <a:buClr>
                <a:srgbClr val="00A0DF"/>
              </a:buClr>
              <a:defRPr/>
            </a:pPr>
            <a:r>
              <a:rPr lang="en-US" sz="1200" b="1" dirty="0">
                <a:solidFill>
                  <a:srgbClr val="333333"/>
                </a:solidFill>
                <a:latin typeface="Open Sans"/>
              </a:rPr>
              <a:t>No deaths due to treatment-related AEs occurred </a:t>
            </a:r>
          </a:p>
          <a:p>
            <a:pPr marL="255985" lvl="2" indent="-128588" defTabSz="685797">
              <a:spcBef>
                <a:spcPts val="150"/>
              </a:spcBef>
              <a:buClr>
                <a:srgbClr val="00A0DF"/>
              </a:buClr>
              <a:defRPr/>
            </a:pPr>
            <a:r>
              <a:rPr lang="en-US" sz="1200" b="1" dirty="0">
                <a:solidFill>
                  <a:srgbClr val="333333"/>
                </a:solidFill>
                <a:latin typeface="Open Sans"/>
              </a:rPr>
              <a:t>Treatment-related AEs with erdafitinib were mostly manageable with dose modifications and supportive care</a:t>
            </a:r>
          </a:p>
        </p:txBody>
      </p:sp>
      <p:sp>
        <p:nvSpPr>
          <p:cNvPr id="3" name="Content Placeholder 8">
            <a:extLst>
              <a:ext uri="{FF2B5EF4-FFF2-40B4-BE49-F238E27FC236}">
                <a16:creationId xmlns:a16="http://schemas.microsoft.com/office/drawing/2014/main" id="{597B1090-B239-557F-9C98-39565AB800BC}"/>
              </a:ext>
            </a:extLst>
          </p:cNvPr>
          <p:cNvSpPr txBox="1">
            <a:spLocks/>
          </p:cNvSpPr>
          <p:nvPr/>
        </p:nvSpPr>
        <p:spPr>
          <a:xfrm>
            <a:off x="1042751" y="368237"/>
            <a:ext cx="6412230" cy="788885"/>
          </a:xfrm>
          <a:prstGeom prst="rect">
            <a:avLst/>
          </a:prstGeom>
        </p:spPr>
        <p:txBody>
          <a:bodyPr vert="horz" lIns="68580" tIns="34290" rIns="68580" bIns="34290" rtlCol="0">
            <a:noAutofit/>
          </a:bodyPr>
          <a:lstStyle>
            <a:lvl1pPr marL="0" indent="0" algn="l" defTabSz="914396" rtl="0" eaLnBrk="1" latinLnBrk="0" hangingPunct="1">
              <a:lnSpc>
                <a:spcPct val="100000"/>
              </a:lnSpc>
              <a:spcBef>
                <a:spcPts val="600"/>
              </a:spcBef>
              <a:buClr>
                <a:schemeClr val="accent1"/>
              </a:buClr>
              <a:buFont typeface="Arial" panose="020B0604020202020204" pitchFamily="34" charset="0"/>
              <a:buNone/>
              <a:defRPr lang="en-US" sz="1800" b="1" kern="1200">
                <a:solidFill>
                  <a:schemeClr val="tx1"/>
                </a:solidFill>
                <a:latin typeface="+mn-lt"/>
                <a:ea typeface="+mn-ea"/>
                <a:cs typeface="+mn-cs"/>
              </a:defRPr>
            </a:lvl1pPr>
            <a:lvl2pPr marL="171450" indent="-171450" algn="l" defTabSz="914396" rtl="0" eaLnBrk="1" latinLnBrk="0" hangingPunct="1">
              <a:lnSpc>
                <a:spcPct val="100000"/>
              </a:lnSpc>
              <a:spcBef>
                <a:spcPts val="600"/>
              </a:spcBef>
              <a:buClr>
                <a:schemeClr val="accent1"/>
              </a:buClr>
              <a:buFont typeface="Arial" panose="020B0604020202020204" pitchFamily="34" charset="0"/>
              <a:buChar char="•"/>
              <a:defRPr lang="en-US" sz="1800" kern="1200">
                <a:solidFill>
                  <a:schemeClr val="tx1"/>
                </a:solidFill>
                <a:latin typeface="+mn-lt"/>
                <a:ea typeface="+mn-ea"/>
                <a:cs typeface="+mn-cs"/>
              </a:defRPr>
            </a:lvl2pPr>
            <a:lvl3pPr marL="341313" indent="-171450" algn="l" defTabSz="914396" rtl="0" eaLnBrk="1" latinLnBrk="0" hangingPunct="1">
              <a:lnSpc>
                <a:spcPct val="100000"/>
              </a:lnSpc>
              <a:spcBef>
                <a:spcPts val="600"/>
              </a:spcBef>
              <a:buClr>
                <a:schemeClr val="accent1"/>
              </a:buClr>
              <a:buFont typeface="Open Sans" panose="020B0606030504020204" pitchFamily="34" charset="0"/>
              <a:buChar char="–"/>
              <a:defRPr lang="en-US" sz="1800" kern="1200">
                <a:solidFill>
                  <a:schemeClr val="tx1"/>
                </a:solidFill>
                <a:latin typeface="+mn-lt"/>
                <a:ea typeface="+mn-ea"/>
                <a:cs typeface="+mn-cs"/>
              </a:defRPr>
            </a:lvl3pPr>
            <a:lvl4pPr marL="512763" indent="-171450" algn="l" defTabSz="914396" rtl="0" eaLnBrk="1" latinLnBrk="0" hangingPunct="1">
              <a:lnSpc>
                <a:spcPct val="100000"/>
              </a:lnSpc>
              <a:spcBef>
                <a:spcPts val="600"/>
              </a:spcBef>
              <a:buClr>
                <a:schemeClr val="accent1"/>
              </a:buClr>
              <a:buSzPct val="80000"/>
              <a:buFont typeface="Wingdings" panose="05000000000000000000" pitchFamily="2" charset="2"/>
              <a:buChar char="§"/>
              <a:defRPr lang="en-US" sz="1800" kern="1200">
                <a:solidFill>
                  <a:schemeClr val="tx1"/>
                </a:solidFill>
                <a:latin typeface="+mn-lt"/>
                <a:ea typeface="+mn-ea"/>
                <a:cs typeface="+mn-cs"/>
              </a:defRPr>
            </a:lvl4pPr>
            <a:lvl5pPr marL="825500" indent="-285750" algn="l" defTabSz="914396" rtl="0" eaLnBrk="1" latinLnBrk="0" hangingPunct="1">
              <a:lnSpc>
                <a:spcPct val="95000"/>
              </a:lnSpc>
              <a:spcBef>
                <a:spcPts val="600"/>
              </a:spcBef>
              <a:buClr>
                <a:schemeClr val="accent1"/>
              </a:buClr>
              <a:buFont typeface="Courier New" panose="02070309020205020404" pitchFamily="49" charset="0"/>
              <a:buChar char="o"/>
              <a:defRPr lang="en-US" sz="17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defTabSz="685797">
              <a:spcBef>
                <a:spcPts val="150"/>
              </a:spcBef>
              <a:buClr>
                <a:srgbClr val="00A0DF"/>
              </a:buClr>
              <a:buNone/>
              <a:defRPr/>
            </a:pPr>
            <a:r>
              <a:rPr lang="en-US" sz="1050" b="1" dirty="0">
                <a:solidFill>
                  <a:srgbClr val="333333"/>
                </a:solidFill>
                <a:latin typeface="Open Sans"/>
              </a:rPr>
              <a:t>Most </a:t>
            </a:r>
            <a:r>
              <a:rPr lang="en-US" sz="1050" b="1" dirty="0" err="1">
                <a:solidFill>
                  <a:srgbClr val="333333"/>
                </a:solidFill>
                <a:latin typeface="Open Sans"/>
              </a:rPr>
              <a:t>Frequent</a:t>
            </a:r>
            <a:r>
              <a:rPr lang="en-US" sz="1050" b="1" baseline="30000" dirty="0" err="1">
                <a:solidFill>
                  <a:srgbClr val="333333"/>
                </a:solidFill>
                <a:latin typeface="Open Sans"/>
              </a:rPr>
              <a:t>a</a:t>
            </a:r>
            <a:r>
              <a:rPr lang="en-US" sz="1050" b="1" dirty="0">
                <a:solidFill>
                  <a:srgbClr val="333333"/>
                </a:solidFill>
                <a:latin typeface="Open Sans"/>
              </a:rPr>
              <a:t> Treatment-Related AEs in the Erdafitinib Group</a:t>
            </a:r>
          </a:p>
        </p:txBody>
      </p:sp>
    </p:spTree>
    <p:extLst>
      <p:ext uri="{BB962C8B-B14F-4D97-AF65-F5344CB8AC3E}">
        <p14:creationId xmlns:p14="http://schemas.microsoft.com/office/powerpoint/2010/main" val="90601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37600" y="6356350"/>
            <a:ext cx="2844800" cy="365125"/>
          </a:xfrm>
          <a:prstGeom prst="rect">
            <a:avLst/>
          </a:prstGeom>
        </p:spPr>
        <p:txBody>
          <a:bodyPr vert="horz" lIns="91440" tIns="45720" rIns="91440" bIns="45720" rtlCol="0" anchor="ctr"/>
          <a:lstStyle>
            <a:defPPr>
              <a:defRPr lang="en-US"/>
            </a:defPPr>
            <a:lvl1pPr algn="r" defTabSz="457200"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fld id="{AB6EC821-251A-364F-8562-FBEB2BCFFAC8}" type="slidenum">
              <a:rPr lang="en-US" smtClean="0"/>
              <a:pPr>
                <a:defRPr/>
              </a:pPr>
              <a:t>8</a:t>
            </a:fld>
            <a:endParaRPr lang="en-US"/>
          </a:p>
        </p:txBody>
      </p:sp>
      <p:sp>
        <p:nvSpPr>
          <p:cNvPr id="3" name="Title 2"/>
          <p:cNvSpPr>
            <a:spLocks noGrp="1"/>
          </p:cNvSpPr>
          <p:nvPr>
            <p:ph type="title"/>
          </p:nvPr>
        </p:nvSpPr>
        <p:spPr>
          <a:xfrm>
            <a:off x="78775" y="104775"/>
            <a:ext cx="9025066" cy="857250"/>
          </a:xfrm>
        </p:spPr>
        <p:txBody>
          <a:bodyPr>
            <a:noAutofit/>
          </a:bodyPr>
          <a:lstStyle/>
          <a:p>
            <a:r>
              <a:rPr lang="en-GB" sz="2200" b="1" dirty="0"/>
              <a:t>Primary Endpoint: </a:t>
            </a:r>
            <a:r>
              <a:rPr lang="en-US" sz="2200" b="1" dirty="0"/>
              <a:t>r</a:t>
            </a:r>
            <a:r>
              <a:rPr lang="en-GB" sz="2200" b="1" dirty="0"/>
              <a:t>PFS by BICR in Patients With Alterations in </a:t>
            </a:r>
            <a:br>
              <a:rPr lang="en-GB" sz="2200" b="1" dirty="0"/>
            </a:br>
            <a:r>
              <a:rPr lang="en-GB" sz="2200" b="1" i="1" dirty="0"/>
              <a:t>BRCA1</a:t>
            </a:r>
            <a:r>
              <a:rPr lang="en-GB" sz="2200" b="1" dirty="0"/>
              <a:t>, </a:t>
            </a:r>
            <a:r>
              <a:rPr lang="en-GB" sz="2200" b="1" i="1" dirty="0"/>
              <a:t>BRCA2</a:t>
            </a:r>
            <a:r>
              <a:rPr lang="en-GB" sz="2200" b="1" dirty="0"/>
              <a:t>, or </a:t>
            </a:r>
            <a:r>
              <a:rPr lang="en-GB" sz="2200" b="1" i="1" dirty="0"/>
              <a:t>ATM</a:t>
            </a:r>
            <a:r>
              <a:rPr lang="en-GB" sz="2200" b="1" dirty="0"/>
              <a:t> </a:t>
            </a:r>
            <a:r>
              <a:rPr lang="en-GB" sz="2200" b="1" dirty="0">
                <a:solidFill>
                  <a:schemeClr val="accent1">
                    <a:lumMod val="50000"/>
                  </a:schemeClr>
                </a:solidFill>
              </a:rPr>
              <a:t>(Cohort A)</a:t>
            </a:r>
            <a:r>
              <a:rPr lang="en-GB" sz="2200" dirty="0">
                <a:solidFill>
                  <a:schemeClr val="accent1">
                    <a:lumMod val="50000"/>
                  </a:schemeClr>
                </a:solidFill>
              </a:rPr>
              <a:t> </a:t>
            </a:r>
            <a:endParaRPr lang="en-US" sz="2200" dirty="0">
              <a:solidFill>
                <a:schemeClr val="accent1">
                  <a:lumMod val="50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56" y="1159061"/>
            <a:ext cx="6211344" cy="2830141"/>
          </a:xfrm>
          <a:prstGeom prst="rect">
            <a:avLst/>
          </a:prstGeom>
        </p:spPr>
      </p:pic>
      <p:grpSp>
        <p:nvGrpSpPr>
          <p:cNvPr id="8" name="Group 7">
            <a:extLst>
              <a:ext uri="{FF2B5EF4-FFF2-40B4-BE49-F238E27FC236}">
                <a16:creationId xmlns:a16="http://schemas.microsoft.com/office/drawing/2014/main" id="{E4E3CB26-D191-CD18-EF35-B194EFA00980}"/>
              </a:ext>
            </a:extLst>
          </p:cNvPr>
          <p:cNvGrpSpPr/>
          <p:nvPr/>
        </p:nvGrpSpPr>
        <p:grpSpPr>
          <a:xfrm>
            <a:off x="6166751" y="1532679"/>
            <a:ext cx="3029441" cy="1829073"/>
            <a:chOff x="2102787" y="1688753"/>
            <a:chExt cx="4092273" cy="2642846"/>
          </a:xfrm>
        </p:grpSpPr>
        <p:graphicFrame>
          <p:nvGraphicFramePr>
            <p:cNvPr id="9" name="Chart 8">
              <a:extLst>
                <a:ext uri="{FF2B5EF4-FFF2-40B4-BE49-F238E27FC236}">
                  <a16:creationId xmlns:a16="http://schemas.microsoft.com/office/drawing/2014/main" id="{AAF9F56E-58FD-A3EA-F483-4F4F17C74D21}"/>
                </a:ext>
              </a:extLst>
            </p:cNvPr>
            <p:cNvGraphicFramePr/>
            <p:nvPr/>
          </p:nvGraphicFramePr>
          <p:xfrm>
            <a:off x="2102787" y="1688753"/>
            <a:ext cx="4092273" cy="2288887"/>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E76F48E6-BE4F-C91D-06E5-47444F2CC942}"/>
                </a:ext>
              </a:extLst>
            </p:cNvPr>
            <p:cNvSpPr txBox="1"/>
            <p:nvPr/>
          </p:nvSpPr>
          <p:spPr>
            <a:xfrm>
              <a:off x="3647829" y="3797948"/>
              <a:ext cx="872911" cy="533651"/>
            </a:xfrm>
            <a:prstGeom prst="rect">
              <a:avLst/>
            </a:prstGeom>
            <a:noFill/>
          </p:spPr>
          <p:txBody>
            <a:bodyPr wrap="square" rtlCol="0">
              <a:spAutoFit/>
            </a:bodyPr>
            <a:lstStyle/>
            <a:p>
              <a:pPr algn="ctr" defTabSz="457189"/>
              <a:r>
                <a:rPr lang="en-GB" sz="900" b="1" dirty="0">
                  <a:latin typeface="Arial Narrow"/>
                  <a:cs typeface="Arial Narrow"/>
                </a:rPr>
                <a:t>Olaparib (n=84)</a:t>
              </a:r>
            </a:p>
          </p:txBody>
        </p:sp>
        <p:sp>
          <p:nvSpPr>
            <p:cNvPr id="11" name="TextBox 10">
              <a:extLst>
                <a:ext uri="{FF2B5EF4-FFF2-40B4-BE49-F238E27FC236}">
                  <a16:creationId xmlns:a16="http://schemas.microsoft.com/office/drawing/2014/main" id="{5CCCA4A6-456F-5AA0-AF30-BD8674DA7E26}"/>
                </a:ext>
              </a:extLst>
            </p:cNvPr>
            <p:cNvSpPr txBox="1"/>
            <p:nvPr/>
          </p:nvSpPr>
          <p:spPr>
            <a:xfrm>
              <a:off x="4411420" y="3797947"/>
              <a:ext cx="1133607" cy="533652"/>
            </a:xfrm>
            <a:prstGeom prst="rect">
              <a:avLst/>
            </a:prstGeom>
            <a:noFill/>
          </p:spPr>
          <p:txBody>
            <a:bodyPr wrap="square" rtlCol="0">
              <a:spAutoFit/>
            </a:bodyPr>
            <a:lstStyle/>
            <a:p>
              <a:pPr algn="ctr" defTabSz="457189"/>
              <a:r>
                <a:rPr lang="en-GB" sz="900" b="1" dirty="0">
                  <a:latin typeface="Arial Narrow"/>
                  <a:cs typeface="Arial Narrow"/>
                </a:rPr>
                <a:t>Physician's choice (n=43)</a:t>
              </a:r>
            </a:p>
          </p:txBody>
        </p:sp>
      </p:grpSp>
      <p:sp>
        <p:nvSpPr>
          <p:cNvPr id="12" name="TextBox 11">
            <a:extLst>
              <a:ext uri="{FF2B5EF4-FFF2-40B4-BE49-F238E27FC236}">
                <a16:creationId xmlns:a16="http://schemas.microsoft.com/office/drawing/2014/main" id="{02C400D4-AB22-1026-29FB-274D7407AE44}"/>
              </a:ext>
            </a:extLst>
          </p:cNvPr>
          <p:cNvSpPr txBox="1"/>
          <p:nvPr/>
        </p:nvSpPr>
        <p:spPr>
          <a:xfrm>
            <a:off x="6821302" y="3386567"/>
            <a:ext cx="2108984" cy="438582"/>
          </a:xfrm>
          <a:prstGeom prst="rect">
            <a:avLst/>
          </a:prstGeom>
          <a:solidFill>
            <a:schemeClr val="accent1">
              <a:lumMod val="50000"/>
            </a:schemeClr>
          </a:solidFill>
          <a:ln>
            <a:solidFill>
              <a:schemeClr val="accent1">
                <a:lumMod val="50000"/>
              </a:schemeClr>
            </a:solidFill>
          </a:ln>
        </p:spPr>
        <p:txBody>
          <a:bodyPr wrap="square" lIns="68580" tIns="34290" rIns="68580" bIns="34290" rtlCol="0" anchor="t">
            <a:spAutoFit/>
          </a:bodyPr>
          <a:lstStyle/>
          <a:p>
            <a:pPr algn="ctr"/>
            <a:r>
              <a:rPr lang="en-GB" sz="1200" dirty="0">
                <a:solidFill>
                  <a:schemeClr val="bg1"/>
                </a:solidFill>
                <a:latin typeface="Calibri"/>
                <a:cs typeface="Arial Narrow"/>
              </a:rPr>
              <a:t>Odds ratio: 20.86 </a:t>
            </a:r>
          </a:p>
          <a:p>
            <a:pPr algn="ctr"/>
            <a:r>
              <a:rPr lang="en-GB" sz="1200" dirty="0">
                <a:solidFill>
                  <a:schemeClr val="bg1"/>
                </a:solidFill>
                <a:latin typeface="Calibri"/>
                <a:cs typeface="Arial Narrow"/>
              </a:rPr>
              <a:t>(95% CI 4.18, 379.18); </a:t>
            </a:r>
            <a:r>
              <a:rPr lang="en-GB" sz="1200" i="1" dirty="0">
                <a:solidFill>
                  <a:schemeClr val="bg1"/>
                </a:solidFill>
                <a:latin typeface="Calibri"/>
                <a:cs typeface="Arial Narrow"/>
              </a:rPr>
              <a:t>P</a:t>
            </a:r>
            <a:r>
              <a:rPr lang="en-GB" sz="1200" dirty="0">
                <a:solidFill>
                  <a:schemeClr val="bg1"/>
                </a:solidFill>
                <a:latin typeface="Calibri"/>
                <a:cs typeface="Arial Narrow"/>
              </a:rPr>
              <a:t>&lt;.0001</a:t>
            </a:r>
          </a:p>
        </p:txBody>
      </p:sp>
      <p:sp>
        <p:nvSpPr>
          <p:cNvPr id="14" name="TextBox 13">
            <a:extLst>
              <a:ext uri="{FF2B5EF4-FFF2-40B4-BE49-F238E27FC236}">
                <a16:creationId xmlns:a16="http://schemas.microsoft.com/office/drawing/2014/main" id="{25918BB0-B296-2419-36CA-34F9DB28E12F}"/>
              </a:ext>
            </a:extLst>
          </p:cNvPr>
          <p:cNvSpPr txBox="1"/>
          <p:nvPr/>
        </p:nvSpPr>
        <p:spPr>
          <a:xfrm>
            <a:off x="6158478" y="4541524"/>
            <a:ext cx="2983622" cy="230832"/>
          </a:xfrm>
          <a:prstGeom prst="rect">
            <a:avLst/>
          </a:prstGeom>
          <a:noFill/>
        </p:spPr>
        <p:txBody>
          <a:bodyPr wrap="square" lIns="68580" tIns="34290" rIns="68580" bIns="34290" rtlCol="0" anchor="t">
            <a:spAutoFit/>
          </a:bodyPr>
          <a:lstStyle/>
          <a:p>
            <a:r>
              <a:rPr lang="en-GB" sz="1050" dirty="0">
                <a:latin typeface="Calibri"/>
                <a:cs typeface="Calibri"/>
              </a:rPr>
              <a:t> </a:t>
            </a:r>
            <a:r>
              <a:rPr lang="da-DK" sz="1050" dirty="0">
                <a:latin typeface="Calibri"/>
                <a:cs typeface="Calibri"/>
              </a:rPr>
              <a:t>de Bono J </a:t>
            </a:r>
            <a:r>
              <a:rPr lang="da-DK" sz="1050" i="1" dirty="0">
                <a:latin typeface="Calibri"/>
                <a:cs typeface="Calibri"/>
              </a:rPr>
              <a:t>et al. N </a:t>
            </a:r>
            <a:r>
              <a:rPr lang="da-DK" sz="1050" i="1" dirty="0" err="1">
                <a:latin typeface="Calibri"/>
                <a:cs typeface="Calibri"/>
              </a:rPr>
              <a:t>Engl</a:t>
            </a:r>
            <a:r>
              <a:rPr lang="da-DK" sz="1050" i="1" dirty="0">
                <a:latin typeface="Calibri"/>
                <a:cs typeface="Calibri"/>
              </a:rPr>
              <a:t> J Med. </a:t>
            </a:r>
            <a:r>
              <a:rPr lang="da-DK" sz="1050" dirty="0">
                <a:latin typeface="Calibri"/>
                <a:cs typeface="Calibri"/>
              </a:rPr>
              <a:t>2020;</a:t>
            </a:r>
            <a:r>
              <a:rPr lang="en-GB" sz="1050" dirty="0">
                <a:latin typeface="Calibri"/>
                <a:cs typeface="Calibri"/>
              </a:rPr>
              <a:t>382:2091–2102.</a:t>
            </a:r>
          </a:p>
        </p:txBody>
      </p:sp>
      <p:sp>
        <p:nvSpPr>
          <p:cNvPr id="15" name="TextBox 14">
            <a:extLst>
              <a:ext uri="{FF2B5EF4-FFF2-40B4-BE49-F238E27FC236}">
                <a16:creationId xmlns:a16="http://schemas.microsoft.com/office/drawing/2014/main" id="{9B9D0014-D910-5888-3201-80E9C75B7582}"/>
              </a:ext>
            </a:extLst>
          </p:cNvPr>
          <p:cNvSpPr txBox="1"/>
          <p:nvPr/>
        </p:nvSpPr>
        <p:spPr>
          <a:xfrm>
            <a:off x="75156" y="4104748"/>
            <a:ext cx="2057400" cy="18466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750" dirty="0" err="1">
                <a:latin typeface="Calibri"/>
                <a:cs typeface="Calibri"/>
              </a:rPr>
              <a:t>rPFS</a:t>
            </a:r>
            <a:r>
              <a:rPr lang="en-US" sz="750" dirty="0">
                <a:latin typeface="Calibri"/>
                <a:cs typeface="Calibri"/>
              </a:rPr>
              <a:t>, radiographic progression-free survival. </a:t>
            </a:r>
            <a:r>
              <a:rPr lang="en-US" sz="750" dirty="0">
                <a:latin typeface="Calibri"/>
              </a:rPr>
              <a:t>​</a:t>
            </a:r>
            <a:endParaRPr lang="en-US" sz="750" dirty="0">
              <a:latin typeface="Calibri"/>
              <a:cs typeface="Calibri"/>
            </a:endParaRPr>
          </a:p>
        </p:txBody>
      </p:sp>
    </p:spTree>
    <p:extLst>
      <p:ext uri="{BB962C8B-B14F-4D97-AF65-F5344CB8AC3E}">
        <p14:creationId xmlns:p14="http://schemas.microsoft.com/office/powerpoint/2010/main" val="32234483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FF45-B43B-449F-A94E-0B13C8D6F108}"/>
              </a:ext>
            </a:extLst>
          </p:cNvPr>
          <p:cNvSpPr>
            <a:spLocks noGrp="1"/>
          </p:cNvSpPr>
          <p:nvPr>
            <p:ph type="title"/>
          </p:nvPr>
        </p:nvSpPr>
        <p:spPr>
          <a:xfrm>
            <a:off x="185665" y="276225"/>
            <a:ext cx="8772672" cy="567500"/>
          </a:xfrm>
        </p:spPr>
        <p:txBody>
          <a:bodyPr>
            <a:normAutofit/>
          </a:bodyPr>
          <a:lstStyle/>
          <a:p>
            <a:r>
              <a:rPr lang="en-US" dirty="0"/>
              <a:t>Enfortumab Vedotin for Previously Treated Advanced UC</a:t>
            </a:r>
          </a:p>
        </p:txBody>
      </p:sp>
      <p:sp>
        <p:nvSpPr>
          <p:cNvPr id="3" name="Slide Number Placeholder 2">
            <a:extLst>
              <a:ext uri="{FF2B5EF4-FFF2-40B4-BE49-F238E27FC236}">
                <a16:creationId xmlns:a16="http://schemas.microsoft.com/office/drawing/2014/main" id="{41F5764D-5085-431A-9484-D5466A8F6C27}"/>
              </a:ext>
            </a:extLst>
          </p:cNvPr>
          <p:cNvSpPr>
            <a:spLocks noGrp="1"/>
          </p:cNvSpPr>
          <p:nvPr>
            <p:ph type="sldNum" sz="quarter" idx="12"/>
          </p:nvPr>
        </p:nvSpPr>
        <p:spPr/>
        <p:txBody>
          <a:bodyPr/>
          <a:lstStyle/>
          <a:p>
            <a:pPr defTabSz="685166">
              <a:buClrTx/>
              <a:defRPr/>
            </a:pPr>
            <a:fld id="{BE33F7A0-71F0-446B-9DE8-6D75BE64EE0F}" type="slidenum">
              <a:rPr lang="en-US" kern="1200">
                <a:solidFill>
                  <a:prstClr val="white"/>
                </a:solidFill>
                <a:ea typeface="ＭＳ Ｐゴシック" charset="0"/>
              </a:rPr>
              <a:pPr defTabSz="685166">
                <a:buClrTx/>
                <a:defRPr/>
              </a:pPr>
              <a:t>80</a:t>
            </a:fld>
            <a:endParaRPr lang="en-US" kern="1200" dirty="0">
              <a:solidFill>
                <a:prstClr val="white"/>
              </a:solidFill>
              <a:ea typeface="ＭＳ Ｐゴシック" charset="0"/>
            </a:endParaRPr>
          </a:p>
        </p:txBody>
      </p:sp>
      <p:sp>
        <p:nvSpPr>
          <p:cNvPr id="4" name="Content Placeholder 3">
            <a:extLst>
              <a:ext uri="{FF2B5EF4-FFF2-40B4-BE49-F238E27FC236}">
                <a16:creationId xmlns:a16="http://schemas.microsoft.com/office/drawing/2014/main" id="{E18DD374-035A-45BC-A2BC-540397C40A42}"/>
              </a:ext>
            </a:extLst>
          </p:cNvPr>
          <p:cNvSpPr>
            <a:spLocks noGrp="1"/>
          </p:cNvSpPr>
          <p:nvPr>
            <p:ph sz="quarter" idx="13"/>
          </p:nvPr>
        </p:nvSpPr>
        <p:spPr>
          <a:xfrm>
            <a:off x="483846" y="1213557"/>
            <a:ext cx="8221987" cy="873787"/>
          </a:xfrm>
        </p:spPr>
        <p:txBody>
          <a:bodyPr>
            <a:normAutofit fontScale="47500" lnSpcReduction="20000"/>
          </a:bodyPr>
          <a:lstStyle/>
          <a:p>
            <a:pPr>
              <a:lnSpc>
                <a:spcPct val="110000"/>
              </a:lnSpc>
            </a:pPr>
            <a:r>
              <a:rPr lang="en-US" dirty="0"/>
              <a:t>The 5-year relative survival rate for metastatic bladder cancer is ≈8%</a:t>
            </a:r>
            <a:r>
              <a:rPr lang="en-US" baseline="30000" dirty="0"/>
              <a:t>1</a:t>
            </a:r>
          </a:p>
          <a:p>
            <a:pPr>
              <a:lnSpc>
                <a:spcPct val="110000"/>
              </a:lnSpc>
            </a:pPr>
            <a:r>
              <a:rPr lang="en-US" dirty="0"/>
              <a:t>Enfortumab vedotin (EV), an antibody–drug conjugate directed against Nectin-4, demonstrated overall survival (OS) and progression-free survival (PFS) benefit in patients with locally advanced or metastatic (la/m) urothelial carcinoma (UC) in the open-label, confirmatory phase 3 EV-301 trial (NCT03474107) at the prespecified interim analysis</a:t>
            </a:r>
            <a:r>
              <a:rPr lang="en-US" baseline="30000" dirty="0"/>
              <a:t>2</a:t>
            </a:r>
          </a:p>
          <a:p>
            <a:pPr lvl="1">
              <a:lnSpc>
                <a:spcPct val="110000"/>
              </a:lnSpc>
            </a:pPr>
            <a:endParaRPr lang="en-US" baseline="30000" dirty="0"/>
          </a:p>
          <a:p>
            <a:pPr lvl="1">
              <a:lnSpc>
                <a:spcPct val="110000"/>
              </a:lnSpc>
            </a:pPr>
            <a:endParaRPr lang="en-US" baseline="30000" dirty="0"/>
          </a:p>
          <a:p>
            <a:pPr marL="0" indent="0">
              <a:lnSpc>
                <a:spcPct val="110000"/>
              </a:lnSpc>
              <a:buNone/>
            </a:pPr>
            <a:endParaRPr lang="en-US" dirty="0"/>
          </a:p>
        </p:txBody>
      </p:sp>
      <p:sp>
        <p:nvSpPr>
          <p:cNvPr id="5" name="Text Placeholder 4">
            <a:extLst>
              <a:ext uri="{FF2B5EF4-FFF2-40B4-BE49-F238E27FC236}">
                <a16:creationId xmlns:a16="http://schemas.microsoft.com/office/drawing/2014/main" id="{CC261B91-E93B-4FB5-8D30-F95058B1A7FA}"/>
              </a:ext>
            </a:extLst>
          </p:cNvPr>
          <p:cNvSpPr>
            <a:spLocks noGrp="1"/>
          </p:cNvSpPr>
          <p:nvPr>
            <p:ph type="body" sz="quarter" idx="15"/>
          </p:nvPr>
        </p:nvSpPr>
        <p:spPr/>
        <p:txBody>
          <a:bodyPr/>
          <a:lstStyle/>
          <a:p>
            <a:r>
              <a:rPr lang="en-US" dirty="0"/>
              <a:t>Jonathan E. Rosenberg, MD</a:t>
            </a:r>
          </a:p>
          <a:p>
            <a:endParaRPr lang="en-US" dirty="0"/>
          </a:p>
        </p:txBody>
      </p:sp>
      <p:sp>
        <p:nvSpPr>
          <p:cNvPr id="6" name="Rectangle 5">
            <a:extLst>
              <a:ext uri="{FF2B5EF4-FFF2-40B4-BE49-F238E27FC236}">
                <a16:creationId xmlns:a16="http://schemas.microsoft.com/office/drawing/2014/main" id="{C18FD541-997F-40AA-AD07-3249E22967EE}"/>
              </a:ext>
            </a:extLst>
          </p:cNvPr>
          <p:cNvSpPr/>
          <p:nvPr/>
        </p:nvSpPr>
        <p:spPr>
          <a:xfrm>
            <a:off x="185665" y="2182713"/>
            <a:ext cx="8772672" cy="342583"/>
          </a:xfrm>
          <a:prstGeom prst="rect">
            <a:avLst/>
          </a:prstGeom>
          <a:solidFill>
            <a:srgbClr val="008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6">
              <a:buClrTx/>
              <a:defRPr/>
            </a:pPr>
            <a:r>
              <a:rPr lang="en-US" sz="1349" b="1" kern="1200" dirty="0">
                <a:solidFill>
                  <a:prstClr val="white"/>
                </a:solidFill>
                <a:latin typeface="Arial" panose="020B0604020202020204"/>
              </a:rPr>
              <a:t>Efficacy and safety are presented for EV vs chemotherapy over a median follow-up period of ≈2 years</a:t>
            </a:r>
          </a:p>
        </p:txBody>
      </p:sp>
      <p:cxnSp>
        <p:nvCxnSpPr>
          <p:cNvPr id="31" name="Connector: Elbow 30">
            <a:extLst>
              <a:ext uri="{FF2B5EF4-FFF2-40B4-BE49-F238E27FC236}">
                <a16:creationId xmlns:a16="http://schemas.microsoft.com/office/drawing/2014/main" id="{AA5D08B0-6DE3-4F75-BF4D-8C918F00CA64}"/>
              </a:ext>
            </a:extLst>
          </p:cNvPr>
          <p:cNvCxnSpPr>
            <a:cxnSpLocks/>
            <a:stCxn id="22" idx="3"/>
            <a:endCxn id="24" idx="1"/>
          </p:cNvCxnSpPr>
          <p:nvPr/>
        </p:nvCxnSpPr>
        <p:spPr>
          <a:xfrm flipV="1">
            <a:off x="1786320" y="2996952"/>
            <a:ext cx="1517316" cy="531205"/>
          </a:xfrm>
          <a:prstGeom prst="bentConnector3">
            <a:avLst>
              <a:gd name="adj1" fmla="val 50000"/>
            </a:avLst>
          </a:prstGeom>
          <a:ln>
            <a:solidFill>
              <a:schemeClr val="bg2">
                <a:lumMod val="75000"/>
              </a:schemeClr>
            </a:solidFill>
            <a:tailEnd type="triangle"/>
          </a:ln>
        </p:spPr>
        <p:style>
          <a:lnRef idx="3">
            <a:schemeClr val="accent3"/>
          </a:lnRef>
          <a:fillRef idx="0">
            <a:schemeClr val="accent3"/>
          </a:fillRef>
          <a:effectRef idx="2">
            <a:schemeClr val="accent3"/>
          </a:effectRef>
          <a:fontRef idx="minor">
            <a:schemeClr val="tx1"/>
          </a:fontRef>
        </p:style>
      </p:cxnSp>
      <p:cxnSp>
        <p:nvCxnSpPr>
          <p:cNvPr id="33" name="Connector: Elbow 32">
            <a:extLst>
              <a:ext uri="{FF2B5EF4-FFF2-40B4-BE49-F238E27FC236}">
                <a16:creationId xmlns:a16="http://schemas.microsoft.com/office/drawing/2014/main" id="{A5D767BA-1B73-4450-9C05-39B2138709C7}"/>
              </a:ext>
            </a:extLst>
          </p:cNvPr>
          <p:cNvCxnSpPr>
            <a:cxnSpLocks/>
            <a:stCxn id="22" idx="3"/>
            <a:endCxn id="25" idx="1"/>
          </p:cNvCxnSpPr>
          <p:nvPr/>
        </p:nvCxnSpPr>
        <p:spPr>
          <a:xfrm>
            <a:off x="1786320" y="3528157"/>
            <a:ext cx="1517316" cy="292487"/>
          </a:xfrm>
          <a:prstGeom prst="bentConnector3">
            <a:avLst>
              <a:gd name="adj1" fmla="val 50000"/>
            </a:avLst>
          </a:prstGeom>
          <a:ln>
            <a:solidFill>
              <a:schemeClr val="bg2">
                <a:lumMod val="75000"/>
              </a:schemeClr>
            </a:solidFill>
            <a:tailEnd type="triangle"/>
          </a:ln>
        </p:spPr>
        <p:style>
          <a:lnRef idx="3">
            <a:schemeClr val="accent3"/>
          </a:lnRef>
          <a:fillRef idx="0">
            <a:schemeClr val="accent3"/>
          </a:fillRef>
          <a:effectRef idx="2">
            <a:schemeClr val="accent3"/>
          </a:effectRef>
          <a:fontRef idx="minor">
            <a:schemeClr val="tx1"/>
          </a:fontRef>
        </p:style>
      </p:cxnSp>
      <p:sp>
        <p:nvSpPr>
          <p:cNvPr id="37" name="TextBox 36">
            <a:extLst>
              <a:ext uri="{FF2B5EF4-FFF2-40B4-BE49-F238E27FC236}">
                <a16:creationId xmlns:a16="http://schemas.microsoft.com/office/drawing/2014/main" id="{C3A6EAF9-6542-46C0-A23E-D62B8C6ED78A}"/>
              </a:ext>
            </a:extLst>
          </p:cNvPr>
          <p:cNvSpPr txBox="1"/>
          <p:nvPr/>
        </p:nvSpPr>
        <p:spPr>
          <a:xfrm>
            <a:off x="1779858" y="3083435"/>
            <a:ext cx="1279517" cy="400110"/>
          </a:xfrm>
          <a:prstGeom prst="rect">
            <a:avLst/>
          </a:prstGeom>
          <a:noFill/>
          <a:ln>
            <a:noFill/>
          </a:ln>
        </p:spPr>
        <p:txBody>
          <a:bodyPr wrap="none" rtlCol="0">
            <a:spAutoFit/>
          </a:bodyPr>
          <a:lstStyle/>
          <a:p>
            <a:pPr algn="ctr" defTabSz="685166">
              <a:buClrTx/>
              <a:defRPr/>
            </a:pPr>
            <a:r>
              <a:rPr lang="en-US" sz="1000" b="1" i="1" kern="1200" dirty="0">
                <a:solidFill>
                  <a:srgbClr val="E7E6E6">
                    <a:lumMod val="75000"/>
                  </a:srgbClr>
                </a:solidFill>
                <a:latin typeface="Arial" panose="020B0604020202020204" pitchFamily="34" charset="0"/>
                <a:ea typeface="ＭＳ Ｐゴシック" charset="0"/>
                <a:cs typeface="Arial" panose="020B0604020202020204" pitchFamily="34" charset="0"/>
              </a:rPr>
              <a:t>1:1 randomization</a:t>
            </a:r>
          </a:p>
          <a:p>
            <a:pPr algn="ctr" defTabSz="685166">
              <a:buClrTx/>
              <a:defRPr/>
            </a:pPr>
            <a:r>
              <a:rPr lang="en-US" sz="1000" b="1" i="1" kern="1200" dirty="0">
                <a:solidFill>
                  <a:srgbClr val="E7E6E6">
                    <a:lumMod val="75000"/>
                  </a:srgbClr>
                </a:solidFill>
                <a:latin typeface="Arial" panose="020B0604020202020204" pitchFamily="34" charset="0"/>
                <a:ea typeface="ＭＳ Ｐゴシック" charset="0"/>
                <a:cs typeface="Arial" panose="020B0604020202020204" pitchFamily="34" charset="0"/>
              </a:rPr>
              <a:t>with stratification</a:t>
            </a:r>
            <a:endParaRPr lang="en-US" sz="1000" b="1" i="1" strike="sngStrike" kern="1200" baseline="30000" dirty="0">
              <a:solidFill>
                <a:srgbClr val="FF0000"/>
              </a:solidFill>
              <a:latin typeface="Arial" panose="020B0604020202020204" pitchFamily="34" charset="0"/>
              <a:ea typeface="ＭＳ Ｐゴシック" charset="0"/>
              <a:cs typeface="Arial" panose="020B0604020202020204" pitchFamily="34" charset="0"/>
            </a:endParaRPr>
          </a:p>
        </p:txBody>
      </p:sp>
      <p:sp>
        <p:nvSpPr>
          <p:cNvPr id="47" name="TextBox 46">
            <a:extLst>
              <a:ext uri="{FF2B5EF4-FFF2-40B4-BE49-F238E27FC236}">
                <a16:creationId xmlns:a16="http://schemas.microsoft.com/office/drawing/2014/main" id="{3ACD226C-C9C9-4311-BBF4-8A2707E35770}"/>
              </a:ext>
            </a:extLst>
          </p:cNvPr>
          <p:cNvSpPr txBox="1"/>
          <p:nvPr/>
        </p:nvSpPr>
        <p:spPr>
          <a:xfrm>
            <a:off x="185665" y="4277141"/>
            <a:ext cx="8778806" cy="403572"/>
          </a:xfrm>
          <a:prstGeom prst="rect">
            <a:avLst/>
          </a:prstGeom>
          <a:noFill/>
          <a:ln>
            <a:noFill/>
          </a:ln>
        </p:spPr>
        <p:txBody>
          <a:bodyPr wrap="square" rtlCol="0">
            <a:spAutoFit/>
          </a:bodyPr>
          <a:lstStyle/>
          <a:p>
            <a:pPr defTabSz="685166">
              <a:buClrTx/>
              <a:defRPr/>
            </a:pPr>
            <a:r>
              <a:rPr lang="en-US" sz="674" kern="1200" dirty="0">
                <a:solidFill>
                  <a:prstClr val="white"/>
                </a:solidFill>
                <a:latin typeface="Arial" panose="020B0604020202020204" pitchFamily="34" charset="0"/>
                <a:ea typeface="Times New Roman" panose="02020603050405020304" pitchFamily="18" charset="0"/>
                <a:cs typeface="+mn-cs"/>
              </a:rPr>
              <a:t>ECOG PS, Eastern Cooperative Oncology Group performance status; EV, enfortumab vedotin; la/m, locally advanced or metastatic; OS, overall survival; PD-1/L1, programmed cell death protein-1/programmed death-ligand 1; RECIST, Response Evaluation Criteria In Solid Tumors; UC, urothelial carcinoma.</a:t>
            </a:r>
          </a:p>
          <a:p>
            <a:pPr defTabSz="685166">
              <a:buClrTx/>
              <a:defRPr/>
            </a:pPr>
            <a:r>
              <a:rPr lang="en-US" sz="674" b="1" kern="1200" dirty="0">
                <a:solidFill>
                  <a:prstClr val="white"/>
                </a:solidFill>
                <a:latin typeface="Arial" panose="020B0604020202020204" pitchFamily="34" charset="0"/>
                <a:ea typeface="ＭＳ Ｐゴシック" charset="0"/>
                <a:cs typeface="+mn-cs"/>
              </a:rPr>
              <a:t>1. </a:t>
            </a:r>
            <a:r>
              <a:rPr lang="en-US" sz="674" kern="1200" dirty="0">
                <a:solidFill>
                  <a:prstClr val="white"/>
                </a:solidFill>
                <a:latin typeface="Arial" panose="020B0604020202020204" pitchFamily="34" charset="0"/>
                <a:ea typeface="ＭＳ Ｐゴシック" charset="0"/>
                <a:cs typeface="+mn-cs"/>
              </a:rPr>
              <a:t>National Cancer Institute. https://seer.cancer.gov/statfacts/html/urinb.html. </a:t>
            </a:r>
            <a:r>
              <a:rPr lang="en-US" sz="674" b="1" kern="1200" dirty="0">
                <a:solidFill>
                  <a:prstClr val="white"/>
                </a:solidFill>
                <a:latin typeface="Arial" panose="020B0604020202020204" pitchFamily="34" charset="0"/>
                <a:ea typeface="ＭＳ Ｐゴシック" charset="0"/>
                <a:cs typeface="+mn-cs"/>
              </a:rPr>
              <a:t>2. </a:t>
            </a:r>
            <a:r>
              <a:rPr lang="en-US" sz="674" kern="1200" dirty="0">
                <a:solidFill>
                  <a:prstClr val="white"/>
                </a:solidFill>
                <a:latin typeface="Arial" panose="020B0604020202020204" pitchFamily="34" charset="0"/>
                <a:ea typeface="ＭＳ Ｐゴシック" charset="0"/>
                <a:cs typeface="+mn-cs"/>
              </a:rPr>
              <a:t>Powles T, et al. </a:t>
            </a:r>
            <a:r>
              <a:rPr lang="en-US" sz="674" i="1" kern="1200" dirty="0">
                <a:solidFill>
                  <a:prstClr val="white"/>
                </a:solidFill>
                <a:latin typeface="Arial" panose="020B0604020202020204" pitchFamily="34" charset="0"/>
                <a:ea typeface="ＭＳ Ｐゴシック" charset="0"/>
                <a:cs typeface="+mn-cs"/>
              </a:rPr>
              <a:t>N Engl J Med</a:t>
            </a:r>
            <a:r>
              <a:rPr lang="en-US" sz="674" kern="1200" dirty="0">
                <a:solidFill>
                  <a:prstClr val="white"/>
                </a:solidFill>
                <a:latin typeface="Arial" panose="020B0604020202020204" pitchFamily="34" charset="0"/>
                <a:ea typeface="ＭＳ Ｐゴシック" charset="0"/>
                <a:cs typeface="+mn-cs"/>
              </a:rPr>
              <a:t>. 2021;384:1125-1135.</a:t>
            </a:r>
            <a:endParaRPr lang="en-US" sz="674" kern="1200" dirty="0">
              <a:solidFill>
                <a:prstClr val="white"/>
              </a:solidFill>
              <a:ea typeface="ＭＳ Ｐゴシック" charset="0"/>
              <a:cs typeface="+mn-cs"/>
            </a:endParaRPr>
          </a:p>
        </p:txBody>
      </p:sp>
      <p:sp>
        <p:nvSpPr>
          <p:cNvPr id="22" name="Rectangle 21">
            <a:extLst>
              <a:ext uri="{FF2B5EF4-FFF2-40B4-BE49-F238E27FC236}">
                <a16:creationId xmlns:a16="http://schemas.microsoft.com/office/drawing/2014/main" id="{00D81847-5B3F-462E-BC58-6F5ACFD14736}"/>
              </a:ext>
            </a:extLst>
          </p:cNvPr>
          <p:cNvSpPr/>
          <p:nvPr/>
        </p:nvSpPr>
        <p:spPr>
          <a:xfrm>
            <a:off x="185665" y="2617203"/>
            <a:ext cx="1600655" cy="1821908"/>
          </a:xfrm>
          <a:prstGeom prst="rect">
            <a:avLst/>
          </a:prstGeom>
          <a:solidFill>
            <a:schemeClr val="bg1"/>
          </a:solidFill>
          <a:ln w="12700">
            <a:solidFill>
              <a:schemeClr val="bg2">
                <a:lumMod val="75000"/>
              </a:schemeClr>
            </a:solidFill>
          </a:ln>
          <a:effectLst/>
        </p:spPr>
        <p:style>
          <a:lnRef idx="1">
            <a:schemeClr val="accent1"/>
          </a:lnRef>
          <a:fillRef idx="2">
            <a:schemeClr val="accent1"/>
          </a:fillRef>
          <a:effectRef idx="1">
            <a:schemeClr val="accent1"/>
          </a:effectRef>
          <a:fontRef idx="minor">
            <a:schemeClr val="dk1"/>
          </a:fontRef>
        </p:style>
        <p:txBody>
          <a:bodyPr wrap="square" tIns="68516" bIns="68516" rtlCol="0" anchor="t">
            <a:spAutoFit/>
          </a:bodyPr>
          <a:lstStyle/>
          <a:p>
            <a:pPr defTabSz="685166">
              <a:buClrTx/>
              <a:defRPr/>
            </a:pPr>
            <a:r>
              <a:rPr lang="en-US" sz="1049" b="1" kern="1200" dirty="0">
                <a:solidFill>
                  <a:srgbClr val="E7E6E6">
                    <a:lumMod val="10000"/>
                  </a:srgbClr>
                </a:solidFill>
                <a:latin typeface="Arial" panose="020B0604020202020204" pitchFamily="34" charset="0"/>
                <a:cs typeface="Arial" panose="020B0604020202020204" pitchFamily="34" charset="0"/>
              </a:rPr>
              <a:t>Key eligibility criteria:</a:t>
            </a:r>
          </a:p>
          <a:p>
            <a:pPr marL="128469" indent="-89215" defTabSz="685166">
              <a:buClrTx/>
              <a:buFont typeface="Arial" panose="020B0604020202020204" pitchFamily="34" charset="0"/>
              <a:buChar char="•"/>
              <a:defRPr/>
            </a:pPr>
            <a:r>
              <a:rPr lang="en-US" sz="899" kern="1200" dirty="0">
                <a:solidFill>
                  <a:srgbClr val="E7E6E6">
                    <a:lumMod val="10000"/>
                  </a:srgbClr>
                </a:solidFill>
                <a:latin typeface="Arial" panose="020B0604020202020204" pitchFamily="34" charset="0"/>
                <a:cs typeface="Arial" panose="020B0604020202020204" pitchFamily="34" charset="0"/>
              </a:rPr>
              <a:t>Histologically/Cytologically confirmed UC</a:t>
            </a:r>
          </a:p>
          <a:p>
            <a:pPr marL="128469" indent="-89215" defTabSz="685166">
              <a:buClrTx/>
              <a:buFont typeface="Arial" panose="020B0604020202020204" pitchFamily="34" charset="0"/>
              <a:buChar char="•"/>
              <a:defRPr/>
            </a:pPr>
            <a:r>
              <a:rPr lang="en-US" sz="899" kern="1200" dirty="0">
                <a:solidFill>
                  <a:srgbClr val="E7E6E6">
                    <a:lumMod val="10000"/>
                  </a:srgbClr>
                </a:solidFill>
                <a:latin typeface="Arial" panose="020B0604020202020204" pitchFamily="34" charset="0"/>
                <a:cs typeface="Arial" panose="020B0604020202020204" pitchFamily="34" charset="0"/>
              </a:rPr>
              <a:t>Radiographic progression/</a:t>
            </a:r>
            <a:br>
              <a:rPr lang="en-US" sz="899" kern="1200" dirty="0">
                <a:solidFill>
                  <a:srgbClr val="E7E6E6">
                    <a:lumMod val="10000"/>
                  </a:srgbClr>
                </a:solidFill>
                <a:latin typeface="Arial" panose="020B0604020202020204" pitchFamily="34" charset="0"/>
                <a:cs typeface="Arial" panose="020B0604020202020204" pitchFamily="34" charset="0"/>
              </a:rPr>
            </a:br>
            <a:r>
              <a:rPr lang="en-US" sz="899" kern="1200" dirty="0">
                <a:solidFill>
                  <a:srgbClr val="E7E6E6">
                    <a:lumMod val="10000"/>
                  </a:srgbClr>
                </a:solidFill>
                <a:latin typeface="Arial" panose="020B0604020202020204" pitchFamily="34" charset="0"/>
                <a:cs typeface="Arial" panose="020B0604020202020204" pitchFamily="34" charset="0"/>
              </a:rPr>
              <a:t>relapse during or after PD-1/L1 treatment for advanced UC</a:t>
            </a:r>
          </a:p>
          <a:p>
            <a:pPr marL="128469" indent="-89215" defTabSz="685166">
              <a:buClrTx/>
              <a:buFont typeface="Arial" panose="020B0604020202020204" pitchFamily="34" charset="0"/>
              <a:buChar char="•"/>
              <a:defRPr/>
            </a:pPr>
            <a:r>
              <a:rPr lang="en-US" sz="899" kern="1200" dirty="0">
                <a:solidFill>
                  <a:srgbClr val="E7E6E6">
                    <a:lumMod val="10000"/>
                  </a:srgbClr>
                </a:solidFill>
                <a:latin typeface="Arial" panose="020B0604020202020204" pitchFamily="34" charset="0"/>
                <a:cs typeface="Arial" panose="020B0604020202020204" pitchFamily="34" charset="0"/>
              </a:rPr>
              <a:t>Prior platinum-containing regimen for advanced UC</a:t>
            </a:r>
            <a:endParaRPr lang="en-US" sz="899" kern="1200" baseline="30000" dirty="0">
              <a:solidFill>
                <a:srgbClr val="E7E6E6">
                  <a:lumMod val="10000"/>
                </a:srgbClr>
              </a:solidFill>
              <a:latin typeface="Arial" panose="020B0604020202020204" pitchFamily="34" charset="0"/>
              <a:cs typeface="Arial" panose="020B0604020202020204" pitchFamily="34" charset="0"/>
            </a:endParaRPr>
          </a:p>
          <a:p>
            <a:pPr marL="128469" indent="-89215" defTabSz="685166">
              <a:buClrTx/>
              <a:buFont typeface="Arial" panose="020B0604020202020204" pitchFamily="34" charset="0"/>
              <a:buChar char="•"/>
              <a:defRPr/>
            </a:pPr>
            <a:r>
              <a:rPr lang="en-US" sz="899" kern="1200" dirty="0">
                <a:solidFill>
                  <a:srgbClr val="E7E6E6">
                    <a:lumMod val="10000"/>
                  </a:srgbClr>
                </a:solidFill>
                <a:latin typeface="Arial" panose="020B0604020202020204" pitchFamily="34" charset="0"/>
                <a:cs typeface="Arial" panose="020B0604020202020204" pitchFamily="34" charset="0"/>
              </a:rPr>
              <a:t>ECOG PS 0–1</a:t>
            </a:r>
          </a:p>
        </p:txBody>
      </p:sp>
      <p:grpSp>
        <p:nvGrpSpPr>
          <p:cNvPr id="29" name="Group 28">
            <a:extLst>
              <a:ext uri="{FF2B5EF4-FFF2-40B4-BE49-F238E27FC236}">
                <a16:creationId xmlns:a16="http://schemas.microsoft.com/office/drawing/2014/main" id="{AE631F07-B85A-4F98-AD00-BD32D622B8EC}"/>
              </a:ext>
            </a:extLst>
          </p:cNvPr>
          <p:cNvGrpSpPr/>
          <p:nvPr/>
        </p:nvGrpSpPr>
        <p:grpSpPr>
          <a:xfrm>
            <a:off x="3303636" y="2617202"/>
            <a:ext cx="2398079" cy="1607013"/>
            <a:chOff x="3602736" y="3994345"/>
            <a:chExt cx="3200400" cy="2128244"/>
          </a:xfrm>
        </p:grpSpPr>
        <p:sp>
          <p:nvSpPr>
            <p:cNvPr id="24" name="Rectangle 23">
              <a:extLst>
                <a:ext uri="{FF2B5EF4-FFF2-40B4-BE49-F238E27FC236}">
                  <a16:creationId xmlns:a16="http://schemas.microsoft.com/office/drawing/2014/main" id="{447AAC55-E24F-46AC-84A5-3766DD1F0099}"/>
                </a:ext>
              </a:extLst>
            </p:cNvPr>
            <p:cNvSpPr/>
            <p:nvPr/>
          </p:nvSpPr>
          <p:spPr>
            <a:xfrm>
              <a:off x="3602736" y="3994345"/>
              <a:ext cx="3200400" cy="1005840"/>
            </a:xfrm>
            <a:prstGeom prst="rect">
              <a:avLst/>
            </a:prstGeom>
            <a:solidFill>
              <a:srgbClr val="BD80D2"/>
            </a:solidFill>
            <a:ln w="12700">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166">
                <a:buClrTx/>
                <a:defRPr/>
              </a:pPr>
              <a:r>
                <a:rPr lang="en-US" sz="1049" b="1" kern="1200" dirty="0">
                  <a:solidFill>
                    <a:prstClr val="black"/>
                  </a:solidFill>
                  <a:latin typeface="Arial" panose="020B0604020202020204" pitchFamily="34" charset="0"/>
                  <a:cs typeface="Arial" panose="020B0604020202020204" pitchFamily="34" charset="0"/>
                </a:rPr>
                <a:t>Enfortumab vedotin</a:t>
              </a:r>
            </a:p>
            <a:p>
              <a:pPr algn="ctr" defTabSz="685166">
                <a:buClrTx/>
                <a:defRPr/>
              </a:pPr>
              <a:r>
                <a:rPr lang="en-US" sz="1049" b="1" kern="1200" dirty="0">
                  <a:solidFill>
                    <a:prstClr val="black"/>
                  </a:solidFill>
                  <a:latin typeface="Arial" panose="020B0604020202020204" pitchFamily="34" charset="0"/>
                  <a:cs typeface="Arial" panose="020B0604020202020204" pitchFamily="34" charset="0"/>
                </a:rPr>
                <a:t>(N=301)</a:t>
              </a:r>
              <a:endParaRPr lang="en-US" sz="899" b="1" kern="1200" dirty="0">
                <a:solidFill>
                  <a:prstClr val="black"/>
                </a:solidFill>
                <a:latin typeface="Arial" panose="020B0604020202020204" pitchFamily="34" charset="0"/>
                <a:cs typeface="Arial" panose="020B0604020202020204" pitchFamily="34" charset="0"/>
              </a:endParaRPr>
            </a:p>
            <a:p>
              <a:pPr algn="ctr" defTabSz="685166">
                <a:buClrTx/>
                <a:defRPr/>
              </a:pPr>
              <a:r>
                <a:rPr lang="en-US" sz="749" i="1" kern="1200" dirty="0">
                  <a:solidFill>
                    <a:prstClr val="black"/>
                  </a:solidFill>
                  <a:latin typeface="Arial" panose="020B0604020202020204" pitchFamily="34" charset="0"/>
                  <a:cs typeface="Arial" panose="020B0604020202020204" pitchFamily="34" charset="0"/>
                </a:rPr>
                <a:t>1.25 mg/kg </a:t>
              </a:r>
            </a:p>
            <a:p>
              <a:pPr algn="ctr" defTabSz="685166">
                <a:buClrTx/>
                <a:defRPr/>
              </a:pPr>
              <a:r>
                <a:rPr lang="en-US" sz="749" i="1" kern="1200" dirty="0">
                  <a:solidFill>
                    <a:prstClr val="black"/>
                  </a:solidFill>
                  <a:latin typeface="Arial" panose="020B0604020202020204" pitchFamily="34" charset="0"/>
                  <a:cs typeface="Arial" panose="020B0604020202020204" pitchFamily="34" charset="0"/>
                </a:rPr>
                <a:t>on days 1, 8, and 15 of each 28-d cycle</a:t>
              </a:r>
            </a:p>
          </p:txBody>
        </p:sp>
        <p:sp>
          <p:nvSpPr>
            <p:cNvPr id="25" name="Rectangle 24">
              <a:extLst>
                <a:ext uri="{FF2B5EF4-FFF2-40B4-BE49-F238E27FC236}">
                  <a16:creationId xmlns:a16="http://schemas.microsoft.com/office/drawing/2014/main" id="{ED31B709-7928-4E28-9352-5C9E5458D9DD}"/>
                </a:ext>
              </a:extLst>
            </p:cNvPr>
            <p:cNvSpPr/>
            <p:nvPr/>
          </p:nvSpPr>
          <p:spPr>
            <a:xfrm>
              <a:off x="3602736" y="5053651"/>
              <a:ext cx="3200400" cy="1068938"/>
            </a:xfrm>
            <a:prstGeom prst="rect">
              <a:avLst/>
            </a:prstGeom>
            <a:solidFill>
              <a:schemeClr val="accent4"/>
            </a:solidFill>
            <a:ln w="12700">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wrap="square" tIns="68516" bIns="68516" rtlCol="0" anchor="ctr">
              <a:spAutoFit/>
            </a:bodyPr>
            <a:lstStyle/>
            <a:p>
              <a:pPr algn="ctr" defTabSz="685166">
                <a:buClrTx/>
                <a:defRPr/>
              </a:pPr>
              <a:r>
                <a:rPr lang="en-US" sz="1049" b="1" kern="1200" dirty="0">
                  <a:solidFill>
                    <a:prstClr val="black"/>
                  </a:solidFill>
                  <a:latin typeface="Arial" panose="020B0604020202020204" pitchFamily="34" charset="0"/>
                  <a:cs typeface="Arial" panose="020B0604020202020204" pitchFamily="34" charset="0"/>
                </a:rPr>
                <a:t>Preselected chemotherapy </a:t>
              </a:r>
            </a:p>
            <a:p>
              <a:pPr algn="ctr" defTabSz="685166">
                <a:buClrTx/>
                <a:defRPr/>
              </a:pPr>
              <a:r>
                <a:rPr lang="en-US" sz="1049" b="1" kern="1200" dirty="0">
                  <a:solidFill>
                    <a:prstClr val="black"/>
                  </a:solidFill>
                  <a:latin typeface="Arial" panose="020B0604020202020204" pitchFamily="34" charset="0"/>
                  <a:cs typeface="Arial" panose="020B0604020202020204" pitchFamily="34" charset="0"/>
                </a:rPr>
                <a:t>(N=307)</a:t>
              </a:r>
              <a:endParaRPr lang="en-US" sz="899" b="1" kern="1200" dirty="0">
                <a:solidFill>
                  <a:prstClr val="black"/>
                </a:solidFill>
                <a:latin typeface="Arial" panose="020B0604020202020204" pitchFamily="34" charset="0"/>
                <a:cs typeface="Arial" panose="020B0604020202020204" pitchFamily="34" charset="0"/>
              </a:endParaRPr>
            </a:p>
            <a:p>
              <a:pPr algn="ctr" defTabSz="685166">
                <a:buClrTx/>
                <a:defRPr/>
              </a:pPr>
              <a:r>
                <a:rPr lang="en-US" sz="749" i="1" kern="1200" dirty="0">
                  <a:solidFill>
                    <a:prstClr val="black"/>
                  </a:solidFill>
                  <a:latin typeface="Arial" panose="020B0604020202020204" pitchFamily="34" charset="0"/>
                  <a:cs typeface="Arial" panose="020B0604020202020204" pitchFamily="34" charset="0"/>
                </a:rPr>
                <a:t>Docetaxel 75 mg/m</a:t>
              </a:r>
              <a:r>
                <a:rPr lang="en-US" sz="749" i="1" kern="1200" baseline="30000" dirty="0">
                  <a:solidFill>
                    <a:prstClr val="black"/>
                  </a:solidFill>
                  <a:latin typeface="Arial" panose="020B0604020202020204" pitchFamily="34" charset="0"/>
                  <a:cs typeface="Arial" panose="020B0604020202020204" pitchFamily="34" charset="0"/>
                </a:rPr>
                <a:t>2 </a:t>
              </a:r>
              <a:r>
                <a:rPr lang="en-US" sz="749" i="1" kern="1200" dirty="0">
                  <a:solidFill>
                    <a:prstClr val="black"/>
                  </a:solidFill>
                  <a:latin typeface="Arial" panose="020B0604020202020204" pitchFamily="34" charset="0"/>
                  <a:cs typeface="Arial" panose="020B0604020202020204" pitchFamily="34" charset="0"/>
                </a:rPr>
                <a:t>or paclitaxel 175 mg/m</a:t>
              </a:r>
              <a:r>
                <a:rPr lang="en-US" sz="749" i="1" kern="1200" baseline="30000" dirty="0">
                  <a:solidFill>
                    <a:prstClr val="black"/>
                  </a:solidFill>
                  <a:latin typeface="Arial" panose="020B0604020202020204" pitchFamily="34" charset="0"/>
                  <a:cs typeface="Arial" panose="020B0604020202020204" pitchFamily="34" charset="0"/>
                </a:rPr>
                <a:t>2 </a:t>
              </a:r>
              <a:r>
                <a:rPr lang="en-US" sz="749" i="1" kern="1200" dirty="0">
                  <a:solidFill>
                    <a:prstClr val="black"/>
                  </a:solidFill>
                  <a:latin typeface="Arial" panose="020B0604020202020204" pitchFamily="34" charset="0"/>
                  <a:cs typeface="Arial" panose="020B0604020202020204" pitchFamily="34" charset="0"/>
                </a:rPr>
                <a:t>or</a:t>
              </a:r>
              <a:r>
                <a:rPr lang="en-US" sz="749" i="1" kern="1200" baseline="30000" dirty="0">
                  <a:solidFill>
                    <a:prstClr val="black"/>
                  </a:solidFill>
                  <a:latin typeface="Arial" panose="020B0604020202020204" pitchFamily="34" charset="0"/>
                  <a:cs typeface="Arial" panose="020B0604020202020204" pitchFamily="34" charset="0"/>
                </a:rPr>
                <a:t> </a:t>
              </a:r>
              <a:r>
                <a:rPr lang="en-US" sz="749" i="1" kern="1200" dirty="0">
                  <a:solidFill>
                    <a:prstClr val="black"/>
                  </a:solidFill>
                  <a:latin typeface="Arial" panose="020B0604020202020204" pitchFamily="34" charset="0"/>
                  <a:cs typeface="Arial" panose="020B0604020202020204" pitchFamily="34" charset="0"/>
                </a:rPr>
                <a:t>vinflunine 320 mg/m</a:t>
              </a:r>
              <a:r>
                <a:rPr lang="en-US" sz="749" i="1" kern="1200" baseline="30000" dirty="0">
                  <a:solidFill>
                    <a:prstClr val="black"/>
                  </a:solidFill>
                  <a:latin typeface="Arial" panose="020B0604020202020204" pitchFamily="34" charset="0"/>
                  <a:cs typeface="Arial" panose="020B0604020202020204" pitchFamily="34" charset="0"/>
                </a:rPr>
                <a:t>2</a:t>
              </a:r>
              <a:r>
                <a:rPr lang="en-US" sz="749" i="1" kern="1200" dirty="0">
                  <a:solidFill>
                    <a:prstClr val="black"/>
                  </a:solidFill>
                  <a:latin typeface="Arial" panose="020B0604020202020204" pitchFamily="34" charset="0"/>
                  <a:cs typeface="Arial" panose="020B0604020202020204" pitchFamily="34" charset="0"/>
                </a:rPr>
                <a:t> </a:t>
              </a:r>
              <a:endParaRPr lang="en-US" sz="749" i="1" kern="1200" baseline="30000" dirty="0">
                <a:solidFill>
                  <a:prstClr val="black"/>
                </a:solidFill>
                <a:latin typeface="Arial" panose="020B0604020202020204" pitchFamily="34" charset="0"/>
                <a:cs typeface="Arial" panose="020B0604020202020204" pitchFamily="34" charset="0"/>
              </a:endParaRPr>
            </a:p>
            <a:p>
              <a:pPr algn="ctr" defTabSz="685166">
                <a:buClrTx/>
                <a:defRPr/>
              </a:pPr>
              <a:r>
                <a:rPr lang="en-US" sz="749" i="1" kern="1200" dirty="0">
                  <a:solidFill>
                    <a:prstClr val="black"/>
                  </a:solidFill>
                  <a:latin typeface="Arial" panose="020B0604020202020204" pitchFamily="34" charset="0"/>
                  <a:cs typeface="Arial" panose="020B0604020202020204" pitchFamily="34" charset="0"/>
                </a:rPr>
                <a:t>on day 1 of each 21-d cycle</a:t>
              </a:r>
            </a:p>
          </p:txBody>
        </p:sp>
      </p:grpSp>
      <p:grpSp>
        <p:nvGrpSpPr>
          <p:cNvPr id="7" name="Group 6">
            <a:extLst>
              <a:ext uri="{FF2B5EF4-FFF2-40B4-BE49-F238E27FC236}">
                <a16:creationId xmlns:a16="http://schemas.microsoft.com/office/drawing/2014/main" id="{6648F845-71E7-8B0B-5E06-F809B206312C}"/>
              </a:ext>
            </a:extLst>
          </p:cNvPr>
          <p:cNvGrpSpPr/>
          <p:nvPr/>
        </p:nvGrpSpPr>
        <p:grpSpPr>
          <a:xfrm>
            <a:off x="5828871" y="2617206"/>
            <a:ext cx="3129465" cy="1568249"/>
            <a:chOff x="7614749" y="3597851"/>
            <a:chExt cx="4176484" cy="2092933"/>
          </a:xfrm>
        </p:grpSpPr>
        <p:sp>
          <p:nvSpPr>
            <p:cNvPr id="27" name="TextBox 26">
              <a:extLst>
                <a:ext uri="{FF2B5EF4-FFF2-40B4-BE49-F238E27FC236}">
                  <a16:creationId xmlns:a16="http://schemas.microsoft.com/office/drawing/2014/main" id="{17C69432-308E-41F5-A499-8771020EB031}"/>
                </a:ext>
              </a:extLst>
            </p:cNvPr>
            <p:cNvSpPr txBox="1"/>
            <p:nvPr/>
          </p:nvSpPr>
          <p:spPr>
            <a:xfrm>
              <a:off x="7614749" y="3597851"/>
              <a:ext cx="4176484" cy="2092933"/>
            </a:xfrm>
            <a:prstGeom prst="rect">
              <a:avLst/>
            </a:prstGeom>
            <a:solidFill>
              <a:schemeClr val="bg1"/>
            </a:solidFill>
            <a:ln w="12700">
              <a:solidFill>
                <a:schemeClr val="bg2">
                  <a:lumMod val="75000"/>
                </a:schemeClr>
              </a:solidFill>
            </a:ln>
            <a:effectLst/>
          </p:spPr>
          <p:style>
            <a:lnRef idx="0">
              <a:schemeClr val="accent3"/>
            </a:lnRef>
            <a:fillRef idx="3">
              <a:schemeClr val="accent3"/>
            </a:fillRef>
            <a:effectRef idx="3">
              <a:schemeClr val="accent3"/>
            </a:effectRef>
            <a:fontRef idx="minor">
              <a:schemeClr val="lt1"/>
            </a:fontRef>
          </p:style>
          <p:txBody>
            <a:bodyPr wrap="square" tIns="68516" bIns="68516" rtlCol="0">
              <a:spAutoFit/>
            </a:bodyPr>
            <a:lstStyle>
              <a:defPPr>
                <a:defRPr lang="en-US"/>
              </a:defPPr>
              <a:lvl1pPr algn="r">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685166">
                <a:buClrTx/>
                <a:defRPr/>
              </a:pPr>
              <a:r>
                <a:rPr lang="en-US" sz="1049" kern="1200" dirty="0">
                  <a:solidFill>
                    <a:prstClr val="black"/>
                  </a:solidFill>
                  <a:latin typeface="Arial" panose="020B0604020202020204" pitchFamily="34" charset="0"/>
                  <a:cs typeface="Arial" panose="020B0604020202020204" pitchFamily="34" charset="0"/>
                </a:rPr>
                <a:t>Primary end point: Overall survival</a:t>
              </a:r>
            </a:p>
            <a:p>
              <a:pPr algn="ctr" defTabSz="685166">
                <a:buClrTx/>
                <a:defRPr/>
              </a:pPr>
              <a:endParaRPr lang="en-US" sz="899" kern="1200" dirty="0">
                <a:solidFill>
                  <a:prstClr val="black"/>
                </a:solidFill>
                <a:latin typeface="Arial" panose="020B0604020202020204" pitchFamily="34" charset="0"/>
                <a:cs typeface="Arial" panose="020B0604020202020204" pitchFamily="34" charset="0"/>
              </a:endParaRPr>
            </a:p>
            <a:p>
              <a:pPr marL="44013" algn="l" defTabSz="685166">
                <a:buClrTx/>
                <a:defRPr/>
              </a:pPr>
              <a:r>
                <a:rPr lang="en-US" sz="899" kern="1200" dirty="0">
                  <a:solidFill>
                    <a:prstClr val="black"/>
                  </a:solidFill>
                  <a:latin typeface="Arial" panose="020B0604020202020204" pitchFamily="34" charset="0"/>
                  <a:cs typeface="Arial" panose="020B0604020202020204" pitchFamily="34" charset="0"/>
                </a:rPr>
                <a:t>Secondary end points:</a:t>
              </a:r>
            </a:p>
            <a:p>
              <a:pPr marL="342583" indent="-214115" algn="l" defTabSz="685166">
                <a:buClrTx/>
                <a:buFont typeface="Arial" panose="020B0604020202020204" pitchFamily="34" charset="0"/>
                <a:buChar char="•"/>
                <a:defRPr/>
              </a:pPr>
              <a:r>
                <a:rPr lang="en-US" sz="899" b="0" kern="1200" dirty="0">
                  <a:solidFill>
                    <a:prstClr val="black"/>
                  </a:solidFill>
                  <a:latin typeface="Arial" panose="020B0604020202020204" pitchFamily="34" charset="0"/>
                  <a:cs typeface="Arial" panose="020B0604020202020204" pitchFamily="34" charset="0"/>
                </a:rPr>
                <a:t>Progression-free survival</a:t>
              </a:r>
            </a:p>
            <a:p>
              <a:pPr marL="342583" indent="-214115" algn="l" defTabSz="685166">
                <a:buClrTx/>
                <a:buFont typeface="Arial" panose="020B0604020202020204" pitchFamily="34" charset="0"/>
                <a:buChar char="•"/>
                <a:defRPr/>
              </a:pPr>
              <a:r>
                <a:rPr lang="en-US" sz="899" b="0" kern="1200" dirty="0">
                  <a:solidFill>
                    <a:prstClr val="black"/>
                  </a:solidFill>
                  <a:latin typeface="Arial" panose="020B0604020202020204" pitchFamily="34" charset="0"/>
                  <a:cs typeface="Arial" panose="020B0604020202020204" pitchFamily="34" charset="0"/>
                </a:rPr>
                <a:t>Disease control rate</a:t>
              </a:r>
            </a:p>
            <a:p>
              <a:pPr marL="342583" indent="-214115" algn="l" defTabSz="685166">
                <a:buClrTx/>
                <a:buFont typeface="Arial" panose="020B0604020202020204" pitchFamily="34" charset="0"/>
                <a:buChar char="•"/>
                <a:defRPr/>
              </a:pPr>
              <a:r>
                <a:rPr lang="en-US" sz="899" b="0" kern="1200" dirty="0">
                  <a:solidFill>
                    <a:prstClr val="black"/>
                  </a:solidFill>
                  <a:latin typeface="Arial" panose="020B0604020202020204" pitchFamily="34" charset="0"/>
                  <a:cs typeface="Arial" panose="020B0604020202020204" pitchFamily="34" charset="0"/>
                </a:rPr>
                <a:t>Overall response rate</a:t>
              </a:r>
            </a:p>
            <a:p>
              <a:pPr marL="342583" indent="-214115" algn="l" defTabSz="685166">
                <a:buClrTx/>
                <a:buFont typeface="Arial" panose="020B0604020202020204" pitchFamily="34" charset="0"/>
                <a:buChar char="•"/>
                <a:defRPr/>
              </a:pPr>
              <a:r>
                <a:rPr lang="en-US" sz="899" b="0" kern="1200" dirty="0">
                  <a:solidFill>
                    <a:prstClr val="black"/>
                  </a:solidFill>
                  <a:latin typeface="Arial" panose="020B0604020202020204" pitchFamily="34" charset="0"/>
                  <a:cs typeface="Arial" panose="020B0604020202020204" pitchFamily="34" charset="0"/>
                </a:rPr>
                <a:t>Safety</a:t>
              </a:r>
            </a:p>
            <a:p>
              <a:pPr marL="39255" algn="l" defTabSz="685166">
                <a:buClrTx/>
                <a:defRPr/>
              </a:pPr>
              <a:endParaRPr lang="en-US" sz="1049" b="0" kern="1200" dirty="0">
                <a:solidFill>
                  <a:prstClr val="black"/>
                </a:solidFill>
                <a:latin typeface="Arial" panose="020B0604020202020204" pitchFamily="34" charset="0"/>
                <a:cs typeface="Arial" panose="020B0604020202020204" pitchFamily="34" charset="0"/>
              </a:endParaRPr>
            </a:p>
            <a:p>
              <a:pPr marL="39255" algn="ctr" defTabSz="685166">
                <a:buClrTx/>
                <a:defRPr/>
              </a:pPr>
              <a:r>
                <a:rPr lang="en-US" sz="899" i="1"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Findings from the prespecified, event-driven </a:t>
              </a:r>
            </a:p>
            <a:p>
              <a:pPr marL="39255" algn="ctr" defTabSz="685166">
                <a:buClrTx/>
                <a:defRPr/>
              </a:pPr>
              <a:r>
                <a:rPr lang="en-US" sz="899" i="1"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OS analysis when 439 deaths occurred are presented</a:t>
              </a:r>
              <a:endParaRPr lang="en-US" sz="899" i="1" kern="1200"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p:txBody>
        </p:sp>
        <p:grpSp>
          <p:nvGrpSpPr>
            <p:cNvPr id="69" name="Group 68">
              <a:extLst>
                <a:ext uri="{FF2B5EF4-FFF2-40B4-BE49-F238E27FC236}">
                  <a16:creationId xmlns:a16="http://schemas.microsoft.com/office/drawing/2014/main" id="{6F6AFF47-39EE-4C02-BA67-656F631B20B0}"/>
                </a:ext>
              </a:extLst>
            </p:cNvPr>
            <p:cNvGrpSpPr/>
            <p:nvPr/>
          </p:nvGrpSpPr>
          <p:grpSpPr>
            <a:xfrm>
              <a:off x="9750626" y="4267947"/>
              <a:ext cx="1918263" cy="584804"/>
              <a:chOff x="9750626" y="4348331"/>
              <a:chExt cx="1918263" cy="584804"/>
            </a:xfrm>
          </p:grpSpPr>
          <p:sp>
            <p:nvSpPr>
              <p:cNvPr id="28" name="TextBox 27">
                <a:extLst>
                  <a:ext uri="{FF2B5EF4-FFF2-40B4-BE49-F238E27FC236}">
                    <a16:creationId xmlns:a16="http://schemas.microsoft.com/office/drawing/2014/main" id="{5BEAD89E-F3B1-4398-AF84-761E819A7EED}"/>
                  </a:ext>
                </a:extLst>
              </p:cNvPr>
              <p:cNvSpPr txBox="1"/>
              <p:nvPr/>
            </p:nvSpPr>
            <p:spPr>
              <a:xfrm>
                <a:off x="10645379" y="4348331"/>
                <a:ext cx="1023510" cy="584804"/>
              </a:xfrm>
              <a:prstGeom prst="rect">
                <a:avLst/>
              </a:prstGeom>
              <a:noFill/>
              <a:ln w="12700">
                <a:noFill/>
              </a:ln>
            </p:spPr>
            <p:txBody>
              <a:bodyPr wrap="square" rtlCol="0" anchor="ctr">
                <a:spAutoFit/>
              </a:bodyPr>
              <a:lstStyle/>
              <a:p>
                <a:pPr defTabSz="685166">
                  <a:buClrTx/>
                  <a:defRPr/>
                </a:pPr>
                <a:r>
                  <a:rPr lang="en-US" sz="749" i="1" kern="1200" dirty="0">
                    <a:solidFill>
                      <a:prstClr val="black"/>
                    </a:solidFill>
                    <a:latin typeface="Arial" panose="020B0604020202020204" pitchFamily="34" charset="0"/>
                    <a:ea typeface="ＭＳ Ｐゴシック" charset="0"/>
                    <a:cs typeface="Arial" panose="020B0604020202020204" pitchFamily="34" charset="0"/>
                  </a:rPr>
                  <a:t>Investigator-assessed per RECIST v1.1</a:t>
                </a:r>
              </a:p>
            </p:txBody>
          </p:sp>
          <p:cxnSp>
            <p:nvCxnSpPr>
              <p:cNvPr id="52" name="Connector: Elbow 51">
                <a:extLst>
                  <a:ext uri="{FF2B5EF4-FFF2-40B4-BE49-F238E27FC236}">
                    <a16:creationId xmlns:a16="http://schemas.microsoft.com/office/drawing/2014/main" id="{A0F592C9-CC0D-4366-A0B6-13A570BD998D}"/>
                  </a:ext>
                </a:extLst>
              </p:cNvPr>
              <p:cNvCxnSpPr>
                <a:cxnSpLocks/>
                <a:endCxn id="28" idx="1"/>
              </p:cNvCxnSpPr>
              <p:nvPr/>
            </p:nvCxnSpPr>
            <p:spPr>
              <a:xfrm>
                <a:off x="9974317" y="4445876"/>
                <a:ext cx="671062" cy="194857"/>
              </a:xfrm>
              <a:prstGeom prst="bentConnector3">
                <a:avLst>
                  <a:gd name="adj1" fmla="val 5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B12788AB-94DD-4C31-99FC-7174E628F4AE}"/>
                  </a:ext>
                </a:extLst>
              </p:cNvPr>
              <p:cNvCxnSpPr>
                <a:cxnSpLocks/>
                <a:endCxn id="28" idx="1"/>
              </p:cNvCxnSpPr>
              <p:nvPr/>
            </p:nvCxnSpPr>
            <p:spPr>
              <a:xfrm flipV="1">
                <a:off x="9750626" y="4640733"/>
                <a:ext cx="894753" cy="167673"/>
              </a:xfrm>
              <a:prstGeom prst="bentConnector3">
                <a:avLst>
                  <a:gd name="adj1" fmla="val 5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8454940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35552-38BA-4E0B-9B87-85F98286E183}"/>
              </a:ext>
            </a:extLst>
          </p:cNvPr>
          <p:cNvSpPr>
            <a:spLocks noGrp="1"/>
          </p:cNvSpPr>
          <p:nvPr>
            <p:ph type="title"/>
          </p:nvPr>
        </p:nvSpPr>
        <p:spPr>
          <a:xfrm>
            <a:off x="483846" y="278350"/>
            <a:ext cx="8221987" cy="566975"/>
          </a:xfrm>
        </p:spPr>
        <p:txBody>
          <a:bodyPr/>
          <a:lstStyle/>
          <a:p>
            <a:r>
              <a:rPr lang="en-US" dirty="0"/>
              <a:t>Overall Survival</a:t>
            </a:r>
          </a:p>
        </p:txBody>
      </p:sp>
      <p:sp>
        <p:nvSpPr>
          <p:cNvPr id="3" name="Slide Number Placeholder 2">
            <a:extLst>
              <a:ext uri="{FF2B5EF4-FFF2-40B4-BE49-F238E27FC236}">
                <a16:creationId xmlns:a16="http://schemas.microsoft.com/office/drawing/2014/main" id="{A9B9DA40-D4D8-4721-9D18-529B114783D2}"/>
              </a:ext>
            </a:extLst>
          </p:cNvPr>
          <p:cNvSpPr>
            <a:spLocks noGrp="1"/>
          </p:cNvSpPr>
          <p:nvPr>
            <p:ph type="sldNum" sz="quarter" idx="12"/>
          </p:nvPr>
        </p:nvSpPr>
        <p:spPr/>
        <p:txBody>
          <a:bodyPr/>
          <a:lstStyle/>
          <a:p>
            <a:pPr defTabSz="685166">
              <a:buClrTx/>
              <a:defRPr/>
            </a:pPr>
            <a:fld id="{BE33F7A0-71F0-446B-9DE8-6D75BE64EE0F}" type="slidenum">
              <a:rPr lang="en-US" kern="1200">
                <a:solidFill>
                  <a:prstClr val="white"/>
                </a:solidFill>
                <a:ea typeface="ＭＳ Ｐゴシック" charset="0"/>
              </a:rPr>
              <a:pPr defTabSz="685166">
                <a:buClrTx/>
                <a:defRPr/>
              </a:pPr>
              <a:t>81</a:t>
            </a:fld>
            <a:endParaRPr lang="en-US" kern="1200" dirty="0">
              <a:solidFill>
                <a:prstClr val="white"/>
              </a:solidFill>
              <a:ea typeface="ＭＳ Ｐゴシック" charset="0"/>
            </a:endParaRPr>
          </a:p>
        </p:txBody>
      </p:sp>
      <p:sp>
        <p:nvSpPr>
          <p:cNvPr id="5" name="Text Placeholder 4">
            <a:extLst>
              <a:ext uri="{FF2B5EF4-FFF2-40B4-BE49-F238E27FC236}">
                <a16:creationId xmlns:a16="http://schemas.microsoft.com/office/drawing/2014/main" id="{BE95616E-6D0C-402A-83DC-79D9D42DBBE8}"/>
              </a:ext>
            </a:extLst>
          </p:cNvPr>
          <p:cNvSpPr>
            <a:spLocks noGrp="1"/>
          </p:cNvSpPr>
          <p:nvPr>
            <p:ph type="body" sz="quarter" idx="15"/>
          </p:nvPr>
        </p:nvSpPr>
        <p:spPr/>
        <p:txBody>
          <a:bodyPr/>
          <a:lstStyle/>
          <a:p>
            <a:r>
              <a:rPr lang="en-US" dirty="0"/>
              <a:t>Jonathan E. Rosenberg, MD</a:t>
            </a:r>
          </a:p>
        </p:txBody>
      </p:sp>
      <p:sp>
        <p:nvSpPr>
          <p:cNvPr id="11" name="TextBox 10">
            <a:extLst>
              <a:ext uri="{FF2B5EF4-FFF2-40B4-BE49-F238E27FC236}">
                <a16:creationId xmlns:a16="http://schemas.microsoft.com/office/drawing/2014/main" id="{D3F2E7DA-5325-41ED-AEA9-B071D64EDB7D}"/>
              </a:ext>
            </a:extLst>
          </p:cNvPr>
          <p:cNvSpPr txBox="1"/>
          <p:nvPr/>
        </p:nvSpPr>
        <p:spPr>
          <a:xfrm>
            <a:off x="7158277" y="4430321"/>
            <a:ext cx="2012089" cy="253787"/>
          </a:xfrm>
          <a:prstGeom prst="rect">
            <a:avLst/>
          </a:prstGeom>
          <a:noFill/>
        </p:spPr>
        <p:txBody>
          <a:bodyPr wrap="none" rtlCol="0">
            <a:spAutoFit/>
          </a:bodyPr>
          <a:lstStyle/>
          <a:p>
            <a:pPr defTabSz="685166">
              <a:buClrTx/>
              <a:defRPr/>
            </a:pPr>
            <a:r>
              <a:rPr lang="en-US" sz="1049" kern="1200" dirty="0">
                <a:solidFill>
                  <a:prstClr val="white">
                    <a:lumMod val="95000"/>
                  </a:prstClr>
                </a:solidFill>
                <a:ea typeface="ＭＳ Ｐゴシック" charset="0"/>
                <a:cs typeface="+mn-cs"/>
              </a:rPr>
              <a:t>Data cutoff date: July 30, 2021</a:t>
            </a:r>
          </a:p>
        </p:txBody>
      </p:sp>
      <p:sp>
        <p:nvSpPr>
          <p:cNvPr id="12" name="TextBox 11">
            <a:extLst>
              <a:ext uri="{FF2B5EF4-FFF2-40B4-BE49-F238E27FC236}">
                <a16:creationId xmlns:a16="http://schemas.microsoft.com/office/drawing/2014/main" id="{AF09BA88-987F-4D5F-BF1C-3E20A961CB3E}"/>
              </a:ext>
            </a:extLst>
          </p:cNvPr>
          <p:cNvSpPr txBox="1"/>
          <p:nvPr/>
        </p:nvSpPr>
        <p:spPr>
          <a:xfrm>
            <a:off x="483847" y="4361114"/>
            <a:ext cx="6268799" cy="299826"/>
          </a:xfrm>
          <a:prstGeom prst="rect">
            <a:avLst/>
          </a:prstGeom>
          <a:noFill/>
          <a:ln>
            <a:noFill/>
          </a:ln>
        </p:spPr>
        <p:txBody>
          <a:bodyPr wrap="square" rtlCol="0" anchor="b">
            <a:spAutoFit/>
          </a:bodyPr>
          <a:lstStyle/>
          <a:p>
            <a:pPr defTabSz="685166">
              <a:buClrTx/>
              <a:defRPr/>
            </a:pPr>
            <a:r>
              <a:rPr lang="en-US" sz="674" kern="1200" dirty="0">
                <a:solidFill>
                  <a:prstClr val="white"/>
                </a:solidFill>
                <a:latin typeface="Arial" panose="020B0604020202020204" pitchFamily="34" charset="0"/>
                <a:ea typeface="Times New Roman" panose="02020603050405020304" pitchFamily="18" charset="0"/>
                <a:cs typeface="+mn-cs"/>
              </a:rPr>
              <a:t>Data shown for intention-to-treat population.</a:t>
            </a:r>
          </a:p>
          <a:p>
            <a:pPr defTabSz="685166">
              <a:buClrTx/>
              <a:defRPr/>
            </a:pPr>
            <a:r>
              <a:rPr lang="en-US" sz="674" kern="1200" dirty="0">
                <a:solidFill>
                  <a:prstClr val="white"/>
                </a:solidFill>
                <a:latin typeface="Arial" panose="020B0604020202020204" pitchFamily="34" charset="0"/>
                <a:ea typeface="ＭＳ Ｐゴシック" charset="0"/>
                <a:cs typeface="+mn-cs"/>
              </a:rPr>
              <a:t>HR, hazard ratio.</a:t>
            </a:r>
            <a:endParaRPr lang="en-US" sz="674" kern="1200" dirty="0">
              <a:solidFill>
                <a:prstClr val="white"/>
              </a:solidFill>
              <a:ea typeface="ＭＳ Ｐゴシック" charset="0"/>
              <a:cs typeface="+mn-cs"/>
            </a:endParaRPr>
          </a:p>
        </p:txBody>
      </p:sp>
      <p:pic>
        <p:nvPicPr>
          <p:cNvPr id="6" name="Picture 5">
            <a:extLst>
              <a:ext uri="{FF2B5EF4-FFF2-40B4-BE49-F238E27FC236}">
                <a16:creationId xmlns:a16="http://schemas.microsoft.com/office/drawing/2014/main" id="{F2F2A616-85C2-327D-54A3-EE7837B5530C}"/>
              </a:ext>
            </a:extLst>
          </p:cNvPr>
          <p:cNvPicPr>
            <a:picLocks noChangeAspect="1"/>
          </p:cNvPicPr>
          <p:nvPr/>
        </p:nvPicPr>
        <p:blipFill>
          <a:blip r:embed="rId3"/>
          <a:stretch>
            <a:fillRect/>
          </a:stretch>
        </p:blipFill>
        <p:spPr>
          <a:xfrm>
            <a:off x="632298" y="755188"/>
            <a:ext cx="7879404" cy="3623614"/>
          </a:xfrm>
          <a:prstGeom prst="rect">
            <a:avLst/>
          </a:prstGeom>
        </p:spPr>
      </p:pic>
    </p:spTree>
    <p:extLst>
      <p:ext uri="{BB962C8B-B14F-4D97-AF65-F5344CB8AC3E}">
        <p14:creationId xmlns:p14="http://schemas.microsoft.com/office/powerpoint/2010/main" val="29467109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35552-38BA-4E0B-9B87-85F98286E183}"/>
              </a:ext>
            </a:extLst>
          </p:cNvPr>
          <p:cNvSpPr>
            <a:spLocks noGrp="1"/>
          </p:cNvSpPr>
          <p:nvPr>
            <p:ph type="title"/>
          </p:nvPr>
        </p:nvSpPr>
        <p:spPr>
          <a:xfrm>
            <a:off x="483846" y="278350"/>
            <a:ext cx="8221987" cy="566975"/>
          </a:xfrm>
        </p:spPr>
        <p:txBody>
          <a:bodyPr/>
          <a:lstStyle/>
          <a:p>
            <a:r>
              <a:rPr lang="en-US" dirty="0"/>
              <a:t>Progression-Free Survival</a:t>
            </a:r>
          </a:p>
        </p:txBody>
      </p:sp>
      <p:sp>
        <p:nvSpPr>
          <p:cNvPr id="3" name="Slide Number Placeholder 2">
            <a:extLst>
              <a:ext uri="{FF2B5EF4-FFF2-40B4-BE49-F238E27FC236}">
                <a16:creationId xmlns:a16="http://schemas.microsoft.com/office/drawing/2014/main" id="{A9B9DA40-D4D8-4721-9D18-529B114783D2}"/>
              </a:ext>
            </a:extLst>
          </p:cNvPr>
          <p:cNvSpPr>
            <a:spLocks noGrp="1"/>
          </p:cNvSpPr>
          <p:nvPr>
            <p:ph type="sldNum" sz="quarter" idx="12"/>
          </p:nvPr>
        </p:nvSpPr>
        <p:spPr/>
        <p:txBody>
          <a:bodyPr/>
          <a:lstStyle/>
          <a:p>
            <a:pPr defTabSz="685166">
              <a:buClrTx/>
              <a:defRPr/>
            </a:pPr>
            <a:fld id="{BE33F7A0-71F0-446B-9DE8-6D75BE64EE0F}" type="slidenum">
              <a:rPr lang="en-US" kern="1200">
                <a:solidFill>
                  <a:prstClr val="white"/>
                </a:solidFill>
                <a:ea typeface="ＭＳ Ｐゴシック" charset="0"/>
              </a:rPr>
              <a:pPr defTabSz="685166">
                <a:buClrTx/>
                <a:defRPr/>
              </a:pPr>
              <a:t>82</a:t>
            </a:fld>
            <a:endParaRPr lang="en-US" kern="1200" dirty="0">
              <a:solidFill>
                <a:prstClr val="white"/>
              </a:solidFill>
              <a:ea typeface="ＭＳ Ｐゴシック" charset="0"/>
            </a:endParaRPr>
          </a:p>
        </p:txBody>
      </p:sp>
      <p:sp>
        <p:nvSpPr>
          <p:cNvPr id="5" name="Text Placeholder 4">
            <a:extLst>
              <a:ext uri="{FF2B5EF4-FFF2-40B4-BE49-F238E27FC236}">
                <a16:creationId xmlns:a16="http://schemas.microsoft.com/office/drawing/2014/main" id="{BE95616E-6D0C-402A-83DC-79D9D42DBBE8}"/>
              </a:ext>
            </a:extLst>
          </p:cNvPr>
          <p:cNvSpPr>
            <a:spLocks noGrp="1"/>
          </p:cNvSpPr>
          <p:nvPr>
            <p:ph type="body" sz="quarter" idx="15"/>
          </p:nvPr>
        </p:nvSpPr>
        <p:spPr/>
        <p:txBody>
          <a:bodyPr/>
          <a:lstStyle/>
          <a:p>
            <a:r>
              <a:rPr lang="en-US" dirty="0"/>
              <a:t>Jonathan E. Rosenberg, MD</a:t>
            </a:r>
          </a:p>
        </p:txBody>
      </p:sp>
      <p:sp>
        <p:nvSpPr>
          <p:cNvPr id="11" name="TextBox 10">
            <a:extLst>
              <a:ext uri="{FF2B5EF4-FFF2-40B4-BE49-F238E27FC236}">
                <a16:creationId xmlns:a16="http://schemas.microsoft.com/office/drawing/2014/main" id="{D3F2E7DA-5325-41ED-AEA9-B071D64EDB7D}"/>
              </a:ext>
            </a:extLst>
          </p:cNvPr>
          <p:cNvSpPr txBox="1"/>
          <p:nvPr/>
        </p:nvSpPr>
        <p:spPr>
          <a:xfrm>
            <a:off x="7158277" y="4430321"/>
            <a:ext cx="2012089" cy="253787"/>
          </a:xfrm>
          <a:prstGeom prst="rect">
            <a:avLst/>
          </a:prstGeom>
          <a:noFill/>
        </p:spPr>
        <p:txBody>
          <a:bodyPr wrap="none" rtlCol="0">
            <a:spAutoFit/>
          </a:bodyPr>
          <a:lstStyle/>
          <a:p>
            <a:pPr defTabSz="685166">
              <a:buClrTx/>
              <a:defRPr/>
            </a:pPr>
            <a:r>
              <a:rPr lang="en-US" sz="1049" kern="1200" dirty="0">
                <a:solidFill>
                  <a:prstClr val="white">
                    <a:lumMod val="95000"/>
                  </a:prstClr>
                </a:solidFill>
                <a:ea typeface="ＭＳ Ｐゴシック" charset="0"/>
                <a:cs typeface="+mn-cs"/>
              </a:rPr>
              <a:t>Data cutoff date: July 30, 2021</a:t>
            </a:r>
          </a:p>
        </p:txBody>
      </p:sp>
      <p:sp>
        <p:nvSpPr>
          <p:cNvPr id="12" name="TextBox 11">
            <a:extLst>
              <a:ext uri="{FF2B5EF4-FFF2-40B4-BE49-F238E27FC236}">
                <a16:creationId xmlns:a16="http://schemas.microsoft.com/office/drawing/2014/main" id="{AF09BA88-987F-4D5F-BF1C-3E20A961CB3E}"/>
              </a:ext>
            </a:extLst>
          </p:cNvPr>
          <p:cNvSpPr txBox="1"/>
          <p:nvPr/>
        </p:nvSpPr>
        <p:spPr>
          <a:xfrm>
            <a:off x="483847" y="4361114"/>
            <a:ext cx="5118072" cy="299826"/>
          </a:xfrm>
          <a:prstGeom prst="rect">
            <a:avLst/>
          </a:prstGeom>
          <a:noFill/>
          <a:ln>
            <a:noFill/>
          </a:ln>
        </p:spPr>
        <p:txBody>
          <a:bodyPr wrap="square" rtlCol="0" anchor="b">
            <a:spAutoFit/>
          </a:bodyPr>
          <a:lstStyle/>
          <a:p>
            <a:pPr defTabSz="685166">
              <a:buClrTx/>
              <a:defRPr/>
            </a:pPr>
            <a:r>
              <a:rPr lang="en-US" sz="674" kern="1200" dirty="0">
                <a:solidFill>
                  <a:prstClr val="white"/>
                </a:solidFill>
                <a:latin typeface="Arial" panose="020B0604020202020204" pitchFamily="34" charset="0"/>
                <a:ea typeface="Times New Roman" panose="02020603050405020304" pitchFamily="18" charset="0"/>
                <a:cs typeface="+mn-cs"/>
              </a:rPr>
              <a:t>Data shown for intention-to-treat population.</a:t>
            </a:r>
          </a:p>
          <a:p>
            <a:pPr defTabSz="685166">
              <a:buClrTx/>
              <a:defRPr/>
            </a:pPr>
            <a:r>
              <a:rPr lang="en-US" sz="674" kern="1200" dirty="0">
                <a:solidFill>
                  <a:prstClr val="white"/>
                </a:solidFill>
                <a:latin typeface="Arial" panose="020B0604020202020204" pitchFamily="34" charset="0"/>
                <a:ea typeface="ＭＳ Ｐゴシック" charset="0"/>
                <a:cs typeface="+mn-cs"/>
              </a:rPr>
              <a:t>HR, hazard ratio.</a:t>
            </a:r>
            <a:endParaRPr lang="en-US" sz="674" kern="1200" dirty="0">
              <a:solidFill>
                <a:prstClr val="white"/>
              </a:solidFill>
              <a:ea typeface="ＭＳ Ｐゴシック" charset="0"/>
              <a:cs typeface="+mn-cs"/>
            </a:endParaRPr>
          </a:p>
        </p:txBody>
      </p:sp>
      <p:pic>
        <p:nvPicPr>
          <p:cNvPr id="4" name="Picture 3">
            <a:extLst>
              <a:ext uri="{FF2B5EF4-FFF2-40B4-BE49-F238E27FC236}">
                <a16:creationId xmlns:a16="http://schemas.microsoft.com/office/drawing/2014/main" id="{01A37366-C2FA-5183-910A-00E705E6B80D}"/>
              </a:ext>
            </a:extLst>
          </p:cNvPr>
          <p:cNvPicPr>
            <a:picLocks noChangeAspect="1"/>
          </p:cNvPicPr>
          <p:nvPr/>
        </p:nvPicPr>
        <p:blipFill>
          <a:blip r:embed="rId3"/>
          <a:stretch>
            <a:fillRect/>
          </a:stretch>
        </p:blipFill>
        <p:spPr>
          <a:xfrm>
            <a:off x="633726" y="752542"/>
            <a:ext cx="7879404" cy="3625373"/>
          </a:xfrm>
          <a:prstGeom prst="rect">
            <a:avLst/>
          </a:prstGeom>
        </p:spPr>
      </p:pic>
    </p:spTree>
    <p:extLst>
      <p:ext uri="{BB962C8B-B14F-4D97-AF65-F5344CB8AC3E}">
        <p14:creationId xmlns:p14="http://schemas.microsoft.com/office/powerpoint/2010/main" val="4709526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BC406-7B75-42B2-BB2C-7AD2A56B8E83}"/>
              </a:ext>
            </a:extLst>
          </p:cNvPr>
          <p:cNvSpPr txBox="1">
            <a:spLocks noGrp="1"/>
          </p:cNvSpPr>
          <p:nvPr>
            <p:ph type="title"/>
          </p:nvPr>
        </p:nvSpPr>
        <p:spPr>
          <a:xfrm>
            <a:off x="91321" y="40484"/>
            <a:ext cx="8155568" cy="785111"/>
          </a:xfrm>
          <a:prstGeom prst="rect">
            <a:avLst/>
          </a:prstGeom>
          <a:noFill/>
          <a:ln>
            <a:noFill/>
          </a:ln>
        </p:spPr>
        <p:txBody>
          <a:bodyPr vert="horz" wrap="square" lIns="68580" tIns="34290" rIns="68580" bIns="34290" anchor="b" anchorCtr="0" compatLnSpc="1">
            <a:normAutofit fontScale="90000"/>
          </a:bodyPr>
          <a:lstStyle/>
          <a:p>
            <a:pPr lvl="0"/>
            <a:r>
              <a:rPr lang="en-US" sz="2400" dirty="0">
                <a:latin typeface="Arial" pitchFamily="34"/>
                <a:cs typeface="Arial" pitchFamily="34"/>
              </a:rPr>
              <a:t>TROPHY-U-01 Is a Registrational, Open-Label, Multicohort Phase 2 Trial in Patients With </a:t>
            </a:r>
            <a:r>
              <a:rPr lang="en-US" sz="2400" dirty="0" err="1">
                <a:latin typeface="Arial" pitchFamily="34"/>
                <a:cs typeface="Arial" pitchFamily="34"/>
              </a:rPr>
              <a:t>mUC</a:t>
            </a:r>
            <a:endParaRPr lang="en-US" sz="2400" dirty="0">
              <a:latin typeface="Arial" pitchFamily="34"/>
              <a:cs typeface="Arial" pitchFamily="34"/>
            </a:endParaRPr>
          </a:p>
        </p:txBody>
      </p:sp>
      <p:sp>
        <p:nvSpPr>
          <p:cNvPr id="3" name="Text Placeholder 3">
            <a:extLst>
              <a:ext uri="{FF2B5EF4-FFF2-40B4-BE49-F238E27FC236}">
                <a16:creationId xmlns:a16="http://schemas.microsoft.com/office/drawing/2014/main" id="{FFAD0607-F85A-4F53-ACEC-83656D1138D8}"/>
              </a:ext>
            </a:extLst>
          </p:cNvPr>
          <p:cNvSpPr txBox="1">
            <a:spLocks noGrp="1"/>
          </p:cNvSpPr>
          <p:nvPr>
            <p:ph type="body" idx="4294967295"/>
          </p:nvPr>
        </p:nvSpPr>
        <p:spPr>
          <a:xfrm>
            <a:off x="3273398" y="4657617"/>
            <a:ext cx="5870602" cy="561162"/>
          </a:xfrm>
        </p:spPr>
        <p:txBody>
          <a:bodyPr anchor="b">
            <a:noAutofit/>
          </a:bodyPr>
          <a:lstStyle/>
          <a:p>
            <a:pPr marL="0" indent="0">
              <a:spcBef>
                <a:spcPts val="0"/>
              </a:spcBef>
              <a:buNone/>
            </a:pPr>
            <a:r>
              <a:rPr lang="en-US" sz="600" baseline="30000" dirty="0" err="1">
                <a:solidFill>
                  <a:srgbClr val="262260"/>
                </a:solidFill>
                <a:latin typeface="Arial" pitchFamily="34"/>
                <a:cs typeface="Arial" pitchFamily="34"/>
              </a:rPr>
              <a:t>a</a:t>
            </a:r>
            <a:r>
              <a:rPr lang="en-US" sz="600" dirty="0" err="1">
                <a:solidFill>
                  <a:srgbClr val="262260"/>
                </a:solidFill>
                <a:latin typeface="Arial" pitchFamily="34"/>
                <a:cs typeface="Arial" pitchFamily="34"/>
              </a:rPr>
              <a:t>Exclusions</a:t>
            </a:r>
            <a:r>
              <a:rPr lang="en-US" sz="600" dirty="0">
                <a:solidFill>
                  <a:srgbClr val="262260"/>
                </a:solidFill>
                <a:latin typeface="Arial" pitchFamily="34"/>
                <a:cs typeface="Arial" pitchFamily="34"/>
              </a:rPr>
              <a:t> for Cohort 3 only: active autoimmune disease or history of interstitial lung disease. </a:t>
            </a:r>
            <a:r>
              <a:rPr lang="en-US" sz="600" baseline="30000" dirty="0" err="1">
                <a:solidFill>
                  <a:srgbClr val="262260"/>
                </a:solidFill>
                <a:latin typeface="Arial" pitchFamily="34"/>
                <a:cs typeface="Arial" pitchFamily="34"/>
              </a:rPr>
              <a:t>b</a:t>
            </a:r>
            <a:r>
              <a:rPr lang="en-US" sz="600" dirty="0" err="1">
                <a:solidFill>
                  <a:srgbClr val="262260"/>
                </a:solidFill>
                <a:latin typeface="Arial" pitchFamily="34"/>
                <a:cs typeface="Arial" pitchFamily="34"/>
              </a:rPr>
              <a:t>In</a:t>
            </a:r>
            <a:r>
              <a:rPr lang="en-US" sz="600" dirty="0">
                <a:solidFill>
                  <a:srgbClr val="262260"/>
                </a:solidFill>
                <a:latin typeface="Arial" pitchFamily="34"/>
                <a:cs typeface="Arial" pitchFamily="34"/>
              </a:rPr>
              <a:t> patients with </a:t>
            </a:r>
            <a:r>
              <a:rPr lang="en-US" sz="600" dirty="0" err="1">
                <a:solidFill>
                  <a:srgbClr val="262260"/>
                </a:solidFill>
                <a:latin typeface="Arial" pitchFamily="34"/>
                <a:cs typeface="Arial" pitchFamily="34"/>
              </a:rPr>
              <a:t>CrCl</a:t>
            </a:r>
            <a:r>
              <a:rPr lang="en-US" sz="600" dirty="0">
                <a:solidFill>
                  <a:srgbClr val="262260"/>
                </a:solidFill>
                <a:latin typeface="Arial" pitchFamily="34"/>
                <a:cs typeface="Arial" pitchFamily="34"/>
              </a:rPr>
              <a:t> ≥60 </a:t>
            </a:r>
            <a:r>
              <a:rPr lang="en-US" sz="600" dirty="0">
                <a:solidFill>
                  <a:srgbClr val="262260"/>
                </a:solidFill>
                <a:cs typeface="Times New Roman" pitchFamily="18"/>
              </a:rPr>
              <a:t>mL/min</a:t>
            </a:r>
            <a:r>
              <a:rPr lang="en-US" sz="600" dirty="0">
                <a:solidFill>
                  <a:srgbClr val="262260"/>
                </a:solidFill>
                <a:latin typeface="Arial" pitchFamily="34"/>
                <a:cs typeface="Arial" pitchFamily="34"/>
              </a:rPr>
              <a:t>; </a:t>
            </a:r>
            <a:r>
              <a:rPr lang="en-US" sz="600" baseline="30000" dirty="0" err="1">
                <a:solidFill>
                  <a:srgbClr val="262260"/>
                </a:solidFill>
                <a:latin typeface="Arial" pitchFamily="34"/>
                <a:cs typeface="Arial" pitchFamily="34"/>
              </a:rPr>
              <a:t>c</a:t>
            </a:r>
            <a:r>
              <a:rPr lang="en-US" sz="600" dirty="0" err="1">
                <a:solidFill>
                  <a:srgbClr val="262260"/>
                </a:solidFill>
                <a:latin typeface="Arial" pitchFamily="34"/>
                <a:cs typeface="Arial" pitchFamily="34"/>
              </a:rPr>
              <a:t>In</a:t>
            </a:r>
            <a:r>
              <a:rPr lang="en-US" sz="600" dirty="0">
                <a:solidFill>
                  <a:srgbClr val="262260"/>
                </a:solidFill>
                <a:latin typeface="Arial" pitchFamily="34"/>
                <a:cs typeface="Arial" pitchFamily="34"/>
              </a:rPr>
              <a:t> patients with creatinine clearance 50–60 mL/min. </a:t>
            </a:r>
            <a:r>
              <a:rPr lang="en-US" sz="600" baseline="30000" dirty="0" err="1">
                <a:solidFill>
                  <a:srgbClr val="262260"/>
                </a:solidFill>
                <a:latin typeface="Arial" pitchFamily="34"/>
                <a:cs typeface="Arial" pitchFamily="34"/>
              </a:rPr>
              <a:t>d</a:t>
            </a:r>
            <a:r>
              <a:rPr lang="en-US" sz="600" dirty="0" err="1">
                <a:solidFill>
                  <a:srgbClr val="262260"/>
                </a:solidFill>
                <a:latin typeface="Arial" pitchFamily="34"/>
                <a:cs typeface="Arial" pitchFamily="34"/>
              </a:rPr>
              <a:t>For</a:t>
            </a:r>
            <a:r>
              <a:rPr lang="en-US" sz="600" dirty="0">
                <a:solidFill>
                  <a:srgbClr val="262260"/>
                </a:solidFill>
                <a:latin typeface="Arial" pitchFamily="34"/>
                <a:cs typeface="Arial" pitchFamily="34"/>
              </a:rPr>
              <a:t> patients who have not progressed, maintenance therapy will begin with infusions of </a:t>
            </a:r>
            <a:r>
              <a:rPr lang="en-US" sz="600" dirty="0" err="1">
                <a:solidFill>
                  <a:srgbClr val="262260"/>
                </a:solidFill>
                <a:latin typeface="Arial" pitchFamily="34"/>
                <a:cs typeface="Arial" pitchFamily="34"/>
              </a:rPr>
              <a:t>avelumab</a:t>
            </a:r>
            <a:r>
              <a:rPr lang="en-US" sz="600" dirty="0">
                <a:solidFill>
                  <a:srgbClr val="262260"/>
                </a:solidFill>
                <a:latin typeface="Arial" pitchFamily="34"/>
                <a:cs typeface="Arial" pitchFamily="34"/>
              </a:rPr>
              <a:t> (800 mg every 2 weeks beginning cycle 1, day 1 and every 2 weeks thereafter) followed by SG on days 1 and 8 every 21 days. </a:t>
            </a:r>
          </a:p>
          <a:p>
            <a:pPr marL="0" indent="0">
              <a:spcBef>
                <a:spcPts val="0"/>
              </a:spcBef>
              <a:buNone/>
            </a:pPr>
            <a:r>
              <a:rPr lang="en-US" sz="600" dirty="0">
                <a:solidFill>
                  <a:srgbClr val="262260"/>
                </a:solidFill>
                <a:latin typeface="Arial" pitchFamily="34"/>
                <a:cs typeface="Arial" pitchFamily="34"/>
              </a:rPr>
              <a:t>CBR, clinical benefit rate; CPI, checkpoint inhibitor; </a:t>
            </a:r>
            <a:r>
              <a:rPr lang="en-US" sz="600" dirty="0" err="1">
                <a:solidFill>
                  <a:srgbClr val="262260"/>
                </a:solidFill>
                <a:latin typeface="Arial" pitchFamily="34"/>
                <a:cs typeface="Arial" pitchFamily="34"/>
              </a:rPr>
              <a:t>CrCl</a:t>
            </a:r>
            <a:r>
              <a:rPr lang="en-US" sz="600" dirty="0">
                <a:solidFill>
                  <a:srgbClr val="262260"/>
                </a:solidFill>
                <a:latin typeface="Arial" pitchFamily="34"/>
                <a:cs typeface="Arial" pitchFamily="34"/>
              </a:rPr>
              <a:t>, creatinine clearance; DOR, duration of response; ECOG PS, </a:t>
            </a:r>
            <a:r>
              <a:rPr lang="en-US" sz="600" dirty="0">
                <a:latin typeface="Arial" pitchFamily="34"/>
                <a:cs typeface="Arial" pitchFamily="34"/>
              </a:rPr>
              <a:t>Eastern Cooperative Oncology Group performance status; </a:t>
            </a:r>
            <a:r>
              <a:rPr lang="en-US" sz="600" dirty="0" err="1">
                <a:solidFill>
                  <a:srgbClr val="262260"/>
                </a:solidFill>
                <a:latin typeface="Arial" pitchFamily="34"/>
                <a:cs typeface="Arial" pitchFamily="34"/>
              </a:rPr>
              <a:t>mUC</a:t>
            </a:r>
            <a:r>
              <a:rPr lang="en-US" sz="600" dirty="0">
                <a:solidFill>
                  <a:srgbClr val="262260"/>
                </a:solidFill>
                <a:latin typeface="Arial" pitchFamily="34"/>
                <a:cs typeface="Arial" pitchFamily="34"/>
              </a:rPr>
              <a:t>, metastatic urothelial cancer; NR, not reached; ORR, objective response rate; OS, overall survival; PFS, progression-free survival; RECIST, Response Evaluation Criteria in Solid Tumors; SG, sacituzumab govitecan.</a:t>
            </a:r>
          </a:p>
          <a:p>
            <a:pPr marL="0" indent="0">
              <a:spcBef>
                <a:spcPts val="0"/>
              </a:spcBef>
              <a:buNone/>
            </a:pPr>
            <a:r>
              <a:rPr lang="en-US" sz="600" dirty="0">
                <a:solidFill>
                  <a:srgbClr val="262260"/>
                </a:solidFill>
                <a:latin typeface="Arial" pitchFamily="34"/>
                <a:cs typeface="Arial" pitchFamily="34"/>
              </a:rPr>
              <a:t>1. </a:t>
            </a:r>
            <a:r>
              <a:rPr lang="da-DK" sz="600" dirty="0">
                <a:latin typeface="Arial" pitchFamily="34"/>
                <a:ea typeface="ＭＳ Ｐゴシック"/>
                <a:cs typeface="Arial" pitchFamily="34"/>
              </a:rPr>
              <a:t>TRODELVY</a:t>
            </a:r>
            <a:r>
              <a:rPr lang="da-DK" sz="600" baseline="30000" dirty="0">
                <a:latin typeface="Arial" pitchFamily="34"/>
                <a:ea typeface="ＭＳ Ｐゴシック"/>
                <a:cs typeface="Arial" pitchFamily="34"/>
              </a:rPr>
              <a:t>TM</a:t>
            </a:r>
            <a:r>
              <a:rPr lang="da-DK" sz="600" dirty="0">
                <a:latin typeface="Arial" pitchFamily="34"/>
                <a:ea typeface="ＭＳ Ｐゴシック"/>
                <a:cs typeface="Arial" pitchFamily="34"/>
              </a:rPr>
              <a:t> (sacituzumab govitecan-hziy). Prescribing Information. Immunomedics, Inc.; April 2021; </a:t>
            </a:r>
            <a:r>
              <a:rPr lang="en-US" sz="600" dirty="0">
                <a:solidFill>
                  <a:srgbClr val="262260"/>
                </a:solidFill>
                <a:latin typeface="Arial" pitchFamily="34"/>
                <a:cs typeface="Arial" pitchFamily="34"/>
              </a:rPr>
              <a:t>EudraCT Number: 2018-001167-23; ClinicalTrials.gov Number: NCT03547973. IMMU-132-06 study.</a:t>
            </a:r>
          </a:p>
        </p:txBody>
      </p:sp>
      <p:sp>
        <p:nvSpPr>
          <p:cNvPr id="4" name="Slide Number Placeholder 4">
            <a:extLst>
              <a:ext uri="{FF2B5EF4-FFF2-40B4-BE49-F238E27FC236}">
                <a16:creationId xmlns:a16="http://schemas.microsoft.com/office/drawing/2014/main" id="{388EA6DC-8B3A-490F-927B-D509C180DA55}"/>
              </a:ext>
            </a:extLst>
          </p:cNvPr>
          <p:cNvSpPr txBox="1">
            <a:spLocks noGrp="1"/>
          </p:cNvSpPr>
          <p:nvPr>
            <p:ph type="sldNum" sz="quarter" idx="8"/>
          </p:nvPr>
        </p:nvSpPr>
        <p:spPr/>
        <p:txBody>
          <a:bodyPr/>
          <a:lstStyle/>
          <a:p>
            <a:pPr algn="r" defTabSz="685800">
              <a:buClrTx/>
              <a:defRPr/>
            </a:pPr>
            <a:fld id="{F77ACBA4-1F9F-4DF7-A084-4D9D3585176E}" type="slidenum">
              <a:rPr lang="en-US" sz="788" kern="1200">
                <a:solidFill>
                  <a:srgbClr val="8D8C9E"/>
                </a:solidFill>
                <a:latin typeface="Calibri"/>
                <a:ea typeface="+mn-ea"/>
                <a:cs typeface="+mn-cs"/>
              </a:rPr>
              <a:pPr algn="r" defTabSz="685800">
                <a:buClrTx/>
                <a:defRPr/>
              </a:pPr>
              <a:t>83</a:t>
            </a:fld>
            <a:endParaRPr lang="en-US" sz="788" kern="1200">
              <a:solidFill>
                <a:srgbClr val="8D8C9E"/>
              </a:solidFill>
              <a:latin typeface="Calibri"/>
              <a:ea typeface="+mn-ea"/>
              <a:cs typeface="+mn-cs"/>
            </a:endParaRPr>
          </a:p>
        </p:txBody>
      </p:sp>
      <p:sp>
        <p:nvSpPr>
          <p:cNvPr id="5" name="Rectangle 84">
            <a:extLst>
              <a:ext uri="{FF2B5EF4-FFF2-40B4-BE49-F238E27FC236}">
                <a16:creationId xmlns:a16="http://schemas.microsoft.com/office/drawing/2014/main" id="{A589F0E7-9E00-44F4-BFEB-2DD7BCF14B64}"/>
              </a:ext>
            </a:extLst>
          </p:cNvPr>
          <p:cNvSpPr/>
          <p:nvPr/>
        </p:nvSpPr>
        <p:spPr>
          <a:xfrm>
            <a:off x="6407565" y="943891"/>
            <a:ext cx="2391250" cy="1523494"/>
          </a:xfrm>
          <a:prstGeom prst="rect">
            <a:avLst/>
          </a:prstGeom>
          <a:noFill/>
          <a:ln w="31747" cap="flat">
            <a:solidFill>
              <a:srgbClr val="262260"/>
            </a:solidFill>
            <a:prstDash val="solid"/>
            <a:miter/>
          </a:ln>
        </p:spPr>
        <p:txBody>
          <a:bodyPr vert="horz" wrap="square" lIns="68580" tIns="34290" rIns="68580" bIns="34290" anchor="t" anchorCtr="0" compatLnSpc="1">
            <a:spAutoFit/>
          </a:bodyPr>
          <a:lstStyle/>
          <a:p>
            <a:pPr defTabSz="685800">
              <a:buClrTx/>
              <a:defRPr sz="1800" b="0" i="0" u="none" strike="noStrike" kern="0" cap="none" spc="0" baseline="0">
                <a:solidFill>
                  <a:srgbClr val="000000"/>
                </a:solidFill>
                <a:uFillTx/>
              </a:defRPr>
            </a:pPr>
            <a:r>
              <a:rPr lang="en-US" sz="1350" b="1" u="sng" kern="1200" dirty="0">
                <a:solidFill>
                  <a:srgbClr val="54565B"/>
                </a:solidFill>
                <a:ea typeface="+mn-ea"/>
                <a:cs typeface="+mn-cs"/>
              </a:rPr>
              <a:t>Primary Endpoint</a:t>
            </a:r>
            <a:r>
              <a:rPr lang="en-US" sz="1350" b="1" kern="1200" dirty="0">
                <a:solidFill>
                  <a:srgbClr val="54565B"/>
                </a:solidFill>
                <a:ea typeface="+mn-ea"/>
                <a:cs typeface="+mn-cs"/>
              </a:rPr>
              <a:t>: </a:t>
            </a:r>
            <a:endParaRPr lang="en-US" sz="1350" b="1" dirty="0">
              <a:solidFill>
                <a:srgbClr val="54565B"/>
              </a:solidFill>
              <a:ea typeface="+mn-ea"/>
              <a:cs typeface="+mn-cs"/>
            </a:endParaRPr>
          </a:p>
          <a:p>
            <a:pPr defTabSz="685800">
              <a:buClrTx/>
              <a:defRPr sz="1800" b="0" i="0" u="none" strike="noStrike" kern="0" cap="none" spc="0" baseline="0">
                <a:solidFill>
                  <a:srgbClr val="000000"/>
                </a:solidFill>
                <a:uFillTx/>
              </a:defRPr>
            </a:pPr>
            <a:r>
              <a:rPr lang="en-US" sz="1350" b="1" dirty="0">
                <a:solidFill>
                  <a:srgbClr val="54565B"/>
                </a:solidFill>
                <a:ea typeface="+mn-ea"/>
                <a:cs typeface="+mn-cs"/>
              </a:rPr>
              <a:t>Objective response rate per RECIST 1.1 criteria</a:t>
            </a:r>
            <a:endParaRPr lang="en-US" sz="1350" b="1" kern="1200" dirty="0">
              <a:solidFill>
                <a:srgbClr val="54565B"/>
              </a:solidFill>
              <a:ea typeface="+mn-ea"/>
              <a:cs typeface="+mn-cs"/>
            </a:endParaRPr>
          </a:p>
          <a:p>
            <a:pPr defTabSz="685800">
              <a:buClrTx/>
              <a:defRPr sz="1800" b="0" i="0" u="none" strike="noStrike" kern="0" cap="none" spc="0" baseline="0">
                <a:solidFill>
                  <a:srgbClr val="000000"/>
                </a:solidFill>
                <a:uFillTx/>
              </a:defRPr>
            </a:pPr>
            <a:endParaRPr lang="en-US" sz="1350" b="1" kern="1200" dirty="0">
              <a:solidFill>
                <a:srgbClr val="54565B"/>
              </a:solidFill>
              <a:ea typeface="+mn-ea"/>
              <a:cs typeface="+mn-cs"/>
            </a:endParaRPr>
          </a:p>
          <a:p>
            <a:pPr defTabSz="685800">
              <a:buClrTx/>
              <a:defRPr sz="1800" b="0" i="0" u="none" strike="noStrike" kern="0" cap="none" spc="0" baseline="0">
                <a:solidFill>
                  <a:srgbClr val="000000"/>
                </a:solidFill>
                <a:uFillTx/>
              </a:defRPr>
            </a:pPr>
            <a:r>
              <a:rPr lang="en-US" sz="1350" b="1" u="sng" kern="1200" dirty="0">
                <a:solidFill>
                  <a:srgbClr val="54565B"/>
                </a:solidFill>
                <a:ea typeface="+mn-ea"/>
                <a:cs typeface="+mn-cs"/>
              </a:rPr>
              <a:t>Key Secondary Endpoints</a:t>
            </a:r>
            <a:r>
              <a:rPr lang="en-US" sz="1350" b="1" kern="1200" dirty="0">
                <a:solidFill>
                  <a:srgbClr val="54565B"/>
                </a:solidFill>
                <a:ea typeface="+mn-ea"/>
                <a:cs typeface="+mn-cs"/>
              </a:rPr>
              <a:t>: Safety/tolerability, DOR, PFS, OS</a:t>
            </a:r>
          </a:p>
        </p:txBody>
      </p:sp>
      <p:sp>
        <p:nvSpPr>
          <p:cNvPr id="6" name="Rectangle 85">
            <a:extLst>
              <a:ext uri="{FF2B5EF4-FFF2-40B4-BE49-F238E27FC236}">
                <a16:creationId xmlns:a16="http://schemas.microsoft.com/office/drawing/2014/main" id="{EDE917CE-B52E-4124-A656-43F7C8B66C73}"/>
              </a:ext>
            </a:extLst>
          </p:cNvPr>
          <p:cNvSpPr/>
          <p:nvPr/>
        </p:nvSpPr>
        <p:spPr>
          <a:xfrm>
            <a:off x="286305" y="3781607"/>
            <a:ext cx="8695875" cy="346249"/>
          </a:xfrm>
          <a:prstGeom prst="rect">
            <a:avLst/>
          </a:prstGeom>
          <a:noFill/>
          <a:ln cap="flat">
            <a:noFill/>
            <a:prstDash val="solid"/>
          </a:ln>
        </p:spPr>
        <p:txBody>
          <a:bodyPr vert="horz" wrap="square" lIns="68580" tIns="34290" rIns="68580" bIns="34290" anchor="t" anchorCtr="0" compatLnSpc="1">
            <a:spAutoFit/>
          </a:bodyPr>
          <a:lstStyle/>
          <a:p>
            <a:pPr defTabSz="685800">
              <a:buClrTx/>
              <a:defRPr sz="1800" b="0" i="0" u="none" strike="noStrike" kern="0" cap="none" spc="0" baseline="0">
                <a:solidFill>
                  <a:srgbClr val="000000"/>
                </a:solidFill>
                <a:uFillTx/>
              </a:defRPr>
            </a:pPr>
            <a:r>
              <a:rPr lang="en-US" sz="900" b="1" kern="1200" dirty="0">
                <a:solidFill>
                  <a:srgbClr val="262260"/>
                </a:solidFill>
                <a:ea typeface="+mn-ea"/>
                <a:cs typeface="Times New Roman" pitchFamily="18"/>
              </a:rPr>
              <a:t>Key Inclusion Criteria</a:t>
            </a:r>
            <a:r>
              <a:rPr lang="en-US" sz="900" kern="1200" dirty="0">
                <a:solidFill>
                  <a:srgbClr val="262260"/>
                </a:solidFill>
                <a:ea typeface="+mn-ea"/>
                <a:cs typeface="Times New Roman" pitchFamily="18"/>
              </a:rPr>
              <a:t>: Age ≥18 years, ECOG of 0/1, creatinine clearance (</a:t>
            </a:r>
            <a:r>
              <a:rPr lang="en-US" sz="900" kern="1200" dirty="0" err="1">
                <a:solidFill>
                  <a:srgbClr val="262260"/>
                </a:solidFill>
                <a:ea typeface="+mn-ea"/>
                <a:cs typeface="Times New Roman" pitchFamily="18"/>
              </a:rPr>
              <a:t>CrCl</a:t>
            </a:r>
            <a:r>
              <a:rPr lang="en-US" sz="900" kern="1200" dirty="0">
                <a:solidFill>
                  <a:srgbClr val="262260"/>
                </a:solidFill>
                <a:ea typeface="+mn-ea"/>
                <a:cs typeface="Times New Roman" pitchFamily="18"/>
              </a:rPr>
              <a:t>) ≥30 mL/</a:t>
            </a:r>
            <a:r>
              <a:rPr lang="en-US" sz="900" kern="1200" dirty="0" err="1">
                <a:solidFill>
                  <a:srgbClr val="262260"/>
                </a:solidFill>
                <a:ea typeface="+mn-ea"/>
                <a:cs typeface="Times New Roman" pitchFamily="18"/>
              </a:rPr>
              <a:t>min,</a:t>
            </a:r>
            <a:r>
              <a:rPr lang="en-US" sz="900" kern="1200" baseline="30000" dirty="0" err="1">
                <a:solidFill>
                  <a:srgbClr val="262260"/>
                </a:solidFill>
                <a:ea typeface="+mn-ea"/>
                <a:cs typeface="Times New Roman" pitchFamily="18"/>
              </a:rPr>
              <a:t>b,c</a:t>
            </a:r>
            <a:r>
              <a:rPr lang="en-US" sz="900" kern="1200" dirty="0">
                <a:solidFill>
                  <a:srgbClr val="262260"/>
                </a:solidFill>
                <a:ea typeface="+mn-ea"/>
                <a:cs typeface="Times New Roman" pitchFamily="18"/>
              </a:rPr>
              <a:t> adequate hepatic function</a:t>
            </a:r>
          </a:p>
          <a:p>
            <a:pPr defTabSz="685800">
              <a:buClrTx/>
              <a:defRPr sz="1800" b="0" i="0" u="none" strike="noStrike" kern="0" cap="none" spc="0" baseline="0">
                <a:solidFill>
                  <a:srgbClr val="000000"/>
                </a:solidFill>
                <a:uFillTx/>
              </a:defRPr>
            </a:pPr>
            <a:r>
              <a:rPr lang="en-US" sz="900" b="1" kern="1200" dirty="0">
                <a:solidFill>
                  <a:srgbClr val="262260"/>
                </a:solidFill>
                <a:ea typeface="+mn-ea"/>
                <a:cs typeface="Times New Roman" pitchFamily="18"/>
              </a:rPr>
              <a:t>Key Exclusion Criteria</a:t>
            </a:r>
            <a:r>
              <a:rPr lang="en-US" sz="900" kern="1200" dirty="0">
                <a:solidFill>
                  <a:srgbClr val="262260"/>
                </a:solidFill>
                <a:ea typeface="+mn-ea"/>
                <a:cs typeface="Times New Roman" pitchFamily="18"/>
              </a:rPr>
              <a:t>: Immunodeficiency, active Hepatitis B or C, active secondary malignancy, or active brain metastases</a:t>
            </a:r>
          </a:p>
        </p:txBody>
      </p:sp>
      <p:sp>
        <p:nvSpPr>
          <p:cNvPr id="7" name="Rectangle 65">
            <a:extLst>
              <a:ext uri="{FF2B5EF4-FFF2-40B4-BE49-F238E27FC236}">
                <a16:creationId xmlns:a16="http://schemas.microsoft.com/office/drawing/2014/main" id="{E1892C4F-9591-4514-97F4-52B56653A66A}"/>
              </a:ext>
            </a:extLst>
          </p:cNvPr>
          <p:cNvSpPr/>
          <p:nvPr/>
        </p:nvSpPr>
        <p:spPr>
          <a:xfrm>
            <a:off x="295180" y="938555"/>
            <a:ext cx="2524135" cy="484748"/>
          </a:xfrm>
          <a:prstGeom prst="rect">
            <a:avLst/>
          </a:prstGeom>
          <a:solidFill>
            <a:srgbClr val="203661"/>
          </a:solidFill>
          <a:ln cap="flat">
            <a:noFill/>
            <a:prstDash val="solid"/>
          </a:ln>
        </p:spPr>
        <p:txBody>
          <a:bodyPr vert="horz" wrap="square" lIns="68580" tIns="34290" rIns="68580" bIns="34290" anchor="t" anchorCtr="1" compatLnSpc="1">
            <a:spAutoFit/>
          </a:bodyPr>
          <a:lstStyle/>
          <a:p>
            <a:pPr algn="ctr" defTabSz="685800">
              <a:buClrTx/>
              <a:defRPr sz="1800" b="0" i="0" u="none" strike="noStrike" kern="0" cap="none" spc="0" baseline="0">
                <a:solidFill>
                  <a:srgbClr val="000000"/>
                </a:solidFill>
                <a:uFillTx/>
              </a:defRPr>
            </a:pPr>
            <a:r>
              <a:rPr lang="en-US" sz="900" b="1" dirty="0">
                <a:solidFill>
                  <a:srgbClr val="FFFFFF"/>
                </a:solidFill>
                <a:latin typeface="Arial" pitchFamily="34"/>
                <a:ea typeface="ＭＳ Ｐゴシック"/>
                <a:cs typeface="Arial" pitchFamily="34"/>
              </a:rPr>
              <a:t>Cohort 1* </a:t>
            </a:r>
            <a:r>
              <a:rPr lang="en-US" sz="900" dirty="0">
                <a:solidFill>
                  <a:srgbClr val="FFFFFF"/>
                </a:solidFill>
                <a:latin typeface="Arial" pitchFamily="34"/>
                <a:ea typeface="ＭＳ Ｐゴシック"/>
                <a:cs typeface="Arial" pitchFamily="34"/>
              </a:rPr>
              <a:t>(~100 patients): patients with </a:t>
            </a:r>
            <a:r>
              <a:rPr lang="en-US" sz="900" dirty="0" err="1">
                <a:solidFill>
                  <a:srgbClr val="FFFFFF"/>
                </a:solidFill>
                <a:latin typeface="Arial" pitchFamily="34"/>
                <a:ea typeface="ＭＳ Ｐゴシック"/>
                <a:cs typeface="Arial" pitchFamily="34"/>
              </a:rPr>
              <a:t>mUC</a:t>
            </a:r>
            <a:r>
              <a:rPr lang="en-US" sz="900" dirty="0">
                <a:solidFill>
                  <a:srgbClr val="FFFFFF"/>
                </a:solidFill>
                <a:latin typeface="Arial" pitchFamily="34"/>
                <a:ea typeface="ＭＳ Ｐゴシック"/>
                <a:cs typeface="Arial" pitchFamily="34"/>
              </a:rPr>
              <a:t> who progressed after prior platinum-based and CPI-based therapies </a:t>
            </a:r>
          </a:p>
        </p:txBody>
      </p:sp>
      <p:sp>
        <p:nvSpPr>
          <p:cNvPr id="8" name="Rectangle 66">
            <a:extLst>
              <a:ext uri="{FF2B5EF4-FFF2-40B4-BE49-F238E27FC236}">
                <a16:creationId xmlns:a16="http://schemas.microsoft.com/office/drawing/2014/main" id="{BC04361E-7483-4994-85FB-BE10A837F621}"/>
              </a:ext>
            </a:extLst>
          </p:cNvPr>
          <p:cNvSpPr/>
          <p:nvPr/>
        </p:nvSpPr>
        <p:spPr>
          <a:xfrm>
            <a:off x="295180" y="1490453"/>
            <a:ext cx="2524135" cy="484748"/>
          </a:xfrm>
          <a:prstGeom prst="rect">
            <a:avLst/>
          </a:prstGeom>
          <a:solidFill>
            <a:srgbClr val="203661"/>
          </a:solidFill>
          <a:ln cap="flat">
            <a:noFill/>
            <a:prstDash val="solid"/>
          </a:ln>
        </p:spPr>
        <p:txBody>
          <a:bodyPr vert="horz" wrap="square" lIns="68580" tIns="34290" rIns="68580" bIns="34290" anchor="t" anchorCtr="1" compatLnSpc="1">
            <a:spAutoFit/>
          </a:bodyPr>
          <a:lstStyle/>
          <a:p>
            <a:pPr algn="ctr" defTabSz="685800">
              <a:buClrTx/>
              <a:defRPr sz="1800" b="0" i="0" u="none" strike="noStrike" kern="0" cap="none" spc="0" baseline="0">
                <a:solidFill>
                  <a:srgbClr val="000000"/>
                </a:solidFill>
                <a:uFillTx/>
              </a:defRPr>
            </a:pPr>
            <a:r>
              <a:rPr lang="en-US" sz="900" b="1">
                <a:solidFill>
                  <a:srgbClr val="FFFFFF"/>
                </a:solidFill>
                <a:latin typeface="Arial" pitchFamily="34"/>
                <a:ea typeface="ＭＳ Ｐゴシック"/>
                <a:cs typeface="Arial" pitchFamily="34"/>
              </a:rPr>
              <a:t>Cohort 2 </a:t>
            </a:r>
            <a:r>
              <a:rPr lang="en-US" sz="900">
                <a:solidFill>
                  <a:srgbClr val="FFFFFF"/>
                </a:solidFill>
                <a:latin typeface="Arial" pitchFamily="34"/>
                <a:ea typeface="ＭＳ Ｐゴシック"/>
                <a:cs typeface="Arial" pitchFamily="34"/>
              </a:rPr>
              <a:t>(~40 patients): patients with mUC ineligible for platinum-based therapy and who progressed after prior CPI-based therapies</a:t>
            </a:r>
            <a:endParaRPr lang="en-US" sz="900" baseline="30000">
              <a:solidFill>
                <a:srgbClr val="FFFFFF"/>
              </a:solidFill>
              <a:latin typeface="Arial" pitchFamily="34"/>
              <a:ea typeface="ＭＳ Ｐゴシック"/>
              <a:cs typeface="Arial" pitchFamily="34"/>
            </a:endParaRPr>
          </a:p>
        </p:txBody>
      </p:sp>
      <p:sp>
        <p:nvSpPr>
          <p:cNvPr id="9" name="Rectangle 67">
            <a:extLst>
              <a:ext uri="{FF2B5EF4-FFF2-40B4-BE49-F238E27FC236}">
                <a16:creationId xmlns:a16="http://schemas.microsoft.com/office/drawing/2014/main" id="{152731F4-475B-4548-87FD-7E8D74058D21}"/>
              </a:ext>
            </a:extLst>
          </p:cNvPr>
          <p:cNvSpPr/>
          <p:nvPr/>
        </p:nvSpPr>
        <p:spPr>
          <a:xfrm>
            <a:off x="286306" y="2740597"/>
            <a:ext cx="2570645" cy="346249"/>
          </a:xfrm>
          <a:prstGeom prst="rect">
            <a:avLst/>
          </a:prstGeom>
          <a:solidFill>
            <a:srgbClr val="203661"/>
          </a:solidFill>
          <a:ln cap="flat">
            <a:noFill/>
            <a:prstDash val="solid"/>
          </a:ln>
        </p:spPr>
        <p:txBody>
          <a:bodyPr vert="horz" wrap="square" lIns="68580" tIns="34290" rIns="68580" bIns="34290" anchor="t" anchorCtr="1" compatLnSpc="1">
            <a:spAutoFit/>
          </a:bodyPr>
          <a:lstStyle/>
          <a:p>
            <a:pPr algn="ctr" defTabSz="685800">
              <a:buClrTx/>
              <a:defRPr sz="1800" b="0" i="0" u="none" strike="noStrike" kern="0" cap="none" spc="0" baseline="0">
                <a:solidFill>
                  <a:srgbClr val="000000"/>
                </a:solidFill>
                <a:uFillTx/>
              </a:defRPr>
            </a:pPr>
            <a:r>
              <a:rPr lang="en-US" sz="900" b="1">
                <a:solidFill>
                  <a:srgbClr val="FFFFFF"/>
                </a:solidFill>
                <a:latin typeface="Arial" pitchFamily="34"/>
                <a:ea typeface="ＭＳ Ｐゴシック"/>
                <a:cs typeface="Arial" pitchFamily="34"/>
              </a:rPr>
              <a:t>Cohort 4 </a:t>
            </a:r>
            <a:r>
              <a:rPr lang="en-US" sz="900">
                <a:solidFill>
                  <a:srgbClr val="FFFFFF"/>
                </a:solidFill>
                <a:latin typeface="Arial" pitchFamily="34"/>
                <a:ea typeface="ＭＳ Ｐゴシック"/>
                <a:cs typeface="Arial" pitchFamily="34"/>
              </a:rPr>
              <a:t>(up to 60 patients): mUC platinum-naïve patients</a:t>
            </a:r>
          </a:p>
        </p:txBody>
      </p:sp>
      <p:cxnSp>
        <p:nvCxnSpPr>
          <p:cNvPr id="10" name="Straight Arrow Connector 68">
            <a:extLst>
              <a:ext uri="{FF2B5EF4-FFF2-40B4-BE49-F238E27FC236}">
                <a16:creationId xmlns:a16="http://schemas.microsoft.com/office/drawing/2014/main" id="{108B8D25-EC1D-4DFC-91E4-1F2D5D16BDB9}"/>
              </a:ext>
            </a:extLst>
          </p:cNvPr>
          <p:cNvCxnSpPr/>
          <p:nvPr/>
        </p:nvCxnSpPr>
        <p:spPr>
          <a:xfrm>
            <a:off x="2901556" y="2330146"/>
            <a:ext cx="1371600" cy="0"/>
          </a:xfrm>
          <a:prstGeom prst="straightConnector1">
            <a:avLst/>
          </a:prstGeom>
          <a:noFill/>
          <a:ln w="38103" cap="flat">
            <a:solidFill>
              <a:srgbClr val="009999"/>
            </a:solidFill>
            <a:prstDash val="solid"/>
            <a:miter/>
            <a:tailEnd type="arrow"/>
          </a:ln>
        </p:spPr>
      </p:cxnSp>
      <p:sp>
        <p:nvSpPr>
          <p:cNvPr id="11" name="Rectangle 69">
            <a:extLst>
              <a:ext uri="{FF2B5EF4-FFF2-40B4-BE49-F238E27FC236}">
                <a16:creationId xmlns:a16="http://schemas.microsoft.com/office/drawing/2014/main" id="{92FC1EB6-3A67-4B65-BD45-014794FB7E47}"/>
              </a:ext>
            </a:extLst>
          </p:cNvPr>
          <p:cNvSpPr/>
          <p:nvPr/>
        </p:nvSpPr>
        <p:spPr>
          <a:xfrm>
            <a:off x="2701577" y="2039450"/>
            <a:ext cx="1745080" cy="300082"/>
          </a:xfrm>
          <a:prstGeom prst="rect">
            <a:avLst/>
          </a:prstGeom>
          <a:noFill/>
          <a:ln cap="flat">
            <a:noFill/>
            <a:prstDash val="solid"/>
          </a:ln>
        </p:spPr>
        <p:txBody>
          <a:bodyPr vert="horz" wrap="square" lIns="68580" tIns="34290" rIns="68580" bIns="34290" anchor="t" anchorCtr="1" compatLnSpc="1">
            <a:spAutoFit/>
          </a:bodyPr>
          <a:lstStyle/>
          <a:p>
            <a:pPr algn="ctr" defTabSz="685800">
              <a:buClrTx/>
              <a:defRPr sz="1800" b="0" i="0" u="none" strike="noStrike" kern="0" cap="none" spc="0" baseline="0">
                <a:solidFill>
                  <a:srgbClr val="000000"/>
                </a:solidFill>
                <a:uFillTx/>
              </a:defRPr>
            </a:pPr>
            <a:r>
              <a:rPr lang="en-US" sz="750" kern="1200">
                <a:solidFill>
                  <a:srgbClr val="808080"/>
                </a:solidFill>
                <a:latin typeface="Arial" pitchFamily="34"/>
                <a:ea typeface="ＭＳ Ｐゴシック"/>
                <a:cs typeface="Arial" pitchFamily="34"/>
              </a:rPr>
              <a:t>SG 10 mg/kg</a:t>
            </a:r>
          </a:p>
          <a:p>
            <a:pPr algn="ctr" defTabSz="685800">
              <a:buClrTx/>
              <a:defRPr sz="1800" b="0" i="0" u="none" strike="noStrike" kern="0" cap="none" spc="0" baseline="0">
                <a:solidFill>
                  <a:srgbClr val="000000"/>
                </a:solidFill>
                <a:uFillTx/>
              </a:defRPr>
            </a:pPr>
            <a:r>
              <a:rPr lang="en-US" sz="750" kern="1200">
                <a:solidFill>
                  <a:srgbClr val="808080"/>
                </a:solidFill>
                <a:latin typeface="Arial" pitchFamily="34"/>
                <a:ea typeface="ＭＳ Ｐゴシック"/>
                <a:cs typeface="Arial" pitchFamily="34"/>
              </a:rPr>
              <a:t>Days 1 and 8, every 21 days</a:t>
            </a:r>
          </a:p>
        </p:txBody>
      </p:sp>
      <p:sp>
        <p:nvSpPr>
          <p:cNvPr id="12" name="Rectangle 70">
            <a:extLst>
              <a:ext uri="{FF2B5EF4-FFF2-40B4-BE49-F238E27FC236}">
                <a16:creationId xmlns:a16="http://schemas.microsoft.com/office/drawing/2014/main" id="{030FFB25-98FB-4480-8DF2-C3018DCD11E8}"/>
              </a:ext>
            </a:extLst>
          </p:cNvPr>
          <p:cNvSpPr/>
          <p:nvPr/>
        </p:nvSpPr>
        <p:spPr>
          <a:xfrm>
            <a:off x="2839841" y="2322273"/>
            <a:ext cx="1512532" cy="300082"/>
          </a:xfrm>
          <a:prstGeom prst="rect">
            <a:avLst/>
          </a:prstGeom>
          <a:noFill/>
          <a:ln cap="flat">
            <a:noFill/>
            <a:prstDash val="solid"/>
          </a:ln>
        </p:spPr>
        <p:txBody>
          <a:bodyPr vert="horz" wrap="square" lIns="68580" tIns="34290" rIns="68580" bIns="34290" anchor="t" anchorCtr="1" compatLnSpc="1">
            <a:spAutoFit/>
          </a:bodyPr>
          <a:lstStyle/>
          <a:p>
            <a:pPr algn="ctr" defTabSz="685800">
              <a:buClrTx/>
              <a:defRPr sz="1800" b="0" i="0" u="none" strike="noStrike" kern="0" cap="none" spc="0" baseline="0">
                <a:solidFill>
                  <a:srgbClr val="000000"/>
                </a:solidFill>
                <a:uFillTx/>
              </a:defRPr>
            </a:pPr>
            <a:r>
              <a:rPr lang="en-US" sz="750" kern="1200">
                <a:solidFill>
                  <a:srgbClr val="808080"/>
                </a:solidFill>
                <a:latin typeface="Arial" pitchFamily="34"/>
                <a:ea typeface="ＭＳ Ｐゴシック"/>
                <a:cs typeface="Arial" pitchFamily="34"/>
              </a:rPr>
              <a:t>Pembrolizumab 200 mg </a:t>
            </a:r>
          </a:p>
          <a:p>
            <a:pPr algn="ctr" defTabSz="685800">
              <a:buClrTx/>
              <a:defRPr sz="1800" b="0" i="0" u="none" strike="noStrike" kern="0" cap="none" spc="0" baseline="0">
                <a:solidFill>
                  <a:srgbClr val="000000"/>
                </a:solidFill>
                <a:uFillTx/>
              </a:defRPr>
            </a:pPr>
            <a:r>
              <a:rPr lang="en-US" sz="750" kern="1200">
                <a:solidFill>
                  <a:srgbClr val="808080"/>
                </a:solidFill>
                <a:latin typeface="Arial" pitchFamily="34"/>
                <a:ea typeface="ＭＳ Ｐゴシック"/>
                <a:cs typeface="Arial" pitchFamily="34"/>
              </a:rPr>
              <a:t>day 1 every 21 days </a:t>
            </a:r>
          </a:p>
        </p:txBody>
      </p:sp>
      <p:sp>
        <p:nvSpPr>
          <p:cNvPr id="13" name="Rectangle 71">
            <a:extLst>
              <a:ext uri="{FF2B5EF4-FFF2-40B4-BE49-F238E27FC236}">
                <a16:creationId xmlns:a16="http://schemas.microsoft.com/office/drawing/2014/main" id="{54164395-C26E-4869-BD6D-009CA9123C22}"/>
              </a:ext>
            </a:extLst>
          </p:cNvPr>
          <p:cNvSpPr/>
          <p:nvPr/>
        </p:nvSpPr>
        <p:spPr>
          <a:xfrm>
            <a:off x="296086" y="2060585"/>
            <a:ext cx="2543762" cy="553998"/>
          </a:xfrm>
          <a:prstGeom prst="rect">
            <a:avLst/>
          </a:prstGeom>
          <a:solidFill>
            <a:srgbClr val="56B3AE"/>
          </a:solidFill>
          <a:ln cap="flat">
            <a:noFill/>
            <a:prstDash val="solid"/>
          </a:ln>
        </p:spPr>
        <p:txBody>
          <a:bodyPr vert="horz" wrap="square" lIns="68580" tIns="34290" rIns="68580" bIns="34290" anchor="t" anchorCtr="1" compatLnSpc="1">
            <a:spAutoFit/>
          </a:bodyPr>
          <a:lstStyle/>
          <a:p>
            <a:pPr algn="ctr" defTabSz="685800">
              <a:buClrTx/>
              <a:defRPr sz="1800" b="0" i="0" u="none" strike="noStrike" kern="0" cap="none" spc="0" baseline="0">
                <a:solidFill>
                  <a:srgbClr val="000000"/>
                </a:solidFill>
                <a:uFillTx/>
              </a:defRPr>
            </a:pPr>
            <a:r>
              <a:rPr lang="en-US" sz="1050" b="1">
                <a:solidFill>
                  <a:srgbClr val="FFFFFF"/>
                </a:solidFill>
                <a:latin typeface="Arial" pitchFamily="34"/>
                <a:ea typeface="ＭＳ Ｐゴシック"/>
                <a:cs typeface="Arial" pitchFamily="34"/>
              </a:rPr>
              <a:t>Cohort 3</a:t>
            </a:r>
            <a:r>
              <a:rPr lang="en-US" sz="1050" b="1" baseline="30000">
                <a:solidFill>
                  <a:srgbClr val="FFFFFF"/>
                </a:solidFill>
                <a:ea typeface="+mn-ea"/>
                <a:cs typeface="Times New Roman" pitchFamily="18"/>
              </a:rPr>
              <a:t>a</a:t>
            </a:r>
            <a:r>
              <a:rPr lang="en-US" sz="1050" b="1">
                <a:solidFill>
                  <a:srgbClr val="FFFFFF"/>
                </a:solidFill>
                <a:latin typeface="Arial" pitchFamily="34"/>
                <a:ea typeface="ＭＳ Ｐゴシック"/>
                <a:cs typeface="Arial" pitchFamily="34"/>
              </a:rPr>
              <a:t> (up to 61 patients): mUC CPI naïve patients who progressed after prior platinum-based therapies</a:t>
            </a:r>
            <a:endParaRPr lang="en-US" sz="1050" b="1" baseline="30000">
              <a:solidFill>
                <a:srgbClr val="FFFFFF"/>
              </a:solidFill>
              <a:latin typeface="Arial" pitchFamily="34"/>
              <a:ea typeface="ＭＳ Ｐゴシック"/>
              <a:cs typeface="Arial" pitchFamily="34"/>
            </a:endParaRPr>
          </a:p>
        </p:txBody>
      </p:sp>
      <p:sp>
        <p:nvSpPr>
          <p:cNvPr id="14" name="Rectangle 72">
            <a:extLst>
              <a:ext uri="{FF2B5EF4-FFF2-40B4-BE49-F238E27FC236}">
                <a16:creationId xmlns:a16="http://schemas.microsoft.com/office/drawing/2014/main" id="{D5AD94E8-0C7C-4ACA-BBD7-60D7871D569B}"/>
              </a:ext>
            </a:extLst>
          </p:cNvPr>
          <p:cNvSpPr/>
          <p:nvPr/>
        </p:nvSpPr>
        <p:spPr>
          <a:xfrm>
            <a:off x="2891365" y="1406497"/>
            <a:ext cx="1367657" cy="300082"/>
          </a:xfrm>
          <a:prstGeom prst="rect">
            <a:avLst/>
          </a:prstGeom>
          <a:noFill/>
          <a:ln cap="flat">
            <a:noFill/>
            <a:prstDash val="solid"/>
          </a:ln>
        </p:spPr>
        <p:txBody>
          <a:bodyPr vert="horz" wrap="square" lIns="68580" tIns="34290" rIns="68580" bIns="34290" anchor="t" anchorCtr="1" compatLnSpc="1">
            <a:spAutoFit/>
          </a:bodyPr>
          <a:lstStyle/>
          <a:p>
            <a:pPr algn="ctr" defTabSz="685800">
              <a:buClrTx/>
              <a:defRPr sz="1800" b="0" i="0" u="none" strike="noStrike" kern="0" cap="none" spc="0" baseline="0">
                <a:solidFill>
                  <a:srgbClr val="000000"/>
                </a:solidFill>
                <a:uFillTx/>
              </a:defRPr>
            </a:pPr>
            <a:r>
              <a:rPr lang="en-US" sz="750" kern="1200">
                <a:solidFill>
                  <a:srgbClr val="808080"/>
                </a:solidFill>
                <a:latin typeface="Arial" pitchFamily="34"/>
                <a:ea typeface="ＭＳ Ｐゴシック"/>
                <a:cs typeface="Arial" pitchFamily="34"/>
              </a:rPr>
              <a:t>SG 10 mg/kg</a:t>
            </a:r>
          </a:p>
          <a:p>
            <a:pPr algn="ctr" defTabSz="685800">
              <a:buClrTx/>
              <a:defRPr sz="1800" b="0" i="0" u="none" strike="noStrike" kern="0" cap="none" spc="0" baseline="0">
                <a:solidFill>
                  <a:srgbClr val="000000"/>
                </a:solidFill>
                <a:uFillTx/>
              </a:defRPr>
            </a:pPr>
            <a:r>
              <a:rPr lang="en-US" sz="750" kern="1200">
                <a:solidFill>
                  <a:srgbClr val="808080"/>
                </a:solidFill>
                <a:latin typeface="Arial" pitchFamily="34"/>
                <a:ea typeface="ＭＳ Ｐゴシック"/>
                <a:cs typeface="Arial" pitchFamily="34"/>
              </a:rPr>
              <a:t>Days 1 and 8, every 21 days</a:t>
            </a:r>
          </a:p>
        </p:txBody>
      </p:sp>
      <p:sp>
        <p:nvSpPr>
          <p:cNvPr id="15" name="Rectangle 73">
            <a:extLst>
              <a:ext uri="{FF2B5EF4-FFF2-40B4-BE49-F238E27FC236}">
                <a16:creationId xmlns:a16="http://schemas.microsoft.com/office/drawing/2014/main" id="{5A92DCFA-8F13-4FC4-99F2-6CC3F98F6E93}"/>
              </a:ext>
            </a:extLst>
          </p:cNvPr>
          <p:cNvSpPr/>
          <p:nvPr/>
        </p:nvSpPr>
        <p:spPr>
          <a:xfrm>
            <a:off x="2845505" y="2634875"/>
            <a:ext cx="1605437" cy="300082"/>
          </a:xfrm>
          <a:prstGeom prst="rect">
            <a:avLst/>
          </a:prstGeom>
          <a:noFill/>
          <a:ln cap="flat">
            <a:noFill/>
            <a:prstDash val="solid"/>
          </a:ln>
        </p:spPr>
        <p:txBody>
          <a:bodyPr vert="horz" wrap="square" lIns="68580" tIns="34290" rIns="68580" bIns="34290" anchor="t" anchorCtr="1" compatLnSpc="1">
            <a:spAutoFit/>
          </a:bodyPr>
          <a:lstStyle/>
          <a:p>
            <a:pPr algn="ctr" defTabSz="685800">
              <a:buClrTx/>
              <a:defRPr sz="1800" b="0" i="0" u="none" strike="noStrike" kern="0" cap="none" spc="0" baseline="0">
                <a:solidFill>
                  <a:srgbClr val="000000"/>
                </a:solidFill>
                <a:uFillTx/>
              </a:defRPr>
            </a:pPr>
            <a:r>
              <a:rPr lang="en-US" sz="750" kern="1200">
                <a:solidFill>
                  <a:srgbClr val="606860"/>
                </a:solidFill>
                <a:latin typeface="Arial" pitchFamily="34"/>
                <a:ea typeface="ＭＳ Ｐゴシック"/>
                <a:cs typeface="Arial" pitchFamily="34"/>
              </a:rPr>
              <a:t>SG</a:t>
            </a:r>
          </a:p>
          <a:p>
            <a:pPr algn="ctr" defTabSz="685800">
              <a:buClrTx/>
              <a:defRPr sz="1800" b="0" i="0" u="none" strike="noStrike" kern="0" cap="none" spc="0" baseline="0">
                <a:solidFill>
                  <a:srgbClr val="000000"/>
                </a:solidFill>
                <a:uFillTx/>
              </a:defRPr>
            </a:pPr>
            <a:r>
              <a:rPr lang="en-US" sz="750" kern="1200">
                <a:solidFill>
                  <a:srgbClr val="606860"/>
                </a:solidFill>
                <a:latin typeface="Arial" pitchFamily="34"/>
                <a:ea typeface="ＭＳ Ｐゴシック"/>
                <a:cs typeface="Arial" pitchFamily="34"/>
              </a:rPr>
              <a:t>Days 1 and 8, every 21 days</a:t>
            </a:r>
          </a:p>
        </p:txBody>
      </p:sp>
      <p:sp>
        <p:nvSpPr>
          <p:cNvPr id="16" name="Rectangle 74">
            <a:extLst>
              <a:ext uri="{FF2B5EF4-FFF2-40B4-BE49-F238E27FC236}">
                <a16:creationId xmlns:a16="http://schemas.microsoft.com/office/drawing/2014/main" id="{2E2EF8D3-A5F8-4019-B536-7163CD21D82B}"/>
              </a:ext>
            </a:extLst>
          </p:cNvPr>
          <p:cNvSpPr/>
          <p:nvPr/>
        </p:nvSpPr>
        <p:spPr>
          <a:xfrm>
            <a:off x="2845505" y="2973770"/>
            <a:ext cx="1605437" cy="184666"/>
          </a:xfrm>
          <a:prstGeom prst="rect">
            <a:avLst/>
          </a:prstGeom>
          <a:noFill/>
          <a:ln cap="flat">
            <a:noFill/>
            <a:prstDash val="solid"/>
          </a:ln>
        </p:spPr>
        <p:txBody>
          <a:bodyPr vert="horz" wrap="square" lIns="68580" tIns="34290" rIns="68580" bIns="34290" anchor="t" anchorCtr="1" compatLnSpc="1">
            <a:spAutoFit/>
          </a:bodyPr>
          <a:lstStyle/>
          <a:p>
            <a:pPr algn="ctr" defTabSz="685800">
              <a:buClrTx/>
              <a:defRPr sz="1800" b="0" i="0" u="none" strike="noStrike" kern="0" cap="none" spc="0" baseline="0">
                <a:solidFill>
                  <a:srgbClr val="000000"/>
                </a:solidFill>
                <a:uFillTx/>
              </a:defRPr>
            </a:pPr>
            <a:r>
              <a:rPr lang="en-US" sz="750" kern="1200">
                <a:solidFill>
                  <a:srgbClr val="606860"/>
                </a:solidFill>
                <a:latin typeface="Arial" pitchFamily="34"/>
                <a:ea typeface="ＭＳ Ｐゴシック"/>
                <a:cs typeface="Arial" pitchFamily="34"/>
              </a:rPr>
              <a:t>Cisplatin</a:t>
            </a:r>
            <a:r>
              <a:rPr lang="en-US" sz="750" kern="1200" baseline="30000">
                <a:solidFill>
                  <a:srgbClr val="606860"/>
                </a:solidFill>
                <a:latin typeface="Arial" pitchFamily="34"/>
                <a:ea typeface="ＭＳ Ｐゴシック"/>
                <a:cs typeface="Arial" pitchFamily="34"/>
              </a:rPr>
              <a:t>b</a:t>
            </a:r>
          </a:p>
        </p:txBody>
      </p:sp>
      <p:sp>
        <p:nvSpPr>
          <p:cNvPr id="17" name="Rectangle 75">
            <a:extLst>
              <a:ext uri="{FF2B5EF4-FFF2-40B4-BE49-F238E27FC236}">
                <a16:creationId xmlns:a16="http://schemas.microsoft.com/office/drawing/2014/main" id="{7E39C738-10FE-4A4B-86C2-4CD9B9D522F8}"/>
              </a:ext>
            </a:extLst>
          </p:cNvPr>
          <p:cNvSpPr/>
          <p:nvPr/>
        </p:nvSpPr>
        <p:spPr>
          <a:xfrm>
            <a:off x="4446657" y="938556"/>
            <a:ext cx="1787407" cy="1682507"/>
          </a:xfrm>
          <a:prstGeom prst="rect">
            <a:avLst/>
          </a:prstGeom>
          <a:solidFill>
            <a:srgbClr val="B9BBBF"/>
          </a:solidFill>
          <a:ln w="12701" cap="flat">
            <a:solidFill>
              <a:srgbClr val="A6A6A6"/>
            </a:solidFill>
            <a:prstDash val="solid"/>
            <a:miter/>
          </a:ln>
        </p:spPr>
        <p:txBody>
          <a:bodyPr vert="horz" wrap="square" lIns="68580" tIns="34290" rIns="68580" bIns="34290" anchor="ctr" anchorCtr="1" compatLnSpc="1">
            <a:noAutofit/>
          </a:bodyPr>
          <a:lstStyle/>
          <a:p>
            <a:pPr algn="ctr" defTabSz="685800">
              <a:buClrTx/>
              <a:defRPr sz="1800" b="0" i="0" u="none" strike="noStrike" kern="0" cap="none" spc="0" baseline="0">
                <a:solidFill>
                  <a:srgbClr val="000000"/>
                </a:solidFill>
                <a:uFillTx/>
              </a:defRPr>
            </a:pPr>
            <a:r>
              <a:rPr lang="en-US" sz="1200" b="1">
                <a:solidFill>
                  <a:srgbClr val="FFFFFF"/>
                </a:solidFill>
                <a:latin typeface="Arial" pitchFamily="34"/>
                <a:ea typeface="ＭＳ Ｐゴシック"/>
                <a:cs typeface="Arial" pitchFamily="34"/>
              </a:rPr>
              <a:t>Continue treatment in the absence of unacceptable toxicity or disease progression</a:t>
            </a:r>
          </a:p>
        </p:txBody>
      </p:sp>
      <p:sp>
        <p:nvSpPr>
          <p:cNvPr id="18" name="Rectangle 76">
            <a:extLst>
              <a:ext uri="{FF2B5EF4-FFF2-40B4-BE49-F238E27FC236}">
                <a16:creationId xmlns:a16="http://schemas.microsoft.com/office/drawing/2014/main" id="{F1FAF759-D115-4B98-A4AD-2BF9F4EF9FBB}"/>
              </a:ext>
            </a:extLst>
          </p:cNvPr>
          <p:cNvSpPr/>
          <p:nvPr/>
        </p:nvSpPr>
        <p:spPr>
          <a:xfrm>
            <a:off x="4451388" y="2764840"/>
            <a:ext cx="1807090" cy="964118"/>
          </a:xfrm>
          <a:prstGeom prst="rect">
            <a:avLst/>
          </a:prstGeom>
          <a:solidFill>
            <a:srgbClr val="96999F"/>
          </a:solidFill>
          <a:ln cap="flat">
            <a:noFill/>
            <a:prstDash val="solid"/>
          </a:ln>
        </p:spPr>
        <p:txBody>
          <a:bodyPr vert="horz" wrap="square" lIns="68580" tIns="34290" rIns="68580" bIns="34290" anchor="ctr" anchorCtr="1" compatLnSpc="1">
            <a:noAutofit/>
          </a:bodyPr>
          <a:lstStyle/>
          <a:p>
            <a:pPr algn="ctr" defTabSz="685800">
              <a:buClrTx/>
              <a:defRPr sz="1800" b="0" i="0" u="none" strike="noStrike" kern="0" cap="none" spc="0" baseline="0">
                <a:solidFill>
                  <a:srgbClr val="000000"/>
                </a:solidFill>
                <a:uFillTx/>
              </a:defRPr>
            </a:pPr>
            <a:r>
              <a:rPr lang="en-US" sz="900" b="1">
                <a:solidFill>
                  <a:srgbClr val="FFFFFF"/>
                </a:solidFill>
                <a:latin typeface="Arial" pitchFamily="34"/>
                <a:ea typeface="ＭＳ Ｐゴシック"/>
                <a:cs typeface="Arial" pitchFamily="34"/>
              </a:rPr>
              <a:t>Continue until a maximum of 6 cycles has been completed,</a:t>
            </a:r>
            <a:r>
              <a:rPr lang="en-US" sz="900" b="1" baseline="30000">
                <a:solidFill>
                  <a:srgbClr val="FFFFFF"/>
                </a:solidFill>
                <a:latin typeface="Arial" pitchFamily="34"/>
                <a:ea typeface="ＭＳ Ｐゴシック"/>
                <a:cs typeface="Arial" pitchFamily="34"/>
              </a:rPr>
              <a:t>d</a:t>
            </a:r>
            <a:r>
              <a:rPr lang="en-US" sz="900" b="1">
                <a:solidFill>
                  <a:srgbClr val="FFFFFF"/>
                </a:solidFill>
                <a:latin typeface="Arial" pitchFamily="34"/>
                <a:ea typeface="ＭＳ Ｐゴシック"/>
                <a:cs typeface="Arial" pitchFamily="34"/>
              </a:rPr>
              <a:t> disease progression, lack of clinical benefit, toxicity, or withdrawal of consent</a:t>
            </a:r>
          </a:p>
        </p:txBody>
      </p:sp>
      <p:sp>
        <p:nvSpPr>
          <p:cNvPr id="19" name="Rectangle 77">
            <a:extLst>
              <a:ext uri="{FF2B5EF4-FFF2-40B4-BE49-F238E27FC236}">
                <a16:creationId xmlns:a16="http://schemas.microsoft.com/office/drawing/2014/main" id="{2F46936D-3096-4290-8B60-F889A6834635}"/>
              </a:ext>
            </a:extLst>
          </p:cNvPr>
          <p:cNvSpPr/>
          <p:nvPr/>
        </p:nvSpPr>
        <p:spPr>
          <a:xfrm>
            <a:off x="295180" y="3252931"/>
            <a:ext cx="2561771" cy="346249"/>
          </a:xfrm>
          <a:prstGeom prst="rect">
            <a:avLst/>
          </a:prstGeom>
          <a:solidFill>
            <a:srgbClr val="203661"/>
          </a:solidFill>
          <a:ln cap="flat">
            <a:noFill/>
            <a:prstDash val="solid"/>
          </a:ln>
        </p:spPr>
        <p:txBody>
          <a:bodyPr vert="horz" wrap="square" lIns="68580" tIns="34290" rIns="68580" bIns="34290" anchor="t" anchorCtr="1" compatLnSpc="1">
            <a:spAutoFit/>
          </a:bodyPr>
          <a:lstStyle/>
          <a:p>
            <a:pPr algn="ctr" defTabSz="685800">
              <a:buClrTx/>
              <a:defRPr sz="1800" b="0" i="0" u="none" strike="noStrike" kern="0" cap="none" spc="0" baseline="0">
                <a:solidFill>
                  <a:srgbClr val="000000"/>
                </a:solidFill>
                <a:uFillTx/>
              </a:defRPr>
            </a:pPr>
            <a:r>
              <a:rPr lang="en-US" sz="900" b="1">
                <a:solidFill>
                  <a:srgbClr val="FFFFFF"/>
                </a:solidFill>
                <a:latin typeface="Arial" pitchFamily="34"/>
                <a:ea typeface="ＭＳ Ｐゴシック"/>
                <a:cs typeface="Arial" pitchFamily="34"/>
              </a:rPr>
              <a:t>Cohort 5 </a:t>
            </a:r>
            <a:r>
              <a:rPr lang="en-US" sz="900">
                <a:solidFill>
                  <a:srgbClr val="FFFFFF"/>
                </a:solidFill>
                <a:latin typeface="Arial" pitchFamily="34"/>
                <a:ea typeface="ＭＳ Ｐゴシック"/>
                <a:cs typeface="Arial" pitchFamily="34"/>
              </a:rPr>
              <a:t>(up to 60 patients): mUC platinum-naïve patients</a:t>
            </a:r>
            <a:endParaRPr lang="en-US" sz="900" baseline="30000">
              <a:solidFill>
                <a:srgbClr val="FFFFFF"/>
              </a:solidFill>
              <a:latin typeface="Arial" pitchFamily="34"/>
              <a:ea typeface="ＭＳ Ｐゴシック"/>
              <a:cs typeface="Arial" pitchFamily="34"/>
            </a:endParaRPr>
          </a:p>
        </p:txBody>
      </p:sp>
      <p:sp>
        <p:nvSpPr>
          <p:cNvPr id="20" name="Rectangle 78">
            <a:extLst>
              <a:ext uri="{FF2B5EF4-FFF2-40B4-BE49-F238E27FC236}">
                <a16:creationId xmlns:a16="http://schemas.microsoft.com/office/drawing/2014/main" id="{64223FCA-0A32-48ED-9E12-89817FCADADB}"/>
              </a:ext>
            </a:extLst>
          </p:cNvPr>
          <p:cNvSpPr/>
          <p:nvPr/>
        </p:nvSpPr>
        <p:spPr>
          <a:xfrm>
            <a:off x="2890288" y="866807"/>
            <a:ext cx="1367657" cy="300082"/>
          </a:xfrm>
          <a:prstGeom prst="rect">
            <a:avLst/>
          </a:prstGeom>
          <a:noFill/>
          <a:ln cap="flat">
            <a:noFill/>
            <a:prstDash val="solid"/>
          </a:ln>
        </p:spPr>
        <p:txBody>
          <a:bodyPr vert="horz" wrap="square" lIns="68580" tIns="34290" rIns="68580" bIns="34290" anchor="t" anchorCtr="1" compatLnSpc="1">
            <a:spAutoFit/>
          </a:bodyPr>
          <a:lstStyle/>
          <a:p>
            <a:pPr algn="ctr" defTabSz="685800">
              <a:buClrTx/>
              <a:defRPr sz="1800" b="0" i="0" u="none" strike="noStrike" kern="0" cap="none" spc="0" baseline="0">
                <a:solidFill>
                  <a:srgbClr val="000000"/>
                </a:solidFill>
                <a:uFillTx/>
              </a:defRPr>
            </a:pPr>
            <a:r>
              <a:rPr lang="en-US" sz="750" kern="1200">
                <a:solidFill>
                  <a:srgbClr val="808080"/>
                </a:solidFill>
                <a:latin typeface="Arial" pitchFamily="34"/>
                <a:ea typeface="ＭＳ Ｐゴシック"/>
                <a:cs typeface="Arial" pitchFamily="34"/>
              </a:rPr>
              <a:t>SG 10 mg/kg</a:t>
            </a:r>
          </a:p>
          <a:p>
            <a:pPr algn="ctr" defTabSz="685800">
              <a:buClrTx/>
              <a:defRPr sz="1800" b="0" i="0" u="none" strike="noStrike" kern="0" cap="none" spc="0" baseline="0">
                <a:solidFill>
                  <a:srgbClr val="000000"/>
                </a:solidFill>
                <a:uFillTx/>
              </a:defRPr>
            </a:pPr>
            <a:r>
              <a:rPr lang="en-US" sz="750" kern="1200">
                <a:solidFill>
                  <a:srgbClr val="808080"/>
                </a:solidFill>
                <a:latin typeface="Arial" pitchFamily="34"/>
                <a:ea typeface="ＭＳ Ｐゴシック"/>
                <a:cs typeface="Arial" pitchFamily="34"/>
              </a:rPr>
              <a:t>Days 1 and 8, every 21 days</a:t>
            </a:r>
          </a:p>
        </p:txBody>
      </p:sp>
      <p:cxnSp>
        <p:nvCxnSpPr>
          <p:cNvPr id="21" name="Straight Arrow Connector 79">
            <a:extLst>
              <a:ext uri="{FF2B5EF4-FFF2-40B4-BE49-F238E27FC236}">
                <a16:creationId xmlns:a16="http://schemas.microsoft.com/office/drawing/2014/main" id="{28A88AE8-8C00-482B-A4A8-CF8D4547391B}"/>
              </a:ext>
            </a:extLst>
          </p:cNvPr>
          <p:cNvCxnSpPr/>
          <p:nvPr/>
        </p:nvCxnSpPr>
        <p:spPr>
          <a:xfrm>
            <a:off x="2901556" y="1701604"/>
            <a:ext cx="1371600" cy="0"/>
          </a:xfrm>
          <a:prstGeom prst="straightConnector1">
            <a:avLst/>
          </a:prstGeom>
          <a:noFill/>
          <a:ln w="38103" cap="flat">
            <a:solidFill>
              <a:srgbClr val="009999"/>
            </a:solidFill>
            <a:prstDash val="solid"/>
            <a:miter/>
            <a:tailEnd type="arrow"/>
          </a:ln>
        </p:spPr>
      </p:cxnSp>
      <p:cxnSp>
        <p:nvCxnSpPr>
          <p:cNvPr id="22" name="Straight Arrow Connector 80">
            <a:extLst>
              <a:ext uri="{FF2B5EF4-FFF2-40B4-BE49-F238E27FC236}">
                <a16:creationId xmlns:a16="http://schemas.microsoft.com/office/drawing/2014/main" id="{8337FB7A-E238-4D16-BBF8-77B71C9B08C6}"/>
              </a:ext>
            </a:extLst>
          </p:cNvPr>
          <p:cNvCxnSpPr/>
          <p:nvPr/>
        </p:nvCxnSpPr>
        <p:spPr>
          <a:xfrm>
            <a:off x="2901556" y="1157551"/>
            <a:ext cx="1371600" cy="0"/>
          </a:xfrm>
          <a:prstGeom prst="straightConnector1">
            <a:avLst/>
          </a:prstGeom>
          <a:noFill/>
          <a:ln w="38103" cap="flat">
            <a:solidFill>
              <a:srgbClr val="009999"/>
            </a:solidFill>
            <a:prstDash val="solid"/>
            <a:miter/>
            <a:tailEnd type="arrow"/>
          </a:ln>
        </p:spPr>
      </p:cxnSp>
      <p:cxnSp>
        <p:nvCxnSpPr>
          <p:cNvPr id="23" name="Straight Arrow Connector 81">
            <a:extLst>
              <a:ext uri="{FF2B5EF4-FFF2-40B4-BE49-F238E27FC236}">
                <a16:creationId xmlns:a16="http://schemas.microsoft.com/office/drawing/2014/main" id="{4DF1B656-28F4-4FC5-80AE-4E6304B05C53}"/>
              </a:ext>
            </a:extLst>
          </p:cNvPr>
          <p:cNvCxnSpPr/>
          <p:nvPr/>
        </p:nvCxnSpPr>
        <p:spPr>
          <a:xfrm>
            <a:off x="2951372" y="3446025"/>
            <a:ext cx="1371600" cy="0"/>
          </a:xfrm>
          <a:prstGeom prst="straightConnector1">
            <a:avLst/>
          </a:prstGeom>
          <a:noFill/>
          <a:ln w="38103" cap="flat">
            <a:solidFill>
              <a:srgbClr val="009999"/>
            </a:solidFill>
            <a:prstDash val="solid"/>
            <a:miter/>
            <a:tailEnd type="arrow"/>
          </a:ln>
        </p:spPr>
      </p:cxnSp>
      <p:sp>
        <p:nvSpPr>
          <p:cNvPr id="24" name="Rectangle 82">
            <a:extLst>
              <a:ext uri="{FF2B5EF4-FFF2-40B4-BE49-F238E27FC236}">
                <a16:creationId xmlns:a16="http://schemas.microsoft.com/office/drawing/2014/main" id="{67E0D135-B70E-49E1-80DE-B88B0336AFD6}"/>
              </a:ext>
            </a:extLst>
          </p:cNvPr>
          <p:cNvSpPr/>
          <p:nvPr/>
        </p:nvSpPr>
        <p:spPr>
          <a:xfrm>
            <a:off x="2751393" y="3155328"/>
            <a:ext cx="1745080" cy="300082"/>
          </a:xfrm>
          <a:prstGeom prst="rect">
            <a:avLst/>
          </a:prstGeom>
          <a:noFill/>
          <a:ln cap="flat">
            <a:noFill/>
            <a:prstDash val="solid"/>
          </a:ln>
        </p:spPr>
        <p:txBody>
          <a:bodyPr vert="horz" wrap="square" lIns="68580" tIns="34290" rIns="68580" bIns="34290" anchor="t" anchorCtr="1" compatLnSpc="1">
            <a:spAutoFit/>
          </a:bodyPr>
          <a:lstStyle/>
          <a:p>
            <a:pPr algn="ctr" defTabSz="685800">
              <a:buClrTx/>
              <a:defRPr sz="1800" b="0" i="0" u="none" strike="noStrike" kern="0" cap="none" spc="0" baseline="0">
                <a:solidFill>
                  <a:srgbClr val="000000"/>
                </a:solidFill>
                <a:uFillTx/>
              </a:defRPr>
            </a:pPr>
            <a:r>
              <a:rPr lang="en-US" sz="750" kern="1200">
                <a:solidFill>
                  <a:srgbClr val="808080"/>
                </a:solidFill>
                <a:latin typeface="Arial" pitchFamily="34"/>
                <a:ea typeface="ＭＳ Ｐゴシック"/>
                <a:cs typeface="Arial" pitchFamily="34"/>
              </a:rPr>
              <a:t>SG</a:t>
            </a:r>
          </a:p>
          <a:p>
            <a:pPr algn="ctr" defTabSz="685800">
              <a:buClrTx/>
              <a:defRPr sz="1800" b="0" i="0" u="none" strike="noStrike" kern="0" cap="none" spc="0" baseline="0">
                <a:solidFill>
                  <a:srgbClr val="000000"/>
                </a:solidFill>
                <a:uFillTx/>
              </a:defRPr>
            </a:pPr>
            <a:r>
              <a:rPr lang="en-US" sz="750" kern="1200">
                <a:solidFill>
                  <a:srgbClr val="808080"/>
                </a:solidFill>
                <a:latin typeface="Arial" pitchFamily="34"/>
                <a:ea typeface="ＭＳ Ｐゴシック"/>
                <a:cs typeface="Arial" pitchFamily="34"/>
              </a:rPr>
              <a:t>Days 1 and 8, every 21 days</a:t>
            </a:r>
          </a:p>
        </p:txBody>
      </p:sp>
      <p:sp>
        <p:nvSpPr>
          <p:cNvPr id="25" name="Rectangle 83">
            <a:extLst>
              <a:ext uri="{FF2B5EF4-FFF2-40B4-BE49-F238E27FC236}">
                <a16:creationId xmlns:a16="http://schemas.microsoft.com/office/drawing/2014/main" id="{EBE1BBFB-3A87-4B15-B2B2-73E3ECDEA52D}"/>
              </a:ext>
            </a:extLst>
          </p:cNvPr>
          <p:cNvSpPr/>
          <p:nvPr/>
        </p:nvSpPr>
        <p:spPr>
          <a:xfrm>
            <a:off x="2856951" y="3438152"/>
            <a:ext cx="1545237" cy="300082"/>
          </a:xfrm>
          <a:prstGeom prst="rect">
            <a:avLst/>
          </a:prstGeom>
          <a:noFill/>
          <a:ln cap="flat">
            <a:noFill/>
            <a:prstDash val="solid"/>
          </a:ln>
        </p:spPr>
        <p:txBody>
          <a:bodyPr vert="horz" wrap="square" lIns="68580" tIns="34290" rIns="68580" bIns="34290" anchor="t" anchorCtr="1" compatLnSpc="1">
            <a:spAutoFit/>
          </a:bodyPr>
          <a:lstStyle/>
          <a:p>
            <a:pPr algn="ctr" defTabSz="685800">
              <a:buClrTx/>
              <a:defRPr sz="1800" b="0" i="0" u="none" strike="noStrike" kern="0" cap="none" spc="0" baseline="0">
                <a:solidFill>
                  <a:srgbClr val="000000"/>
                </a:solidFill>
                <a:uFillTx/>
              </a:defRPr>
            </a:pPr>
            <a:r>
              <a:rPr lang="en-US" sz="750" kern="1200">
                <a:solidFill>
                  <a:srgbClr val="808080"/>
                </a:solidFill>
                <a:latin typeface="Arial" pitchFamily="34"/>
                <a:ea typeface="ＭＳ Ｐゴシック"/>
                <a:cs typeface="Arial" pitchFamily="34"/>
              </a:rPr>
              <a:t>Cisplatin</a:t>
            </a:r>
            <a:r>
              <a:rPr lang="en-US" sz="750" b="1" kern="1200" baseline="30000">
                <a:solidFill>
                  <a:srgbClr val="203661"/>
                </a:solidFill>
                <a:latin typeface="Arial" pitchFamily="34"/>
                <a:ea typeface="ＭＳ Ｐゴシック"/>
                <a:cs typeface="Arial" pitchFamily="34"/>
              </a:rPr>
              <a:t>c</a:t>
            </a:r>
            <a:r>
              <a:rPr lang="en-US" sz="750" kern="1200">
                <a:solidFill>
                  <a:srgbClr val="808080"/>
                </a:solidFill>
                <a:latin typeface="Arial" pitchFamily="34"/>
                <a:ea typeface="ＭＳ Ｐゴシック"/>
                <a:cs typeface="Arial" pitchFamily="34"/>
              </a:rPr>
              <a:t>  </a:t>
            </a:r>
            <a:br>
              <a:rPr lang="en-US" sz="750" kern="1200">
                <a:solidFill>
                  <a:srgbClr val="808080"/>
                </a:solidFill>
                <a:latin typeface="Arial" pitchFamily="34"/>
                <a:ea typeface="ＭＳ Ｐゴシック"/>
                <a:cs typeface="Arial" pitchFamily="34"/>
              </a:rPr>
            </a:br>
            <a:r>
              <a:rPr lang="en-US" sz="750" kern="1200">
                <a:solidFill>
                  <a:srgbClr val="808080"/>
                </a:solidFill>
                <a:latin typeface="Arial" pitchFamily="34"/>
                <a:ea typeface="ＭＳ Ｐゴシック"/>
                <a:cs typeface="Arial" pitchFamily="34"/>
              </a:rPr>
              <a:t>Avelumab 800 mg every 2 weeks</a:t>
            </a:r>
          </a:p>
        </p:txBody>
      </p:sp>
      <p:cxnSp>
        <p:nvCxnSpPr>
          <p:cNvPr id="26" name="Straight Arrow Connector 86">
            <a:extLst>
              <a:ext uri="{FF2B5EF4-FFF2-40B4-BE49-F238E27FC236}">
                <a16:creationId xmlns:a16="http://schemas.microsoft.com/office/drawing/2014/main" id="{70F85CA1-0A79-4507-86A9-9E7D8DF2E5DF}"/>
              </a:ext>
            </a:extLst>
          </p:cNvPr>
          <p:cNvCxnSpPr/>
          <p:nvPr/>
        </p:nvCxnSpPr>
        <p:spPr>
          <a:xfrm>
            <a:off x="2945652" y="2943107"/>
            <a:ext cx="1371600" cy="0"/>
          </a:xfrm>
          <a:prstGeom prst="straightConnector1">
            <a:avLst/>
          </a:prstGeom>
          <a:noFill/>
          <a:ln w="38103" cap="flat">
            <a:solidFill>
              <a:srgbClr val="009999"/>
            </a:solidFill>
            <a:prstDash val="solid"/>
            <a:miter/>
            <a:tailEnd type="arrow"/>
          </a:ln>
        </p:spPr>
      </p:cxnSp>
      <p:cxnSp>
        <p:nvCxnSpPr>
          <p:cNvPr id="27" name="Straight Arrow Connector 88">
            <a:extLst>
              <a:ext uri="{FF2B5EF4-FFF2-40B4-BE49-F238E27FC236}">
                <a16:creationId xmlns:a16="http://schemas.microsoft.com/office/drawing/2014/main" id="{98A86A1B-1F15-42BF-B0B7-F3C0679D87BD}"/>
              </a:ext>
            </a:extLst>
          </p:cNvPr>
          <p:cNvCxnSpPr/>
          <p:nvPr/>
        </p:nvCxnSpPr>
        <p:spPr>
          <a:xfrm>
            <a:off x="6299056" y="3242102"/>
            <a:ext cx="355670" cy="0"/>
          </a:xfrm>
          <a:prstGeom prst="straightConnector1">
            <a:avLst/>
          </a:prstGeom>
          <a:noFill/>
          <a:ln w="38103" cap="flat">
            <a:solidFill>
              <a:srgbClr val="009999"/>
            </a:solidFill>
            <a:prstDash val="solid"/>
            <a:miter/>
            <a:tailEnd type="arrow"/>
          </a:ln>
        </p:spPr>
      </p:cxnSp>
      <p:sp>
        <p:nvSpPr>
          <p:cNvPr id="28" name="Rectangle 29">
            <a:extLst>
              <a:ext uri="{FF2B5EF4-FFF2-40B4-BE49-F238E27FC236}">
                <a16:creationId xmlns:a16="http://schemas.microsoft.com/office/drawing/2014/main" id="{297077F4-CA7F-4565-93D2-1ADFCDF36568}"/>
              </a:ext>
            </a:extLst>
          </p:cNvPr>
          <p:cNvSpPr/>
          <p:nvPr/>
        </p:nvSpPr>
        <p:spPr>
          <a:xfrm>
            <a:off x="6700167" y="2764840"/>
            <a:ext cx="1737008" cy="964118"/>
          </a:xfrm>
          <a:prstGeom prst="rect">
            <a:avLst/>
          </a:prstGeom>
          <a:solidFill>
            <a:srgbClr val="96999F"/>
          </a:solidFill>
          <a:ln cap="flat">
            <a:noFill/>
            <a:prstDash val="solid"/>
          </a:ln>
        </p:spPr>
        <p:txBody>
          <a:bodyPr vert="horz" wrap="square" lIns="68580" tIns="34290" rIns="68580" bIns="34290" anchor="ctr" anchorCtr="1" compatLnSpc="1">
            <a:noAutofit/>
          </a:bodyPr>
          <a:lstStyle/>
          <a:p>
            <a:pPr algn="ctr" defTabSz="685800">
              <a:spcBef>
                <a:spcPts val="450"/>
              </a:spcBef>
              <a:spcAft>
                <a:spcPts val="450"/>
              </a:spcAft>
              <a:buClrTx/>
              <a:defRPr sz="1800" b="0" i="0" u="none" strike="noStrike" kern="0" cap="none" spc="0" baseline="0">
                <a:solidFill>
                  <a:srgbClr val="000000"/>
                </a:solidFill>
                <a:uFillTx/>
              </a:defRPr>
            </a:pPr>
            <a:r>
              <a:rPr lang="en-US" sz="900" b="1">
                <a:solidFill>
                  <a:srgbClr val="FFFFFF"/>
                </a:solidFill>
                <a:ea typeface="+mn-ea"/>
                <a:cs typeface="Times New Roman" pitchFamily="18"/>
              </a:rPr>
              <a:t>Maintenance avelumab (800 mg every 2 weeks) with SG (Days 1 and 8 every 21 days) for those without disease progression</a:t>
            </a:r>
          </a:p>
        </p:txBody>
      </p:sp>
      <p:sp>
        <p:nvSpPr>
          <p:cNvPr id="29" name="Rectangle 2">
            <a:extLst>
              <a:ext uri="{FF2B5EF4-FFF2-40B4-BE49-F238E27FC236}">
                <a16:creationId xmlns:a16="http://schemas.microsoft.com/office/drawing/2014/main" id="{4F548CA2-6CDF-40E6-B0E5-44D0FEBE6D0B}"/>
              </a:ext>
            </a:extLst>
          </p:cNvPr>
          <p:cNvSpPr/>
          <p:nvPr/>
        </p:nvSpPr>
        <p:spPr>
          <a:xfrm>
            <a:off x="303735" y="886006"/>
            <a:ext cx="2544661" cy="575132"/>
          </a:xfrm>
          <a:prstGeom prst="rect">
            <a:avLst/>
          </a:prstGeom>
          <a:noFill/>
          <a:ln w="38103" cap="flat">
            <a:solidFill>
              <a:srgbClr val="FF0000"/>
            </a:solidFill>
            <a:prstDash val="solid"/>
            <a:miter/>
          </a:ln>
        </p:spPr>
        <p:txBody>
          <a:bodyPr vert="horz" wrap="square" lIns="68580" tIns="34290" rIns="68580" bIns="34290" anchor="ctr" anchorCtr="1" compatLnSpc="1">
            <a:noAutofit/>
          </a:bodyPr>
          <a:lstStyle/>
          <a:p>
            <a:pPr algn="ctr" defTabSz="685800">
              <a:buClrTx/>
              <a:defRPr sz="1800" b="0" i="0" u="none" strike="noStrike" kern="0" cap="none" spc="0" baseline="0">
                <a:solidFill>
                  <a:srgbClr val="000000"/>
                </a:solidFill>
                <a:uFillTx/>
              </a:defRPr>
            </a:pPr>
            <a:endParaRPr lang="en-US" sz="1350" kern="1200">
              <a:solidFill>
                <a:srgbClr val="FFFFFF"/>
              </a:solidFill>
              <a:latin typeface="Calibri"/>
              <a:ea typeface="+mn-ea"/>
              <a:cs typeface="+mn-cs"/>
            </a:endParaRPr>
          </a:p>
        </p:txBody>
      </p:sp>
      <p:sp>
        <p:nvSpPr>
          <p:cNvPr id="30" name="Rectangle 29">
            <a:extLst>
              <a:ext uri="{FF2B5EF4-FFF2-40B4-BE49-F238E27FC236}">
                <a16:creationId xmlns:a16="http://schemas.microsoft.com/office/drawing/2014/main" id="{23255C9B-AFB2-48D1-A935-911F034F56B7}"/>
              </a:ext>
            </a:extLst>
          </p:cNvPr>
          <p:cNvSpPr/>
          <p:nvPr/>
        </p:nvSpPr>
        <p:spPr>
          <a:xfrm>
            <a:off x="276764" y="4195838"/>
            <a:ext cx="8590473" cy="219291"/>
          </a:xfrm>
          <a:prstGeom prst="rect">
            <a:avLst/>
          </a:prstGeom>
          <a:solidFill>
            <a:schemeClr val="accent1">
              <a:lumMod val="20000"/>
              <a:lumOff val="80000"/>
            </a:schemeClr>
          </a:solidFill>
        </p:spPr>
        <p:txBody>
          <a:bodyPr wrap="square">
            <a:spAutoFit/>
          </a:bodyPr>
          <a:lstStyle/>
          <a:p>
            <a:pPr algn="ctr" defTabSz="685800">
              <a:buClrTx/>
              <a:defRPr sz="1800" b="0" i="0" u="none" strike="noStrike" kern="0" cap="none" spc="0" baseline="0">
                <a:solidFill>
                  <a:srgbClr val="000000"/>
                </a:solidFill>
                <a:uFillTx/>
              </a:defRPr>
            </a:pPr>
            <a:r>
              <a:rPr lang="en-US" sz="825" b="1" dirty="0">
                <a:solidFill>
                  <a:srgbClr val="262260"/>
                </a:solidFill>
                <a:latin typeface="Arial" pitchFamily="34"/>
                <a:ea typeface="+mn-ea"/>
                <a:cs typeface="Arial" pitchFamily="34"/>
              </a:rPr>
              <a:t>*Accelerated FDA approval for treatment of patients with locally advanced or </a:t>
            </a:r>
            <a:r>
              <a:rPr lang="en-US" sz="825" b="1" dirty="0" err="1">
                <a:solidFill>
                  <a:srgbClr val="262260"/>
                </a:solidFill>
                <a:latin typeface="Arial" pitchFamily="34"/>
                <a:ea typeface="+mn-ea"/>
                <a:cs typeface="Arial" pitchFamily="34"/>
              </a:rPr>
              <a:t>mUC</a:t>
            </a:r>
            <a:r>
              <a:rPr lang="en-US" sz="825" b="1" dirty="0">
                <a:solidFill>
                  <a:srgbClr val="262260"/>
                </a:solidFill>
                <a:latin typeface="Arial" pitchFamily="34"/>
                <a:ea typeface="+mn-ea"/>
                <a:cs typeface="Arial" pitchFamily="34"/>
              </a:rPr>
              <a:t> who previously received platinum-containing chemotherapy and PD-1/L1 inhibitor</a:t>
            </a:r>
            <a:r>
              <a:rPr lang="en-US" sz="825" b="1" baseline="30000" dirty="0">
                <a:solidFill>
                  <a:srgbClr val="262260"/>
                </a:solidFill>
                <a:latin typeface="Arial" pitchFamily="34"/>
                <a:ea typeface="+mn-ea"/>
                <a:cs typeface="Arial" pitchFamily="34"/>
              </a:rPr>
              <a:t>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660FC93-87F7-4E45-A31C-DE61C9A63183}"/>
              </a:ext>
            </a:extLst>
          </p:cNvPr>
          <p:cNvSpPr>
            <a:spLocks noGrp="1"/>
          </p:cNvSpPr>
          <p:nvPr>
            <p:ph type="body" sz="quarter" idx="16"/>
          </p:nvPr>
        </p:nvSpPr>
        <p:spPr>
          <a:xfrm>
            <a:off x="-201041" y="77624"/>
            <a:ext cx="9271082" cy="538818"/>
          </a:xfrm>
        </p:spPr>
        <p:txBody>
          <a:bodyPr/>
          <a:lstStyle/>
          <a:p>
            <a:r>
              <a:rPr lang="en-US" dirty="0"/>
              <a:t>TROPHY-U-01 Cohort 1 Response &amp; Reduction in Tumor Size</a:t>
            </a:r>
          </a:p>
        </p:txBody>
      </p:sp>
      <p:graphicFrame>
        <p:nvGraphicFramePr>
          <p:cNvPr id="17" name="Table 16">
            <a:extLst>
              <a:ext uri="{FF2B5EF4-FFF2-40B4-BE49-F238E27FC236}">
                <a16:creationId xmlns:a16="http://schemas.microsoft.com/office/drawing/2014/main" id="{33D011FD-55CD-6E4A-88C7-41B700C56429}"/>
              </a:ext>
            </a:extLst>
          </p:cNvPr>
          <p:cNvGraphicFramePr>
            <a:graphicFrameLocks noGrp="1"/>
          </p:cNvGraphicFramePr>
          <p:nvPr/>
        </p:nvGraphicFramePr>
        <p:xfrm>
          <a:off x="128896" y="1123950"/>
          <a:ext cx="4338844" cy="3286127"/>
        </p:xfrm>
        <a:graphic>
          <a:graphicData uri="http://schemas.openxmlformats.org/drawingml/2006/table">
            <a:tbl>
              <a:tblPr firstRow="1" bandRow="1"/>
              <a:tblGrid>
                <a:gridCol w="2664908">
                  <a:extLst>
                    <a:ext uri="{9D8B030D-6E8A-4147-A177-3AD203B41FA5}">
                      <a16:colId xmlns:a16="http://schemas.microsoft.com/office/drawing/2014/main" val="1080116586"/>
                    </a:ext>
                  </a:extLst>
                </a:gridCol>
                <a:gridCol w="1673936">
                  <a:extLst>
                    <a:ext uri="{9D8B030D-6E8A-4147-A177-3AD203B41FA5}">
                      <a16:colId xmlns:a16="http://schemas.microsoft.com/office/drawing/2014/main" val="815931285"/>
                    </a:ext>
                  </a:extLst>
                </a:gridCol>
              </a:tblGrid>
              <a:tr h="333446">
                <a:tc>
                  <a:txBody>
                    <a:bodyPr/>
                    <a:lstStyle/>
                    <a:p>
                      <a:pPr marL="0" marR="0">
                        <a:spcBef>
                          <a:spcPts val="300"/>
                        </a:spcBef>
                        <a:spcAft>
                          <a:spcPts val="300"/>
                        </a:spcAft>
                      </a:pPr>
                      <a:r>
                        <a:rPr lang="en-US" sz="1200" b="1" dirty="0">
                          <a:solidFill>
                            <a:schemeClr val="bg1"/>
                          </a:solidFill>
                          <a:effectLst/>
                          <a:latin typeface="Arial" panose="020B0604020202020204" pitchFamily="34" charset="0"/>
                          <a:cs typeface="Arial" panose="020B0604020202020204" pitchFamily="34" charset="0"/>
                        </a:rPr>
                        <a:t>Endpoint</a:t>
                      </a:r>
                      <a:endParaRPr lang="en-US" sz="1200" b="1" dirty="0">
                        <a:solidFill>
                          <a:schemeClr val="bg1"/>
                        </a:solidFill>
                        <a:effectLst/>
                        <a:latin typeface="Arial" panose="020B0604020202020204" pitchFamily="34" charset="0"/>
                        <a:ea typeface="Cambria" panose="02040503050406030204" pitchFamily="18" charset="0"/>
                        <a:cs typeface="Arial" panose="020B0604020202020204" pitchFamily="34" charset="0"/>
                      </a:endParaRPr>
                    </a:p>
                  </a:txBody>
                  <a:tcPr marL="51435" marR="51435" marT="0" marB="0" anchor="ctr">
                    <a:lnL w="12700" cap="flat" cmpd="sng" algn="ctr">
                      <a:noFill/>
                      <a:prstDash val="solid"/>
                      <a:round/>
                      <a:headEnd type="none" w="med" len="med"/>
                      <a:tailEnd type="none" w="med" len="med"/>
                    </a:lnL>
                    <a:lnR w="6350" cap="flat" cmpd="sng" algn="ctr">
                      <a:solidFill>
                        <a:srgbClr val="57B9B5"/>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57B9B5"/>
                    </a:solidFill>
                  </a:tcPr>
                </a:tc>
                <a:tc>
                  <a:txBody>
                    <a:bodyPr/>
                    <a:lstStyle/>
                    <a:p>
                      <a:pPr marL="0" marR="0" algn="ctr">
                        <a:spcBef>
                          <a:spcPts val="300"/>
                        </a:spcBef>
                        <a:spcAft>
                          <a:spcPts val="300"/>
                        </a:spcAft>
                      </a:pPr>
                      <a:r>
                        <a:rPr lang="en-US" sz="1200" b="1" dirty="0">
                          <a:solidFill>
                            <a:schemeClr val="bg1"/>
                          </a:solidFill>
                          <a:effectLst/>
                          <a:latin typeface="Arial" panose="020B0604020202020204" pitchFamily="34" charset="0"/>
                          <a:cs typeface="Arial" panose="020B0604020202020204" pitchFamily="34" charset="0"/>
                        </a:rPr>
                        <a:t>Cohort 1 (N=113)</a:t>
                      </a:r>
                      <a:endParaRPr lang="en-US" sz="1200" b="1" dirty="0">
                        <a:solidFill>
                          <a:schemeClr val="bg1"/>
                        </a:solidFill>
                        <a:effectLst/>
                        <a:latin typeface="Arial" panose="020B0604020202020204" pitchFamily="34" charset="0"/>
                        <a:ea typeface="Cambria" panose="02040503050406030204" pitchFamily="18" charset="0"/>
                        <a:cs typeface="Arial" panose="020B0604020202020204" pitchFamily="34" charset="0"/>
                      </a:endParaRPr>
                    </a:p>
                  </a:txBody>
                  <a:tcPr marL="51435" marR="51435" marT="0" marB="0" anchor="ctr">
                    <a:lnL w="6350" cap="flat" cmpd="sng" algn="ctr">
                      <a:solidFill>
                        <a:srgbClr val="57B9B5"/>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57B9B5"/>
                    </a:solidFill>
                  </a:tcPr>
                </a:tc>
                <a:extLst>
                  <a:ext uri="{0D108BD9-81ED-4DB2-BD59-A6C34878D82A}">
                    <a16:rowId xmlns:a16="http://schemas.microsoft.com/office/drawing/2014/main" val="4129633910"/>
                  </a:ext>
                </a:extLst>
              </a:tr>
              <a:tr h="406487">
                <a:tc>
                  <a:txBody>
                    <a:bodyPr/>
                    <a:lstStyle/>
                    <a:p>
                      <a:pPr marL="0" marR="0">
                        <a:spcBef>
                          <a:spcPts val="0"/>
                        </a:spcBef>
                        <a:spcAft>
                          <a:spcPts val="0"/>
                        </a:spcAft>
                      </a:pPr>
                      <a:r>
                        <a:rPr lang="en-US" sz="1200" b="1" dirty="0">
                          <a:solidFill>
                            <a:srgbClr val="002060"/>
                          </a:solidFill>
                          <a:effectLst/>
                          <a:latin typeface="Arial" panose="020B0604020202020204" pitchFamily="34" charset="0"/>
                          <a:cs typeface="Arial" panose="020B0604020202020204" pitchFamily="34" charset="0"/>
                        </a:rPr>
                        <a:t>ORR, n (%) [95% CI]</a:t>
                      </a:r>
                      <a:endParaRPr lang="en-US" sz="1200" b="1" baseline="30000" dirty="0">
                        <a:solidFill>
                          <a:srgbClr val="002060"/>
                        </a:solidFill>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nchor="ctr">
                    <a:lnL w="38100" cap="flat" cmpd="sng" algn="ctr">
                      <a:solidFill>
                        <a:srgbClr val="FF0000"/>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algn="ctr">
                        <a:spcBef>
                          <a:spcPts val="0"/>
                        </a:spcBef>
                        <a:spcAft>
                          <a:spcPts val="0"/>
                        </a:spcAft>
                      </a:pPr>
                      <a:r>
                        <a:rPr lang="en-US" sz="1200" b="1" dirty="0">
                          <a:solidFill>
                            <a:srgbClr val="002060"/>
                          </a:solidFill>
                          <a:effectLst/>
                          <a:latin typeface="Arial" panose="020B0604020202020204" pitchFamily="34" charset="0"/>
                          <a:cs typeface="Arial" panose="020B0604020202020204" pitchFamily="34" charset="0"/>
                        </a:rPr>
                        <a:t>31 (27) [19, 37]</a:t>
                      </a:r>
                      <a:endParaRPr lang="en-US" sz="1200" b="1" dirty="0">
                        <a:solidFill>
                          <a:srgbClr val="002060"/>
                        </a:solidFill>
                        <a:effectLst/>
                        <a:latin typeface="Arial" panose="020B0604020202020204" pitchFamily="34" charset="0"/>
                        <a:ea typeface="Cambria" panose="02040503050406030204" pitchFamily="18" charset="0"/>
                        <a:cs typeface="Arial" panose="020B0604020202020204" pitchFamily="34" charset="0"/>
                      </a:endParaRPr>
                    </a:p>
                  </a:txBody>
                  <a:tcPr marL="51435" marR="51435" marT="0" marB="0" anchor="ctr">
                    <a:lnL w="12700" cap="flat" cmpd="sng" algn="ctr">
                      <a:no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645996050"/>
                  </a:ext>
                </a:extLst>
              </a:tr>
              <a:tr h="253520">
                <a:tc>
                  <a:txBody>
                    <a:bodyPr/>
                    <a:lstStyle/>
                    <a:p>
                      <a:pPr marL="4763" marR="0" indent="0">
                        <a:spcBef>
                          <a:spcPts val="300"/>
                        </a:spcBef>
                        <a:spcAft>
                          <a:spcPts val="300"/>
                        </a:spcAft>
                        <a:tabLst/>
                      </a:pPr>
                      <a:r>
                        <a:rPr lang="en-US" sz="1200" dirty="0">
                          <a:solidFill>
                            <a:srgbClr val="002060"/>
                          </a:solidFill>
                          <a:effectLst/>
                          <a:latin typeface="Arial" panose="020B0604020202020204" pitchFamily="34" charset="0"/>
                          <a:cs typeface="Arial" panose="020B0604020202020204" pitchFamily="34" charset="0"/>
                        </a:rPr>
                        <a:t>CR, n</a:t>
                      </a:r>
                      <a:r>
                        <a:rPr lang="en-US" sz="1200" baseline="0" dirty="0">
                          <a:solidFill>
                            <a:srgbClr val="002060"/>
                          </a:solidFill>
                          <a:effectLst/>
                          <a:latin typeface="Arial" panose="020B0604020202020204" pitchFamily="34" charset="0"/>
                          <a:cs typeface="Arial" panose="020B0604020202020204" pitchFamily="34" charset="0"/>
                        </a:rPr>
                        <a:t> (%)</a:t>
                      </a:r>
                      <a:endParaRPr lang="en-US" sz="1200" dirty="0">
                        <a:solidFill>
                          <a:srgbClr val="002060"/>
                        </a:solidFill>
                        <a:effectLst/>
                        <a:latin typeface="Arial" panose="020B0604020202020204" pitchFamily="34" charset="0"/>
                        <a:ea typeface="Cambria" panose="02040503050406030204" pitchFamily="18" charset="0"/>
                        <a:cs typeface="Arial" panose="020B0604020202020204" pitchFamily="34" charset="0"/>
                      </a:endParaRPr>
                    </a:p>
                  </a:txBody>
                  <a:tcPr marL="27432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algn="ctr">
                        <a:spcBef>
                          <a:spcPts val="300"/>
                        </a:spcBef>
                        <a:spcAft>
                          <a:spcPts val="300"/>
                        </a:spcAft>
                      </a:pPr>
                      <a:r>
                        <a:rPr lang="en-US" sz="1200" dirty="0">
                          <a:solidFill>
                            <a:srgbClr val="002060"/>
                          </a:solidFill>
                          <a:effectLst/>
                          <a:latin typeface="Arial" panose="020B0604020202020204" pitchFamily="34" charset="0"/>
                          <a:cs typeface="Arial" panose="020B0604020202020204" pitchFamily="34" charset="0"/>
                        </a:rPr>
                        <a:t>6 (5)</a:t>
                      </a:r>
                      <a:endParaRPr lang="en-US" sz="1200" dirty="0">
                        <a:solidFill>
                          <a:srgbClr val="002060"/>
                        </a:solidFill>
                        <a:effectLst/>
                        <a:latin typeface="Arial" panose="020B0604020202020204" pitchFamily="34" charset="0"/>
                        <a:ea typeface="Cambria" panose="02040503050406030204" pitchFamily="18" charset="0"/>
                        <a:cs typeface="Arial" panose="020B0604020202020204" pitchFamily="34" charset="0"/>
                      </a:endParaRPr>
                    </a:p>
                  </a:txBody>
                  <a:tcPr marL="51435" marR="51435" marT="0" marB="0" anchor="ctr">
                    <a:lnL w="12700" cap="flat" cmpd="sng" algn="ctr">
                      <a:noFill/>
                      <a:prstDash val="solid"/>
                      <a:round/>
                      <a:headEnd type="none" w="med" len="med"/>
                      <a:tailEnd type="none" w="med" len="med"/>
                    </a:lnL>
                    <a:lnR w="12700" cmpd="sng">
                      <a:solidFill>
                        <a:srgbClr val="FFFFFF"/>
                      </a:solidFill>
                    </a:lnR>
                    <a:lnT w="38100" cap="flat" cmpd="sng" algn="ctr">
                      <a:solidFill>
                        <a:srgbClr val="FF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110318050"/>
                  </a:ext>
                </a:extLst>
              </a:tr>
              <a:tr h="292798">
                <a:tc>
                  <a:txBody>
                    <a:bodyPr/>
                    <a:lstStyle/>
                    <a:p>
                      <a:pPr marL="4763" marR="0" indent="0">
                        <a:spcBef>
                          <a:spcPts val="300"/>
                        </a:spcBef>
                        <a:spcAft>
                          <a:spcPts val="300"/>
                        </a:spcAft>
                        <a:tabLst/>
                      </a:pPr>
                      <a:r>
                        <a:rPr lang="en-US" sz="1200" dirty="0">
                          <a:solidFill>
                            <a:srgbClr val="002060"/>
                          </a:solidFill>
                          <a:effectLst/>
                          <a:latin typeface="Arial" panose="020B0604020202020204" pitchFamily="34" charset="0"/>
                          <a:cs typeface="Arial" panose="020B0604020202020204" pitchFamily="34" charset="0"/>
                        </a:rPr>
                        <a:t>PR, n (%)</a:t>
                      </a:r>
                      <a:endParaRPr lang="en-US" sz="1200" dirty="0">
                        <a:solidFill>
                          <a:srgbClr val="002060"/>
                        </a:solidFill>
                        <a:effectLst/>
                        <a:latin typeface="Arial" panose="020B0604020202020204" pitchFamily="34" charset="0"/>
                        <a:ea typeface="Cambria" panose="02040503050406030204" pitchFamily="18" charset="0"/>
                        <a:cs typeface="Arial" panose="020B0604020202020204" pitchFamily="34" charset="0"/>
                      </a:endParaRPr>
                    </a:p>
                  </a:txBody>
                  <a:tcPr marL="27432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algn="ctr">
                        <a:spcBef>
                          <a:spcPts val="300"/>
                        </a:spcBef>
                        <a:spcAft>
                          <a:spcPts val="300"/>
                        </a:spcAft>
                      </a:pPr>
                      <a:r>
                        <a:rPr lang="en-US" sz="1200" dirty="0">
                          <a:solidFill>
                            <a:srgbClr val="002060"/>
                          </a:solidFill>
                          <a:effectLst/>
                          <a:latin typeface="Arial" panose="020B0604020202020204" pitchFamily="34" charset="0"/>
                          <a:cs typeface="Arial" panose="020B0604020202020204" pitchFamily="34" charset="0"/>
                        </a:rPr>
                        <a:t> 25 (22)</a:t>
                      </a:r>
                      <a:endParaRPr lang="en-US" sz="1200" dirty="0">
                        <a:solidFill>
                          <a:srgbClr val="002060"/>
                        </a:solidFill>
                        <a:effectLst/>
                        <a:latin typeface="Arial" panose="020B0604020202020204" pitchFamily="34" charset="0"/>
                        <a:ea typeface="Cambria" panose="02040503050406030204" pitchFamily="18" charset="0"/>
                        <a:cs typeface="Arial" panose="020B0604020202020204" pitchFamily="34" charset="0"/>
                      </a:endParaRPr>
                    </a:p>
                  </a:txBody>
                  <a:tcPr marL="51435" marR="51435" marT="0" marB="0" anchor="ctr">
                    <a:lnL w="12700" cap="flat" cmpd="sng" algn="ctr">
                      <a:noFill/>
                      <a:prstDash val="solid"/>
                      <a:round/>
                      <a:headEnd type="none" w="med" len="med"/>
                      <a:tailEnd type="none" w="med" len="med"/>
                    </a:lnL>
                    <a:lnR w="12700" cmpd="sng">
                      <a:solidFill>
                        <a:srgbClr val="FFFFFF"/>
                      </a:solid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805615088"/>
                  </a:ext>
                </a:extLst>
              </a:tr>
              <a:tr h="887225">
                <a:tc>
                  <a:txBody>
                    <a:bodyPr/>
                    <a:lstStyle/>
                    <a:p>
                      <a:pPr marL="0" marR="0" indent="0">
                        <a:spcBef>
                          <a:spcPts val="0"/>
                        </a:spcBef>
                        <a:spcAft>
                          <a:spcPts val="0"/>
                        </a:spcAft>
                      </a:pPr>
                      <a:r>
                        <a:rPr lang="en-US" sz="1200" b="1" dirty="0">
                          <a:solidFill>
                            <a:srgbClr val="002060"/>
                          </a:solidFill>
                          <a:effectLst/>
                          <a:latin typeface="Arial" panose="020B0604020202020204" pitchFamily="34" charset="0"/>
                          <a:cs typeface="Arial" panose="020B0604020202020204" pitchFamily="34" charset="0"/>
                        </a:rPr>
                        <a:t>Median duration of response, </a:t>
                      </a:r>
                      <a:r>
                        <a:rPr lang="en-US" sz="1200" b="1" dirty="0" err="1">
                          <a:solidFill>
                            <a:srgbClr val="002060"/>
                          </a:solidFill>
                          <a:effectLst/>
                          <a:latin typeface="Arial" panose="020B0604020202020204" pitchFamily="34" charset="0"/>
                          <a:cs typeface="Arial" panose="020B0604020202020204" pitchFamily="34" charset="0"/>
                        </a:rPr>
                        <a:t>mos</a:t>
                      </a:r>
                      <a:r>
                        <a:rPr lang="en-US" sz="1200" b="1" dirty="0">
                          <a:solidFill>
                            <a:srgbClr val="002060"/>
                          </a:solidFill>
                          <a:effectLst/>
                          <a:latin typeface="Arial" panose="020B0604020202020204" pitchFamily="34" charset="0"/>
                          <a:cs typeface="Arial" panose="020B0604020202020204" pitchFamily="34" charset="0"/>
                        </a:rPr>
                        <a:t> </a:t>
                      </a:r>
                    </a:p>
                    <a:p>
                      <a:pPr marL="0" marR="0" indent="0">
                        <a:spcBef>
                          <a:spcPts val="0"/>
                        </a:spcBef>
                        <a:spcAft>
                          <a:spcPts val="0"/>
                        </a:spcAft>
                      </a:pPr>
                      <a:r>
                        <a:rPr lang="en-US" sz="1200" b="0" dirty="0">
                          <a:solidFill>
                            <a:srgbClr val="002060"/>
                          </a:solidFill>
                          <a:effectLst/>
                          <a:latin typeface="Arial" panose="020B0604020202020204" pitchFamily="34" charset="0"/>
                          <a:cs typeface="Arial" panose="020B0604020202020204" pitchFamily="34" charset="0"/>
                        </a:rPr>
                        <a:t>[95% CI] </a:t>
                      </a:r>
                    </a:p>
                    <a:p>
                      <a:pPr marL="0" marR="0" indent="0">
                        <a:spcBef>
                          <a:spcPts val="0"/>
                        </a:spcBef>
                        <a:spcAft>
                          <a:spcPts val="0"/>
                        </a:spcAft>
                      </a:pPr>
                      <a:r>
                        <a:rPr lang="en-US" sz="1200" b="0" dirty="0">
                          <a:solidFill>
                            <a:srgbClr val="002060"/>
                          </a:solidFill>
                          <a:effectLst/>
                          <a:latin typeface="Arial" panose="020B0604020202020204" pitchFamily="34" charset="0"/>
                          <a:cs typeface="Arial" panose="020B0604020202020204" pitchFamily="34" charset="0"/>
                        </a:rPr>
                        <a:t>(Range)</a:t>
                      </a:r>
                    </a:p>
                  </a:txBody>
                  <a:tcPr marL="68580" marR="68580" marT="0" marB="0" anchor="ctr">
                    <a:lnL w="635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200" b="1" dirty="0">
                          <a:solidFill>
                            <a:srgbClr val="002060"/>
                          </a:solidFill>
                          <a:effectLst/>
                          <a:latin typeface="Arial" panose="020B0604020202020204" pitchFamily="34" charset="0"/>
                          <a:cs typeface="Arial" panose="020B0604020202020204" pitchFamily="34" charset="0"/>
                        </a:rPr>
                        <a:t>5.9 </a:t>
                      </a:r>
                    </a:p>
                    <a:p>
                      <a:pPr marL="0" marR="0" algn="ctr">
                        <a:spcBef>
                          <a:spcPts val="0"/>
                        </a:spcBef>
                        <a:spcAft>
                          <a:spcPts val="0"/>
                        </a:spcAft>
                      </a:pPr>
                      <a:r>
                        <a:rPr lang="en-US" sz="1200" b="0" dirty="0">
                          <a:solidFill>
                            <a:srgbClr val="002060"/>
                          </a:solidFill>
                          <a:effectLst/>
                          <a:latin typeface="Arial" panose="020B0604020202020204" pitchFamily="34" charset="0"/>
                          <a:cs typeface="Arial" panose="020B0604020202020204" pitchFamily="34" charset="0"/>
                        </a:rPr>
                        <a:t>[4.70, 8.60] </a:t>
                      </a:r>
                    </a:p>
                    <a:p>
                      <a:pPr marL="0" marR="0" algn="ctr">
                        <a:spcBef>
                          <a:spcPts val="0"/>
                        </a:spcBef>
                        <a:spcAft>
                          <a:spcPts val="0"/>
                        </a:spcAft>
                      </a:pPr>
                      <a:r>
                        <a:rPr lang="en-US" sz="1200" b="0" dirty="0">
                          <a:solidFill>
                            <a:srgbClr val="002060"/>
                          </a:solidFill>
                          <a:effectLst/>
                          <a:latin typeface="Arial" panose="020B0604020202020204" pitchFamily="34" charset="0"/>
                          <a:cs typeface="Arial" panose="020B0604020202020204" pitchFamily="34" charset="0"/>
                        </a:rPr>
                        <a:t>(1.4</a:t>
                      </a:r>
                      <a:r>
                        <a:rPr lang="en-US" sz="1200" b="0" kern="1200" dirty="0">
                          <a:solidFill>
                            <a:srgbClr val="002060"/>
                          </a:solidFill>
                          <a:effectLst/>
                          <a:latin typeface="Arial" panose="020B0604020202020204" pitchFamily="34" charset="0"/>
                          <a:ea typeface="+mn-ea"/>
                          <a:cs typeface="Arial" panose="020B0604020202020204" pitchFamily="34" charset="0"/>
                        </a:rPr>
                        <a:t>–11.7</a:t>
                      </a:r>
                      <a:r>
                        <a:rPr lang="en-US" sz="1200" b="0" dirty="0">
                          <a:solidFill>
                            <a:srgbClr val="002060"/>
                          </a:solidFill>
                          <a:effectLst/>
                          <a:latin typeface="Arial" panose="020B0604020202020204" pitchFamily="34" charset="0"/>
                          <a:cs typeface="Arial" panose="020B0604020202020204" pitchFamily="34" charset="0"/>
                        </a:rPr>
                        <a:t>)</a:t>
                      </a:r>
                    </a:p>
                  </a:txBody>
                  <a:tcPr marL="51435" marR="51435" marT="0" marB="0" anchor="ctr">
                    <a:lnL w="12700" cap="flat" cmpd="sng" algn="ctr">
                      <a:noFill/>
                      <a:prstDash val="solid"/>
                      <a:round/>
                      <a:headEnd type="none" w="med" len="med"/>
                      <a:tailEnd type="none" w="med" len="med"/>
                    </a:lnL>
                    <a:lnR w="12700" cmpd="sng">
                      <a:solidFill>
                        <a:srgbClr val="FFFFFF"/>
                      </a:solid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734405"/>
                  </a:ext>
                </a:extLst>
              </a:tr>
              <a:tr h="1112651">
                <a:tc>
                  <a:txBody>
                    <a:bodyPr/>
                    <a:lstStyle/>
                    <a:p>
                      <a:pPr marL="0" marR="0" indent="0">
                        <a:spcBef>
                          <a:spcPts val="0"/>
                        </a:spcBef>
                        <a:spcAft>
                          <a:spcPts val="0"/>
                        </a:spcAft>
                      </a:pPr>
                      <a:r>
                        <a:rPr lang="en-US" sz="1200" kern="1200" dirty="0">
                          <a:solidFill>
                            <a:srgbClr val="002060"/>
                          </a:solidFill>
                          <a:effectLst/>
                          <a:latin typeface="Arial" panose="020B0604020202020204" pitchFamily="34" charset="0"/>
                          <a:ea typeface="+mn-ea"/>
                          <a:cs typeface="Arial" panose="020B0604020202020204" pitchFamily="34" charset="0"/>
                        </a:rPr>
                        <a:t>Median time to onset of response, </a:t>
                      </a:r>
                      <a:r>
                        <a:rPr lang="en-US" sz="1200" kern="1200" dirty="0" err="1">
                          <a:solidFill>
                            <a:srgbClr val="002060"/>
                          </a:solidFill>
                          <a:effectLst/>
                          <a:latin typeface="Arial" panose="020B0604020202020204" pitchFamily="34" charset="0"/>
                          <a:ea typeface="+mn-ea"/>
                          <a:cs typeface="Arial" panose="020B0604020202020204" pitchFamily="34" charset="0"/>
                        </a:rPr>
                        <a:t>mos</a:t>
                      </a:r>
                      <a:r>
                        <a:rPr lang="en-US" sz="1200" kern="1200" dirty="0">
                          <a:solidFill>
                            <a:srgbClr val="002060"/>
                          </a:solidFill>
                          <a:effectLst/>
                          <a:latin typeface="Arial" panose="020B0604020202020204" pitchFamily="34" charset="0"/>
                          <a:ea typeface="+mn-ea"/>
                          <a:cs typeface="Arial" panose="020B0604020202020204" pitchFamily="34" charset="0"/>
                        </a:rPr>
                        <a:t> </a:t>
                      </a:r>
                    </a:p>
                    <a:p>
                      <a:pPr marL="0" marR="0" indent="0">
                        <a:spcBef>
                          <a:spcPts val="0"/>
                        </a:spcBef>
                        <a:spcAft>
                          <a:spcPts val="0"/>
                        </a:spcAft>
                      </a:pPr>
                      <a:r>
                        <a:rPr lang="en-US" sz="1200" kern="1200" dirty="0">
                          <a:solidFill>
                            <a:srgbClr val="002060"/>
                          </a:solidFill>
                          <a:effectLst/>
                          <a:latin typeface="Arial" panose="020B0604020202020204" pitchFamily="34" charset="0"/>
                          <a:ea typeface="+mn-ea"/>
                          <a:cs typeface="Arial" panose="020B0604020202020204" pitchFamily="34" charset="0"/>
                        </a:rPr>
                        <a:t>(Range)</a:t>
                      </a:r>
                    </a:p>
                  </a:txBody>
                  <a:tcPr marL="68580" marR="68580" marT="0" marB="0" anchor="ctr">
                    <a:lnL w="6350" cap="flat" cmpd="sng" algn="ctr">
                      <a:noFill/>
                      <a:prstDash val="solid"/>
                      <a:round/>
                      <a:headEnd type="none" w="med" len="med"/>
                      <a:tailEnd type="none" w="med" len="med"/>
                    </a:lnL>
                    <a:lnR w="12700" cmpd="sng">
                      <a:noFill/>
                    </a:lnR>
                    <a:lnT w="127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algn="ctr">
                        <a:spcBef>
                          <a:spcPts val="0"/>
                        </a:spcBef>
                        <a:spcAft>
                          <a:spcPts val="0"/>
                        </a:spcAft>
                      </a:pPr>
                      <a:r>
                        <a:rPr lang="en-US" sz="1200" kern="1200" dirty="0">
                          <a:solidFill>
                            <a:srgbClr val="002060"/>
                          </a:solidFill>
                          <a:effectLst/>
                          <a:latin typeface="Arial" panose="020B0604020202020204" pitchFamily="34" charset="0"/>
                          <a:ea typeface="+mn-ea"/>
                          <a:cs typeface="Arial" panose="020B0604020202020204" pitchFamily="34" charset="0"/>
                        </a:rPr>
                        <a:t>1.6 </a:t>
                      </a:r>
                    </a:p>
                    <a:p>
                      <a:pPr marL="0" marR="0" algn="ctr">
                        <a:spcBef>
                          <a:spcPts val="0"/>
                        </a:spcBef>
                        <a:spcAft>
                          <a:spcPts val="0"/>
                        </a:spcAft>
                      </a:pPr>
                      <a:r>
                        <a:rPr lang="en-US" sz="1200" kern="1200" dirty="0">
                          <a:solidFill>
                            <a:srgbClr val="002060"/>
                          </a:solidFill>
                          <a:effectLst/>
                          <a:latin typeface="Arial" panose="020B0604020202020204" pitchFamily="34" charset="0"/>
                          <a:ea typeface="+mn-ea"/>
                          <a:cs typeface="Arial" panose="020B0604020202020204" pitchFamily="34" charset="0"/>
                        </a:rPr>
                        <a:t>(1.2–5.5)</a:t>
                      </a:r>
                    </a:p>
                  </a:txBody>
                  <a:tcPr marL="51435" marR="51435" marT="0" marB="0" anchor="ctr">
                    <a:lnL w="12700" cap="flat" cmpd="sng" algn="ctr">
                      <a:noFill/>
                      <a:prstDash val="solid"/>
                      <a:round/>
                      <a:headEnd type="none" w="med" len="med"/>
                      <a:tailEnd type="none" w="med" len="med"/>
                    </a:lnL>
                    <a:lnR w="12700" cmpd="sng">
                      <a:solidFill>
                        <a:srgbClr val="FFFFFF"/>
                      </a:solidFill>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428617822"/>
                  </a:ext>
                </a:extLst>
              </a:tr>
            </a:tbl>
          </a:graphicData>
        </a:graphic>
      </p:graphicFrame>
      <p:sp>
        <p:nvSpPr>
          <p:cNvPr id="30" name="TextBox 29">
            <a:extLst>
              <a:ext uri="{FF2B5EF4-FFF2-40B4-BE49-F238E27FC236}">
                <a16:creationId xmlns:a16="http://schemas.microsoft.com/office/drawing/2014/main" id="{B3339EA6-03DC-DF4C-8258-5C2C379D76E0}"/>
              </a:ext>
            </a:extLst>
          </p:cNvPr>
          <p:cNvSpPr txBox="1"/>
          <p:nvPr/>
        </p:nvSpPr>
        <p:spPr>
          <a:xfrm>
            <a:off x="3461398" y="4892665"/>
            <a:ext cx="6540551" cy="300082"/>
          </a:xfrm>
          <a:prstGeom prst="rect">
            <a:avLst/>
          </a:prstGeom>
          <a:noFill/>
        </p:spPr>
        <p:txBody>
          <a:bodyPr wrap="square" rtlCol="0">
            <a:spAutoFit/>
          </a:bodyPr>
          <a:lstStyle/>
          <a:p>
            <a:pPr defTabSz="685800">
              <a:buClrTx/>
              <a:defRPr/>
            </a:pPr>
            <a:r>
              <a:rPr lang="en-US" sz="675" kern="1200" baseline="30000" dirty="0">
                <a:solidFill>
                  <a:srgbClr val="002060"/>
                </a:solidFill>
                <a:latin typeface="Calibri" panose="020F0502020204030204"/>
                <a:ea typeface="+mn-ea"/>
                <a:cs typeface="+mn-cs"/>
              </a:rPr>
              <a:t>a</a:t>
            </a:r>
            <a:r>
              <a:rPr lang="en-US" sz="675" kern="1200" dirty="0">
                <a:solidFill>
                  <a:srgbClr val="002060"/>
                </a:solidFill>
                <a:latin typeface="Calibri" panose="020F0502020204030204"/>
                <a:ea typeface="+mn-ea"/>
                <a:cs typeface="+mn-cs"/>
              </a:rPr>
              <a:t>Assessments were per Blinded Independent Review Assessment, RECIST 1.1.</a:t>
            </a:r>
          </a:p>
          <a:p>
            <a:pPr defTabSz="685800">
              <a:buClrTx/>
              <a:defRPr/>
            </a:pPr>
            <a:r>
              <a:rPr lang="en-US" sz="675" kern="1200" dirty="0">
                <a:solidFill>
                  <a:srgbClr val="002060"/>
                </a:solidFill>
                <a:latin typeface="Calibri" panose="020F0502020204030204"/>
                <a:ea typeface="+mn-ea"/>
                <a:cs typeface="+mn-cs"/>
              </a:rPr>
              <a:t>CI, confidence interval; CR, complete response;</a:t>
            </a:r>
            <a:r>
              <a:rPr lang="en-US" sz="675" kern="1200" dirty="0">
                <a:solidFill>
                  <a:srgbClr val="002060"/>
                </a:solidFill>
                <a:latin typeface="Arial" panose="020B0604020202020204" pitchFamily="34" charset="0"/>
                <a:ea typeface="+mn-ea"/>
                <a:cs typeface="Arial" panose="020B0604020202020204" pitchFamily="34" charset="0"/>
              </a:rPr>
              <a:t> </a:t>
            </a:r>
            <a:r>
              <a:rPr lang="en-US" sz="675" kern="1200" dirty="0">
                <a:solidFill>
                  <a:srgbClr val="002060"/>
                </a:solidFill>
                <a:latin typeface="Calibri" panose="020F0502020204030204"/>
                <a:ea typeface="+mn-ea"/>
                <a:cs typeface="+mn-cs"/>
              </a:rPr>
              <a:t>ORR, objective response rate; PR, partial response; TTR, time to response.</a:t>
            </a:r>
            <a:endParaRPr lang="en-US" sz="675" strike="sngStrike" kern="1200" dirty="0">
              <a:solidFill>
                <a:srgbClr val="002060"/>
              </a:solidFill>
              <a:latin typeface="Calibri" panose="020F0502020204030204"/>
              <a:ea typeface="+mn-ea"/>
              <a:cs typeface="+mn-cs"/>
            </a:endParaRPr>
          </a:p>
        </p:txBody>
      </p:sp>
      <p:grpSp>
        <p:nvGrpSpPr>
          <p:cNvPr id="33" name="Group 32">
            <a:extLst>
              <a:ext uri="{FF2B5EF4-FFF2-40B4-BE49-F238E27FC236}">
                <a16:creationId xmlns:a16="http://schemas.microsoft.com/office/drawing/2014/main" id="{7D2B1534-A81A-B845-9DCA-77255892F9AB}"/>
              </a:ext>
            </a:extLst>
          </p:cNvPr>
          <p:cNvGrpSpPr/>
          <p:nvPr/>
        </p:nvGrpSpPr>
        <p:grpSpPr>
          <a:xfrm>
            <a:off x="4467740" y="1058463"/>
            <a:ext cx="4527869" cy="3518870"/>
            <a:chOff x="838200" y="859730"/>
            <a:chExt cx="13106400" cy="6376510"/>
          </a:xfrm>
        </p:grpSpPr>
        <p:graphicFrame>
          <p:nvGraphicFramePr>
            <p:cNvPr id="34" name="Chart 33">
              <a:extLst>
                <a:ext uri="{FF2B5EF4-FFF2-40B4-BE49-F238E27FC236}">
                  <a16:creationId xmlns:a16="http://schemas.microsoft.com/office/drawing/2014/main" id="{DF271561-0E44-324C-8416-B517667C580C}"/>
                </a:ext>
              </a:extLst>
            </p:cNvPr>
            <p:cNvGraphicFramePr/>
            <p:nvPr/>
          </p:nvGraphicFramePr>
          <p:xfrm>
            <a:off x="838200" y="859730"/>
            <a:ext cx="13106400" cy="6376510"/>
          </p:xfrm>
          <a:graphic>
            <a:graphicData uri="http://schemas.openxmlformats.org/drawingml/2006/chart">
              <c:chart xmlns:c="http://schemas.openxmlformats.org/drawingml/2006/chart" xmlns:r="http://schemas.openxmlformats.org/officeDocument/2006/relationships" r:id="rId3"/>
            </a:graphicData>
          </a:graphic>
        </p:graphicFrame>
        <p:sp>
          <p:nvSpPr>
            <p:cNvPr id="35" name="object 28">
              <a:extLst>
                <a:ext uri="{FF2B5EF4-FFF2-40B4-BE49-F238E27FC236}">
                  <a16:creationId xmlns:a16="http://schemas.microsoft.com/office/drawing/2014/main" id="{7F642597-680A-E343-A130-0881D1490490}"/>
                </a:ext>
              </a:extLst>
            </p:cNvPr>
            <p:cNvSpPr/>
            <p:nvPr/>
          </p:nvSpPr>
          <p:spPr>
            <a:xfrm>
              <a:off x="5657121" y="1389299"/>
              <a:ext cx="7740650" cy="0"/>
            </a:xfrm>
            <a:custGeom>
              <a:avLst/>
              <a:gdLst/>
              <a:ahLst/>
              <a:cxnLst/>
              <a:rect l="l" t="t" r="r" b="b"/>
              <a:pathLst>
                <a:path w="7740650">
                  <a:moveTo>
                    <a:pt x="7740599" y="0"/>
                  </a:moveTo>
                  <a:lnTo>
                    <a:pt x="0" y="0"/>
                  </a:lnTo>
                </a:path>
              </a:pathLst>
            </a:custGeom>
            <a:ln w="12700">
              <a:solidFill>
                <a:srgbClr val="33CCCC"/>
              </a:solidFill>
              <a:prstDash val="sysDot"/>
            </a:ln>
          </p:spPr>
          <p:txBody>
            <a:bodyPr wrap="square" lIns="0" tIns="0" rIns="0" bIns="0" rtlCol="0"/>
            <a:lstStyle/>
            <a:p>
              <a:pPr defTabSz="685800">
                <a:buClrTx/>
                <a:defRPr/>
              </a:pPr>
              <a:endParaRPr sz="1350" kern="1200" dirty="0">
                <a:latin typeface="Calibri" panose="020F0502020204030204"/>
                <a:ea typeface="+mn-ea"/>
                <a:cs typeface="+mn-cs"/>
              </a:endParaRPr>
            </a:p>
          </p:txBody>
        </p:sp>
        <p:sp>
          <p:nvSpPr>
            <p:cNvPr id="36" name="object 29">
              <a:extLst>
                <a:ext uri="{FF2B5EF4-FFF2-40B4-BE49-F238E27FC236}">
                  <a16:creationId xmlns:a16="http://schemas.microsoft.com/office/drawing/2014/main" id="{3B9D0D35-EC3E-814C-A762-DAC9836F6880}"/>
                </a:ext>
              </a:extLst>
            </p:cNvPr>
            <p:cNvSpPr/>
            <p:nvPr/>
          </p:nvSpPr>
          <p:spPr>
            <a:xfrm>
              <a:off x="13361036" y="1337674"/>
              <a:ext cx="126364" cy="103505"/>
            </a:xfrm>
            <a:custGeom>
              <a:avLst/>
              <a:gdLst/>
              <a:ahLst/>
              <a:cxnLst/>
              <a:rect l="l" t="t" r="r" b="b"/>
              <a:pathLst>
                <a:path w="126365" h="103505">
                  <a:moveTo>
                    <a:pt x="0" y="0"/>
                  </a:moveTo>
                  <a:lnTo>
                    <a:pt x="29984" y="51625"/>
                  </a:lnTo>
                  <a:lnTo>
                    <a:pt x="0" y="103238"/>
                  </a:lnTo>
                  <a:lnTo>
                    <a:pt x="126352" y="51625"/>
                  </a:lnTo>
                  <a:lnTo>
                    <a:pt x="0" y="0"/>
                  </a:lnTo>
                  <a:close/>
                </a:path>
              </a:pathLst>
            </a:custGeom>
            <a:solidFill>
              <a:srgbClr val="33CCCC"/>
            </a:solidFill>
          </p:spPr>
          <p:txBody>
            <a:bodyPr wrap="square" lIns="0" tIns="0" rIns="0" bIns="0" rtlCol="0"/>
            <a:lstStyle/>
            <a:p>
              <a:pPr defTabSz="685800">
                <a:buClrTx/>
                <a:defRPr/>
              </a:pPr>
              <a:endParaRPr sz="1350" kern="1200" dirty="0">
                <a:latin typeface="Calibri" panose="020F0502020204030204"/>
                <a:ea typeface="+mn-ea"/>
                <a:cs typeface="+mn-cs"/>
              </a:endParaRPr>
            </a:p>
          </p:txBody>
        </p:sp>
        <p:sp>
          <p:nvSpPr>
            <p:cNvPr id="37" name="object 42">
              <a:extLst>
                <a:ext uri="{FF2B5EF4-FFF2-40B4-BE49-F238E27FC236}">
                  <a16:creationId xmlns:a16="http://schemas.microsoft.com/office/drawing/2014/main" id="{5998A87B-0CCF-9A42-A842-532FF493EAB7}"/>
                </a:ext>
              </a:extLst>
            </p:cNvPr>
            <p:cNvSpPr/>
            <p:nvPr/>
          </p:nvSpPr>
          <p:spPr>
            <a:xfrm>
              <a:off x="4851059" y="1389294"/>
              <a:ext cx="0" cy="5408295"/>
            </a:xfrm>
            <a:custGeom>
              <a:avLst/>
              <a:gdLst/>
              <a:ahLst/>
              <a:cxnLst/>
              <a:rect l="l" t="t" r="r" b="b"/>
              <a:pathLst>
                <a:path h="5408295">
                  <a:moveTo>
                    <a:pt x="0" y="5407723"/>
                  </a:moveTo>
                  <a:lnTo>
                    <a:pt x="0" y="0"/>
                  </a:lnTo>
                </a:path>
              </a:pathLst>
            </a:custGeom>
            <a:ln w="12700">
              <a:solidFill>
                <a:srgbClr val="33CCCC"/>
              </a:solidFill>
              <a:prstDash val="sysDot"/>
              <a:headEnd type="triangle"/>
            </a:ln>
          </p:spPr>
          <p:txBody>
            <a:bodyPr wrap="square" lIns="0" tIns="0" rIns="0" bIns="0" rtlCol="0"/>
            <a:lstStyle/>
            <a:p>
              <a:pPr defTabSz="685800">
                <a:buClrTx/>
                <a:defRPr/>
              </a:pPr>
              <a:endParaRPr sz="1350" kern="1200" dirty="0">
                <a:latin typeface="Calibri" panose="020F0502020204030204"/>
                <a:ea typeface="+mn-ea"/>
                <a:cs typeface="+mn-cs"/>
              </a:endParaRPr>
            </a:p>
          </p:txBody>
        </p:sp>
        <p:sp>
          <p:nvSpPr>
            <p:cNvPr id="38" name="object 44">
              <a:extLst>
                <a:ext uri="{FF2B5EF4-FFF2-40B4-BE49-F238E27FC236}">
                  <a16:creationId xmlns:a16="http://schemas.microsoft.com/office/drawing/2014/main" id="{29755441-7920-D14A-A3C5-2AB8AF2AD5F1}"/>
                </a:ext>
              </a:extLst>
            </p:cNvPr>
            <p:cNvSpPr txBox="1"/>
            <p:nvPr/>
          </p:nvSpPr>
          <p:spPr>
            <a:xfrm>
              <a:off x="4513213" y="1116010"/>
              <a:ext cx="1267800" cy="435717"/>
            </a:xfrm>
            <a:prstGeom prst="rect">
              <a:avLst/>
            </a:prstGeom>
          </p:spPr>
          <p:txBody>
            <a:bodyPr vert="horz" wrap="square" lIns="0" tIns="9525" rIns="0" bIns="0" rtlCol="0">
              <a:spAutoFit/>
            </a:bodyPr>
            <a:lstStyle/>
            <a:p>
              <a:pPr marL="9525" algn="ctr" defTabSz="685800">
                <a:spcBef>
                  <a:spcPts val="75"/>
                </a:spcBef>
                <a:buClrTx/>
                <a:defRPr/>
              </a:pPr>
              <a:r>
                <a:rPr lang="en-US" sz="1500" b="1" kern="1200" spc="-4" dirty="0">
                  <a:solidFill>
                    <a:srgbClr val="000099"/>
                  </a:solidFill>
                  <a:ea typeface="+mn-ea"/>
                </a:rPr>
                <a:t>76</a:t>
              </a:r>
              <a:r>
                <a:rPr sz="1500" b="1" kern="1200" spc="-4" dirty="0">
                  <a:solidFill>
                    <a:srgbClr val="000099"/>
                  </a:solidFill>
                  <a:ea typeface="+mn-ea"/>
                </a:rPr>
                <a:t>%</a:t>
              </a:r>
              <a:endParaRPr sz="1500" b="1" kern="1200" dirty="0">
                <a:solidFill>
                  <a:srgbClr val="000099"/>
                </a:solidFill>
                <a:ea typeface="+mn-ea"/>
              </a:endParaRPr>
            </a:p>
          </p:txBody>
        </p:sp>
        <p:grpSp>
          <p:nvGrpSpPr>
            <p:cNvPr id="39" name="Group 38">
              <a:extLst>
                <a:ext uri="{FF2B5EF4-FFF2-40B4-BE49-F238E27FC236}">
                  <a16:creationId xmlns:a16="http://schemas.microsoft.com/office/drawing/2014/main" id="{2DB7C0ED-5F75-A241-B89B-BCA12FEE1CE7}"/>
                </a:ext>
              </a:extLst>
            </p:cNvPr>
            <p:cNvGrpSpPr/>
            <p:nvPr/>
          </p:nvGrpSpPr>
          <p:grpSpPr>
            <a:xfrm>
              <a:off x="4398885" y="3762430"/>
              <a:ext cx="927667" cy="419694"/>
              <a:chOff x="3386060" y="3467063"/>
              <a:chExt cx="927667" cy="419694"/>
            </a:xfrm>
          </p:grpSpPr>
          <p:sp>
            <p:nvSpPr>
              <p:cNvPr id="42" name="TextBox 41">
                <a:extLst>
                  <a:ext uri="{FF2B5EF4-FFF2-40B4-BE49-F238E27FC236}">
                    <a16:creationId xmlns:a16="http://schemas.microsoft.com/office/drawing/2014/main" id="{D160DC7D-0FD2-5C45-A482-F57E0D0C0C4A}"/>
                  </a:ext>
                </a:extLst>
              </p:cNvPr>
              <p:cNvSpPr txBox="1"/>
              <p:nvPr/>
            </p:nvSpPr>
            <p:spPr>
              <a:xfrm>
                <a:off x="3386060" y="3467065"/>
                <a:ext cx="701578" cy="418288"/>
              </a:xfrm>
              <a:prstGeom prst="rect">
                <a:avLst/>
              </a:prstGeom>
              <a:noFill/>
            </p:spPr>
            <p:txBody>
              <a:bodyPr wrap="none" rtlCol="0">
                <a:spAutoFit/>
              </a:bodyPr>
              <a:lstStyle/>
              <a:p>
                <a:pPr defTabSz="685800">
                  <a:buClrTx/>
                  <a:defRPr/>
                </a:pPr>
                <a:r>
                  <a:rPr lang="en-US" sz="900" kern="1200" dirty="0">
                    <a:latin typeface="Calibri" panose="020F0502020204030204"/>
                    <a:ea typeface="+mn-ea"/>
                    <a:cs typeface="+mn-cs"/>
                  </a:rPr>
                  <a:t>0</a:t>
                </a:r>
              </a:p>
            </p:txBody>
          </p:sp>
          <p:sp>
            <p:nvSpPr>
              <p:cNvPr id="43" name="TextBox 42">
                <a:extLst>
                  <a:ext uri="{FF2B5EF4-FFF2-40B4-BE49-F238E27FC236}">
                    <a16:creationId xmlns:a16="http://schemas.microsoft.com/office/drawing/2014/main" id="{5965EC4C-8F67-3646-8E4E-F56AFBD6E344}"/>
                  </a:ext>
                </a:extLst>
              </p:cNvPr>
              <p:cNvSpPr txBox="1"/>
              <p:nvPr/>
            </p:nvSpPr>
            <p:spPr>
              <a:xfrm>
                <a:off x="3500388" y="3467063"/>
                <a:ext cx="701578" cy="418288"/>
              </a:xfrm>
              <a:prstGeom prst="rect">
                <a:avLst/>
              </a:prstGeom>
              <a:noFill/>
            </p:spPr>
            <p:txBody>
              <a:bodyPr wrap="none" rtlCol="0">
                <a:spAutoFit/>
              </a:bodyPr>
              <a:lstStyle/>
              <a:p>
                <a:pPr defTabSz="685800">
                  <a:buClrTx/>
                  <a:defRPr/>
                </a:pPr>
                <a:r>
                  <a:rPr lang="en-US" sz="900" kern="1200" dirty="0">
                    <a:latin typeface="Calibri" panose="020F0502020204030204"/>
                    <a:ea typeface="+mn-ea"/>
                    <a:cs typeface="+mn-cs"/>
                  </a:rPr>
                  <a:t>0</a:t>
                </a:r>
              </a:p>
            </p:txBody>
          </p:sp>
          <p:sp>
            <p:nvSpPr>
              <p:cNvPr id="44" name="TextBox 43">
                <a:extLst>
                  <a:ext uri="{FF2B5EF4-FFF2-40B4-BE49-F238E27FC236}">
                    <a16:creationId xmlns:a16="http://schemas.microsoft.com/office/drawing/2014/main" id="{0CFC04D3-64F3-3046-A1A1-3CDAE2C54B0D}"/>
                  </a:ext>
                </a:extLst>
              </p:cNvPr>
              <p:cNvSpPr txBox="1"/>
              <p:nvPr/>
            </p:nvSpPr>
            <p:spPr>
              <a:xfrm>
                <a:off x="3612149" y="3468469"/>
                <a:ext cx="701578" cy="418288"/>
              </a:xfrm>
              <a:prstGeom prst="rect">
                <a:avLst/>
              </a:prstGeom>
              <a:noFill/>
            </p:spPr>
            <p:txBody>
              <a:bodyPr wrap="none" rtlCol="0">
                <a:spAutoFit/>
              </a:bodyPr>
              <a:lstStyle/>
              <a:p>
                <a:pPr defTabSz="685800">
                  <a:buClrTx/>
                  <a:defRPr/>
                </a:pPr>
                <a:r>
                  <a:rPr lang="en-US" sz="900" kern="1200" dirty="0">
                    <a:latin typeface="Calibri" panose="020F0502020204030204"/>
                    <a:ea typeface="+mn-ea"/>
                    <a:cs typeface="+mn-cs"/>
                  </a:rPr>
                  <a:t>0</a:t>
                </a:r>
              </a:p>
            </p:txBody>
          </p:sp>
        </p:grpSp>
        <p:cxnSp>
          <p:nvCxnSpPr>
            <p:cNvPr id="40" name="Straight Connector 39">
              <a:extLst>
                <a:ext uri="{FF2B5EF4-FFF2-40B4-BE49-F238E27FC236}">
                  <a16:creationId xmlns:a16="http://schemas.microsoft.com/office/drawing/2014/main" id="{246634B4-C906-284F-B477-5F47D5F320D2}"/>
                </a:ext>
              </a:extLst>
            </p:cNvPr>
            <p:cNvCxnSpPr>
              <a:cxnSpLocks/>
            </p:cNvCxnSpPr>
            <p:nvPr/>
          </p:nvCxnSpPr>
          <p:spPr>
            <a:xfrm>
              <a:off x="1981200" y="3448050"/>
              <a:ext cx="11811000" cy="0"/>
            </a:xfrm>
            <a:prstGeom prst="line">
              <a:avLst/>
            </a:prstGeom>
            <a:ln w="12700" cap="flat">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05BC8EF-7F73-2340-932D-1B47ACCD76B8}"/>
                </a:ext>
              </a:extLst>
            </p:cNvPr>
            <p:cNvCxnSpPr>
              <a:cxnSpLocks/>
            </p:cNvCxnSpPr>
            <p:nvPr/>
          </p:nvCxnSpPr>
          <p:spPr>
            <a:xfrm>
              <a:off x="2022630" y="4943475"/>
              <a:ext cx="11811000" cy="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12A845DA-E517-0946-8375-3063A0B61DD9}"/>
              </a:ext>
            </a:extLst>
          </p:cNvPr>
          <p:cNvSpPr txBox="1"/>
          <p:nvPr/>
        </p:nvSpPr>
        <p:spPr>
          <a:xfrm>
            <a:off x="4920370" y="4450146"/>
            <a:ext cx="3921324" cy="403957"/>
          </a:xfrm>
          <a:prstGeom prst="rect">
            <a:avLst/>
          </a:prstGeom>
          <a:noFill/>
        </p:spPr>
        <p:txBody>
          <a:bodyPr wrap="square" rtlCol="0">
            <a:spAutoFit/>
          </a:bodyPr>
          <a:lstStyle/>
          <a:p>
            <a:pPr defTabSz="685800">
              <a:buClrTx/>
              <a:defRPr/>
            </a:pPr>
            <a:r>
              <a:rPr lang="en-US" sz="675" kern="1200" baseline="30000" dirty="0">
                <a:solidFill>
                  <a:srgbClr val="002060"/>
                </a:solidFill>
                <a:latin typeface="Calibri" panose="020F0502020204030204"/>
                <a:ea typeface="+mn-ea"/>
                <a:cs typeface="+mn-cs"/>
              </a:rPr>
              <a:t>a</a:t>
            </a:r>
            <a:r>
              <a:rPr lang="en-US" sz="675" kern="1200" dirty="0">
                <a:solidFill>
                  <a:srgbClr val="002060"/>
                </a:solidFill>
                <a:latin typeface="Calibri" panose="020F0502020204030204"/>
                <a:ea typeface="+mn-ea"/>
                <a:cs typeface="+mn-cs"/>
              </a:rPr>
              <a:t>71/94 patients with at least one post-baseline target lesion measurement and accepted for central review.</a:t>
            </a:r>
          </a:p>
          <a:p>
            <a:pPr defTabSz="685800">
              <a:buClrTx/>
              <a:defRPr/>
            </a:pPr>
            <a:r>
              <a:rPr lang="en-US" sz="675" kern="1200" dirty="0">
                <a:solidFill>
                  <a:srgbClr val="002060"/>
                </a:solidFill>
                <a:latin typeface="Calibri" panose="020F0502020204030204"/>
                <a:ea typeface="+mn-ea"/>
                <a:cs typeface="+mn-cs"/>
              </a:rPr>
              <a:t>Fourteen patients had no post-treatment imaging, 1 patient lacked measurable lesions by central review, and 4 patients had poor image quality.</a:t>
            </a:r>
          </a:p>
        </p:txBody>
      </p:sp>
      <p:sp>
        <p:nvSpPr>
          <p:cNvPr id="19" name="TextBox 18">
            <a:extLst>
              <a:ext uri="{FF2B5EF4-FFF2-40B4-BE49-F238E27FC236}">
                <a16:creationId xmlns:a16="http://schemas.microsoft.com/office/drawing/2014/main" id="{C53CDA3F-C546-9A49-AA7E-B5C48FE736DD}"/>
              </a:ext>
            </a:extLst>
          </p:cNvPr>
          <p:cNvSpPr txBox="1"/>
          <p:nvPr/>
        </p:nvSpPr>
        <p:spPr>
          <a:xfrm>
            <a:off x="6372647" y="4788552"/>
            <a:ext cx="2462534" cy="230832"/>
          </a:xfrm>
          <a:prstGeom prst="rect">
            <a:avLst/>
          </a:prstGeom>
          <a:noFill/>
        </p:spPr>
        <p:txBody>
          <a:bodyPr wrap="none" rtlCol="0">
            <a:spAutoFit/>
          </a:bodyPr>
          <a:lstStyle/>
          <a:p>
            <a:pPr defTabSz="685800">
              <a:buClrTx/>
              <a:defRPr/>
            </a:pPr>
            <a:r>
              <a:rPr lang="en-US" sz="900" kern="1200" dirty="0">
                <a:solidFill>
                  <a:prstClr val="black"/>
                </a:solidFill>
                <a:latin typeface="Calibri" panose="020F0502020204030204"/>
                <a:ea typeface="+mn-ea"/>
                <a:cs typeface="+mn-cs"/>
              </a:rPr>
              <a:t> </a:t>
            </a:r>
            <a:r>
              <a:rPr lang="en-US" sz="900" b="1" kern="1200" dirty="0">
                <a:solidFill>
                  <a:prstClr val="black"/>
                </a:solidFill>
                <a:latin typeface="Calibri" panose="020F0502020204030204"/>
                <a:ea typeface="+mn-ea"/>
                <a:cs typeface="+mn-cs"/>
              </a:rPr>
              <a:t>Tagawa ST, et al.  J Clin Oncol 2021; 39:2474-85</a:t>
            </a:r>
            <a:endParaRPr lang="en-US" sz="9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419228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660FC93-87F7-4E45-A31C-DE61C9A63183}"/>
              </a:ext>
            </a:extLst>
          </p:cNvPr>
          <p:cNvSpPr>
            <a:spLocks noGrp="1"/>
          </p:cNvSpPr>
          <p:nvPr>
            <p:ph type="body" sz="quarter" idx="16"/>
          </p:nvPr>
        </p:nvSpPr>
        <p:spPr/>
        <p:txBody>
          <a:bodyPr/>
          <a:lstStyle/>
          <a:p>
            <a:r>
              <a:rPr lang="en-US" dirty="0"/>
              <a:t>TROPHY-U-01 Cohort 1 Durability of Response</a:t>
            </a:r>
          </a:p>
        </p:txBody>
      </p:sp>
      <p:pic>
        <p:nvPicPr>
          <p:cNvPr id="19" name="Picture 18">
            <a:extLst>
              <a:ext uri="{FF2B5EF4-FFF2-40B4-BE49-F238E27FC236}">
                <a16:creationId xmlns:a16="http://schemas.microsoft.com/office/drawing/2014/main" id="{F34041BD-DCC6-D64D-BE75-9DE7E9C7007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2310"/>
          <a:stretch/>
        </p:blipFill>
        <p:spPr>
          <a:xfrm>
            <a:off x="111309" y="889647"/>
            <a:ext cx="3247712" cy="3643313"/>
          </a:xfrm>
          <a:prstGeom prst="rect">
            <a:avLst/>
          </a:prstGeom>
        </p:spPr>
      </p:pic>
      <p:pic>
        <p:nvPicPr>
          <p:cNvPr id="20" name="Picture 19">
            <a:extLst>
              <a:ext uri="{FF2B5EF4-FFF2-40B4-BE49-F238E27FC236}">
                <a16:creationId xmlns:a16="http://schemas.microsoft.com/office/drawing/2014/main" id="{EB918A64-56F6-9B45-89BC-288B5A5275C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14969" y="1027959"/>
            <a:ext cx="5433198" cy="3643313"/>
          </a:xfrm>
          <a:prstGeom prst="rect">
            <a:avLst/>
          </a:prstGeom>
        </p:spPr>
      </p:pic>
      <p:sp>
        <p:nvSpPr>
          <p:cNvPr id="6" name="TextBox 5">
            <a:extLst>
              <a:ext uri="{FF2B5EF4-FFF2-40B4-BE49-F238E27FC236}">
                <a16:creationId xmlns:a16="http://schemas.microsoft.com/office/drawing/2014/main" id="{8D7D4E21-FD6B-144F-8E1E-AE64C90BF665}"/>
              </a:ext>
            </a:extLst>
          </p:cNvPr>
          <p:cNvSpPr txBox="1"/>
          <p:nvPr/>
        </p:nvSpPr>
        <p:spPr>
          <a:xfrm>
            <a:off x="5956205" y="4803025"/>
            <a:ext cx="2436886" cy="230832"/>
          </a:xfrm>
          <a:prstGeom prst="rect">
            <a:avLst/>
          </a:prstGeom>
          <a:noFill/>
        </p:spPr>
        <p:txBody>
          <a:bodyPr wrap="none" rtlCol="0">
            <a:spAutoFit/>
          </a:bodyPr>
          <a:lstStyle/>
          <a:p>
            <a:pPr defTabSz="685800">
              <a:buClrTx/>
              <a:defRPr/>
            </a:pPr>
            <a:r>
              <a:rPr lang="en-US" sz="900" b="1" kern="1200" dirty="0">
                <a:solidFill>
                  <a:prstClr val="black"/>
                </a:solidFill>
                <a:latin typeface="Calibri" panose="020F0502020204030204"/>
                <a:ea typeface="+mn-ea"/>
                <a:cs typeface="+mn-cs"/>
              </a:rPr>
              <a:t>Tagawa ST, et al.  J Clin Oncol 2021; 39:2474-85</a:t>
            </a:r>
          </a:p>
        </p:txBody>
      </p:sp>
    </p:spTree>
    <p:extLst>
      <p:ext uri="{BB962C8B-B14F-4D97-AF65-F5344CB8AC3E}">
        <p14:creationId xmlns:p14="http://schemas.microsoft.com/office/powerpoint/2010/main" val="12367994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660FC93-87F7-4E45-A31C-DE61C9A63183}"/>
              </a:ext>
            </a:extLst>
          </p:cNvPr>
          <p:cNvSpPr>
            <a:spLocks noGrp="1"/>
          </p:cNvSpPr>
          <p:nvPr>
            <p:ph type="body" sz="quarter" idx="16"/>
          </p:nvPr>
        </p:nvSpPr>
        <p:spPr>
          <a:xfrm>
            <a:off x="0" y="65093"/>
            <a:ext cx="9144000" cy="538320"/>
          </a:xfrm>
        </p:spPr>
        <p:txBody>
          <a:bodyPr/>
          <a:lstStyle/>
          <a:p>
            <a:r>
              <a:rPr lang="en-US" dirty="0"/>
              <a:t>TROPHY-U-01 Cohort 1 Treatment-Related Adverse Events </a:t>
            </a:r>
            <a:r>
              <a:rPr lang="en-US" u="sng" dirty="0"/>
              <a:t>&gt;</a:t>
            </a:r>
            <a:r>
              <a:rPr lang="en-US" dirty="0"/>
              <a:t>20% any grade or </a:t>
            </a:r>
            <a:r>
              <a:rPr lang="en-US" u="sng" dirty="0"/>
              <a:t>&gt;</a:t>
            </a:r>
            <a:r>
              <a:rPr lang="en-US" dirty="0"/>
              <a:t>5% Grade </a:t>
            </a:r>
            <a:r>
              <a:rPr lang="en-US" u="sng" dirty="0"/>
              <a:t>&gt;</a:t>
            </a:r>
            <a:r>
              <a:rPr lang="en-US" dirty="0"/>
              <a:t>3 (n=113)</a:t>
            </a:r>
          </a:p>
        </p:txBody>
      </p:sp>
      <p:sp>
        <p:nvSpPr>
          <p:cNvPr id="6" name="Content Placeholder 2">
            <a:extLst>
              <a:ext uri="{FF2B5EF4-FFF2-40B4-BE49-F238E27FC236}">
                <a16:creationId xmlns:a16="http://schemas.microsoft.com/office/drawing/2014/main" id="{DC52C97F-005A-464F-8ACF-72CCF873F122}"/>
              </a:ext>
            </a:extLst>
          </p:cNvPr>
          <p:cNvSpPr txBox="1">
            <a:spLocks/>
          </p:cNvSpPr>
          <p:nvPr/>
        </p:nvSpPr>
        <p:spPr>
          <a:xfrm>
            <a:off x="7112725" y="1308381"/>
            <a:ext cx="1852681" cy="28711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6206" indent="-126206" defTabSz="685800">
              <a:spcBef>
                <a:spcPts val="0"/>
              </a:spcBef>
              <a:buClrTx/>
              <a:defRPr/>
            </a:pPr>
            <a:r>
              <a:rPr lang="en-US" sz="1400" b="1" dirty="0">
                <a:solidFill>
                  <a:srgbClr val="002060"/>
                </a:solidFill>
                <a:latin typeface="Calibri" panose="020F0502020204030204"/>
              </a:rPr>
              <a:t>7 (6%) pts discontinued due to TRAEs</a:t>
            </a:r>
          </a:p>
          <a:p>
            <a:pPr marL="342900" lvl="1" indent="-217885" defTabSz="685800">
              <a:spcBef>
                <a:spcPts val="0"/>
              </a:spcBef>
              <a:buClrTx/>
              <a:defRPr/>
            </a:pPr>
            <a:r>
              <a:rPr lang="en-US" sz="1400" b="1" dirty="0">
                <a:solidFill>
                  <a:srgbClr val="002060"/>
                </a:solidFill>
                <a:latin typeface="Calibri" panose="020F0502020204030204"/>
              </a:rPr>
              <a:t>3 discontinued due to neutropenia or its complications</a:t>
            </a:r>
          </a:p>
          <a:p>
            <a:pPr marL="125015" lvl="1" indent="0" defTabSz="685800">
              <a:spcBef>
                <a:spcPts val="0"/>
              </a:spcBef>
              <a:buClrTx/>
              <a:buNone/>
              <a:defRPr/>
            </a:pPr>
            <a:endParaRPr lang="en-US" sz="1400" b="1" dirty="0">
              <a:solidFill>
                <a:srgbClr val="002060"/>
              </a:solidFill>
              <a:latin typeface="Calibri" panose="020F0502020204030204"/>
            </a:endParaRPr>
          </a:p>
          <a:p>
            <a:pPr marL="126206" indent="-126206" defTabSz="685800">
              <a:spcBef>
                <a:spcPts val="0"/>
              </a:spcBef>
              <a:buClrTx/>
              <a:defRPr/>
            </a:pPr>
            <a:r>
              <a:rPr lang="en-US" sz="1400" b="1" dirty="0">
                <a:solidFill>
                  <a:srgbClr val="002060"/>
                </a:solidFill>
                <a:latin typeface="Calibri" panose="020F0502020204030204"/>
              </a:rPr>
              <a:t>30% G-CSF usage</a:t>
            </a:r>
          </a:p>
          <a:p>
            <a:pPr marL="126206" indent="-126206" defTabSz="685800">
              <a:spcBef>
                <a:spcPts val="0"/>
              </a:spcBef>
              <a:buClrTx/>
              <a:defRPr/>
            </a:pPr>
            <a:endParaRPr lang="en-US" sz="1400" b="1" dirty="0">
              <a:solidFill>
                <a:srgbClr val="002060"/>
              </a:solidFill>
              <a:latin typeface="Calibri" panose="020F0502020204030204"/>
            </a:endParaRPr>
          </a:p>
          <a:p>
            <a:pPr marL="126206" indent="-126206" defTabSz="685800">
              <a:spcBef>
                <a:spcPts val="0"/>
              </a:spcBef>
              <a:buClrTx/>
              <a:defRPr/>
            </a:pPr>
            <a:r>
              <a:rPr lang="en-US" sz="1400" b="1" dirty="0">
                <a:solidFill>
                  <a:srgbClr val="002060"/>
                </a:solidFill>
                <a:latin typeface="Calibri" panose="020F0502020204030204"/>
              </a:rPr>
              <a:t>1 treatment-related death (sepsis d/t febrile neutropenia)</a:t>
            </a:r>
          </a:p>
          <a:p>
            <a:pPr marL="0" indent="0" defTabSz="685800">
              <a:spcBef>
                <a:spcPts val="0"/>
              </a:spcBef>
              <a:buClrTx/>
              <a:buNone/>
              <a:defRPr/>
            </a:pPr>
            <a:endParaRPr lang="en-US" sz="1350" dirty="0">
              <a:solidFill>
                <a:srgbClr val="002060"/>
              </a:solidFill>
              <a:latin typeface="Calibri" panose="020F0502020204030204"/>
            </a:endParaRPr>
          </a:p>
        </p:txBody>
      </p:sp>
      <p:graphicFrame>
        <p:nvGraphicFramePr>
          <p:cNvPr id="7" name="Table 6">
            <a:extLst>
              <a:ext uri="{FF2B5EF4-FFF2-40B4-BE49-F238E27FC236}">
                <a16:creationId xmlns:a16="http://schemas.microsoft.com/office/drawing/2014/main" id="{22F6B807-C061-5F4C-B361-0D76DA6FCB31}"/>
              </a:ext>
            </a:extLst>
          </p:cNvPr>
          <p:cNvGraphicFramePr>
            <a:graphicFrameLocks noGrp="1"/>
          </p:cNvGraphicFramePr>
          <p:nvPr/>
        </p:nvGraphicFramePr>
        <p:xfrm>
          <a:off x="274704" y="906038"/>
          <a:ext cx="6707982" cy="3544531"/>
        </p:xfrm>
        <a:graphic>
          <a:graphicData uri="http://schemas.openxmlformats.org/drawingml/2006/table">
            <a:tbl>
              <a:tblPr firstRow="1" bandRow="1"/>
              <a:tblGrid>
                <a:gridCol w="2030120">
                  <a:extLst>
                    <a:ext uri="{9D8B030D-6E8A-4147-A177-3AD203B41FA5}">
                      <a16:colId xmlns:a16="http://schemas.microsoft.com/office/drawing/2014/main" val="1699765157"/>
                    </a:ext>
                  </a:extLst>
                </a:gridCol>
                <a:gridCol w="1583843">
                  <a:extLst>
                    <a:ext uri="{9D8B030D-6E8A-4147-A177-3AD203B41FA5}">
                      <a16:colId xmlns:a16="http://schemas.microsoft.com/office/drawing/2014/main" val="20000"/>
                    </a:ext>
                  </a:extLst>
                </a:gridCol>
                <a:gridCol w="1141841">
                  <a:extLst>
                    <a:ext uri="{9D8B030D-6E8A-4147-A177-3AD203B41FA5}">
                      <a16:colId xmlns:a16="http://schemas.microsoft.com/office/drawing/2014/main" val="20001"/>
                    </a:ext>
                  </a:extLst>
                </a:gridCol>
                <a:gridCol w="957672">
                  <a:extLst>
                    <a:ext uri="{9D8B030D-6E8A-4147-A177-3AD203B41FA5}">
                      <a16:colId xmlns:a16="http://schemas.microsoft.com/office/drawing/2014/main" val="20002"/>
                    </a:ext>
                  </a:extLst>
                </a:gridCol>
                <a:gridCol w="994506">
                  <a:extLst>
                    <a:ext uri="{9D8B030D-6E8A-4147-A177-3AD203B41FA5}">
                      <a16:colId xmlns:a16="http://schemas.microsoft.com/office/drawing/2014/main" val="58060269"/>
                    </a:ext>
                  </a:extLst>
                </a:gridCol>
              </a:tblGrid>
              <a:tr h="246148">
                <a:tc>
                  <a:txBody>
                    <a:bodyPr/>
                    <a:lstStyle/>
                    <a:p>
                      <a:pPr marL="60325" marR="0" lvl="0" indent="0" algn="l" defTabSz="1219170" rtl="0" eaLnBrk="1" fontAlgn="auto" latinLnBrk="0" hangingPunct="1">
                        <a:lnSpc>
                          <a:spcPct val="100000"/>
                        </a:lnSpc>
                        <a:spcBef>
                          <a:spcPts val="0"/>
                        </a:spcBef>
                        <a:spcAft>
                          <a:spcPts val="0"/>
                        </a:spcAft>
                        <a:buClrTx/>
                        <a:buSzTx/>
                        <a:buFontTx/>
                        <a:buNone/>
                        <a:tabLst/>
                        <a:defRPr/>
                      </a:pPr>
                      <a:r>
                        <a:rPr lang="en-US" sz="1100" b="1" kern="1200" dirty="0">
                          <a:solidFill>
                            <a:schemeClr val="bg1"/>
                          </a:solidFill>
                          <a:latin typeface="Arial" panose="020B0604020202020204" pitchFamily="34" charset="0"/>
                          <a:ea typeface="+mn-ea"/>
                          <a:cs typeface="Arial" panose="020B0604020202020204" pitchFamily="34" charset="0"/>
                        </a:rPr>
                        <a:t>Category</a:t>
                      </a:r>
                    </a:p>
                  </a:txBody>
                  <a:tcPr marL="68580" marR="68580" marT="34290" marB="3429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57B9B5"/>
                    </a:solidFill>
                  </a:tcPr>
                </a:tc>
                <a:tc>
                  <a:txBody>
                    <a:bodyPr/>
                    <a:lstStyle/>
                    <a:p>
                      <a:pPr marL="228600" marR="0" lvl="0" indent="-168275" algn="l" defTabSz="1219170" rtl="0" eaLnBrk="1" fontAlgn="auto" latinLnBrk="0" hangingPunct="1">
                        <a:lnSpc>
                          <a:spcPct val="100000"/>
                        </a:lnSpc>
                        <a:spcBef>
                          <a:spcPts val="0"/>
                        </a:spcBef>
                        <a:spcAft>
                          <a:spcPts val="0"/>
                        </a:spcAft>
                        <a:buClrTx/>
                        <a:buSzTx/>
                        <a:buFontTx/>
                        <a:buNone/>
                        <a:tabLst/>
                        <a:defRPr/>
                      </a:pPr>
                      <a:r>
                        <a:rPr lang="en-US" sz="1100" b="1" kern="1200" dirty="0">
                          <a:solidFill>
                            <a:schemeClr val="bg1"/>
                          </a:solidFill>
                          <a:latin typeface="Arial" panose="020B0604020202020204" pitchFamily="34" charset="0"/>
                          <a:ea typeface="+mn-ea"/>
                          <a:cs typeface="Arial" panose="020B0604020202020204" pitchFamily="34" charset="0"/>
                        </a:rPr>
                        <a:t>Event</a:t>
                      </a:r>
                    </a:p>
                  </a:txBody>
                  <a:tcPr marL="68580" marR="68580"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57B9B5"/>
                    </a:solidFill>
                  </a:tcPr>
                </a:tc>
                <a:tc>
                  <a:txBody>
                    <a:bodyPr/>
                    <a:lstStyle/>
                    <a:p>
                      <a:pPr marL="0" marR="0" algn="ctr">
                        <a:spcBef>
                          <a:spcPts val="300"/>
                        </a:spcBef>
                        <a:spcAft>
                          <a:spcPts val="300"/>
                        </a:spcAft>
                      </a:pPr>
                      <a:r>
                        <a:rPr lang="en-US" sz="1100" b="1" dirty="0">
                          <a:solidFill>
                            <a:schemeClr val="bg1"/>
                          </a:solidFill>
                          <a:effectLst/>
                          <a:latin typeface="Arial" panose="020B0604020202020204" pitchFamily="34" charset="0"/>
                          <a:ea typeface="Helvetica" charset="0"/>
                          <a:cs typeface="Arial" panose="020B0604020202020204" pitchFamily="34" charset="0"/>
                        </a:rPr>
                        <a:t>All Grades (%)</a:t>
                      </a: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57B9B5"/>
                    </a:solidFill>
                  </a:tcPr>
                </a:tc>
                <a:tc>
                  <a:txBody>
                    <a:bodyPr/>
                    <a:lstStyle/>
                    <a:p>
                      <a:pPr marL="0" marR="0" algn="ctr">
                        <a:spcBef>
                          <a:spcPts val="300"/>
                        </a:spcBef>
                        <a:spcAft>
                          <a:spcPts val="300"/>
                        </a:spcAft>
                      </a:pPr>
                      <a:r>
                        <a:rPr lang="en-US" sz="1100" b="1" dirty="0">
                          <a:solidFill>
                            <a:schemeClr val="bg1"/>
                          </a:solidFill>
                          <a:effectLst/>
                          <a:latin typeface="Arial" panose="020B0604020202020204" pitchFamily="34" charset="0"/>
                          <a:ea typeface="Helvetica" charset="0"/>
                          <a:cs typeface="Arial" panose="020B0604020202020204" pitchFamily="34" charset="0"/>
                        </a:rPr>
                        <a:t>Grade 3 (%)</a:t>
                      </a:r>
                    </a:p>
                  </a:txBody>
                  <a:tcPr marL="51435" marR="51435"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57B9B5"/>
                    </a:solidFill>
                  </a:tcPr>
                </a:tc>
                <a:tc>
                  <a:txBody>
                    <a:bodyPr/>
                    <a:lstStyle/>
                    <a:p>
                      <a:pPr marL="0" marR="0" algn="ctr">
                        <a:spcBef>
                          <a:spcPts val="300"/>
                        </a:spcBef>
                        <a:spcAft>
                          <a:spcPts val="300"/>
                        </a:spcAft>
                      </a:pPr>
                      <a:r>
                        <a:rPr lang="en-US" sz="1100" b="1" dirty="0">
                          <a:solidFill>
                            <a:schemeClr val="bg1"/>
                          </a:solidFill>
                          <a:effectLst/>
                          <a:latin typeface="Arial" panose="020B0604020202020204" pitchFamily="34" charset="0"/>
                          <a:ea typeface="Helvetica" charset="0"/>
                          <a:cs typeface="Arial" panose="020B0604020202020204" pitchFamily="34" charset="0"/>
                        </a:rPr>
                        <a:t>Grade 4 (%)</a:t>
                      </a:r>
                    </a:p>
                  </a:txBody>
                  <a:tcPr marL="51435" marR="51435" marT="0" marB="0" anchor="ctr">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57B9B5"/>
                    </a:solidFill>
                  </a:tcPr>
                </a:tc>
                <a:extLst>
                  <a:ext uri="{0D108BD9-81ED-4DB2-BD59-A6C34878D82A}">
                    <a16:rowId xmlns:a16="http://schemas.microsoft.com/office/drawing/2014/main" val="2310863729"/>
                  </a:ext>
                </a:extLst>
              </a:tr>
              <a:tr h="246148">
                <a:tc rowSpan="5">
                  <a:txBody>
                    <a:bodyPr/>
                    <a:lstStyle/>
                    <a:p>
                      <a:pPr marL="60325" marR="0" lvl="0" indent="0" algn="l" defTabSz="1219170" rtl="0" eaLnBrk="1" fontAlgn="auto" latinLnBrk="0" hangingPunct="1">
                        <a:lnSpc>
                          <a:spcPct val="100000"/>
                        </a:lnSpc>
                        <a:spcBef>
                          <a:spcPts val="0"/>
                        </a:spcBef>
                        <a:spcAft>
                          <a:spcPts val="0"/>
                        </a:spcAft>
                        <a:buClrTx/>
                        <a:buSzTx/>
                        <a:buFontTx/>
                        <a:buNone/>
                        <a:tabLst/>
                        <a:defRPr/>
                      </a:pPr>
                      <a:r>
                        <a:rPr lang="en-US" sz="1100" b="0" dirty="0">
                          <a:solidFill>
                            <a:srgbClr val="002060"/>
                          </a:solidFill>
                          <a:latin typeface="Arial" panose="020B0604020202020204" pitchFamily="34" charset="0"/>
                          <a:cs typeface="Arial" panose="020B0604020202020204" pitchFamily="34" charset="0"/>
                        </a:rPr>
                        <a:t>Hematologic</a:t>
                      </a:r>
                      <a:r>
                        <a:rPr lang="en-US" sz="1100" b="0" baseline="30000" dirty="0">
                          <a:solidFill>
                            <a:srgbClr val="002060"/>
                          </a:solidFill>
                          <a:latin typeface="Arial" panose="020B0604020202020204" pitchFamily="34" charset="0"/>
                          <a:cs typeface="Arial" panose="020B0604020202020204" pitchFamily="34" charset="0"/>
                        </a:rPr>
                        <a:t>a</a:t>
                      </a:r>
                    </a:p>
                  </a:txBody>
                  <a:tcPr marL="68580" marR="68580" marT="34290" marB="3429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228600" indent="-168275"/>
                      <a:r>
                        <a:rPr lang="en-US" sz="1100" b="1" dirty="0">
                          <a:solidFill>
                            <a:srgbClr val="002060"/>
                          </a:solidFill>
                          <a:latin typeface="Arial" panose="020B0604020202020204" pitchFamily="34" charset="0"/>
                          <a:cs typeface="Arial" panose="020B0604020202020204" pitchFamily="34" charset="0"/>
                        </a:rPr>
                        <a:t>Neutropenia</a:t>
                      </a:r>
                      <a:endParaRPr lang="en-US" sz="1100" b="1" baseline="30000" dirty="0">
                        <a:solidFill>
                          <a:srgbClr val="002060"/>
                        </a:solidFill>
                        <a:latin typeface="Arial" panose="020B0604020202020204" pitchFamily="34" charset="0"/>
                        <a:cs typeface="Arial" panose="020B0604020202020204" pitchFamily="34" charset="0"/>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en-US" sz="1100" b="1" dirty="0">
                          <a:solidFill>
                            <a:srgbClr val="002060"/>
                          </a:solidFill>
                          <a:latin typeface="Arial" panose="020B0604020202020204" pitchFamily="34" charset="0"/>
                          <a:cs typeface="Arial" panose="020B0604020202020204" pitchFamily="34" charset="0"/>
                        </a:rPr>
                        <a:t>46</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en-US" sz="1100" b="1" dirty="0">
                          <a:solidFill>
                            <a:srgbClr val="002060"/>
                          </a:solidFill>
                          <a:latin typeface="Arial" panose="020B0604020202020204" pitchFamily="34" charset="0"/>
                          <a:cs typeface="Arial" panose="020B0604020202020204" pitchFamily="34" charset="0"/>
                        </a:rPr>
                        <a:t>22</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a:solidFill>
                            <a:srgbClr val="002060"/>
                          </a:solidFill>
                          <a:latin typeface="Arial" panose="020B0604020202020204" pitchFamily="34" charset="0"/>
                          <a:cs typeface="Arial" panose="020B0604020202020204" pitchFamily="34" charset="0"/>
                        </a:rPr>
                        <a:t>12</a:t>
                      </a:r>
                    </a:p>
                  </a:txBody>
                  <a:tcPr marL="68580" marR="68580" marT="34290" marB="34290">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002060"/>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46148">
                <a:tc vMerge="1">
                  <a:txBody>
                    <a:bodyPr/>
                    <a:lstStyle/>
                    <a:p>
                      <a:endParaRPr lang="en-US"/>
                    </a:p>
                  </a:txBody>
                  <a:tcPr/>
                </a:tc>
                <a:tc>
                  <a:txBody>
                    <a:bodyPr/>
                    <a:lstStyle/>
                    <a:p>
                      <a:pPr marL="228600" indent="-168275"/>
                      <a:r>
                        <a:rPr lang="en-US" sz="1100" b="0" dirty="0">
                          <a:solidFill>
                            <a:srgbClr val="002060"/>
                          </a:solidFill>
                          <a:latin typeface="Arial" panose="020B0604020202020204" pitchFamily="34" charset="0"/>
                          <a:cs typeface="Arial" panose="020B0604020202020204" pitchFamily="34" charset="0"/>
                        </a:rPr>
                        <a:t>Leukopenia</a:t>
                      </a:r>
                      <a:endParaRPr lang="en-US" sz="1100" b="0" baseline="30000" dirty="0">
                        <a:solidFill>
                          <a:srgbClr val="002060"/>
                        </a:solidFill>
                        <a:latin typeface="Arial" panose="020B0604020202020204" pitchFamily="34" charset="0"/>
                        <a:cs typeface="Arial" panose="020B0604020202020204" pitchFamily="34" charset="0"/>
                      </a:endParaRP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solidFill>
                            <a:srgbClr val="002060"/>
                          </a:solidFill>
                          <a:latin typeface="Arial" panose="020B0604020202020204" pitchFamily="34" charset="0"/>
                          <a:cs typeface="Arial" panose="020B0604020202020204" pitchFamily="34" charset="0"/>
                        </a:rPr>
                        <a:t>26</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solidFill>
                            <a:srgbClr val="002060"/>
                          </a:solidFill>
                          <a:latin typeface="Arial" panose="020B0604020202020204" pitchFamily="34" charset="0"/>
                          <a:cs typeface="Arial" panose="020B0604020202020204" pitchFamily="34" charset="0"/>
                        </a:rPr>
                        <a:t>12</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solidFill>
                            <a:srgbClr val="002060"/>
                          </a:solidFill>
                          <a:latin typeface="Arial" panose="020B0604020202020204" pitchFamily="34" charset="0"/>
                          <a:cs typeface="Arial" panose="020B0604020202020204" pitchFamily="34" charset="0"/>
                        </a:rPr>
                        <a:t>5</a:t>
                      </a:r>
                    </a:p>
                  </a:txBody>
                  <a:tcPr marL="68580" marR="68580" marT="34290" marB="34290">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46148">
                <a:tc vMerge="1">
                  <a:txBody>
                    <a:bodyPr/>
                    <a:lstStyle/>
                    <a:p>
                      <a:endParaRPr lang="en-US"/>
                    </a:p>
                  </a:txBody>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228600" indent="-168275"/>
                      <a:r>
                        <a:rPr lang="en-US" sz="1100" b="0" dirty="0">
                          <a:solidFill>
                            <a:srgbClr val="002060"/>
                          </a:solidFill>
                          <a:latin typeface="Arial" panose="020B0604020202020204" pitchFamily="34" charset="0"/>
                          <a:cs typeface="Arial" panose="020B0604020202020204" pitchFamily="34" charset="0"/>
                        </a:rPr>
                        <a:t>Anemia</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en-US" sz="1100" dirty="0">
                          <a:solidFill>
                            <a:srgbClr val="002060"/>
                          </a:solidFill>
                          <a:latin typeface="Arial" panose="020B0604020202020204" pitchFamily="34" charset="0"/>
                          <a:cs typeface="Arial" panose="020B0604020202020204" pitchFamily="34" charset="0"/>
                        </a:rPr>
                        <a:t>34</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en-US" sz="1100" dirty="0">
                          <a:solidFill>
                            <a:srgbClr val="002060"/>
                          </a:solidFill>
                          <a:latin typeface="Arial" panose="020B0604020202020204" pitchFamily="34" charset="0"/>
                          <a:cs typeface="Arial" panose="020B0604020202020204" pitchFamily="34" charset="0"/>
                        </a:rPr>
                        <a:t>14</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solidFill>
                            <a:srgbClr val="002060"/>
                          </a:solidFill>
                          <a:latin typeface="Arial" panose="020B0604020202020204" pitchFamily="34" charset="0"/>
                          <a:cs typeface="Arial" panose="020B0604020202020204" pitchFamily="34" charset="0"/>
                        </a:rPr>
                        <a:t>0</a:t>
                      </a:r>
                    </a:p>
                  </a:txBody>
                  <a:tcPr marL="68580" marR="68580" marT="34290" marB="34290">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46148">
                <a:tc vMerge="1">
                  <a:txBody>
                    <a:bodyPr/>
                    <a:lstStyle/>
                    <a:p>
                      <a:endParaRPr lang="en-US"/>
                    </a:p>
                  </a:txBody>
                  <a:tcPr/>
                </a:tc>
                <a:tc>
                  <a:txBody>
                    <a:bodyPr/>
                    <a:lstStyle/>
                    <a:p>
                      <a:pPr marL="228600" indent="-168275"/>
                      <a:r>
                        <a:rPr lang="en-US" sz="1100" b="0" dirty="0">
                          <a:solidFill>
                            <a:srgbClr val="002060"/>
                          </a:solidFill>
                          <a:latin typeface="Arial" panose="020B0604020202020204" pitchFamily="34" charset="0"/>
                          <a:cs typeface="Arial" panose="020B0604020202020204" pitchFamily="34" charset="0"/>
                        </a:rPr>
                        <a:t>Lymphopenia</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solidFill>
                            <a:srgbClr val="002060"/>
                          </a:solidFill>
                          <a:latin typeface="Arial" panose="020B0604020202020204" pitchFamily="34" charset="0"/>
                          <a:cs typeface="Arial" panose="020B0604020202020204" pitchFamily="34" charset="0"/>
                        </a:rPr>
                        <a:t>12</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solidFill>
                            <a:srgbClr val="002060"/>
                          </a:solidFill>
                          <a:latin typeface="Arial" panose="020B0604020202020204" pitchFamily="34" charset="0"/>
                          <a:cs typeface="Arial" panose="020B0604020202020204" pitchFamily="34" charset="0"/>
                        </a:rPr>
                        <a:t>5</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solidFill>
                            <a:srgbClr val="002060"/>
                          </a:solidFill>
                          <a:latin typeface="Arial" panose="020B0604020202020204" pitchFamily="34" charset="0"/>
                          <a:cs typeface="Arial" panose="020B0604020202020204" pitchFamily="34" charset="0"/>
                        </a:rPr>
                        <a:t>2</a:t>
                      </a:r>
                    </a:p>
                  </a:txBody>
                  <a:tcPr marL="68580" marR="68580" marT="34290" marB="34290">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2357680"/>
                  </a:ext>
                </a:extLst>
              </a:tr>
              <a:tr h="246148">
                <a:tc vMerge="1">
                  <a:txBody>
                    <a:bodyPr/>
                    <a:lstStyle/>
                    <a:p>
                      <a:pPr marL="228600" indent="0"/>
                      <a:endParaRPr lang="en-US" sz="1000" dirty="0">
                        <a:solidFill>
                          <a:srgbClr val="000000"/>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168275"/>
                      <a:r>
                        <a:rPr lang="en-US" sz="1100" b="1" dirty="0">
                          <a:solidFill>
                            <a:srgbClr val="002060"/>
                          </a:solidFill>
                          <a:latin typeface="Arial" panose="020B0604020202020204" pitchFamily="34" charset="0"/>
                          <a:cs typeface="Arial" panose="020B0604020202020204" pitchFamily="34" charset="0"/>
                        </a:rPr>
                        <a:t>Febrile neutropenia</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1" dirty="0">
                          <a:solidFill>
                            <a:srgbClr val="002060"/>
                          </a:solidFill>
                          <a:latin typeface="Arial" panose="020B0604020202020204" pitchFamily="34" charset="0"/>
                          <a:cs typeface="Arial" panose="020B0604020202020204" pitchFamily="34" charset="0"/>
                        </a:rPr>
                        <a:t>10</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1" dirty="0">
                          <a:solidFill>
                            <a:srgbClr val="002060"/>
                          </a:solidFill>
                          <a:latin typeface="Arial" panose="020B0604020202020204" pitchFamily="34" charset="0"/>
                          <a:cs typeface="Arial" panose="020B0604020202020204" pitchFamily="34" charset="0"/>
                        </a:rPr>
                        <a:t>7</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1" dirty="0">
                          <a:solidFill>
                            <a:srgbClr val="002060"/>
                          </a:solidFill>
                          <a:latin typeface="Arial" panose="020B0604020202020204" pitchFamily="34" charset="0"/>
                          <a:cs typeface="Arial" panose="020B0604020202020204" pitchFamily="34" charset="0"/>
                        </a:rPr>
                        <a:t>3</a:t>
                      </a:r>
                    </a:p>
                  </a:txBody>
                  <a:tcPr marL="68580" marR="68580" marT="34290" marB="34290">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46148">
                <a:tc rowSpan="3">
                  <a:txBody>
                    <a:bodyPr/>
                    <a:lstStyle/>
                    <a:p>
                      <a:pPr marL="60325" marR="0" lvl="0" indent="0" algn="l" defTabSz="1219170" rtl="0" eaLnBrk="1" fontAlgn="auto" latinLnBrk="0" hangingPunct="1">
                        <a:lnSpc>
                          <a:spcPct val="100000"/>
                        </a:lnSpc>
                        <a:spcBef>
                          <a:spcPts val="0"/>
                        </a:spcBef>
                        <a:spcAft>
                          <a:spcPts val="0"/>
                        </a:spcAft>
                        <a:buClrTx/>
                        <a:buSzTx/>
                        <a:buFontTx/>
                        <a:buNone/>
                        <a:tabLst/>
                        <a:defRPr/>
                      </a:pPr>
                      <a:r>
                        <a:rPr lang="en-US" sz="1100" b="0" dirty="0">
                          <a:solidFill>
                            <a:srgbClr val="002060"/>
                          </a:solidFill>
                          <a:latin typeface="Arial" panose="020B0604020202020204" pitchFamily="34" charset="0"/>
                          <a:cs typeface="Arial" panose="020B0604020202020204" pitchFamily="34" charset="0"/>
                        </a:rPr>
                        <a:t>Gastrointestinal</a:t>
                      </a:r>
                    </a:p>
                  </a:txBody>
                  <a:tcPr marL="68580" marR="68580" marT="34290" marB="3429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4EEF9"/>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228600" indent="-168275"/>
                      <a:r>
                        <a:rPr lang="en-US" sz="1100" b="1" dirty="0">
                          <a:solidFill>
                            <a:srgbClr val="002060"/>
                          </a:solidFill>
                          <a:latin typeface="Arial" panose="020B0604020202020204" pitchFamily="34" charset="0"/>
                          <a:cs typeface="Arial" panose="020B0604020202020204" pitchFamily="34" charset="0"/>
                        </a:rPr>
                        <a:t>Diarrhea</a:t>
                      </a:r>
                      <a:r>
                        <a:rPr lang="en-US" sz="1100" b="1" baseline="30000" dirty="0">
                          <a:solidFill>
                            <a:srgbClr val="002060"/>
                          </a:solidFill>
                          <a:latin typeface="Arial" panose="020B0604020202020204" pitchFamily="34" charset="0"/>
                          <a:cs typeface="Arial" panose="020B0604020202020204" pitchFamily="34" charset="0"/>
                        </a:rPr>
                        <a:t>b</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en-US" sz="1100" b="1" dirty="0">
                          <a:solidFill>
                            <a:srgbClr val="002060"/>
                          </a:solidFill>
                          <a:latin typeface="Arial" panose="020B0604020202020204" pitchFamily="34" charset="0"/>
                          <a:cs typeface="Arial" panose="020B0604020202020204" pitchFamily="34" charset="0"/>
                        </a:rPr>
                        <a:t>65</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en-US" sz="1100" b="1" dirty="0">
                          <a:solidFill>
                            <a:srgbClr val="002060"/>
                          </a:solidFill>
                          <a:latin typeface="Arial" panose="020B0604020202020204" pitchFamily="34" charset="0"/>
                          <a:cs typeface="Arial" panose="020B0604020202020204" pitchFamily="34" charset="0"/>
                        </a:rPr>
                        <a:t>9</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100" b="1" dirty="0">
                          <a:solidFill>
                            <a:srgbClr val="002060"/>
                          </a:solidFill>
                          <a:latin typeface="Arial" panose="020B0604020202020204" pitchFamily="34" charset="0"/>
                          <a:cs typeface="Arial" panose="020B0604020202020204" pitchFamily="34" charset="0"/>
                        </a:rPr>
                        <a:t>1</a:t>
                      </a:r>
                    </a:p>
                  </a:txBody>
                  <a:tcPr marL="68580" marR="68580" marT="34290" marB="34290">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14"/>
                  </a:ext>
                </a:extLst>
              </a:tr>
              <a:tr h="246148">
                <a:tc vMerge="1">
                  <a:txBody>
                    <a:bodyPr/>
                    <a:lstStyle/>
                    <a:p>
                      <a:pPr marL="228600" indent="0"/>
                      <a:endParaRPr lang="en-US" sz="1000" b="1" dirty="0">
                        <a:solidFill>
                          <a:srgbClr val="000000"/>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228600" indent="-168275"/>
                      <a:r>
                        <a:rPr lang="en-US" sz="1100" b="1" dirty="0">
                          <a:solidFill>
                            <a:srgbClr val="002060"/>
                          </a:solidFill>
                          <a:latin typeface="Arial" panose="020B0604020202020204" pitchFamily="34" charset="0"/>
                          <a:cs typeface="Arial" panose="020B0604020202020204" pitchFamily="34" charset="0"/>
                        </a:rPr>
                        <a:t>Nausea</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en-US" sz="1100" b="1" dirty="0">
                          <a:solidFill>
                            <a:srgbClr val="002060"/>
                          </a:solidFill>
                          <a:latin typeface="Arial" panose="020B0604020202020204" pitchFamily="34" charset="0"/>
                          <a:cs typeface="Arial" panose="020B0604020202020204" pitchFamily="34" charset="0"/>
                        </a:rPr>
                        <a:t>58</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en-US" sz="1100" b="1" dirty="0">
                          <a:solidFill>
                            <a:srgbClr val="002060"/>
                          </a:solidFill>
                          <a:latin typeface="Arial" panose="020B0604020202020204" pitchFamily="34" charset="0"/>
                          <a:cs typeface="Arial" panose="020B0604020202020204" pitchFamily="34" charset="0"/>
                        </a:rPr>
                        <a:t>4</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100" b="1" dirty="0">
                          <a:solidFill>
                            <a:srgbClr val="002060"/>
                          </a:solidFill>
                          <a:latin typeface="Arial" panose="020B0604020202020204" pitchFamily="34" charset="0"/>
                          <a:cs typeface="Arial" panose="020B0604020202020204" pitchFamily="34" charset="0"/>
                        </a:rPr>
                        <a:t>0</a:t>
                      </a:r>
                    </a:p>
                  </a:txBody>
                  <a:tcPr marL="68580" marR="68580" marT="34290" marB="34290">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15"/>
                  </a:ext>
                </a:extLst>
              </a:tr>
              <a:tr h="246148">
                <a:tc vMerge="1">
                  <a:txBody>
                    <a:bodyPr/>
                    <a:lstStyle/>
                    <a:p>
                      <a:pPr marL="228600" indent="0"/>
                      <a:endParaRPr lang="en-US" sz="1000" dirty="0">
                        <a:solidFill>
                          <a:srgbClr val="000000"/>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4EEF9"/>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228600" indent="-168275"/>
                      <a:r>
                        <a:rPr lang="en-US" sz="1100" b="0" dirty="0">
                          <a:solidFill>
                            <a:srgbClr val="002060"/>
                          </a:solidFill>
                          <a:latin typeface="Arial" panose="020B0604020202020204" pitchFamily="34" charset="0"/>
                          <a:cs typeface="Arial" panose="020B0604020202020204" pitchFamily="34" charset="0"/>
                        </a:rPr>
                        <a:t>Vomiting</a:t>
                      </a:r>
                    </a:p>
                  </a:txBody>
                  <a:tcPr marL="68580" marR="68580" marT="34290" marB="34290">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en-US" sz="1100" dirty="0">
                          <a:solidFill>
                            <a:srgbClr val="002060"/>
                          </a:solidFill>
                          <a:latin typeface="Arial" panose="020B0604020202020204" pitchFamily="34" charset="0"/>
                          <a:cs typeface="Arial" panose="020B0604020202020204" pitchFamily="34" charset="0"/>
                        </a:rPr>
                        <a:t>28</a:t>
                      </a:r>
                    </a:p>
                  </a:txBody>
                  <a:tcPr marL="68580" marR="68580" marT="34290" marB="34290">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en-US" sz="1100" dirty="0">
                          <a:solidFill>
                            <a:srgbClr val="002060"/>
                          </a:solidFill>
                          <a:latin typeface="Arial" panose="020B0604020202020204" pitchFamily="34" charset="0"/>
                          <a:cs typeface="Arial" panose="020B0604020202020204" pitchFamily="34" charset="0"/>
                        </a:rPr>
                        <a:t>1</a:t>
                      </a:r>
                    </a:p>
                  </a:txBody>
                  <a:tcPr marL="68580" marR="68580" marT="34290" marB="34290">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100" dirty="0">
                          <a:solidFill>
                            <a:srgbClr val="002060"/>
                          </a:solidFill>
                          <a:latin typeface="Arial" panose="020B0604020202020204" pitchFamily="34" charset="0"/>
                          <a:cs typeface="Arial" panose="020B0604020202020204" pitchFamily="34" charset="0"/>
                        </a:rPr>
                        <a:t>0</a:t>
                      </a:r>
                    </a:p>
                  </a:txBody>
                  <a:tcPr marL="68580" marR="68580" marT="34290" marB="34290">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10"/>
                  </a:ext>
                </a:extLst>
              </a:tr>
              <a:tr h="590755">
                <a:tc>
                  <a:txBody>
                    <a:bodyPr/>
                    <a:lstStyle/>
                    <a:p>
                      <a:pPr marL="60325" marR="0" lvl="0" indent="0" algn="l" defTabSz="1219170" rtl="0" eaLnBrk="1" fontAlgn="auto" latinLnBrk="0" hangingPunct="1">
                        <a:lnSpc>
                          <a:spcPct val="100000"/>
                        </a:lnSpc>
                        <a:spcBef>
                          <a:spcPts val="0"/>
                        </a:spcBef>
                        <a:spcAft>
                          <a:spcPts val="0"/>
                        </a:spcAft>
                        <a:buClrTx/>
                        <a:buSzTx/>
                        <a:buFontTx/>
                        <a:buNone/>
                        <a:tabLst/>
                        <a:defRPr/>
                      </a:pPr>
                      <a:r>
                        <a:rPr lang="en-US" sz="1100" b="0" dirty="0">
                          <a:solidFill>
                            <a:srgbClr val="002060"/>
                          </a:solidFill>
                          <a:latin typeface="Arial" panose="020B0604020202020204" pitchFamily="34" charset="0"/>
                          <a:cs typeface="Arial" panose="020B0604020202020204" pitchFamily="34" charset="0"/>
                        </a:rPr>
                        <a:t>General disorders &amp; administrative site conditions</a:t>
                      </a:r>
                    </a:p>
                  </a:txBody>
                  <a:tcPr marL="68580" marR="68580" marT="34290" marB="3429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228600" indent="-168275"/>
                      <a:r>
                        <a:rPr lang="en-US" sz="1100" b="1" dirty="0">
                          <a:solidFill>
                            <a:srgbClr val="002060"/>
                          </a:solidFill>
                          <a:latin typeface="Arial" panose="020B0604020202020204" pitchFamily="34" charset="0"/>
                          <a:cs typeface="Arial" panose="020B0604020202020204" pitchFamily="34" charset="0"/>
                        </a:rPr>
                        <a:t>Fatigue</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en-US" sz="1100" b="1" dirty="0">
                          <a:solidFill>
                            <a:srgbClr val="002060"/>
                          </a:solidFill>
                          <a:latin typeface="Arial" panose="020B0604020202020204" pitchFamily="34" charset="0"/>
                          <a:cs typeface="Arial" panose="020B0604020202020204" pitchFamily="34" charset="0"/>
                        </a:rPr>
                        <a:t>50</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en-US" sz="1100" b="1" dirty="0">
                          <a:solidFill>
                            <a:srgbClr val="002060"/>
                          </a:solidFill>
                          <a:latin typeface="Arial" panose="020B0604020202020204" pitchFamily="34" charset="0"/>
                          <a:cs typeface="Arial" panose="020B0604020202020204" pitchFamily="34" charset="0"/>
                        </a:rPr>
                        <a:t>4</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a:solidFill>
                            <a:srgbClr val="002060"/>
                          </a:solidFill>
                          <a:latin typeface="Arial" panose="020B0604020202020204" pitchFamily="34" charset="0"/>
                          <a:cs typeface="Arial" panose="020B0604020202020204" pitchFamily="34" charset="0"/>
                        </a:rPr>
                        <a:t>0</a:t>
                      </a:r>
                    </a:p>
                  </a:txBody>
                  <a:tcPr marL="68580" marR="68580" marT="34290" marB="34290">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246148">
                <a:tc>
                  <a:txBody>
                    <a:bodyPr/>
                    <a:lstStyle/>
                    <a:p>
                      <a:pPr marL="60325" marR="0" lvl="0" indent="0" algn="l" defTabSz="1219170" rtl="0" eaLnBrk="1" fontAlgn="auto" latinLnBrk="0" hangingPunct="1">
                        <a:lnSpc>
                          <a:spcPct val="100000"/>
                        </a:lnSpc>
                        <a:spcBef>
                          <a:spcPts val="0"/>
                        </a:spcBef>
                        <a:spcAft>
                          <a:spcPts val="0"/>
                        </a:spcAft>
                        <a:buClrTx/>
                        <a:buSzTx/>
                        <a:buFontTx/>
                        <a:buNone/>
                        <a:tabLst/>
                        <a:defRPr/>
                      </a:pPr>
                      <a:r>
                        <a:rPr lang="en-US" sz="1100" b="0" dirty="0">
                          <a:solidFill>
                            <a:srgbClr val="002060"/>
                          </a:solidFill>
                          <a:latin typeface="Arial" panose="020B0604020202020204" pitchFamily="34" charset="0"/>
                          <a:cs typeface="Arial" panose="020B0604020202020204" pitchFamily="34" charset="0"/>
                        </a:rPr>
                        <a:t>Skin &amp; subcutaneous</a:t>
                      </a:r>
                      <a:r>
                        <a:rPr lang="en-US" sz="1100" b="0" baseline="0" dirty="0">
                          <a:solidFill>
                            <a:srgbClr val="002060"/>
                          </a:solidFill>
                          <a:latin typeface="Arial" panose="020B0604020202020204" pitchFamily="34" charset="0"/>
                          <a:cs typeface="Arial" panose="020B0604020202020204" pitchFamily="34" charset="0"/>
                        </a:rPr>
                        <a:t> tissue </a:t>
                      </a:r>
                      <a:endParaRPr lang="en-US" sz="1100" b="0" dirty="0">
                        <a:solidFill>
                          <a:srgbClr val="002060"/>
                        </a:solidFill>
                        <a:latin typeface="Arial" panose="020B0604020202020204" pitchFamily="34" charset="0"/>
                        <a:cs typeface="Arial" panose="020B0604020202020204" pitchFamily="34" charset="0"/>
                      </a:endParaRPr>
                    </a:p>
                  </a:txBody>
                  <a:tcPr marL="68580" marR="68580" marT="34290" marB="3429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228600" indent="-168275"/>
                      <a:r>
                        <a:rPr lang="en-US" sz="1100" b="1" dirty="0">
                          <a:solidFill>
                            <a:srgbClr val="002060"/>
                          </a:solidFill>
                          <a:latin typeface="Arial" panose="020B0604020202020204" pitchFamily="34" charset="0"/>
                          <a:cs typeface="Arial" panose="020B0604020202020204" pitchFamily="34" charset="0"/>
                        </a:rPr>
                        <a:t>Alopecia</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en-US" sz="1100" b="1" dirty="0">
                          <a:solidFill>
                            <a:srgbClr val="002060"/>
                          </a:solidFill>
                          <a:latin typeface="Arial" panose="020B0604020202020204" pitchFamily="34" charset="0"/>
                          <a:cs typeface="Arial" panose="020B0604020202020204" pitchFamily="34" charset="0"/>
                        </a:rPr>
                        <a:t>47</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en-US" sz="1100" b="1" dirty="0">
                          <a:solidFill>
                            <a:srgbClr val="002060"/>
                          </a:solidFill>
                          <a:latin typeface="Arial" panose="020B0604020202020204" pitchFamily="34" charset="0"/>
                          <a:cs typeface="Arial" panose="020B0604020202020204" pitchFamily="34" charset="0"/>
                        </a:rPr>
                        <a:t>0</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100" b="1" dirty="0">
                          <a:solidFill>
                            <a:srgbClr val="002060"/>
                          </a:solidFill>
                          <a:latin typeface="Arial" panose="020B0604020202020204" pitchFamily="34" charset="0"/>
                          <a:cs typeface="Arial" panose="020B0604020202020204" pitchFamily="34" charset="0"/>
                        </a:rPr>
                        <a:t>0</a:t>
                      </a:r>
                    </a:p>
                  </a:txBody>
                  <a:tcPr marL="68580" marR="68580" marT="34290" marB="34290">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22"/>
                  </a:ext>
                </a:extLst>
              </a:tr>
              <a:tr h="246148">
                <a:tc>
                  <a:txBody>
                    <a:bodyPr/>
                    <a:lstStyle/>
                    <a:p>
                      <a:pPr marL="60325" marR="0" lvl="0" indent="0" algn="l" defTabSz="1219170" rtl="0" eaLnBrk="1" fontAlgn="auto" latinLnBrk="0" hangingPunct="1">
                        <a:lnSpc>
                          <a:spcPct val="100000"/>
                        </a:lnSpc>
                        <a:spcBef>
                          <a:spcPts val="0"/>
                        </a:spcBef>
                        <a:spcAft>
                          <a:spcPts val="0"/>
                        </a:spcAft>
                        <a:buClrTx/>
                        <a:buSzTx/>
                        <a:buFontTx/>
                        <a:buNone/>
                        <a:tabLst/>
                        <a:defRPr/>
                      </a:pPr>
                      <a:r>
                        <a:rPr lang="en-US" sz="1100" b="0" baseline="0" dirty="0">
                          <a:solidFill>
                            <a:srgbClr val="002060"/>
                          </a:solidFill>
                          <a:latin typeface="Arial" panose="020B0604020202020204" pitchFamily="34" charset="0"/>
                          <a:cs typeface="Arial" panose="020B0604020202020204" pitchFamily="34" charset="0"/>
                        </a:rPr>
                        <a:t>Metabolism &amp; nutrition</a:t>
                      </a:r>
                    </a:p>
                  </a:txBody>
                  <a:tcPr marL="68580" marR="68580" marT="34290" marB="3429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168275"/>
                      <a:r>
                        <a:rPr lang="en-US" sz="1100" b="0" dirty="0">
                          <a:solidFill>
                            <a:srgbClr val="002060"/>
                          </a:solidFill>
                          <a:latin typeface="Arial" panose="020B0604020202020204" pitchFamily="34" charset="0"/>
                          <a:cs typeface="Arial" panose="020B0604020202020204" pitchFamily="34" charset="0"/>
                        </a:rPr>
                        <a:t>Decreased appetite</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solidFill>
                            <a:srgbClr val="002060"/>
                          </a:solidFill>
                          <a:latin typeface="Arial" panose="020B0604020202020204" pitchFamily="34" charset="0"/>
                          <a:cs typeface="Arial" panose="020B0604020202020204" pitchFamily="34" charset="0"/>
                        </a:rPr>
                        <a:t>36</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solidFill>
                            <a:srgbClr val="002060"/>
                          </a:solidFill>
                          <a:latin typeface="Arial" panose="020B0604020202020204" pitchFamily="34" charset="0"/>
                          <a:cs typeface="Arial" panose="020B0604020202020204" pitchFamily="34" charset="0"/>
                        </a:rPr>
                        <a:t>3</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solidFill>
                            <a:srgbClr val="002060"/>
                          </a:solidFill>
                          <a:latin typeface="Arial" panose="020B0604020202020204" pitchFamily="34" charset="0"/>
                          <a:cs typeface="Arial" panose="020B0604020202020204" pitchFamily="34" charset="0"/>
                        </a:rPr>
                        <a:t>0</a:t>
                      </a:r>
                    </a:p>
                  </a:txBody>
                  <a:tcPr marL="68580" marR="68580" marT="34290" marB="34290">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246148">
                <a:tc>
                  <a:txBody>
                    <a:bodyPr/>
                    <a:lstStyle/>
                    <a:p>
                      <a:pPr marL="60325" marR="0" lvl="0" indent="0" algn="l" defTabSz="1219170" rtl="0" eaLnBrk="1" fontAlgn="auto" latinLnBrk="0" hangingPunct="1">
                        <a:lnSpc>
                          <a:spcPct val="100000"/>
                        </a:lnSpc>
                        <a:spcBef>
                          <a:spcPts val="0"/>
                        </a:spcBef>
                        <a:spcAft>
                          <a:spcPts val="0"/>
                        </a:spcAft>
                        <a:buClrTx/>
                        <a:buSzTx/>
                        <a:buFontTx/>
                        <a:buNone/>
                        <a:tabLst/>
                        <a:defRPr/>
                      </a:pPr>
                      <a:r>
                        <a:rPr lang="en-US" sz="1100" b="0" baseline="0" dirty="0">
                          <a:solidFill>
                            <a:srgbClr val="002060"/>
                          </a:solidFill>
                          <a:latin typeface="Arial" panose="020B0604020202020204" pitchFamily="34" charset="0"/>
                          <a:cs typeface="Arial" panose="020B0604020202020204" pitchFamily="34" charset="0"/>
                        </a:rPr>
                        <a:t>Infections &amp; infestations</a:t>
                      </a:r>
                    </a:p>
                  </a:txBody>
                  <a:tcPr marL="68580" marR="68580" marT="34290" marB="3429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228600" indent="-168275"/>
                      <a:r>
                        <a:rPr lang="en-US" sz="1100" b="0" dirty="0">
                          <a:solidFill>
                            <a:srgbClr val="002060"/>
                          </a:solidFill>
                          <a:latin typeface="Arial" panose="020B0604020202020204" pitchFamily="34" charset="0"/>
                          <a:cs typeface="Arial" panose="020B0604020202020204" pitchFamily="34" charset="0"/>
                        </a:rPr>
                        <a:t>Urinary tract infection</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100" dirty="0">
                          <a:solidFill>
                            <a:srgbClr val="002060"/>
                          </a:solidFill>
                          <a:latin typeface="Arial" panose="020B0604020202020204" pitchFamily="34" charset="0"/>
                          <a:cs typeface="Arial" panose="020B0604020202020204" pitchFamily="34" charset="0"/>
                        </a:rPr>
                        <a:t>8</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100" dirty="0">
                          <a:solidFill>
                            <a:srgbClr val="002060"/>
                          </a:solidFill>
                          <a:latin typeface="Arial" panose="020B0604020202020204" pitchFamily="34" charset="0"/>
                          <a:cs typeface="Arial" panose="020B0604020202020204" pitchFamily="34" charset="0"/>
                        </a:rPr>
                        <a:t>6</a:t>
                      </a:r>
                    </a:p>
                  </a:txBody>
                  <a:tcPr marL="68580" marR="68580" marT="34290" marB="342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100" dirty="0">
                          <a:solidFill>
                            <a:srgbClr val="002060"/>
                          </a:solidFill>
                          <a:latin typeface="Arial" panose="020B0604020202020204" pitchFamily="34" charset="0"/>
                          <a:cs typeface="Arial" panose="020B0604020202020204" pitchFamily="34" charset="0"/>
                        </a:rPr>
                        <a:t>0</a:t>
                      </a:r>
                    </a:p>
                  </a:txBody>
                  <a:tcPr marL="68580" marR="68580" marT="34290" marB="34290">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4089831162"/>
                  </a:ext>
                </a:extLst>
              </a:tr>
            </a:tbl>
          </a:graphicData>
        </a:graphic>
      </p:graphicFrame>
      <p:sp>
        <p:nvSpPr>
          <p:cNvPr id="8" name="Rectangle 7">
            <a:extLst>
              <a:ext uri="{FF2B5EF4-FFF2-40B4-BE49-F238E27FC236}">
                <a16:creationId xmlns:a16="http://schemas.microsoft.com/office/drawing/2014/main" id="{17438F18-907A-A041-9A6B-3A94887CD8B6}"/>
              </a:ext>
            </a:extLst>
          </p:cNvPr>
          <p:cNvSpPr/>
          <p:nvPr/>
        </p:nvSpPr>
        <p:spPr>
          <a:xfrm>
            <a:off x="3496872" y="4753194"/>
            <a:ext cx="5922613" cy="219291"/>
          </a:xfrm>
          <a:prstGeom prst="rect">
            <a:avLst/>
          </a:prstGeom>
        </p:spPr>
        <p:txBody>
          <a:bodyPr wrap="square">
            <a:spAutoFit/>
          </a:bodyPr>
          <a:lstStyle/>
          <a:p>
            <a:pPr defTabSz="685800">
              <a:buClrTx/>
              <a:defRPr/>
            </a:pPr>
            <a:r>
              <a:rPr lang="en-US" sz="825" i="1" kern="1200" dirty="0">
                <a:solidFill>
                  <a:srgbClr val="002060"/>
                </a:solidFill>
                <a:latin typeface="Calibri" panose="020F0502020204030204"/>
                <a:ea typeface="+mn-ea"/>
                <a:cs typeface="+mn-cs"/>
              </a:rPr>
              <a:t>Median treatment cycles: 6 (range: 1</a:t>
            </a:r>
            <a:r>
              <a:rPr lang="en-US" sz="825" i="1" kern="1200" dirty="0">
                <a:solidFill>
                  <a:srgbClr val="002060"/>
                </a:solidFill>
                <a:ea typeface="+mn-ea"/>
              </a:rPr>
              <a:t>–</a:t>
            </a:r>
            <a:r>
              <a:rPr lang="en-US" sz="825" i="1" kern="1200" dirty="0">
                <a:solidFill>
                  <a:srgbClr val="002060"/>
                </a:solidFill>
                <a:latin typeface="Calibri" panose="020F0502020204030204"/>
                <a:ea typeface="+mn-ea"/>
              </a:rPr>
              <a:t>22</a:t>
            </a:r>
            <a:r>
              <a:rPr lang="en-US" sz="825" i="1" kern="1200" dirty="0">
                <a:solidFill>
                  <a:srgbClr val="002060"/>
                </a:solidFill>
                <a:latin typeface="Calibri" panose="020F0502020204030204"/>
                <a:ea typeface="+mn-ea"/>
                <a:cs typeface="+mn-cs"/>
              </a:rPr>
              <a:t>); worst grade CTCAE reported</a:t>
            </a:r>
            <a:endParaRPr lang="en-US" sz="825" kern="1200" dirty="0">
              <a:solidFill>
                <a:srgbClr val="002060"/>
              </a:solidFill>
              <a:latin typeface="Calibri" panose="020F0502020204030204"/>
              <a:ea typeface="+mn-ea"/>
              <a:cs typeface="+mn-cs"/>
            </a:endParaRPr>
          </a:p>
        </p:txBody>
      </p:sp>
      <p:sp>
        <p:nvSpPr>
          <p:cNvPr id="9" name="TextBox 8">
            <a:extLst>
              <a:ext uri="{FF2B5EF4-FFF2-40B4-BE49-F238E27FC236}">
                <a16:creationId xmlns:a16="http://schemas.microsoft.com/office/drawing/2014/main" id="{3AF19927-6C27-5B48-AE04-95D5F4076E5E}"/>
              </a:ext>
            </a:extLst>
          </p:cNvPr>
          <p:cNvSpPr txBox="1"/>
          <p:nvPr/>
        </p:nvSpPr>
        <p:spPr>
          <a:xfrm>
            <a:off x="6677724" y="4753195"/>
            <a:ext cx="2436886" cy="230832"/>
          </a:xfrm>
          <a:prstGeom prst="rect">
            <a:avLst/>
          </a:prstGeom>
          <a:noFill/>
        </p:spPr>
        <p:txBody>
          <a:bodyPr wrap="none" rtlCol="0">
            <a:spAutoFit/>
          </a:bodyPr>
          <a:lstStyle/>
          <a:p>
            <a:pPr defTabSz="685800">
              <a:buClrTx/>
              <a:defRPr/>
            </a:pPr>
            <a:r>
              <a:rPr lang="en-US" sz="900" b="1" kern="1200" dirty="0">
                <a:solidFill>
                  <a:prstClr val="black"/>
                </a:solidFill>
                <a:latin typeface="Calibri" panose="020F0502020204030204"/>
                <a:ea typeface="+mn-ea"/>
                <a:cs typeface="+mn-cs"/>
              </a:rPr>
              <a:t>Tagawa ST, et al.  J Clin Oncol 2021; 39:2474-85</a:t>
            </a:r>
          </a:p>
        </p:txBody>
      </p:sp>
    </p:spTree>
    <p:extLst>
      <p:ext uri="{BB962C8B-B14F-4D97-AF65-F5344CB8AC3E}">
        <p14:creationId xmlns:p14="http://schemas.microsoft.com/office/powerpoint/2010/main" val="29532332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660FC93-87F7-4E45-A31C-DE61C9A63183}"/>
              </a:ext>
            </a:extLst>
          </p:cNvPr>
          <p:cNvSpPr>
            <a:spLocks noGrp="1"/>
          </p:cNvSpPr>
          <p:nvPr>
            <p:ph type="body" sz="quarter" idx="16"/>
          </p:nvPr>
        </p:nvSpPr>
        <p:spPr/>
        <p:txBody>
          <a:bodyPr/>
          <a:lstStyle/>
          <a:p>
            <a:r>
              <a:rPr lang="en-US" dirty="0"/>
              <a:t>TROPiCS-04 Study Design</a:t>
            </a:r>
          </a:p>
        </p:txBody>
      </p:sp>
      <p:sp>
        <p:nvSpPr>
          <p:cNvPr id="17" name="TextBox 16">
            <a:extLst>
              <a:ext uri="{FF2B5EF4-FFF2-40B4-BE49-F238E27FC236}">
                <a16:creationId xmlns:a16="http://schemas.microsoft.com/office/drawing/2014/main" id="{F49F24B6-4E7D-4048-B0BC-291B2D18B329}"/>
              </a:ext>
            </a:extLst>
          </p:cNvPr>
          <p:cNvSpPr txBox="1"/>
          <p:nvPr/>
        </p:nvSpPr>
        <p:spPr>
          <a:xfrm>
            <a:off x="3192742" y="2359398"/>
            <a:ext cx="2235525" cy="1338828"/>
          </a:xfrm>
          <a:prstGeom prst="rect">
            <a:avLst/>
          </a:prstGeom>
          <a:solidFill>
            <a:schemeClr val="bg1">
              <a:lumMod val="75000"/>
            </a:schemeClr>
          </a:solidFill>
          <a:ln>
            <a:solidFill>
              <a:schemeClr val="bg2">
                <a:lumMod val="90000"/>
              </a:schemeClr>
            </a:solidFill>
          </a:ln>
        </p:spPr>
        <p:txBody>
          <a:bodyPr wrap="square" rtlCol="0">
            <a:spAutoFit/>
          </a:bodyPr>
          <a:lstStyle/>
          <a:p>
            <a:pPr algn="ctr" defTabSz="685800">
              <a:buClrTx/>
              <a:defRPr/>
            </a:pPr>
            <a:r>
              <a:rPr lang="en-US" sz="1800" b="1" kern="1200" dirty="0">
                <a:solidFill>
                  <a:srgbClr val="002060"/>
                </a:solidFill>
                <a:latin typeface="Arial" panose="020B0604020202020204" pitchFamily="34" charset="0"/>
                <a:ea typeface="+mn-ea"/>
                <a:cs typeface="Arial" panose="020B0604020202020204" pitchFamily="34" charset="0"/>
              </a:rPr>
              <a:t>TPC</a:t>
            </a:r>
          </a:p>
          <a:p>
            <a:pPr marL="214313" indent="-214313" algn="ctr" defTabSz="685800">
              <a:buClrTx/>
              <a:buFont typeface="Arial" panose="020B0604020202020204" pitchFamily="34" charset="0"/>
              <a:buChar char="•"/>
              <a:defRPr/>
            </a:pPr>
            <a:r>
              <a:rPr lang="en-US" sz="1050" kern="1200" dirty="0">
                <a:solidFill>
                  <a:srgbClr val="002060"/>
                </a:solidFill>
                <a:latin typeface="Arial" panose="020B0604020202020204" pitchFamily="34" charset="0"/>
                <a:ea typeface="+mn-ea"/>
                <a:cs typeface="Arial" panose="020B0604020202020204" pitchFamily="34" charset="0"/>
              </a:rPr>
              <a:t>Docetaxel @ 75 mg/m</a:t>
            </a:r>
            <a:r>
              <a:rPr lang="en-US" sz="1050" kern="1200" baseline="30000" dirty="0">
                <a:solidFill>
                  <a:srgbClr val="002060"/>
                </a:solidFill>
                <a:latin typeface="Arial" panose="020B0604020202020204" pitchFamily="34" charset="0"/>
                <a:ea typeface="+mn-ea"/>
                <a:cs typeface="Arial" panose="020B0604020202020204" pitchFamily="34" charset="0"/>
              </a:rPr>
              <a:t>2</a:t>
            </a:r>
          </a:p>
          <a:p>
            <a:pPr algn="ctr" defTabSz="685800">
              <a:buClrTx/>
              <a:defRPr/>
            </a:pPr>
            <a:r>
              <a:rPr lang="en-US" sz="1050" b="1" kern="1200" dirty="0">
                <a:solidFill>
                  <a:srgbClr val="002060"/>
                </a:solidFill>
                <a:latin typeface="Arial" panose="020B0604020202020204" pitchFamily="34" charset="0"/>
                <a:ea typeface="+mn-ea"/>
                <a:cs typeface="Arial" panose="020B0604020202020204" pitchFamily="34" charset="0"/>
              </a:rPr>
              <a:t>OR</a:t>
            </a:r>
            <a:endParaRPr lang="en-US" sz="1050" kern="1200" baseline="30000" dirty="0">
              <a:solidFill>
                <a:srgbClr val="002060"/>
              </a:solidFill>
              <a:latin typeface="Arial" panose="020B0604020202020204" pitchFamily="34" charset="0"/>
              <a:ea typeface="+mn-ea"/>
              <a:cs typeface="Arial" panose="020B0604020202020204" pitchFamily="34" charset="0"/>
            </a:endParaRPr>
          </a:p>
          <a:p>
            <a:pPr marL="214313" indent="-214313" algn="ctr" defTabSz="685800">
              <a:buClrTx/>
              <a:buFont typeface="Arial" panose="020B0604020202020204" pitchFamily="34" charset="0"/>
              <a:buChar char="•"/>
              <a:defRPr/>
            </a:pPr>
            <a:r>
              <a:rPr lang="en-US" sz="1050" kern="1200" dirty="0">
                <a:solidFill>
                  <a:srgbClr val="002060"/>
                </a:solidFill>
                <a:latin typeface="Arial" panose="020B0604020202020204" pitchFamily="34" charset="0"/>
                <a:ea typeface="+mn-ea"/>
                <a:cs typeface="Arial" panose="020B0604020202020204" pitchFamily="34" charset="0"/>
              </a:rPr>
              <a:t>Paclitaxel @ 175 mg/m</a:t>
            </a:r>
            <a:r>
              <a:rPr lang="en-US" sz="1050" kern="1200" baseline="30000" dirty="0">
                <a:solidFill>
                  <a:srgbClr val="002060"/>
                </a:solidFill>
                <a:latin typeface="Arial" panose="020B0604020202020204" pitchFamily="34" charset="0"/>
                <a:ea typeface="+mn-ea"/>
                <a:cs typeface="Arial" panose="020B0604020202020204" pitchFamily="34" charset="0"/>
              </a:rPr>
              <a:t>2 </a:t>
            </a:r>
          </a:p>
          <a:p>
            <a:pPr algn="ctr" defTabSz="685800">
              <a:buClrTx/>
              <a:defRPr/>
            </a:pPr>
            <a:r>
              <a:rPr lang="en-US" sz="1050" b="1" kern="1200" dirty="0">
                <a:solidFill>
                  <a:srgbClr val="002060"/>
                </a:solidFill>
                <a:latin typeface="Arial" panose="020B0604020202020204" pitchFamily="34" charset="0"/>
                <a:ea typeface="+mn-ea"/>
                <a:cs typeface="Arial" panose="020B0604020202020204" pitchFamily="34" charset="0"/>
              </a:rPr>
              <a:t>OR</a:t>
            </a:r>
            <a:endParaRPr lang="en-US" sz="1050" kern="1200" baseline="30000" dirty="0">
              <a:solidFill>
                <a:srgbClr val="002060"/>
              </a:solidFill>
              <a:latin typeface="Arial" panose="020B0604020202020204" pitchFamily="34" charset="0"/>
              <a:ea typeface="+mn-ea"/>
              <a:cs typeface="Arial" panose="020B0604020202020204" pitchFamily="34" charset="0"/>
            </a:endParaRPr>
          </a:p>
          <a:p>
            <a:pPr marL="214313" indent="-214313" algn="ctr" defTabSz="685800">
              <a:buClrTx/>
              <a:buFont typeface="Arial" panose="020B0604020202020204" pitchFamily="34" charset="0"/>
              <a:buChar char="•"/>
              <a:defRPr/>
            </a:pPr>
            <a:r>
              <a:rPr lang="en-US" sz="1050" kern="1200" dirty="0">
                <a:solidFill>
                  <a:srgbClr val="002060"/>
                </a:solidFill>
                <a:latin typeface="Arial" panose="020B0604020202020204" pitchFamily="34" charset="0"/>
                <a:ea typeface="+mn-ea"/>
                <a:cs typeface="Arial" panose="020B0604020202020204" pitchFamily="34" charset="0"/>
              </a:rPr>
              <a:t>Vinflunine @ 320 mg/m</a:t>
            </a:r>
            <a:r>
              <a:rPr lang="en-US" sz="1050" kern="1200" baseline="30000" dirty="0">
                <a:solidFill>
                  <a:srgbClr val="002060"/>
                </a:solidFill>
                <a:latin typeface="Arial" panose="020B0604020202020204" pitchFamily="34" charset="0"/>
                <a:ea typeface="+mn-ea"/>
                <a:cs typeface="Arial" panose="020B0604020202020204" pitchFamily="34" charset="0"/>
              </a:rPr>
              <a:t>2 </a:t>
            </a:r>
          </a:p>
          <a:p>
            <a:pPr algn="ctr" defTabSz="685800">
              <a:buClrTx/>
              <a:defRPr/>
            </a:pPr>
            <a:r>
              <a:rPr lang="en-US" sz="1050" kern="1200" dirty="0">
                <a:solidFill>
                  <a:srgbClr val="002060"/>
                </a:solidFill>
                <a:latin typeface="Arial" panose="020B0604020202020204" pitchFamily="34" charset="0"/>
                <a:ea typeface="+mn-ea"/>
                <a:cs typeface="Arial" panose="020B0604020202020204" pitchFamily="34" charset="0"/>
              </a:rPr>
              <a:t>        on D1 of 21-day cycle</a:t>
            </a:r>
            <a:endParaRPr lang="en-US" sz="1200" kern="1200" dirty="0">
              <a:solidFill>
                <a:srgbClr val="002060"/>
              </a:solidFill>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7F22E852-9EB0-ED42-A70F-24FFCA66E625}"/>
              </a:ext>
            </a:extLst>
          </p:cNvPr>
          <p:cNvSpPr txBox="1"/>
          <p:nvPr/>
        </p:nvSpPr>
        <p:spPr>
          <a:xfrm>
            <a:off x="3209554" y="1400240"/>
            <a:ext cx="2215441" cy="923330"/>
          </a:xfrm>
          <a:prstGeom prst="rect">
            <a:avLst/>
          </a:prstGeom>
          <a:solidFill>
            <a:srgbClr val="33CCCC"/>
          </a:solidFill>
          <a:ln>
            <a:solidFill>
              <a:schemeClr val="accent5">
                <a:lumMod val="75000"/>
              </a:schemeClr>
            </a:solidFill>
          </a:ln>
        </p:spPr>
        <p:txBody>
          <a:bodyPr wrap="square" rtlCol="0">
            <a:spAutoFit/>
          </a:bodyPr>
          <a:lstStyle/>
          <a:p>
            <a:pPr algn="ctr" defTabSz="685800">
              <a:buClrTx/>
              <a:defRPr/>
            </a:pPr>
            <a:r>
              <a:rPr lang="en-US" sz="1800" b="1" kern="1200" dirty="0">
                <a:solidFill>
                  <a:srgbClr val="002060"/>
                </a:solidFill>
                <a:latin typeface="Arial" panose="020B0604020202020204" pitchFamily="34" charset="0"/>
                <a:ea typeface="+mn-ea"/>
                <a:cs typeface="Arial" panose="020B0604020202020204" pitchFamily="34" charset="0"/>
              </a:rPr>
              <a:t>SG</a:t>
            </a:r>
          </a:p>
          <a:p>
            <a:pPr algn="ctr" defTabSz="685800">
              <a:buClrTx/>
              <a:defRPr/>
            </a:pPr>
            <a:r>
              <a:rPr lang="en-US" sz="1200" kern="1200" dirty="0">
                <a:solidFill>
                  <a:srgbClr val="002060"/>
                </a:solidFill>
                <a:latin typeface="Arial" panose="020B0604020202020204" pitchFamily="34" charset="0"/>
                <a:ea typeface="+mn-ea"/>
                <a:cs typeface="Arial" panose="020B0604020202020204" pitchFamily="34" charset="0"/>
              </a:rPr>
              <a:t>Sacituzumab govitecan </a:t>
            </a:r>
          </a:p>
          <a:p>
            <a:pPr algn="ctr" defTabSz="685800">
              <a:buClrTx/>
              <a:defRPr/>
            </a:pPr>
            <a:r>
              <a:rPr lang="en-US" sz="1200" kern="1200" dirty="0">
                <a:solidFill>
                  <a:srgbClr val="002060"/>
                </a:solidFill>
                <a:latin typeface="Arial" panose="020B0604020202020204" pitchFamily="34" charset="0"/>
                <a:ea typeface="+mn-ea"/>
                <a:cs typeface="Arial" panose="020B0604020202020204" pitchFamily="34" charset="0"/>
              </a:rPr>
              <a:t>10 mg/kg</a:t>
            </a:r>
            <a:r>
              <a:rPr lang="en-US" sz="1200" kern="1200" baseline="30000" dirty="0">
                <a:solidFill>
                  <a:srgbClr val="002060"/>
                </a:solidFill>
                <a:latin typeface="Arial" panose="020B0604020202020204" pitchFamily="34" charset="0"/>
                <a:ea typeface="+mn-ea"/>
                <a:cs typeface="Arial" panose="020B0604020202020204" pitchFamily="34" charset="0"/>
              </a:rPr>
              <a:t> </a:t>
            </a:r>
          </a:p>
          <a:p>
            <a:pPr algn="ctr" defTabSz="685800">
              <a:buClrTx/>
              <a:defRPr/>
            </a:pPr>
            <a:r>
              <a:rPr lang="en-US" sz="1200" kern="1200" dirty="0">
                <a:solidFill>
                  <a:srgbClr val="002060"/>
                </a:solidFill>
                <a:latin typeface="Arial" panose="020B0604020202020204" pitchFamily="34" charset="0"/>
                <a:ea typeface="+mn-ea"/>
                <a:cs typeface="Arial" panose="020B0604020202020204" pitchFamily="34" charset="0"/>
              </a:rPr>
              <a:t>D1/8 of 21-day cycle</a:t>
            </a:r>
          </a:p>
        </p:txBody>
      </p:sp>
      <p:sp>
        <p:nvSpPr>
          <p:cNvPr id="31" name="TextBox 30">
            <a:extLst>
              <a:ext uri="{FF2B5EF4-FFF2-40B4-BE49-F238E27FC236}">
                <a16:creationId xmlns:a16="http://schemas.microsoft.com/office/drawing/2014/main" id="{8BBB1B4B-02C9-7F4D-A567-F823C04E439F}"/>
              </a:ext>
            </a:extLst>
          </p:cNvPr>
          <p:cNvSpPr txBox="1"/>
          <p:nvPr/>
        </p:nvSpPr>
        <p:spPr>
          <a:xfrm>
            <a:off x="7115371" y="1472972"/>
            <a:ext cx="1788932" cy="2354491"/>
          </a:xfrm>
          <a:prstGeom prst="rect">
            <a:avLst/>
          </a:prstGeom>
          <a:solidFill>
            <a:schemeClr val="bg1">
              <a:lumMod val="95000"/>
            </a:schemeClr>
          </a:solidFill>
          <a:ln>
            <a:solidFill>
              <a:schemeClr val="bg1">
                <a:lumMod val="95000"/>
              </a:schemeClr>
            </a:solidFill>
          </a:ln>
        </p:spPr>
        <p:txBody>
          <a:bodyPr wrap="square" rtlCol="0">
            <a:spAutoFit/>
          </a:bodyPr>
          <a:lstStyle/>
          <a:p>
            <a:pPr algn="ctr" defTabSz="685800">
              <a:buClrTx/>
              <a:defRPr/>
            </a:pPr>
            <a:r>
              <a:rPr lang="en-US" sz="1050" b="1" kern="1200" dirty="0">
                <a:solidFill>
                  <a:srgbClr val="002060"/>
                </a:solidFill>
                <a:latin typeface="Arial" panose="020B0604020202020204" pitchFamily="34" charset="0"/>
                <a:ea typeface="+mn-ea"/>
                <a:cs typeface="Arial" panose="020B0604020202020204" pitchFamily="34" charset="0"/>
              </a:rPr>
              <a:t>Endpoint (EP)</a:t>
            </a:r>
          </a:p>
          <a:p>
            <a:pPr defTabSz="685800">
              <a:buClrTx/>
              <a:defRPr/>
            </a:pPr>
            <a:br>
              <a:rPr lang="en-US" sz="1050" b="1" u="sng" kern="1200" dirty="0">
                <a:solidFill>
                  <a:srgbClr val="002060"/>
                </a:solidFill>
                <a:latin typeface="Arial" panose="020B0604020202020204" pitchFamily="34" charset="0"/>
                <a:ea typeface="+mn-ea"/>
                <a:cs typeface="Arial" panose="020B0604020202020204" pitchFamily="34" charset="0"/>
              </a:rPr>
            </a:br>
            <a:r>
              <a:rPr lang="en-US" sz="1050" b="1" kern="1200" dirty="0">
                <a:solidFill>
                  <a:srgbClr val="002060"/>
                </a:solidFill>
                <a:latin typeface="Arial" panose="020B0604020202020204" pitchFamily="34" charset="0"/>
                <a:ea typeface="+mn-ea"/>
                <a:cs typeface="Arial" panose="020B0604020202020204" pitchFamily="34" charset="0"/>
              </a:rPr>
              <a:t>Primary EP:</a:t>
            </a:r>
          </a:p>
          <a:p>
            <a:pPr marL="214313" indent="-214313" defTabSz="685800">
              <a:buClrTx/>
              <a:buFont typeface="Arial" panose="020B0604020202020204" pitchFamily="34" charset="0"/>
              <a:buChar char="•"/>
              <a:defRPr/>
            </a:pPr>
            <a:r>
              <a:rPr lang="en-US" sz="1050" kern="1200" dirty="0">
                <a:solidFill>
                  <a:srgbClr val="002060"/>
                </a:solidFill>
                <a:latin typeface="Arial" panose="020B0604020202020204" pitchFamily="34" charset="0"/>
                <a:ea typeface="+mn-ea"/>
                <a:cs typeface="Arial" panose="020B0604020202020204" pitchFamily="34" charset="0"/>
              </a:rPr>
              <a:t>OS</a:t>
            </a:r>
          </a:p>
          <a:p>
            <a:pPr defTabSz="685800">
              <a:buClrTx/>
              <a:defRPr/>
            </a:pPr>
            <a:endParaRPr lang="en-US" sz="1050" b="1" kern="1200" dirty="0">
              <a:solidFill>
                <a:srgbClr val="002060"/>
              </a:solidFill>
              <a:latin typeface="Arial" panose="020B0604020202020204" pitchFamily="34" charset="0"/>
              <a:ea typeface="+mn-ea"/>
              <a:cs typeface="Arial" panose="020B0604020202020204" pitchFamily="34" charset="0"/>
            </a:endParaRPr>
          </a:p>
          <a:p>
            <a:pPr defTabSz="685800">
              <a:buClrTx/>
              <a:defRPr/>
            </a:pPr>
            <a:r>
              <a:rPr lang="en-US" sz="1050" b="1" kern="1200" dirty="0">
                <a:solidFill>
                  <a:srgbClr val="002060"/>
                </a:solidFill>
                <a:latin typeface="Arial" panose="020B0604020202020204" pitchFamily="34" charset="0"/>
                <a:ea typeface="+mn-ea"/>
                <a:cs typeface="Arial" panose="020B0604020202020204" pitchFamily="34" charset="0"/>
              </a:rPr>
              <a:t>Secondary EP:</a:t>
            </a:r>
          </a:p>
          <a:p>
            <a:pPr marL="214313" indent="-214313" defTabSz="685800">
              <a:buClrTx/>
              <a:buFont typeface="Arial" panose="020B0604020202020204" pitchFamily="34" charset="0"/>
              <a:buChar char="•"/>
              <a:defRPr/>
            </a:pPr>
            <a:r>
              <a:rPr lang="en-US" sz="1050" kern="1200" dirty="0">
                <a:solidFill>
                  <a:srgbClr val="002060"/>
                </a:solidFill>
                <a:latin typeface="Arial" panose="020B0604020202020204" pitchFamily="34" charset="0"/>
                <a:ea typeface="+mn-ea"/>
                <a:cs typeface="Arial" panose="020B0604020202020204" pitchFamily="34" charset="0"/>
              </a:rPr>
              <a:t>PFS by PI assessment using RECIST 1.1</a:t>
            </a:r>
          </a:p>
          <a:p>
            <a:pPr marL="214313" indent="-214313" defTabSz="685800">
              <a:buClrTx/>
              <a:buFont typeface="Arial" panose="020B0604020202020204" pitchFamily="34" charset="0"/>
              <a:buChar char="•"/>
              <a:defRPr/>
            </a:pPr>
            <a:r>
              <a:rPr lang="en-US" sz="1050" kern="1200" dirty="0">
                <a:solidFill>
                  <a:srgbClr val="002060"/>
                </a:solidFill>
                <a:latin typeface="Arial" panose="020B0604020202020204" pitchFamily="34" charset="0"/>
                <a:ea typeface="+mn-ea"/>
                <a:cs typeface="Arial" panose="020B0604020202020204" pitchFamily="34" charset="0"/>
              </a:rPr>
              <a:t>ORR, DOR, and CBR by PI assessment using RECIST 1.1</a:t>
            </a:r>
          </a:p>
          <a:p>
            <a:pPr marL="214313" indent="-214313" defTabSz="685800">
              <a:buClrTx/>
              <a:buFont typeface="Arial" panose="020B0604020202020204" pitchFamily="34" charset="0"/>
              <a:buChar char="•"/>
              <a:defRPr/>
            </a:pPr>
            <a:r>
              <a:rPr lang="en-US" sz="1050" kern="1200" dirty="0">
                <a:solidFill>
                  <a:srgbClr val="002060"/>
                </a:solidFill>
                <a:latin typeface="Arial" panose="020B0604020202020204" pitchFamily="34" charset="0"/>
                <a:ea typeface="+mn-ea"/>
                <a:cs typeface="Arial" panose="020B0604020202020204" pitchFamily="34" charset="0"/>
              </a:rPr>
              <a:t>EORTC QLQ C30 score and EuroQOL EQ-5D-5L QOL score</a:t>
            </a:r>
            <a:endParaRPr lang="en-US" sz="1050" u="sng" kern="1200" dirty="0">
              <a:solidFill>
                <a:srgbClr val="002060"/>
              </a:solidFill>
              <a:latin typeface="Arial" panose="020B0604020202020204" pitchFamily="34" charset="0"/>
              <a:ea typeface="+mn-ea"/>
              <a:cs typeface="Arial" panose="020B0604020202020204" pitchFamily="34" charset="0"/>
            </a:endParaRPr>
          </a:p>
        </p:txBody>
      </p:sp>
      <p:sp>
        <p:nvSpPr>
          <p:cNvPr id="32" name="Rectangle 31">
            <a:extLst>
              <a:ext uri="{FF2B5EF4-FFF2-40B4-BE49-F238E27FC236}">
                <a16:creationId xmlns:a16="http://schemas.microsoft.com/office/drawing/2014/main" id="{31E69D08-2E87-9E42-99AD-652F8E646EB1}"/>
              </a:ext>
            </a:extLst>
          </p:cNvPr>
          <p:cNvSpPr/>
          <p:nvPr/>
        </p:nvSpPr>
        <p:spPr>
          <a:xfrm>
            <a:off x="5840468" y="1405516"/>
            <a:ext cx="1146356" cy="1061829"/>
          </a:xfrm>
          <a:prstGeom prst="rect">
            <a:avLst/>
          </a:prstGeom>
          <a:solidFill>
            <a:schemeClr val="bg1">
              <a:lumMod val="95000"/>
            </a:schemeClr>
          </a:solidFill>
          <a:ln w="9525">
            <a:noFill/>
          </a:ln>
        </p:spPr>
        <p:txBody>
          <a:bodyPr wrap="square">
            <a:spAutoFit/>
          </a:bodyPr>
          <a:lstStyle/>
          <a:p>
            <a:pPr algn="ctr" defTabSz="685800">
              <a:buClrTx/>
              <a:defRPr/>
            </a:pPr>
            <a:r>
              <a:rPr lang="en-US" sz="1050" kern="1200" dirty="0">
                <a:solidFill>
                  <a:srgbClr val="002060"/>
                </a:solidFill>
                <a:latin typeface="Arial" panose="020B0604020202020204" pitchFamily="34" charset="0"/>
                <a:ea typeface="+mn-ea"/>
                <a:cs typeface="Arial" panose="020B0604020202020204" pitchFamily="34" charset="0"/>
              </a:rPr>
              <a:t>Continue treatment until loss of clinical benefit or unacceptable toxicity</a:t>
            </a:r>
          </a:p>
        </p:txBody>
      </p:sp>
      <p:sp>
        <p:nvSpPr>
          <p:cNvPr id="33" name="Rounded Rectangle 12">
            <a:extLst>
              <a:ext uri="{FF2B5EF4-FFF2-40B4-BE49-F238E27FC236}">
                <a16:creationId xmlns:a16="http://schemas.microsoft.com/office/drawing/2014/main" id="{E566A5D4-AC5D-F445-A94B-1554B5CB58BC}"/>
              </a:ext>
            </a:extLst>
          </p:cNvPr>
          <p:cNvSpPr/>
          <p:nvPr/>
        </p:nvSpPr>
        <p:spPr>
          <a:xfrm>
            <a:off x="2979499" y="1808261"/>
            <a:ext cx="230055" cy="1250907"/>
          </a:xfrm>
          <a:custGeom>
            <a:avLst/>
            <a:gdLst>
              <a:gd name="connsiteX0" fmla="*/ 0 w 1000125"/>
              <a:gd name="connsiteY0" fmla="*/ 0 h 1000125"/>
              <a:gd name="connsiteX1" fmla="*/ 0 w 1000125"/>
              <a:gd name="connsiteY1" fmla="*/ 0 h 1000125"/>
              <a:gd name="connsiteX2" fmla="*/ 1000125 w 1000125"/>
              <a:gd name="connsiteY2" fmla="*/ 0 h 1000125"/>
              <a:gd name="connsiteX3" fmla="*/ 1000125 w 1000125"/>
              <a:gd name="connsiteY3" fmla="*/ 0 h 1000125"/>
              <a:gd name="connsiteX4" fmla="*/ 1000125 w 1000125"/>
              <a:gd name="connsiteY4" fmla="*/ 1000125 h 1000125"/>
              <a:gd name="connsiteX5" fmla="*/ 1000125 w 1000125"/>
              <a:gd name="connsiteY5" fmla="*/ 1000125 h 1000125"/>
              <a:gd name="connsiteX6" fmla="*/ 0 w 1000125"/>
              <a:gd name="connsiteY6" fmla="*/ 1000125 h 1000125"/>
              <a:gd name="connsiteX7" fmla="*/ 0 w 1000125"/>
              <a:gd name="connsiteY7" fmla="*/ 1000125 h 1000125"/>
              <a:gd name="connsiteX8" fmla="*/ 0 w 1000125"/>
              <a:gd name="connsiteY8" fmla="*/ 0 h 1000125"/>
              <a:gd name="connsiteX0dup0" fmla="*/ 1000125 w 1091565"/>
              <a:gd name="connsiteY0dup0" fmla="*/ 1000125 h 1000125"/>
              <a:gd name="connsiteX1dup0" fmla="*/ 1000125 w 1091565"/>
              <a:gd name="connsiteY1dup0" fmla="*/ 1000125 h 1000125"/>
              <a:gd name="connsiteX2dup0" fmla="*/ 0 w 1091565"/>
              <a:gd name="connsiteY2dup0" fmla="*/ 1000125 h 1000125"/>
              <a:gd name="connsiteX3dup0" fmla="*/ 0 w 1091565"/>
              <a:gd name="connsiteY3dup0" fmla="*/ 1000125 h 1000125"/>
              <a:gd name="connsiteX4dup0" fmla="*/ 0 w 1091565"/>
              <a:gd name="connsiteY4dup0" fmla="*/ 0 h 1000125"/>
              <a:gd name="connsiteX5dup0" fmla="*/ 0 w 1091565"/>
              <a:gd name="connsiteY5dup0" fmla="*/ 0 h 1000125"/>
              <a:gd name="connsiteX6dup0" fmla="*/ 1000125 w 1091565"/>
              <a:gd name="connsiteY6dup0" fmla="*/ 0 h 1000125"/>
              <a:gd name="connsiteX7dup0" fmla="*/ 1091565 w 1091565"/>
              <a:gd name="connsiteY7dup0" fmla="*/ 91440 h 1000125"/>
              <a:gd name="connsiteX0dup0dup1" fmla="*/ 1000125 w 1000125"/>
              <a:gd name="connsiteY0dup0dup1" fmla="*/ 1000125 h 1000125"/>
              <a:gd name="connsiteX1dup0dup1" fmla="*/ 1000125 w 1000125"/>
              <a:gd name="connsiteY1dup0dup1" fmla="*/ 1000125 h 1000125"/>
              <a:gd name="connsiteX2dup0dup1" fmla="*/ 0 w 1000125"/>
              <a:gd name="connsiteY2dup0dup1" fmla="*/ 1000125 h 1000125"/>
              <a:gd name="connsiteX3dup0dup1" fmla="*/ 0 w 1000125"/>
              <a:gd name="connsiteY3dup0dup1" fmla="*/ 1000125 h 1000125"/>
              <a:gd name="connsiteX4dup0dup1" fmla="*/ 0 w 1000125"/>
              <a:gd name="connsiteY4dup0dup1" fmla="*/ 0 h 1000125"/>
              <a:gd name="connsiteX5dup0dup1" fmla="*/ 0 w 1000125"/>
              <a:gd name="connsiteY5dup0dup1" fmla="*/ 0 h 1000125"/>
              <a:gd name="connsiteX6dup0dup1" fmla="*/ 1000125 w 1000125"/>
              <a:gd name="connsiteY6dup0dup1" fmla="*/ 0 h 1000125"/>
            </a:gdLst>
            <a:ahLst/>
            <a:cxnLst>
              <a:cxn ang="0">
                <a:pos x="connsiteX0dup0dup1" y="connsiteY0dup0dup1"/>
              </a:cxn>
              <a:cxn ang="0">
                <a:pos x="connsiteX1dup0dup1" y="connsiteY1dup0dup1"/>
              </a:cxn>
              <a:cxn ang="0">
                <a:pos x="connsiteX2dup0dup1" y="connsiteY2dup0dup1"/>
              </a:cxn>
              <a:cxn ang="0">
                <a:pos x="connsiteX3dup0dup1" y="connsiteY3dup0dup1"/>
              </a:cxn>
              <a:cxn ang="0">
                <a:pos x="connsiteX4dup0dup1" y="connsiteY4dup0dup1"/>
              </a:cxn>
              <a:cxn ang="0">
                <a:pos x="connsiteX5dup0dup1" y="connsiteY5dup0dup1"/>
              </a:cxn>
              <a:cxn ang="0">
                <a:pos x="connsiteX6dup0dup1" y="connsiteY6dup0dup1"/>
              </a:cxn>
            </a:cxnLst>
            <a:rect l="l" t="t" r="r" b="b"/>
            <a:pathLst>
              <a:path w="1000125" h="1000125">
                <a:moveTo>
                  <a:pt x="1000125" y="1000125"/>
                </a:moveTo>
                <a:lnTo>
                  <a:pt x="1000125" y="1000125"/>
                </a:lnTo>
                <a:lnTo>
                  <a:pt x="0" y="1000125"/>
                </a:lnTo>
                <a:lnTo>
                  <a:pt x="0" y="1000125"/>
                </a:lnTo>
                <a:lnTo>
                  <a:pt x="0" y="0"/>
                </a:lnTo>
                <a:lnTo>
                  <a:pt x="0" y="0"/>
                </a:lnTo>
                <a:lnTo>
                  <a:pt x="1000125" y="0"/>
                </a:lnTo>
              </a:path>
            </a:pathLst>
          </a:custGeom>
          <a:noFill/>
          <a:ln w="28575" cap="flat" cmpd="sng" algn="ctr">
            <a:solidFill>
              <a:schemeClr val="tx1"/>
            </a:solidFill>
            <a:prstDash val="solid"/>
            <a:headEnd type="triangle" w="med" len="med"/>
            <a:tailEnd type="triangle" w="med" len="med"/>
          </a:ln>
        </p:spPr>
        <p:txBody>
          <a:bodyPr rtlCol="0" anchor="ctr"/>
          <a:lstStyle/>
          <a:p>
            <a:pPr algn="ctr" defTabSz="914378">
              <a:buClrTx/>
              <a:defRPr/>
            </a:pPr>
            <a:endParaRPr lang="en-US" sz="1800" dirty="0">
              <a:solidFill>
                <a:srgbClr val="002060"/>
              </a:solidFill>
              <a:ea typeface="+mn-ea"/>
              <a:cs typeface="+mn-cs"/>
            </a:endParaRPr>
          </a:p>
        </p:txBody>
      </p:sp>
      <p:cxnSp>
        <p:nvCxnSpPr>
          <p:cNvPr id="34" name="Elbow Connector 4">
            <a:extLst>
              <a:ext uri="{FF2B5EF4-FFF2-40B4-BE49-F238E27FC236}">
                <a16:creationId xmlns:a16="http://schemas.microsoft.com/office/drawing/2014/main" id="{8F2990C7-50B2-B649-ABF5-CACCDA7AE424}"/>
              </a:ext>
            </a:extLst>
          </p:cNvPr>
          <p:cNvCxnSpPr>
            <a:cxnSpLocks/>
          </p:cNvCxnSpPr>
          <p:nvPr/>
        </p:nvCxnSpPr>
        <p:spPr>
          <a:xfrm>
            <a:off x="5425317" y="1813081"/>
            <a:ext cx="1686781" cy="642849"/>
          </a:xfrm>
          <a:prstGeom prst="bentConnector3">
            <a:avLst>
              <a:gd name="adj1" fmla="val 13137"/>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43">
            <a:extLst>
              <a:ext uri="{FF2B5EF4-FFF2-40B4-BE49-F238E27FC236}">
                <a16:creationId xmlns:a16="http://schemas.microsoft.com/office/drawing/2014/main" id="{8A4AC03B-68A3-9F43-8B1E-694438E306F1}"/>
              </a:ext>
            </a:extLst>
          </p:cNvPr>
          <p:cNvCxnSpPr>
            <a:cxnSpLocks/>
          </p:cNvCxnSpPr>
          <p:nvPr/>
        </p:nvCxnSpPr>
        <p:spPr>
          <a:xfrm flipV="1">
            <a:off x="5427072" y="2455931"/>
            <a:ext cx="1688298" cy="619187"/>
          </a:xfrm>
          <a:prstGeom prst="bentConnector3">
            <a:avLst>
              <a:gd name="adj1" fmla="val 1305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53A473FE-6F4B-3146-AAB1-ABC0058429B2}"/>
              </a:ext>
            </a:extLst>
          </p:cNvPr>
          <p:cNvSpPr txBox="1"/>
          <p:nvPr/>
        </p:nvSpPr>
        <p:spPr>
          <a:xfrm>
            <a:off x="2294102" y="2194009"/>
            <a:ext cx="636504" cy="253916"/>
          </a:xfrm>
          <a:prstGeom prst="rect">
            <a:avLst/>
          </a:prstGeom>
          <a:noFill/>
        </p:spPr>
        <p:txBody>
          <a:bodyPr wrap="square" rtlCol="0">
            <a:spAutoFit/>
          </a:bodyPr>
          <a:lstStyle/>
          <a:p>
            <a:pPr defTabSz="685800">
              <a:buClrTx/>
              <a:defRPr/>
            </a:pPr>
            <a:r>
              <a:rPr lang="en-US" sz="1050" b="1" kern="1200" dirty="0">
                <a:solidFill>
                  <a:srgbClr val="002060"/>
                </a:solidFill>
                <a:latin typeface="Arial" panose="020B0604020202020204" pitchFamily="34" charset="0"/>
                <a:ea typeface="+mn-ea"/>
                <a:cs typeface="Arial" panose="020B0604020202020204" pitchFamily="34" charset="0"/>
              </a:rPr>
              <a:t>N=482</a:t>
            </a:r>
          </a:p>
        </p:txBody>
      </p:sp>
      <p:cxnSp>
        <p:nvCxnSpPr>
          <p:cNvPr id="37" name="Straight Arrow Connector 36">
            <a:extLst>
              <a:ext uri="{FF2B5EF4-FFF2-40B4-BE49-F238E27FC236}">
                <a16:creationId xmlns:a16="http://schemas.microsoft.com/office/drawing/2014/main" id="{378D571B-7415-0D45-ACD0-4E0C027CA7FC}"/>
              </a:ext>
            </a:extLst>
          </p:cNvPr>
          <p:cNvCxnSpPr>
            <a:cxnSpLocks/>
          </p:cNvCxnSpPr>
          <p:nvPr/>
        </p:nvCxnSpPr>
        <p:spPr>
          <a:xfrm>
            <a:off x="2189922" y="2446678"/>
            <a:ext cx="789577" cy="0"/>
          </a:xfrm>
          <a:prstGeom prst="straightConnector1">
            <a:avLst/>
          </a:prstGeom>
          <a:ln w="254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73D489F2-9AB4-0642-9D6B-F9CD4BF2FAE8}"/>
              </a:ext>
            </a:extLst>
          </p:cNvPr>
          <p:cNvSpPr txBox="1"/>
          <p:nvPr/>
        </p:nvSpPr>
        <p:spPr>
          <a:xfrm>
            <a:off x="200120" y="1194115"/>
            <a:ext cx="2020782" cy="3347070"/>
          </a:xfrm>
          <a:prstGeom prst="rect">
            <a:avLst/>
          </a:prstGeom>
          <a:noFill/>
          <a:ln>
            <a:noFill/>
          </a:ln>
        </p:spPr>
        <p:txBody>
          <a:bodyPr wrap="square" rtlCol="0">
            <a:spAutoFit/>
          </a:bodyPr>
          <a:lstStyle/>
          <a:p>
            <a:pPr algn="ctr" defTabSz="685800">
              <a:buClrTx/>
              <a:defRPr/>
            </a:pPr>
            <a:r>
              <a:rPr lang="en-US" sz="1350" b="1" kern="1200" dirty="0">
                <a:solidFill>
                  <a:srgbClr val="002060"/>
                </a:solidFill>
                <a:latin typeface="Arial" panose="020B0604020202020204" pitchFamily="34" charset="0"/>
                <a:ea typeface="+mn-ea"/>
                <a:cs typeface="Arial" panose="020B0604020202020204" pitchFamily="34" charset="0"/>
              </a:rPr>
              <a:t>Study Population</a:t>
            </a:r>
          </a:p>
          <a:p>
            <a:pPr marL="214313" indent="-214313" defTabSz="685800">
              <a:buClrTx/>
              <a:buFont typeface="Arial" panose="020B0604020202020204" pitchFamily="34" charset="0"/>
              <a:buChar char="•"/>
              <a:defRPr/>
            </a:pPr>
            <a:endParaRPr lang="en-US" sz="600" kern="1200" dirty="0">
              <a:solidFill>
                <a:srgbClr val="002060"/>
              </a:solidFill>
              <a:latin typeface="Arial" panose="020B0604020202020204" pitchFamily="34" charset="0"/>
              <a:ea typeface="+mn-ea"/>
              <a:cs typeface="Arial" panose="020B0604020202020204" pitchFamily="34" charset="0"/>
            </a:endParaRPr>
          </a:p>
          <a:p>
            <a:pPr marL="214313" indent="-214313" defTabSz="685800">
              <a:buClrTx/>
              <a:buFont typeface="Arial" panose="020B0604020202020204" pitchFamily="34" charset="0"/>
              <a:buChar char="•"/>
              <a:defRPr/>
            </a:pPr>
            <a:r>
              <a:rPr lang="en-US" sz="1200" kern="1200" dirty="0">
                <a:solidFill>
                  <a:srgbClr val="002060"/>
                </a:solidFill>
                <a:latin typeface="Arial" panose="020B0604020202020204" pitchFamily="34" charset="0"/>
                <a:ea typeface="+mn-ea"/>
                <a:cs typeface="Arial" panose="020B0604020202020204" pitchFamily="34" charset="0"/>
              </a:rPr>
              <a:t>Locally advanced unresectable or mUC</a:t>
            </a:r>
          </a:p>
          <a:p>
            <a:pPr marL="214313" indent="-214313" defTabSz="685800">
              <a:buClrTx/>
              <a:buFont typeface="Arial" panose="020B0604020202020204" pitchFamily="34" charset="0"/>
              <a:buChar char="•"/>
              <a:defRPr/>
            </a:pPr>
            <a:r>
              <a:rPr lang="en-US" sz="1200" kern="1200" dirty="0">
                <a:solidFill>
                  <a:srgbClr val="002060"/>
                </a:solidFill>
                <a:latin typeface="Arial" panose="020B0604020202020204" pitchFamily="34" charset="0"/>
                <a:ea typeface="+mn-ea"/>
                <a:cs typeface="Arial" panose="020B0604020202020204" pitchFamily="34" charset="0"/>
              </a:rPr>
              <a:t>Upper/lower tract tumors</a:t>
            </a:r>
          </a:p>
          <a:p>
            <a:pPr marL="214313" indent="-214313" defTabSz="685800">
              <a:buClrTx/>
              <a:buFont typeface="Arial" panose="020B0604020202020204" pitchFamily="34" charset="0"/>
              <a:buChar char="•"/>
              <a:defRPr/>
            </a:pPr>
            <a:r>
              <a:rPr lang="en-US" sz="1200" kern="1200" dirty="0">
                <a:solidFill>
                  <a:srgbClr val="002060"/>
                </a:solidFill>
                <a:latin typeface="Arial" panose="020B0604020202020204" pitchFamily="34" charset="0"/>
                <a:ea typeface="+mn-ea"/>
                <a:cs typeface="Arial" panose="020B0604020202020204" pitchFamily="34" charset="0"/>
              </a:rPr>
              <a:t>Mixed histologic types are allowed if urothelial is predominant</a:t>
            </a:r>
          </a:p>
          <a:p>
            <a:pPr marL="214313" indent="-214313" defTabSz="685800">
              <a:buClrTx/>
              <a:buFont typeface="Arial" panose="020B0604020202020204" pitchFamily="34" charset="0"/>
              <a:buChar char="•"/>
              <a:defRPr/>
            </a:pPr>
            <a:r>
              <a:rPr lang="en-US" sz="1200" kern="1200" dirty="0">
                <a:solidFill>
                  <a:srgbClr val="002060"/>
                </a:solidFill>
                <a:latin typeface="Arial" panose="020B0604020202020204" pitchFamily="34" charset="0"/>
                <a:ea typeface="+mn-ea"/>
                <a:cs typeface="Arial" panose="020B0604020202020204" pitchFamily="34" charset="0"/>
              </a:rPr>
              <a:t>Progression after platinum-based </a:t>
            </a:r>
            <a:r>
              <a:rPr lang="en-US" sz="1200" b="1" u="sng" kern="1200" dirty="0">
                <a:solidFill>
                  <a:srgbClr val="002060"/>
                </a:solidFill>
                <a:latin typeface="Arial" panose="020B0604020202020204" pitchFamily="34" charset="0"/>
                <a:ea typeface="+mn-ea"/>
                <a:cs typeface="Arial" panose="020B0604020202020204" pitchFamily="34" charset="0"/>
              </a:rPr>
              <a:t>and</a:t>
            </a:r>
            <a:r>
              <a:rPr lang="en-US" sz="1200" kern="1200" dirty="0">
                <a:solidFill>
                  <a:srgbClr val="002060"/>
                </a:solidFill>
                <a:latin typeface="Arial" panose="020B0604020202020204" pitchFamily="34" charset="0"/>
                <a:ea typeface="+mn-ea"/>
                <a:cs typeface="Arial" panose="020B0604020202020204" pitchFamily="34" charset="0"/>
              </a:rPr>
              <a:t> anti–PD-1/PD-L1 therapy </a:t>
            </a:r>
          </a:p>
          <a:p>
            <a:pPr algn="ctr" defTabSz="685800">
              <a:buClrTx/>
              <a:defRPr/>
            </a:pPr>
            <a:r>
              <a:rPr lang="en-US" sz="1200" b="1" kern="1200" dirty="0">
                <a:solidFill>
                  <a:srgbClr val="002060"/>
                </a:solidFill>
                <a:latin typeface="Arial" panose="020B0604020202020204" pitchFamily="34" charset="0"/>
                <a:ea typeface="+mn-ea"/>
                <a:cs typeface="Arial" panose="020B0604020202020204" pitchFamily="34" charset="0"/>
              </a:rPr>
              <a:t>OR</a:t>
            </a:r>
          </a:p>
          <a:p>
            <a:pPr marL="214313" indent="-214313" defTabSz="685800">
              <a:buClrTx/>
              <a:buFont typeface="Arial" panose="020B0604020202020204" pitchFamily="34" charset="0"/>
              <a:buChar char="•"/>
              <a:defRPr/>
            </a:pPr>
            <a:r>
              <a:rPr lang="en-US" sz="1200" kern="1200" dirty="0">
                <a:solidFill>
                  <a:srgbClr val="002060"/>
                </a:solidFill>
                <a:latin typeface="Arial" panose="020B0604020202020204" pitchFamily="34" charset="0"/>
                <a:ea typeface="+mn-ea"/>
                <a:cs typeface="Arial" panose="020B0604020202020204" pitchFamily="34" charset="0"/>
              </a:rPr>
              <a:t>Platinum in neo/adj setting if progression within 12 months and subsequent CPI</a:t>
            </a:r>
          </a:p>
        </p:txBody>
      </p:sp>
      <p:sp>
        <p:nvSpPr>
          <p:cNvPr id="2" name="TextBox 1">
            <a:extLst>
              <a:ext uri="{FF2B5EF4-FFF2-40B4-BE49-F238E27FC236}">
                <a16:creationId xmlns:a16="http://schemas.microsoft.com/office/drawing/2014/main" id="{BA430417-9D13-47E6-B502-A73C8D424545}"/>
              </a:ext>
            </a:extLst>
          </p:cNvPr>
          <p:cNvSpPr txBox="1"/>
          <p:nvPr/>
        </p:nvSpPr>
        <p:spPr>
          <a:xfrm>
            <a:off x="3611830" y="4681185"/>
            <a:ext cx="5603631" cy="276999"/>
          </a:xfrm>
          <a:prstGeom prst="rect">
            <a:avLst/>
          </a:prstGeom>
          <a:noFill/>
        </p:spPr>
        <p:txBody>
          <a:bodyPr wrap="square" rtlCol="0">
            <a:spAutoFit/>
          </a:bodyPr>
          <a:lstStyle/>
          <a:p>
            <a:r>
              <a:rPr lang="en-US" sz="1200" b="1" dirty="0" err="1"/>
              <a:t>Grivas</a:t>
            </a:r>
            <a:r>
              <a:rPr lang="en-US" sz="1200" b="1" dirty="0"/>
              <a:t> et al. 10.1200/JCO.2021.39.6_suppl.TPS498 </a:t>
            </a:r>
            <a:r>
              <a:rPr lang="en-US" sz="1200" b="1" i="1" dirty="0"/>
              <a:t>JCO</a:t>
            </a:r>
            <a:r>
              <a:rPr lang="en-US" sz="1200" b="1" dirty="0"/>
              <a:t> 39, no. 6_suppl</a:t>
            </a:r>
          </a:p>
        </p:txBody>
      </p:sp>
    </p:spTree>
    <p:extLst>
      <p:ext uri="{BB962C8B-B14F-4D97-AF65-F5344CB8AC3E}">
        <p14:creationId xmlns:p14="http://schemas.microsoft.com/office/powerpoint/2010/main" val="5819623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0060"/>
            <a:ext cx="8742218" cy="331998"/>
          </a:xfrm>
        </p:spPr>
        <p:txBody>
          <a:bodyPr>
            <a:noAutofit/>
          </a:bodyPr>
          <a:lstStyle/>
          <a:p>
            <a:pPr algn="ctr"/>
            <a:r>
              <a:rPr lang="en-US" altLang="en-US" sz="2400" b="1" dirty="0">
                <a:latin typeface="Arial" panose="020B0604020202020204" pitchFamily="34" charset="0"/>
              </a:rPr>
              <a:t>Advanced Urothelial Ca Tx Algorithm after ESMO 2023</a:t>
            </a:r>
            <a:endParaRPr lang="en-US" sz="2400" b="1" dirty="0"/>
          </a:p>
        </p:txBody>
      </p:sp>
      <p:graphicFrame>
        <p:nvGraphicFramePr>
          <p:cNvPr id="11" name="Table 10">
            <a:extLst>
              <a:ext uri="{FF2B5EF4-FFF2-40B4-BE49-F238E27FC236}">
                <a16:creationId xmlns:a16="http://schemas.microsoft.com/office/drawing/2014/main" id="{233BE136-4ADD-4E2F-A7E4-3551F832FEED}"/>
              </a:ext>
            </a:extLst>
          </p:cNvPr>
          <p:cNvGraphicFramePr>
            <a:graphicFrameLocks noGrp="1"/>
          </p:cNvGraphicFramePr>
          <p:nvPr/>
        </p:nvGraphicFramePr>
        <p:xfrm>
          <a:off x="53787" y="555375"/>
          <a:ext cx="8968695" cy="3313388"/>
        </p:xfrm>
        <a:graphic>
          <a:graphicData uri="http://schemas.openxmlformats.org/drawingml/2006/table">
            <a:tbl>
              <a:tblPr firstRow="1" bandRow="1">
                <a:tableStyleId>{00A15C55-8517-42AA-B614-E9B94910E393}</a:tableStyleId>
              </a:tblPr>
              <a:tblGrid>
                <a:gridCol w="2507878">
                  <a:extLst>
                    <a:ext uri="{9D8B030D-6E8A-4147-A177-3AD203B41FA5}">
                      <a16:colId xmlns:a16="http://schemas.microsoft.com/office/drawing/2014/main" val="2667356595"/>
                    </a:ext>
                  </a:extLst>
                </a:gridCol>
                <a:gridCol w="3640519">
                  <a:extLst>
                    <a:ext uri="{9D8B030D-6E8A-4147-A177-3AD203B41FA5}">
                      <a16:colId xmlns:a16="http://schemas.microsoft.com/office/drawing/2014/main" val="2910380927"/>
                    </a:ext>
                  </a:extLst>
                </a:gridCol>
                <a:gridCol w="2820298">
                  <a:extLst>
                    <a:ext uri="{9D8B030D-6E8A-4147-A177-3AD203B41FA5}">
                      <a16:colId xmlns:a16="http://schemas.microsoft.com/office/drawing/2014/main" val="2896129940"/>
                    </a:ext>
                  </a:extLst>
                </a:gridCol>
              </a:tblGrid>
              <a:tr h="540798">
                <a:tc>
                  <a:txBody>
                    <a:bodyPr/>
                    <a:lstStyle/>
                    <a:p>
                      <a:r>
                        <a:rPr lang="en-US" sz="1100" b="1" dirty="0">
                          <a:latin typeface="Arial" panose="020B0604020202020204" pitchFamily="34" charset="0"/>
                          <a:cs typeface="Arial" panose="020B0604020202020204" pitchFamily="34" charset="0"/>
                        </a:rPr>
                        <a:t>Disease State</a:t>
                      </a:r>
                    </a:p>
                  </a:txBody>
                  <a:tcPr marL="51435" marR="51435" marT="25718" marB="25718"/>
                </a:tc>
                <a:tc>
                  <a:txBody>
                    <a:bodyPr/>
                    <a:lstStyle/>
                    <a:p>
                      <a:r>
                        <a:rPr lang="en-US" sz="1100" b="1" dirty="0">
                          <a:latin typeface="Arial" panose="020B0604020202020204" pitchFamily="34" charset="0"/>
                          <a:cs typeface="Arial" panose="020B0604020202020204" pitchFamily="34" charset="0"/>
                        </a:rPr>
                        <a:t>Preferred Option</a:t>
                      </a:r>
                    </a:p>
                  </a:txBody>
                  <a:tcPr marL="51435" marR="51435" marT="25718" marB="25718"/>
                </a:tc>
                <a:tc>
                  <a:txBody>
                    <a:bodyPr/>
                    <a:lstStyle/>
                    <a:p>
                      <a:r>
                        <a:rPr lang="en-US" sz="1100" b="1" dirty="0">
                          <a:latin typeface="Arial" panose="020B0604020202020204" pitchFamily="34" charset="0"/>
                          <a:cs typeface="Arial" panose="020B0604020202020204" pitchFamily="34" charset="0"/>
                        </a:rPr>
                        <a:t>Other Options </a:t>
                      </a:r>
                    </a:p>
                  </a:txBody>
                  <a:tcPr marL="51435" marR="51435" marT="25718" marB="25718"/>
                </a:tc>
                <a:extLst>
                  <a:ext uri="{0D108BD9-81ED-4DB2-BD59-A6C34878D82A}">
                    <a16:rowId xmlns:a16="http://schemas.microsoft.com/office/drawing/2014/main" val="1597721237"/>
                  </a:ext>
                </a:extLst>
              </a:tr>
              <a:tr h="424347">
                <a:tc rowSpan="2">
                  <a:txBody>
                    <a:bodyPr/>
                    <a:lstStyle/>
                    <a:p>
                      <a:r>
                        <a:rPr lang="en-US" sz="1100" b="1" dirty="0">
                          <a:latin typeface="Arial" panose="020B0604020202020204" pitchFamily="34" charset="0"/>
                          <a:cs typeface="Arial" panose="020B0604020202020204" pitchFamily="34" charset="0"/>
                        </a:rPr>
                        <a:t>Metastatic, no </a:t>
                      </a:r>
                      <a:r>
                        <a:rPr lang="en-US" sz="1100" b="1">
                          <a:latin typeface="Arial" panose="020B0604020202020204" pitchFamily="34" charset="0"/>
                          <a:cs typeface="Arial" panose="020B0604020202020204" pitchFamily="34" charset="0"/>
                        </a:rPr>
                        <a:t>prior therapy </a:t>
                      </a:r>
                      <a:r>
                        <a:rPr lang="en-US" sz="1100" b="1" dirty="0">
                          <a:latin typeface="Arial" panose="020B0604020202020204" pitchFamily="34" charset="0"/>
                          <a:cs typeface="Arial" panose="020B0604020202020204" pitchFamily="34" charset="0"/>
                        </a:rPr>
                        <a:t>(1L)</a:t>
                      </a:r>
                    </a:p>
                  </a:txBody>
                  <a:tcPr marL="51435" marR="51435" marT="25718" marB="25718"/>
                </a:tc>
                <a:tc rowSpan="2">
                  <a:txBody>
                    <a:bodyPr/>
                    <a:lstStyle/>
                    <a:p>
                      <a:r>
                        <a:rPr lang="en-US" sz="1100" b="1" dirty="0">
                          <a:latin typeface="Arial" panose="020B0604020202020204" pitchFamily="34" charset="0"/>
                          <a:cs typeface="Arial" panose="020B0604020202020204" pitchFamily="34" charset="0"/>
                        </a:rPr>
                        <a:t>Pembrolizumab/</a:t>
                      </a:r>
                      <a:r>
                        <a:rPr lang="en-US" sz="1100" b="1" dirty="0" err="1">
                          <a:latin typeface="Arial" panose="020B0604020202020204" pitchFamily="34" charset="0"/>
                          <a:cs typeface="Arial" panose="020B0604020202020204" pitchFamily="34" charset="0"/>
                        </a:rPr>
                        <a:t>Enfortumab-vedotin</a:t>
                      </a:r>
                      <a:r>
                        <a:rPr lang="en-US" sz="1100" b="1" dirty="0">
                          <a:latin typeface="Arial" panose="020B0604020202020204" pitchFamily="34" charset="0"/>
                          <a:cs typeface="Arial" panose="020B0604020202020204" pitchFamily="34" charset="0"/>
                        </a:rPr>
                        <a:t> </a:t>
                      </a:r>
                    </a:p>
                  </a:txBody>
                  <a:tcPr marL="51435" marR="51435" marT="25718" marB="25718"/>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i="0" dirty="0">
                          <a:latin typeface="Arial" panose="020B0604020202020204" pitchFamily="34" charset="0"/>
                          <a:cs typeface="Arial" panose="020B0604020202020204" pitchFamily="34" charset="0"/>
                        </a:rPr>
                        <a:t>Gem/Cis + nivolumab (cisplatin-fit)</a:t>
                      </a:r>
                    </a:p>
                  </a:txBody>
                  <a:tcPr marL="51435" marR="51435" marT="25718" marB="25718"/>
                </a:tc>
                <a:extLst>
                  <a:ext uri="{0D108BD9-81ED-4DB2-BD59-A6C34878D82A}">
                    <a16:rowId xmlns:a16="http://schemas.microsoft.com/office/drawing/2014/main" val="539752017"/>
                  </a:ext>
                </a:extLst>
              </a:tr>
              <a:tr h="691515">
                <a:tc vMerge="1">
                  <a:txBody>
                    <a:bodyPr/>
                    <a:lstStyle/>
                    <a:p>
                      <a:r>
                        <a:rPr lang="en-US" sz="1400" b="1" dirty="0">
                          <a:latin typeface="Arial" panose="020B0604020202020204" pitchFamily="34" charset="0"/>
                          <a:cs typeface="Arial" panose="020B0604020202020204" pitchFamily="34" charset="0"/>
                        </a:rPr>
                        <a:t>Metastatic, no prior chemotherapy (1L)</a:t>
                      </a:r>
                    </a:p>
                  </a:txBody>
                  <a:tcPr marL="68580" marR="68580" marT="34290" marB="34290"/>
                </a:tc>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Pembrolizumab/</a:t>
                      </a:r>
                      <a:r>
                        <a:rPr lang="en-US" sz="1400" b="1" dirty="0" err="1">
                          <a:latin typeface="Arial" panose="020B0604020202020204" pitchFamily="34" charset="0"/>
                          <a:cs typeface="Arial" panose="020B0604020202020204" pitchFamily="34" charset="0"/>
                        </a:rPr>
                        <a:t>Enfortumab-vedotin</a:t>
                      </a:r>
                      <a:r>
                        <a:rPr lang="en-US" sz="1400" b="1" dirty="0">
                          <a:latin typeface="Arial" panose="020B0604020202020204" pitchFamily="34" charset="0"/>
                          <a:cs typeface="Arial" panose="020B0604020202020204" pitchFamily="34" charset="0"/>
                        </a:rPr>
                        <a:t> </a:t>
                      </a:r>
                    </a:p>
                  </a:txBody>
                  <a:tcPr marL="68580" marR="68580" marT="34290" marB="3429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dirty="0">
                          <a:latin typeface="Arial" panose="020B0604020202020204" pitchFamily="34" charset="0"/>
                          <a:cs typeface="Arial" panose="020B0604020202020204" pitchFamily="34" charset="0"/>
                        </a:rPr>
                        <a:t>-Gem/Cis or Carbo f/b avelumab switch maintenance (if no progression)</a:t>
                      </a:r>
                    </a:p>
                    <a:p>
                      <a:r>
                        <a:rPr lang="en-US" sz="1100" b="1" i="1" dirty="0">
                          <a:latin typeface="Arial" panose="020B0604020202020204" pitchFamily="34" charset="0"/>
                          <a:cs typeface="Arial" panose="020B0604020202020204" pitchFamily="34" charset="0"/>
                        </a:rPr>
                        <a:t>-Pembrolizumab (platinum/EV-unfit)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latin typeface="Arial" panose="020B0604020202020204" pitchFamily="34" charset="0"/>
                          <a:cs typeface="Arial" panose="020B0604020202020204" pitchFamily="34" charset="0"/>
                        </a:rPr>
                        <a:t>-Single agent chemo (platinum/EV-unfit)</a:t>
                      </a:r>
                    </a:p>
                  </a:txBody>
                  <a:tcPr marL="51435" marR="51435" marT="25718" marB="25718"/>
                </a:tc>
                <a:extLst>
                  <a:ext uri="{0D108BD9-81ED-4DB2-BD59-A6C34878D82A}">
                    <a16:rowId xmlns:a16="http://schemas.microsoft.com/office/drawing/2014/main" val="841069851"/>
                  </a:ext>
                </a:extLst>
              </a:tr>
              <a:tr h="851535">
                <a:tc>
                  <a:txBody>
                    <a:bodyPr/>
                    <a:lstStyle/>
                    <a:p>
                      <a:r>
                        <a:rPr lang="en-US" sz="1100" b="1" dirty="0">
                          <a:latin typeface="Arial" panose="020B0604020202020204" pitchFamily="34" charset="0"/>
                          <a:cs typeface="Arial" panose="020B0604020202020204" pitchFamily="34" charset="0"/>
                        </a:rPr>
                        <a:t>Metastatic (prior therapy)</a:t>
                      </a:r>
                    </a:p>
                  </a:txBody>
                  <a:tcPr marL="51435" marR="51435" marT="25718" marB="25718"/>
                </a:tc>
                <a:tc>
                  <a:txBody>
                    <a:bodyPr/>
                    <a:lstStyle/>
                    <a:p>
                      <a:r>
                        <a:rPr lang="en-US" sz="1100" b="1" dirty="0">
                          <a:latin typeface="Arial" panose="020B0604020202020204" pitchFamily="34" charset="0"/>
                          <a:cs typeface="Arial" panose="020B0604020202020204" pitchFamily="34" charset="0"/>
                        </a:rPr>
                        <a:t>Platinum-based chemotherapy (after EV/P) </a:t>
                      </a:r>
                      <a:r>
                        <a:rPr lang="en-US" sz="1100" b="1" i="1" dirty="0">
                          <a:latin typeface="Arial" panose="020B0604020202020204" pitchFamily="34" charset="0"/>
                          <a:cs typeface="Arial" panose="020B0604020202020204" pitchFamily="34" charset="0"/>
                        </a:rPr>
                        <a:t>OR</a:t>
                      </a:r>
                    </a:p>
                    <a:p>
                      <a:r>
                        <a:rPr lang="en-US" sz="1100" b="1" dirty="0">
                          <a:latin typeface="Arial" panose="020B0604020202020204" pitchFamily="34" charset="0"/>
                          <a:cs typeface="Arial" panose="020B0604020202020204" pitchFamily="34" charset="0"/>
                        </a:rPr>
                        <a:t>Erdafitinib (tumors with FGFR2/3 activating mutation or fusion) OR </a:t>
                      </a:r>
                      <a:r>
                        <a:rPr lang="en-US" sz="1100" b="1" dirty="0" err="1">
                          <a:latin typeface="Arial" panose="020B0604020202020204" pitchFamily="34" charset="0"/>
                          <a:cs typeface="Arial" panose="020B0604020202020204" pitchFamily="34" charset="0"/>
                        </a:rPr>
                        <a:t>Enfortumab-vedotin</a:t>
                      </a:r>
                      <a:r>
                        <a:rPr lang="en-US" sz="1100" b="1" dirty="0">
                          <a:latin typeface="Arial" panose="020B0604020202020204" pitchFamily="34" charset="0"/>
                          <a:cs typeface="Arial" panose="020B0604020202020204" pitchFamily="34" charset="0"/>
                        </a:rPr>
                        <a:t> (if not used prior) OR Pembrolizumab </a:t>
                      </a:r>
                      <a:r>
                        <a:rPr lang="en-US" sz="1100" b="1" i="1" dirty="0">
                          <a:latin typeface="Arial" panose="020B0604020202020204" pitchFamily="34" charset="0"/>
                          <a:cs typeface="Arial" panose="020B0604020202020204" pitchFamily="34" charset="0"/>
                        </a:rPr>
                        <a:t>(if IO not used prior) </a:t>
                      </a:r>
                      <a:endParaRPr lang="en-US" sz="1100" b="1" dirty="0">
                        <a:latin typeface="Arial" panose="020B0604020202020204" pitchFamily="34" charset="0"/>
                        <a:cs typeface="Arial" panose="020B0604020202020204" pitchFamily="34" charset="0"/>
                      </a:endParaRPr>
                    </a:p>
                    <a:p>
                      <a:endParaRPr lang="en-US" sz="1100" b="1" dirty="0">
                        <a:latin typeface="Arial" panose="020B0604020202020204" pitchFamily="34" charset="0"/>
                        <a:cs typeface="Arial" panose="020B0604020202020204" pitchFamily="34" charset="0"/>
                      </a:endParaRPr>
                    </a:p>
                  </a:txBody>
                  <a:tcPr marL="51435" marR="51435" marT="25718" marB="2571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Arial" panose="020B0604020202020204" pitchFamily="34" charset="0"/>
                          <a:cs typeface="Arial" panose="020B0604020202020204" pitchFamily="34" charset="0"/>
                        </a:rPr>
                        <a:t>Sacituzumab-</a:t>
                      </a:r>
                      <a:r>
                        <a:rPr lang="en-US" sz="1100" b="1" dirty="0" err="1">
                          <a:latin typeface="Arial" panose="020B0604020202020204" pitchFamily="34" charset="0"/>
                          <a:cs typeface="Arial" panose="020B0604020202020204" pitchFamily="34" charset="0"/>
                        </a:rPr>
                        <a:t>govitecan</a:t>
                      </a:r>
                      <a:endParaRPr lang="en-US" sz="1100" b="1" i="1" dirty="0">
                        <a:latin typeface="Arial" panose="020B0604020202020204" pitchFamily="34" charset="0"/>
                        <a:cs typeface="Arial" panose="020B0604020202020204" pitchFamily="34" charset="0"/>
                      </a:endParaRPr>
                    </a:p>
                  </a:txBody>
                  <a:tcPr marL="51435" marR="51435" marT="25718" marB="25718"/>
                </a:tc>
                <a:extLst>
                  <a:ext uri="{0D108BD9-81ED-4DB2-BD59-A6C34878D82A}">
                    <a16:rowId xmlns:a16="http://schemas.microsoft.com/office/drawing/2014/main" val="2558261992"/>
                  </a:ext>
                </a:extLst>
              </a:tr>
              <a:tr h="736611">
                <a:tc>
                  <a:txBody>
                    <a:bodyPr/>
                    <a:lstStyle/>
                    <a:p>
                      <a:r>
                        <a:rPr lang="en-US" sz="1100" b="1" dirty="0">
                          <a:latin typeface="Arial" panose="020B0604020202020204" pitchFamily="34" charset="0"/>
                          <a:cs typeface="Arial" panose="020B0604020202020204" pitchFamily="34" charset="0"/>
                        </a:rPr>
                        <a:t>Metastatic (≥2 prior therapies)</a:t>
                      </a:r>
                    </a:p>
                  </a:txBody>
                  <a:tcPr marL="51435" marR="51435" marT="25718" marB="2571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Arial" panose="020B0604020202020204" pitchFamily="34" charset="0"/>
                          <a:cs typeface="Arial" panose="020B0604020202020204" pitchFamily="34" charset="0"/>
                        </a:rPr>
                        <a:t>Erdafitinib (tumors with FGFR2/3 activating mutation or fusion) OR </a:t>
                      </a:r>
                      <a:r>
                        <a:rPr lang="en-US" sz="1100" b="1" dirty="0" err="1">
                          <a:latin typeface="Arial" panose="020B0604020202020204" pitchFamily="34" charset="0"/>
                          <a:cs typeface="Arial" panose="020B0604020202020204" pitchFamily="34" charset="0"/>
                        </a:rPr>
                        <a:t>Enfortumab-vedotin</a:t>
                      </a:r>
                      <a:r>
                        <a:rPr lang="en-US" sz="1100" b="1" dirty="0">
                          <a:latin typeface="Arial" panose="020B0604020202020204" pitchFamily="34" charset="0"/>
                          <a:cs typeface="Arial" panose="020B0604020202020204" pitchFamily="34" charset="0"/>
                        </a:rPr>
                        <a:t> </a:t>
                      </a:r>
                      <a:r>
                        <a:rPr lang="en-US" sz="1100" b="1" i="1" dirty="0">
                          <a:latin typeface="Arial" panose="020B0604020202020204" pitchFamily="34" charset="0"/>
                          <a:cs typeface="Arial" panose="020B0604020202020204" pitchFamily="34" charset="0"/>
                        </a:rPr>
                        <a:t>(if not used prior) </a:t>
                      </a:r>
                      <a:r>
                        <a:rPr lang="en-US" sz="1100" b="1" dirty="0">
                          <a:latin typeface="Arial" panose="020B0604020202020204" pitchFamily="34" charset="0"/>
                          <a:cs typeface="Arial" panose="020B0604020202020204" pitchFamily="34" charset="0"/>
                        </a:rPr>
                        <a:t>OR Sacituzumab-</a:t>
                      </a:r>
                      <a:r>
                        <a:rPr lang="en-US" sz="1100" b="1" dirty="0" err="1">
                          <a:latin typeface="Arial" panose="020B0604020202020204" pitchFamily="34" charset="0"/>
                          <a:cs typeface="Arial" panose="020B0604020202020204" pitchFamily="34" charset="0"/>
                        </a:rPr>
                        <a:t>govitecan</a:t>
                      </a:r>
                      <a:endParaRPr lang="en-US" sz="1100" b="1" i="1" dirty="0">
                        <a:latin typeface="Arial" panose="020B0604020202020204" pitchFamily="34" charset="0"/>
                        <a:cs typeface="Arial" panose="020B0604020202020204" pitchFamily="34" charset="0"/>
                      </a:endParaRPr>
                    </a:p>
                  </a:txBody>
                  <a:tcPr marL="51435" marR="51435" marT="25718" marB="25718"/>
                </a:tc>
                <a:tc>
                  <a:txBody>
                    <a:bodyPr/>
                    <a:lstStyle/>
                    <a:p>
                      <a:r>
                        <a:rPr lang="en-US" sz="1100" b="1" i="0" dirty="0" err="1">
                          <a:latin typeface="Arial" panose="020B0604020202020204" pitchFamily="34" charset="0"/>
                          <a:cs typeface="Arial" panose="020B0604020202020204" pitchFamily="34" charset="0"/>
                        </a:rPr>
                        <a:t>Taxane</a:t>
                      </a:r>
                      <a:r>
                        <a:rPr lang="en-US" sz="1100" b="1" i="0" dirty="0">
                          <a:latin typeface="Arial" panose="020B0604020202020204" pitchFamily="34" charset="0"/>
                          <a:cs typeface="Arial" panose="020B0604020202020204" pitchFamily="34" charset="0"/>
                        </a:rPr>
                        <a:t> (US)</a:t>
                      </a:r>
                    </a:p>
                    <a:p>
                      <a:r>
                        <a:rPr lang="en-US" sz="1100" b="1" i="0" dirty="0">
                          <a:latin typeface="Arial" panose="020B0604020202020204" pitchFamily="34" charset="0"/>
                          <a:cs typeface="Arial" panose="020B0604020202020204" pitchFamily="34" charset="0"/>
                        </a:rPr>
                        <a:t>Vinflunine (EU)</a:t>
                      </a:r>
                    </a:p>
                  </a:txBody>
                  <a:tcPr marL="51435" marR="51435" marT="25718" marB="25718"/>
                </a:tc>
                <a:extLst>
                  <a:ext uri="{0D108BD9-81ED-4DB2-BD59-A6C34878D82A}">
                    <a16:rowId xmlns:a16="http://schemas.microsoft.com/office/drawing/2014/main" val="1767899447"/>
                  </a:ext>
                </a:extLst>
              </a:tr>
            </a:tbl>
          </a:graphicData>
        </a:graphic>
      </p:graphicFrame>
      <p:sp>
        <p:nvSpPr>
          <p:cNvPr id="14" name="Rectangle: Rounded Corners 13">
            <a:extLst>
              <a:ext uri="{FF2B5EF4-FFF2-40B4-BE49-F238E27FC236}">
                <a16:creationId xmlns:a16="http://schemas.microsoft.com/office/drawing/2014/main" id="{15377CB6-3B96-4877-941B-3B2CCF6B7125}"/>
              </a:ext>
            </a:extLst>
          </p:cNvPr>
          <p:cNvSpPr/>
          <p:nvPr/>
        </p:nvSpPr>
        <p:spPr>
          <a:xfrm>
            <a:off x="879231" y="3866029"/>
            <a:ext cx="6945923" cy="61856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buClrTx/>
              <a:defRPr/>
            </a:pPr>
            <a:r>
              <a:rPr lang="en-US" sz="2100" b="1" kern="1200" dirty="0">
                <a:solidFill>
                  <a:prstClr val="white"/>
                </a:solidFill>
                <a:latin typeface="Arial" panose="020B0604020202020204" pitchFamily="34" charset="0"/>
                <a:cs typeface="Arial" panose="020B0604020202020204" pitchFamily="34" charset="0"/>
              </a:rPr>
              <a:t>Clinical trials are critical throughout disease spectrum &amp; treatment settings!</a:t>
            </a:r>
          </a:p>
        </p:txBody>
      </p:sp>
      <p:sp>
        <p:nvSpPr>
          <p:cNvPr id="3" name="Rectangle 2">
            <a:extLst>
              <a:ext uri="{FF2B5EF4-FFF2-40B4-BE49-F238E27FC236}">
                <a16:creationId xmlns:a16="http://schemas.microsoft.com/office/drawing/2014/main" id="{13A50609-C373-4F17-897F-4C77405A9394}"/>
              </a:ext>
            </a:extLst>
          </p:cNvPr>
          <p:cNvSpPr/>
          <p:nvPr/>
        </p:nvSpPr>
        <p:spPr>
          <a:xfrm>
            <a:off x="7846876" y="4592888"/>
            <a:ext cx="1466249" cy="307777"/>
          </a:xfrm>
          <a:prstGeom prst="rect">
            <a:avLst/>
          </a:prstGeom>
        </p:spPr>
        <p:txBody>
          <a:bodyPr wrap="square">
            <a:spAutoFit/>
          </a:bodyPr>
          <a:lstStyle/>
          <a:p>
            <a:pPr defTabSz="685800">
              <a:buClrTx/>
              <a:defRPr/>
            </a:pPr>
            <a:r>
              <a:rPr lang="en-US" b="1" kern="1200" dirty="0">
                <a:solidFill>
                  <a:prstClr val="black"/>
                </a:solidFill>
                <a:latin typeface="Trebuchet MS"/>
                <a:ea typeface="ＭＳ Ｐゴシック" charset="0"/>
                <a:cs typeface="+mn-cs"/>
              </a:rPr>
              <a:t>Petros </a:t>
            </a:r>
            <a:r>
              <a:rPr lang="en-US" b="1" kern="1200" dirty="0" err="1">
                <a:solidFill>
                  <a:prstClr val="black"/>
                </a:solidFill>
                <a:latin typeface="Trebuchet MS"/>
                <a:ea typeface="ＭＳ Ｐゴシック" charset="0"/>
                <a:cs typeface="+mn-cs"/>
              </a:rPr>
              <a:t>Grivas</a:t>
            </a:r>
            <a:endParaRPr lang="en-US" b="1" kern="1200" dirty="0">
              <a:solidFill>
                <a:prstClr val="black"/>
              </a:solidFill>
              <a:latin typeface="Trebuchet MS"/>
              <a:ea typeface="ＭＳ Ｐゴシック" charset="0"/>
              <a:cs typeface="+mn-cs"/>
            </a:endParaRPr>
          </a:p>
        </p:txBody>
      </p:sp>
    </p:spTree>
    <p:extLst>
      <p:ext uri="{BB962C8B-B14F-4D97-AF65-F5344CB8AC3E}">
        <p14:creationId xmlns:p14="http://schemas.microsoft.com/office/powerpoint/2010/main" val="97759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5794" y="-39083"/>
            <a:ext cx="6172200" cy="857250"/>
          </a:xfrm>
        </p:spPr>
        <p:txBody>
          <a:bodyPr/>
          <a:lstStyle/>
          <a:p>
            <a:pPr algn="ctr"/>
            <a:r>
              <a:rPr lang="en-US" sz="2400" dirty="0">
                <a:sym typeface="Wingdings" panose="05000000000000000000" pitchFamily="2" charset="2"/>
              </a:rPr>
              <a:t>Thanks</a:t>
            </a:r>
            <a:endParaRPr lang="en-US" sz="2400" dirty="0"/>
          </a:p>
        </p:txBody>
      </p:sp>
      <p:sp>
        <p:nvSpPr>
          <p:cNvPr id="3" name="Content Placeholder 2"/>
          <p:cNvSpPr>
            <a:spLocks noGrp="1"/>
          </p:cNvSpPr>
          <p:nvPr>
            <p:ph idx="1"/>
          </p:nvPr>
        </p:nvSpPr>
        <p:spPr>
          <a:xfrm>
            <a:off x="98676" y="310268"/>
            <a:ext cx="8804900" cy="1599923"/>
          </a:xfrm>
        </p:spPr>
        <p:txBody>
          <a:bodyPr/>
          <a:lstStyle/>
          <a:p>
            <a:pPr marL="0" indent="0" algn="ctr"/>
            <a:r>
              <a:rPr lang="en-US" dirty="0"/>
              <a:t>     </a:t>
            </a:r>
            <a:r>
              <a:rPr lang="en-US" sz="2100" u="sng" dirty="0"/>
              <a:t>Patient </a:t>
            </a:r>
            <a:r>
              <a:rPr lang="el-GR" sz="2100" u="sng" dirty="0"/>
              <a:t>&amp;</a:t>
            </a:r>
            <a:r>
              <a:rPr lang="en-US" sz="2100" u="sng" dirty="0"/>
              <a:t> families!</a:t>
            </a:r>
          </a:p>
          <a:p>
            <a:pPr marL="342900" indent="-342900">
              <a:buFont typeface="Wingdings" panose="05000000000000000000" pitchFamily="2" charset="2"/>
              <a:buChar char="§"/>
            </a:pPr>
            <a:r>
              <a:rPr lang="en-US" sz="1800" dirty="0"/>
              <a:t>Collaborators, sponsors, institutions, foundations, colleagues, research, admin &amp; clinical staff: </a:t>
            </a:r>
            <a:r>
              <a:rPr lang="en-US" sz="1800" u="sng" dirty="0"/>
              <a:t>TEAMS</a:t>
            </a:r>
            <a:r>
              <a:rPr lang="en-US" sz="1800" dirty="0"/>
              <a:t>!</a:t>
            </a:r>
            <a:r>
              <a:rPr lang="en-US" sz="1800" i="1" dirty="0"/>
              <a:t>                                 </a:t>
            </a:r>
            <a:r>
              <a:rPr lang="en-US" dirty="0"/>
              <a:t>@</a:t>
            </a:r>
            <a:r>
              <a:rPr lang="en-US" dirty="0" err="1"/>
              <a:t>PGrivasMDPhD</a:t>
            </a:r>
            <a:r>
              <a:rPr lang="en-US" dirty="0"/>
              <a:t> </a:t>
            </a:r>
          </a:p>
          <a:p>
            <a:endParaRPr lang="en-US" dirty="0"/>
          </a:p>
          <a:p>
            <a:endParaRPr lang="en-US" dirty="0"/>
          </a:p>
          <a:p>
            <a:r>
              <a:rPr lang="en-US" dirty="0"/>
              <a:t> </a:t>
            </a:r>
          </a:p>
        </p:txBody>
      </p:sp>
      <p:sp>
        <p:nvSpPr>
          <p:cNvPr id="4" name="Rectangle 3"/>
          <p:cNvSpPr/>
          <p:nvPr/>
        </p:nvSpPr>
        <p:spPr bwMode="auto">
          <a:xfrm>
            <a:off x="6924004" y="4493888"/>
            <a:ext cx="734096" cy="550572"/>
          </a:xfrm>
          <a:prstGeom prst="rect">
            <a:avLst/>
          </a:prstGeom>
          <a:solidFill>
            <a:schemeClr val="bg1"/>
          </a:solidFill>
          <a:ln w="9525" cap="flat" cmpd="sng" algn="ctr">
            <a:noFill/>
            <a:prstDash val="solid"/>
            <a:round/>
            <a:headEnd type="none" w="med" len="med"/>
            <a:tailEnd type="none" w="med" len="med"/>
          </a:ln>
          <a:effectLst/>
        </p:spPr>
        <p:txBody>
          <a:bodyPr vert="horz" wrap="square" lIns="68576" tIns="34290" rIns="68576" bIns="34290" numCol="1" rtlCol="0" anchor="t" anchorCtr="0" compatLnSpc="1">
            <a:prstTxWarp prst="textNoShape">
              <a:avLst/>
            </a:prstTxWarp>
          </a:bodyPr>
          <a:lstStyle/>
          <a:p>
            <a:pPr defTabSz="685800" fontAlgn="base">
              <a:lnSpc>
                <a:spcPts val="2700"/>
              </a:lnSpc>
              <a:spcBef>
                <a:spcPct val="20000"/>
              </a:spcBef>
              <a:spcAft>
                <a:spcPct val="0"/>
              </a:spcAft>
              <a:buClr>
                <a:srgbClr val="FFFFFF"/>
              </a:buClr>
              <a:defRPr/>
            </a:pPr>
            <a:endParaRPr lang="en-US" sz="1800" kern="1200" baseline="30000">
              <a:ea typeface="ＭＳ Ｐゴシック" charset="0"/>
              <a:cs typeface="+mn-cs"/>
            </a:endParaRPr>
          </a:p>
        </p:txBody>
      </p:sp>
      <p:pic>
        <p:nvPicPr>
          <p:cNvPr id="9" name="Picture 8" descr="A group of people in a park&#10;&#10;Description automatically generated">
            <a:extLst>
              <a:ext uri="{FF2B5EF4-FFF2-40B4-BE49-F238E27FC236}">
                <a16:creationId xmlns:a16="http://schemas.microsoft.com/office/drawing/2014/main" id="{66661A53-2E62-493B-A033-37CD3EA63AC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340245" y="1543965"/>
            <a:ext cx="3705080" cy="1933490"/>
          </a:xfrm>
          <a:prstGeom prst="rect">
            <a:avLst/>
          </a:prstGeom>
        </p:spPr>
      </p:pic>
      <p:pic>
        <p:nvPicPr>
          <p:cNvPr id="11" name="Picture 10" descr="A group of people posing for the camera&#10;&#10;Description automatically generated">
            <a:extLst>
              <a:ext uri="{FF2B5EF4-FFF2-40B4-BE49-F238E27FC236}">
                <a16:creationId xmlns:a16="http://schemas.microsoft.com/office/drawing/2014/main" id="{D175FB17-8488-4374-9A33-E4472B807BB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98207" y="3466673"/>
            <a:ext cx="3459278" cy="1653948"/>
          </a:xfrm>
          <a:prstGeom prst="rect">
            <a:avLst/>
          </a:prstGeom>
        </p:spPr>
      </p:pic>
      <p:pic>
        <p:nvPicPr>
          <p:cNvPr id="13" name="Picture 12" descr="A group of people standing in a room&#10;&#10;Description automatically generated">
            <a:extLst>
              <a:ext uri="{FF2B5EF4-FFF2-40B4-BE49-F238E27FC236}">
                <a16:creationId xmlns:a16="http://schemas.microsoft.com/office/drawing/2014/main" id="{F8760A7F-05BA-4E45-AEA1-EFE35B9C513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170656" y="3466674"/>
            <a:ext cx="2415391" cy="1653948"/>
          </a:xfrm>
          <a:prstGeom prst="rect">
            <a:avLst/>
          </a:prstGeom>
        </p:spPr>
      </p:pic>
      <p:pic>
        <p:nvPicPr>
          <p:cNvPr id="8" name="Picture 7">
            <a:extLst>
              <a:ext uri="{FF2B5EF4-FFF2-40B4-BE49-F238E27FC236}">
                <a16:creationId xmlns:a16="http://schemas.microsoft.com/office/drawing/2014/main" id="{2F1DF578-5A0D-45CA-A433-8F79A067AB4C}"/>
              </a:ext>
            </a:extLst>
          </p:cNvPr>
          <p:cNvPicPr>
            <a:picLocks noChangeAspect="1"/>
          </p:cNvPicPr>
          <p:nvPr/>
        </p:nvPicPr>
        <p:blipFill>
          <a:blip r:embed="rId5"/>
          <a:stretch>
            <a:fillRect/>
          </a:stretch>
        </p:blipFill>
        <p:spPr>
          <a:xfrm>
            <a:off x="3158496" y="1533184"/>
            <a:ext cx="2386520" cy="1933490"/>
          </a:xfrm>
          <a:prstGeom prst="rect">
            <a:avLst/>
          </a:prstGeom>
        </p:spPr>
      </p:pic>
      <p:pic>
        <p:nvPicPr>
          <p:cNvPr id="5" name="Picture 4">
            <a:extLst>
              <a:ext uri="{FF2B5EF4-FFF2-40B4-BE49-F238E27FC236}">
                <a16:creationId xmlns:a16="http://schemas.microsoft.com/office/drawing/2014/main" id="{C422DBBA-0C25-49CE-9CA3-51B4FE48B8E5}"/>
              </a:ext>
            </a:extLst>
          </p:cNvPr>
          <p:cNvPicPr>
            <a:picLocks noChangeAspect="1"/>
          </p:cNvPicPr>
          <p:nvPr/>
        </p:nvPicPr>
        <p:blipFill>
          <a:blip r:embed="rId6"/>
          <a:stretch>
            <a:fillRect/>
          </a:stretch>
        </p:blipFill>
        <p:spPr>
          <a:xfrm>
            <a:off x="40162" y="1543966"/>
            <a:ext cx="3142654" cy="1933490"/>
          </a:xfrm>
          <a:prstGeom prst="rect">
            <a:avLst/>
          </a:prstGeom>
        </p:spPr>
      </p:pic>
      <p:pic>
        <p:nvPicPr>
          <p:cNvPr id="12" name="Picture 11">
            <a:extLst>
              <a:ext uri="{FF2B5EF4-FFF2-40B4-BE49-F238E27FC236}">
                <a16:creationId xmlns:a16="http://schemas.microsoft.com/office/drawing/2014/main" id="{83AC827C-CF38-45B8-9C94-DCE0FEB0AA00}"/>
              </a:ext>
            </a:extLst>
          </p:cNvPr>
          <p:cNvPicPr>
            <a:picLocks noChangeAspect="1"/>
          </p:cNvPicPr>
          <p:nvPr/>
        </p:nvPicPr>
        <p:blipFill>
          <a:blip r:embed="rId7"/>
          <a:stretch>
            <a:fillRect/>
          </a:stretch>
        </p:blipFill>
        <p:spPr>
          <a:xfrm>
            <a:off x="40161" y="3466673"/>
            <a:ext cx="3118336" cy="1653948"/>
          </a:xfrm>
          <a:prstGeom prst="rect">
            <a:avLst/>
          </a:prstGeom>
        </p:spPr>
      </p:pic>
    </p:spTree>
    <p:extLst>
      <p:ext uri="{BB962C8B-B14F-4D97-AF65-F5344CB8AC3E}">
        <p14:creationId xmlns:p14="http://schemas.microsoft.com/office/powerpoint/2010/main" val="2354891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37600" y="6356350"/>
            <a:ext cx="2844800" cy="365125"/>
          </a:xfrm>
          <a:prstGeom prst="rect">
            <a:avLst/>
          </a:prstGeom>
        </p:spPr>
        <p:txBody>
          <a:bodyPr vert="horz" lIns="91440" tIns="45720" rIns="91440" bIns="45720" rtlCol="0" anchor="ctr"/>
          <a:lstStyle>
            <a:defPPr>
              <a:defRPr lang="en-US"/>
            </a:defPPr>
            <a:lvl1pPr algn="r" defTabSz="457200"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fld id="{AB6EC821-251A-364F-8562-FBEB2BCFFAC8}" type="slidenum">
              <a:rPr lang="en-US" smtClean="0"/>
              <a:pPr>
                <a:defRPr/>
              </a:pPr>
              <a:t>9</a:t>
            </a:fld>
            <a:endParaRPr lang="en-US"/>
          </a:p>
        </p:txBody>
      </p:sp>
      <p:sp>
        <p:nvSpPr>
          <p:cNvPr id="3" name="Title 2"/>
          <p:cNvSpPr>
            <a:spLocks noGrp="1"/>
          </p:cNvSpPr>
          <p:nvPr>
            <p:ph type="title"/>
          </p:nvPr>
        </p:nvSpPr>
        <p:spPr>
          <a:xfrm>
            <a:off x="66211" y="214191"/>
            <a:ext cx="9143999" cy="857250"/>
          </a:xfrm>
        </p:spPr>
        <p:txBody>
          <a:bodyPr/>
          <a:lstStyle/>
          <a:p>
            <a:pPr algn="l"/>
            <a:r>
              <a:rPr lang="en-US" sz="2200" b="1" dirty="0">
                <a:latin typeface="Calibri"/>
                <a:cs typeface="Calibri"/>
              </a:rPr>
              <a:t>Final OS in Cohort A (</a:t>
            </a:r>
            <a:r>
              <a:rPr lang="en-US" sz="2200" b="1" i="1" dirty="0">
                <a:latin typeface="Calibri"/>
                <a:cs typeface="Calibri"/>
              </a:rPr>
              <a:t>BRCA1, BRCA2 </a:t>
            </a:r>
            <a:r>
              <a:rPr lang="en-US" sz="2200" b="1" dirty="0">
                <a:latin typeface="Calibri"/>
                <a:cs typeface="Calibri"/>
              </a:rPr>
              <a:t>and/or </a:t>
            </a:r>
            <a:r>
              <a:rPr lang="en-US" sz="2200" b="1" i="1" dirty="0">
                <a:latin typeface="Calibri"/>
                <a:cs typeface="Calibri"/>
              </a:rPr>
              <a:t>ATM </a:t>
            </a:r>
            <a:r>
              <a:rPr lang="en-US" sz="2200" b="1" dirty="0">
                <a:latin typeface="Calibri"/>
                <a:cs typeface="Calibri"/>
              </a:rPr>
              <a:t>mCRPC</a:t>
            </a:r>
            <a:r>
              <a:rPr lang="en-US" sz="2200" b="1" i="1" dirty="0">
                <a:latin typeface="Calibri"/>
                <a:cs typeface="Calibri"/>
              </a:rPr>
              <a:t>)</a:t>
            </a:r>
            <a:endParaRPr lang="en-US" sz="2200" b="1" dirty="0">
              <a:latin typeface="Calibri"/>
              <a:cs typeface="Calibri"/>
            </a:endParaRPr>
          </a:p>
        </p:txBody>
      </p:sp>
      <p:pic>
        <p:nvPicPr>
          <p:cNvPr id="5" name="Content Placeholder 6">
            <a:extLst>
              <a:ext uri="{FF2B5EF4-FFF2-40B4-BE49-F238E27FC236}">
                <a16:creationId xmlns:a16="http://schemas.microsoft.com/office/drawing/2014/main" id="{E65AF87B-412C-44D9-B2A9-00AB4DD77810}"/>
              </a:ext>
            </a:extLst>
          </p:cNvPr>
          <p:cNvPicPr>
            <a:picLocks noChangeAspect="1"/>
          </p:cNvPicPr>
          <p:nvPr/>
        </p:nvPicPr>
        <p:blipFill>
          <a:blip r:embed="rId2"/>
          <a:stretch>
            <a:fillRect/>
          </a:stretch>
        </p:blipFill>
        <p:spPr>
          <a:xfrm>
            <a:off x="265542" y="1117326"/>
            <a:ext cx="4363609" cy="2969945"/>
          </a:xfrm>
          <a:prstGeom prst="rect">
            <a:avLst/>
          </a:prstGeom>
        </p:spPr>
      </p:pic>
      <p:pic>
        <p:nvPicPr>
          <p:cNvPr id="6" name="Picture 5">
            <a:extLst>
              <a:ext uri="{FF2B5EF4-FFF2-40B4-BE49-F238E27FC236}">
                <a16:creationId xmlns:a16="http://schemas.microsoft.com/office/drawing/2014/main" id="{96FE3168-1499-405B-86FA-937D105B0385}"/>
              </a:ext>
            </a:extLst>
          </p:cNvPr>
          <p:cNvPicPr>
            <a:picLocks noChangeAspect="1"/>
          </p:cNvPicPr>
          <p:nvPr/>
        </p:nvPicPr>
        <p:blipFill>
          <a:blip r:embed="rId3"/>
          <a:stretch>
            <a:fillRect/>
          </a:stretch>
        </p:blipFill>
        <p:spPr>
          <a:xfrm>
            <a:off x="4572000" y="1236951"/>
            <a:ext cx="4426782" cy="2850320"/>
          </a:xfrm>
          <a:prstGeom prst="rect">
            <a:avLst/>
          </a:prstGeom>
        </p:spPr>
      </p:pic>
      <p:sp>
        <p:nvSpPr>
          <p:cNvPr id="8" name="TextBox 7">
            <a:extLst>
              <a:ext uri="{FF2B5EF4-FFF2-40B4-BE49-F238E27FC236}">
                <a16:creationId xmlns:a16="http://schemas.microsoft.com/office/drawing/2014/main" id="{A0FA935F-08CD-4CAB-9617-41F16C81C1F8}"/>
              </a:ext>
            </a:extLst>
          </p:cNvPr>
          <p:cNvSpPr txBox="1"/>
          <p:nvPr/>
        </p:nvSpPr>
        <p:spPr>
          <a:xfrm>
            <a:off x="4857253" y="871738"/>
            <a:ext cx="4051511" cy="230832"/>
          </a:xfrm>
          <a:prstGeom prst="rect">
            <a:avLst/>
          </a:prstGeom>
          <a:noFill/>
        </p:spPr>
        <p:txBody>
          <a:bodyPr wrap="square" lIns="68580" tIns="34290" rIns="68580" bIns="34290" rtlCol="0" anchor="ctr">
            <a:spAutoFit/>
          </a:bodyPr>
          <a:lstStyle/>
          <a:p>
            <a:pPr algn="ctr"/>
            <a:r>
              <a:rPr lang="en-GB" sz="1050" dirty="0">
                <a:latin typeface="Calibri"/>
                <a:cs typeface="Calibri"/>
              </a:rPr>
              <a:t>Cohort A with adjustment for crossover*</a:t>
            </a:r>
          </a:p>
        </p:txBody>
      </p:sp>
      <p:sp>
        <p:nvSpPr>
          <p:cNvPr id="9" name="TextBox 8">
            <a:extLst>
              <a:ext uri="{FF2B5EF4-FFF2-40B4-BE49-F238E27FC236}">
                <a16:creationId xmlns:a16="http://schemas.microsoft.com/office/drawing/2014/main" id="{5758BCA5-DF71-4708-98BB-2C6070CAF680}"/>
              </a:ext>
            </a:extLst>
          </p:cNvPr>
          <p:cNvSpPr txBox="1"/>
          <p:nvPr/>
        </p:nvSpPr>
        <p:spPr>
          <a:xfrm>
            <a:off x="66211" y="4072681"/>
            <a:ext cx="8359346" cy="415498"/>
          </a:xfrm>
          <a:prstGeom prst="rect">
            <a:avLst/>
          </a:prstGeom>
          <a:noFill/>
        </p:spPr>
        <p:txBody>
          <a:bodyPr wrap="square" lIns="68580" tIns="34290" rIns="68580" bIns="34290" rtlCol="0" anchor="t">
            <a:spAutoFit/>
          </a:bodyPr>
          <a:lstStyle/>
          <a:p>
            <a:r>
              <a:rPr lang="en-US" sz="750" dirty="0">
                <a:latin typeface="Calibri"/>
                <a:cs typeface="Calibri"/>
              </a:rPr>
              <a:t>Median follow-up duration for censored patients was 21.9 months for the olaparib arm and 21.0 months for the control arm</a:t>
            </a:r>
          </a:p>
          <a:p>
            <a:r>
              <a:rPr lang="en-US" sz="750" dirty="0">
                <a:latin typeface="Calibri"/>
                <a:cs typeface="Calibri"/>
              </a:rPr>
              <a:t>*Re-censored; conducted using RPSFTM to demonstrate the impact on OS of crossover of patients from the control arm to receive olaparib as a first subsequent anticancer therapy </a:t>
            </a:r>
          </a:p>
          <a:p>
            <a:r>
              <a:rPr lang="en-US" sz="750" dirty="0">
                <a:latin typeface="Calibri"/>
                <a:cs typeface="Calibri"/>
              </a:rPr>
              <a:t>CI, confidence interval; HR, hazard ratio; OS, overall survival; RPSFTM, rank-preserving structural failure time model.</a:t>
            </a:r>
            <a:endParaRPr lang="en-GB" sz="750" dirty="0">
              <a:latin typeface="Calibri"/>
              <a:cs typeface="Calibri"/>
            </a:endParaRPr>
          </a:p>
        </p:txBody>
      </p:sp>
      <p:sp>
        <p:nvSpPr>
          <p:cNvPr id="10" name="Rectangle 9">
            <a:extLst>
              <a:ext uri="{FF2B5EF4-FFF2-40B4-BE49-F238E27FC236}">
                <a16:creationId xmlns:a16="http://schemas.microsoft.com/office/drawing/2014/main" id="{EF47F09F-3ACC-4BD8-9375-5B5BDCADC3ED}"/>
              </a:ext>
            </a:extLst>
          </p:cNvPr>
          <p:cNvSpPr/>
          <p:nvPr/>
        </p:nvSpPr>
        <p:spPr>
          <a:xfrm>
            <a:off x="2873828" y="1510276"/>
            <a:ext cx="1576463" cy="7748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aphicFrame>
        <p:nvGraphicFramePr>
          <p:cNvPr id="11" name="Table 10">
            <a:extLst>
              <a:ext uri="{FF2B5EF4-FFF2-40B4-BE49-F238E27FC236}">
                <a16:creationId xmlns:a16="http://schemas.microsoft.com/office/drawing/2014/main" id="{EC222D4D-99C1-43D5-8872-878F5B660D39}"/>
              </a:ext>
            </a:extLst>
          </p:cNvPr>
          <p:cNvGraphicFramePr>
            <a:graphicFrameLocks noGrp="1"/>
          </p:cNvGraphicFramePr>
          <p:nvPr/>
        </p:nvGraphicFramePr>
        <p:xfrm>
          <a:off x="6773047" y="1253503"/>
          <a:ext cx="2135714" cy="613659"/>
        </p:xfrm>
        <a:graphic>
          <a:graphicData uri="http://schemas.openxmlformats.org/drawingml/2006/table">
            <a:tbl>
              <a:tblPr firstRow="1" bandRow="1">
                <a:tableStyleId>{5C22544A-7EE6-4342-B048-85BDC9FD1C3A}</a:tableStyleId>
              </a:tblPr>
              <a:tblGrid>
                <a:gridCol w="860146">
                  <a:extLst>
                    <a:ext uri="{9D8B030D-6E8A-4147-A177-3AD203B41FA5}">
                      <a16:colId xmlns:a16="http://schemas.microsoft.com/office/drawing/2014/main" val="20000"/>
                    </a:ext>
                  </a:extLst>
                </a:gridCol>
                <a:gridCol w="1275568">
                  <a:extLst>
                    <a:ext uri="{9D8B030D-6E8A-4147-A177-3AD203B41FA5}">
                      <a16:colId xmlns:a16="http://schemas.microsoft.com/office/drawing/2014/main" val="20001"/>
                    </a:ext>
                  </a:extLst>
                </a:gridCol>
              </a:tblGrid>
              <a:tr h="242351">
                <a:tc>
                  <a:txBody>
                    <a:bodyPr/>
                    <a:lstStyle/>
                    <a:p>
                      <a:pPr algn="l"/>
                      <a:r>
                        <a:rPr lang="en-GB" sz="900" b="1" dirty="0">
                          <a:solidFill>
                            <a:schemeClr val="tx1"/>
                          </a:solidFill>
                          <a:latin typeface="Calibri"/>
                        </a:rPr>
                        <a:t>Crossover rate</a:t>
                      </a:r>
                    </a:p>
                  </a:txBody>
                  <a:tcPr marL="61928" marR="61928" marT="30964" marB="30964">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b="0" dirty="0">
                          <a:solidFill>
                            <a:schemeClr val="tx1"/>
                          </a:solidFill>
                          <a:effectLst/>
                          <a:latin typeface="Calibri"/>
                          <a:ea typeface="Times New Roman" panose="02020603050405020304" pitchFamily="18" charset="0"/>
                        </a:rPr>
                        <a:t>67% (56/83)</a:t>
                      </a:r>
                    </a:p>
                  </a:txBody>
                  <a:tcPr marL="51435" marR="51435"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4D1ED"/>
                    </a:solidFill>
                  </a:tcPr>
                </a:tc>
                <a:extLst>
                  <a:ext uri="{0D108BD9-81ED-4DB2-BD59-A6C34878D82A}">
                    <a16:rowId xmlns:a16="http://schemas.microsoft.com/office/drawing/2014/main" val="10003"/>
                  </a:ext>
                </a:extLst>
              </a:tr>
              <a:tr h="185654">
                <a:tc rowSpan="2">
                  <a:txBody>
                    <a:bodyPr/>
                    <a:lstStyle/>
                    <a:p>
                      <a:pPr algn="l"/>
                      <a:r>
                        <a:rPr lang="en-GB" sz="900" b="1" dirty="0">
                          <a:solidFill>
                            <a:schemeClr val="tx1"/>
                          </a:solidFill>
                          <a:latin typeface="Calibri"/>
                        </a:rPr>
                        <a:t>HR (95% CI)</a:t>
                      </a:r>
                    </a:p>
                  </a:txBody>
                  <a:tcPr marL="61928" marR="61928" marT="30964" marB="30964"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b="0" dirty="0">
                          <a:solidFill>
                            <a:schemeClr val="bg1"/>
                          </a:solidFill>
                          <a:latin typeface="Calibri"/>
                        </a:rPr>
                        <a:t>0.42</a:t>
                      </a:r>
                    </a:p>
                  </a:txBody>
                  <a:tcPr marL="51435" marR="51435"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25F"/>
                    </a:solidFill>
                  </a:tcPr>
                </a:tc>
                <a:extLst>
                  <a:ext uri="{0D108BD9-81ED-4DB2-BD59-A6C34878D82A}">
                    <a16:rowId xmlns:a16="http://schemas.microsoft.com/office/drawing/2014/main" val="10004"/>
                  </a:ext>
                </a:extLst>
              </a:tr>
              <a:tr h="185654">
                <a:tc vMerge="1">
                  <a:txBody>
                    <a:bodyPr/>
                    <a:lstStyle/>
                    <a:p>
                      <a:pPr algn="r"/>
                      <a:endParaRPr lang="en-GB" sz="1100" b="1" dirty="0">
                        <a:solidFill>
                          <a:schemeClr val="tx1"/>
                        </a:solidFill>
                      </a:endParaRPr>
                    </a:p>
                  </a:txBody>
                  <a:tcPr marL="82571" marR="82571" marT="41285" marB="41285">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b="0" dirty="0">
                          <a:solidFill>
                            <a:schemeClr val="bg1"/>
                          </a:solidFill>
                          <a:latin typeface="Calibri"/>
                        </a:rPr>
                        <a:t>(0.19</a:t>
                      </a:r>
                      <a:r>
                        <a:rPr lang="en-GB" sz="900" b="0" dirty="0">
                          <a:solidFill>
                            <a:schemeClr val="bg1"/>
                          </a:solidFill>
                          <a:latin typeface="Calibri"/>
                          <a:cs typeface="Arial"/>
                        </a:rPr>
                        <a:t>‒</a:t>
                      </a:r>
                      <a:r>
                        <a:rPr lang="en-GB" sz="900" b="0" dirty="0">
                          <a:solidFill>
                            <a:schemeClr val="bg1"/>
                          </a:solidFill>
                          <a:latin typeface="Calibri"/>
                        </a:rPr>
                        <a:t>0.91)</a:t>
                      </a:r>
                    </a:p>
                  </a:txBody>
                  <a:tcPr marL="51435" marR="51435"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E325F"/>
                    </a:solidFill>
                  </a:tcPr>
                </a:tc>
                <a:extLst>
                  <a:ext uri="{0D108BD9-81ED-4DB2-BD59-A6C34878D82A}">
                    <a16:rowId xmlns:a16="http://schemas.microsoft.com/office/drawing/2014/main" val="10005"/>
                  </a:ext>
                </a:extLst>
              </a:tr>
            </a:tbl>
          </a:graphicData>
        </a:graphic>
      </p:graphicFrame>
      <p:graphicFrame>
        <p:nvGraphicFramePr>
          <p:cNvPr id="12" name="Table 11">
            <a:extLst>
              <a:ext uri="{FF2B5EF4-FFF2-40B4-BE49-F238E27FC236}">
                <a16:creationId xmlns:a16="http://schemas.microsoft.com/office/drawing/2014/main" id="{C0FC8C5C-026B-4BFE-9755-142433DAB171}"/>
              </a:ext>
            </a:extLst>
          </p:cNvPr>
          <p:cNvGraphicFramePr>
            <a:graphicFrameLocks noGrp="1"/>
          </p:cNvGraphicFramePr>
          <p:nvPr>
            <p:extLst>
              <p:ext uri="{D42A27DB-BD31-4B8C-83A1-F6EECF244321}">
                <p14:modId xmlns:p14="http://schemas.microsoft.com/office/powerpoint/2010/main" val="526156520"/>
              </p:ext>
            </p:extLst>
          </p:nvPr>
        </p:nvGraphicFramePr>
        <p:xfrm>
          <a:off x="2910773" y="637732"/>
          <a:ext cx="1698172" cy="1344992"/>
        </p:xfrm>
        <a:graphic>
          <a:graphicData uri="http://schemas.openxmlformats.org/drawingml/2006/table">
            <a:tbl>
              <a:tblPr firstRow="1" bandRow="1">
                <a:tableStyleId>{5C22544A-7EE6-4342-B048-85BDC9FD1C3A}</a:tableStyleId>
              </a:tblPr>
              <a:tblGrid>
                <a:gridCol w="523295">
                  <a:extLst>
                    <a:ext uri="{9D8B030D-6E8A-4147-A177-3AD203B41FA5}">
                      <a16:colId xmlns:a16="http://schemas.microsoft.com/office/drawing/2014/main" val="20000"/>
                    </a:ext>
                  </a:extLst>
                </a:gridCol>
                <a:gridCol w="576079">
                  <a:extLst>
                    <a:ext uri="{9D8B030D-6E8A-4147-A177-3AD203B41FA5}">
                      <a16:colId xmlns:a16="http://schemas.microsoft.com/office/drawing/2014/main" val="20001"/>
                    </a:ext>
                  </a:extLst>
                </a:gridCol>
                <a:gridCol w="598798">
                  <a:extLst>
                    <a:ext uri="{9D8B030D-6E8A-4147-A177-3AD203B41FA5}">
                      <a16:colId xmlns:a16="http://schemas.microsoft.com/office/drawing/2014/main" val="20003"/>
                    </a:ext>
                  </a:extLst>
                </a:gridCol>
              </a:tblGrid>
              <a:tr h="298156">
                <a:tc>
                  <a:txBody>
                    <a:bodyPr/>
                    <a:lstStyle/>
                    <a:p>
                      <a:pPr algn="l"/>
                      <a:endParaRPr lang="en-GB" sz="900" b="0" u="none" dirty="0">
                        <a:solidFill>
                          <a:srgbClr val="1E325F"/>
                        </a:solidFill>
                        <a:latin typeface="Calibri"/>
                      </a:endParaRPr>
                    </a:p>
                  </a:txBody>
                  <a:tcPr marL="61928" marR="61928" marT="30964" marB="30964"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rtl="0" eaLnBrk="1" fontAlgn="auto" latinLnBrk="0" hangingPunct="1">
                        <a:lnSpc>
                          <a:spcPct val="100000"/>
                        </a:lnSpc>
                        <a:spcBef>
                          <a:spcPts val="0"/>
                        </a:spcBef>
                        <a:spcAft>
                          <a:spcPts val="0"/>
                        </a:spcAft>
                        <a:buClrTx/>
                        <a:buSzTx/>
                        <a:buFontTx/>
                        <a:buNone/>
                      </a:pPr>
                      <a:r>
                        <a:rPr lang="en-GB" sz="900" b="1" dirty="0">
                          <a:solidFill>
                            <a:schemeClr val="bg1"/>
                          </a:solidFill>
                          <a:latin typeface="Calibri"/>
                        </a:rPr>
                        <a:t>Olaparib (N=162) </a:t>
                      </a:r>
                    </a:p>
                  </a:txBody>
                  <a:tcPr marL="61928" marR="61928" marT="30964" marB="3096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E1E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900" b="1" dirty="0">
                          <a:solidFill>
                            <a:schemeClr val="bg1"/>
                          </a:solidFill>
                          <a:latin typeface="Calibri"/>
                        </a:rPr>
                        <a:t>Control (N=83)</a:t>
                      </a:r>
                    </a:p>
                  </a:txBody>
                  <a:tcPr marL="61928" marR="61928" marT="30964" marB="3096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6639D"/>
                    </a:solidFill>
                  </a:tcPr>
                </a:tc>
                <a:extLst>
                  <a:ext uri="{0D108BD9-81ED-4DB2-BD59-A6C34878D82A}">
                    <a16:rowId xmlns:a16="http://schemas.microsoft.com/office/drawing/2014/main" val="10000"/>
                  </a:ext>
                </a:extLst>
              </a:tr>
              <a:tr h="298156">
                <a:tc>
                  <a:txBody>
                    <a:bodyPr/>
                    <a:lstStyle/>
                    <a:p>
                      <a:pPr algn="l"/>
                      <a:r>
                        <a:rPr lang="en-GB" sz="900" b="1" dirty="0">
                          <a:solidFill>
                            <a:schemeClr val="tx1"/>
                          </a:solidFill>
                          <a:latin typeface="Calibri"/>
                        </a:rPr>
                        <a:t>Events (%)</a:t>
                      </a:r>
                    </a:p>
                  </a:txBody>
                  <a:tcPr marL="61928" marR="61928" marT="30964" marB="30964">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b="0" dirty="0">
                          <a:effectLst/>
                          <a:latin typeface="Calibri"/>
                          <a:ea typeface="Times New Roman" panose="02020603050405020304" pitchFamily="18" charset="0"/>
                        </a:rPr>
                        <a:t>91 (56)</a:t>
                      </a: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b="0" dirty="0">
                          <a:effectLst/>
                          <a:latin typeface="Calibri"/>
                          <a:ea typeface="Times New Roman" panose="02020603050405020304" pitchFamily="18" charset="0"/>
                        </a:rPr>
                        <a:t>57 (68)</a:t>
                      </a: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86856561"/>
                  </a:ext>
                </a:extLst>
              </a:tr>
              <a:tr h="298156">
                <a:tc>
                  <a:txBody>
                    <a:bodyPr/>
                    <a:lstStyle/>
                    <a:p>
                      <a:pPr algn="l"/>
                      <a:r>
                        <a:rPr lang="en-GB" sz="900" b="1" dirty="0">
                          <a:solidFill>
                            <a:schemeClr val="tx1"/>
                          </a:solidFill>
                          <a:latin typeface="Calibri"/>
                        </a:rPr>
                        <a:t>Median OS</a:t>
                      </a:r>
                    </a:p>
                  </a:txBody>
                  <a:tcPr marL="61928" marR="61928" marT="30964" marB="30964">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kern="1200" dirty="0">
                          <a:solidFill>
                            <a:schemeClr val="dk1"/>
                          </a:solidFill>
                          <a:effectLst/>
                          <a:latin typeface="Calibri"/>
                          <a:ea typeface="+mn-ea"/>
                          <a:cs typeface="+mn-cs"/>
                        </a:rPr>
                        <a:t>19.1 months</a:t>
                      </a:r>
                      <a:endParaRPr lang="en-US" sz="900" b="1">
                        <a:effectLst/>
                        <a:latin typeface="Calibri"/>
                        <a:ea typeface="Times New Roman" panose="02020603050405020304" pitchFamily="18" charset="0"/>
                      </a:endParaRP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900" kern="1200" dirty="0">
                          <a:solidFill>
                            <a:schemeClr val="dk1"/>
                          </a:solidFill>
                          <a:effectLst/>
                          <a:latin typeface="Calibri"/>
                          <a:ea typeface="+mn-ea"/>
                          <a:cs typeface="+mn-cs"/>
                        </a:rPr>
                        <a:t>14.7 months </a:t>
                      </a:r>
                      <a:endParaRPr lang="en-US" sz="900" b="1">
                        <a:effectLst/>
                        <a:latin typeface="Calibri"/>
                        <a:ea typeface="Times New Roman" panose="02020603050405020304" pitchFamily="18" charset="0"/>
                      </a:endParaRP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29108">
                <a:tc rowSpan="2">
                  <a:txBody>
                    <a:bodyPr/>
                    <a:lstStyle/>
                    <a:p>
                      <a:pPr algn="l"/>
                      <a:r>
                        <a:rPr lang="en-GB" sz="900" b="1" dirty="0">
                          <a:solidFill>
                            <a:schemeClr val="tx1"/>
                          </a:solidFill>
                          <a:latin typeface="Calibri"/>
                        </a:rPr>
                        <a:t>HR (95% CI)</a:t>
                      </a:r>
                    </a:p>
                  </a:txBody>
                  <a:tcPr marL="61928" marR="61928" marT="30964" marB="30964"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900" kern="1200" dirty="0">
                          <a:solidFill>
                            <a:schemeClr val="bg1"/>
                          </a:solidFill>
                          <a:effectLst/>
                          <a:latin typeface="Calibri"/>
                          <a:ea typeface="+mn-ea"/>
                          <a:cs typeface="+mn-cs"/>
                        </a:rPr>
                        <a:t>0.69</a:t>
                      </a:r>
                      <a:endParaRPr lang="en-GB" sz="900" b="1" dirty="0">
                        <a:solidFill>
                          <a:schemeClr val="bg1"/>
                        </a:solidFill>
                        <a:latin typeface="Calibri"/>
                      </a:endParaRPr>
                    </a:p>
                  </a:txBody>
                  <a:tcPr marL="51435" marR="5143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25F"/>
                    </a:solidFill>
                  </a:tcPr>
                </a:tc>
                <a:tc hMerge="1">
                  <a:txBody>
                    <a:bodyPr/>
                    <a:lstStyle/>
                    <a:p>
                      <a:endParaRPr lang="en-US"/>
                    </a:p>
                  </a:txBody>
                  <a:tcPr>
                    <a:lnL w="12700" cmpd="sng">
                      <a:noFill/>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r h="169048">
                <a:tc vMerge="1">
                  <a:txBody>
                    <a:bodyPr/>
                    <a:lstStyle/>
                    <a:p>
                      <a:pPr algn="r"/>
                      <a:endParaRPr lang="en-GB" sz="1100" b="1" dirty="0">
                        <a:solidFill>
                          <a:schemeClr val="tx1"/>
                        </a:solidFill>
                      </a:endParaRPr>
                    </a:p>
                  </a:txBody>
                  <a:tcPr marL="82571" marR="82571" marT="41285" marB="41285">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900" kern="1200" dirty="0">
                          <a:solidFill>
                            <a:schemeClr val="bg1"/>
                          </a:solidFill>
                          <a:effectLst/>
                          <a:latin typeface="Calibri"/>
                          <a:ea typeface="+mn-ea"/>
                          <a:cs typeface="+mn-cs"/>
                        </a:rPr>
                        <a:t>(0.50</a:t>
                      </a:r>
                      <a:r>
                        <a:rPr lang="en-US" sz="900" kern="1200" dirty="0">
                          <a:solidFill>
                            <a:schemeClr val="bg1"/>
                          </a:solidFill>
                          <a:effectLst/>
                          <a:latin typeface="Calibri"/>
                          <a:ea typeface="+mn-ea"/>
                          <a:cs typeface="Arial"/>
                        </a:rPr>
                        <a:t>‒</a:t>
                      </a:r>
                      <a:r>
                        <a:rPr lang="en-US" sz="900" kern="1200" dirty="0">
                          <a:solidFill>
                            <a:schemeClr val="bg1"/>
                          </a:solidFill>
                          <a:effectLst/>
                          <a:latin typeface="Calibri"/>
                          <a:ea typeface="+mn-ea"/>
                          <a:cs typeface="+mn-cs"/>
                        </a:rPr>
                        <a:t>0.97); </a:t>
                      </a:r>
                      <a:r>
                        <a:rPr lang="en-US" sz="900" i="1" kern="1200" dirty="0">
                          <a:solidFill>
                            <a:schemeClr val="bg1"/>
                          </a:solidFill>
                          <a:effectLst/>
                          <a:latin typeface="Calibri"/>
                          <a:ea typeface="+mn-ea"/>
                          <a:cs typeface="+mn-cs"/>
                        </a:rPr>
                        <a:t>P</a:t>
                      </a:r>
                      <a:r>
                        <a:rPr lang="en-US" sz="900" kern="1200" dirty="0">
                          <a:solidFill>
                            <a:schemeClr val="bg1"/>
                          </a:solidFill>
                          <a:effectLst/>
                          <a:latin typeface="Calibri"/>
                          <a:ea typeface="+mn-ea"/>
                          <a:cs typeface="+mn-cs"/>
                        </a:rPr>
                        <a:t>=.0175</a:t>
                      </a:r>
                      <a:endParaRPr lang="en-GB" sz="900" b="1" dirty="0">
                        <a:solidFill>
                          <a:schemeClr val="bg1"/>
                        </a:solidFill>
                        <a:latin typeface="Calibri"/>
                      </a:endParaRPr>
                    </a:p>
                  </a:txBody>
                  <a:tcPr marL="51435" marR="51435"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E325F"/>
                    </a:solidFill>
                  </a:tcPr>
                </a:tc>
                <a:tc hMerge="1">
                  <a:txBody>
                    <a:bodyPr/>
                    <a:lstStyle/>
                    <a:p>
                      <a:endParaRPr lang="en-US"/>
                    </a:p>
                  </a:txBody>
                  <a:tcPr>
                    <a:lnL w="12700" cmpd="sng">
                      <a:noFill/>
                    </a:lnL>
                  </a:tcPr>
                </a:tc>
                <a:extLst>
                  <a:ext uri="{0D108BD9-81ED-4DB2-BD59-A6C34878D82A}">
                    <a16:rowId xmlns:a16="http://schemas.microsoft.com/office/drawing/2014/main" val="10005"/>
                  </a:ext>
                </a:extLst>
              </a:tr>
            </a:tbl>
          </a:graphicData>
        </a:graphic>
      </p:graphicFrame>
      <p:sp>
        <p:nvSpPr>
          <p:cNvPr id="18" name="TextBox 17">
            <a:extLst>
              <a:ext uri="{FF2B5EF4-FFF2-40B4-BE49-F238E27FC236}">
                <a16:creationId xmlns:a16="http://schemas.microsoft.com/office/drawing/2014/main" id="{49F7ACCC-6E04-ED65-6578-4A2FFBA25B3A}"/>
              </a:ext>
            </a:extLst>
          </p:cNvPr>
          <p:cNvSpPr txBox="1"/>
          <p:nvPr/>
        </p:nvSpPr>
        <p:spPr>
          <a:xfrm>
            <a:off x="6160378" y="4472060"/>
            <a:ext cx="2983622" cy="230832"/>
          </a:xfrm>
          <a:prstGeom prst="rect">
            <a:avLst/>
          </a:prstGeom>
          <a:noFill/>
        </p:spPr>
        <p:txBody>
          <a:bodyPr wrap="square" lIns="68580" tIns="34290" rIns="68580" bIns="34290" rtlCol="0" anchor="t">
            <a:spAutoFit/>
          </a:bodyPr>
          <a:lstStyle/>
          <a:p>
            <a:r>
              <a:rPr lang="en-GB" sz="1050" dirty="0">
                <a:latin typeface="Calibri"/>
                <a:cs typeface="Calibri"/>
              </a:rPr>
              <a:t> </a:t>
            </a:r>
            <a:r>
              <a:rPr lang="da-DK" sz="1050" dirty="0">
                <a:latin typeface="Calibri"/>
                <a:cs typeface="Calibri"/>
              </a:rPr>
              <a:t>de Bono J </a:t>
            </a:r>
            <a:r>
              <a:rPr lang="da-DK" sz="1050" i="1" dirty="0">
                <a:latin typeface="Calibri"/>
                <a:cs typeface="Calibri"/>
              </a:rPr>
              <a:t>et al. N </a:t>
            </a:r>
            <a:r>
              <a:rPr lang="da-DK" sz="1050" i="1" dirty="0" err="1">
                <a:latin typeface="Calibri"/>
                <a:cs typeface="Calibri"/>
              </a:rPr>
              <a:t>Engl</a:t>
            </a:r>
            <a:r>
              <a:rPr lang="da-DK" sz="1050" i="1" dirty="0">
                <a:latin typeface="Calibri"/>
                <a:cs typeface="Calibri"/>
              </a:rPr>
              <a:t> J Med. </a:t>
            </a:r>
            <a:r>
              <a:rPr lang="da-DK" sz="1050" dirty="0">
                <a:latin typeface="Calibri"/>
                <a:cs typeface="Calibri"/>
              </a:rPr>
              <a:t>2020;</a:t>
            </a:r>
            <a:r>
              <a:rPr lang="en-GB" sz="1050" dirty="0">
                <a:latin typeface="Calibri"/>
                <a:cs typeface="Calibri"/>
              </a:rPr>
              <a:t>382:2091–2102.</a:t>
            </a:r>
          </a:p>
        </p:txBody>
      </p:sp>
      <p:sp>
        <p:nvSpPr>
          <p:cNvPr id="7" name="TextBox 6">
            <a:extLst>
              <a:ext uri="{FF2B5EF4-FFF2-40B4-BE49-F238E27FC236}">
                <a16:creationId xmlns:a16="http://schemas.microsoft.com/office/drawing/2014/main" id="{474F5F21-306D-4BE8-B8D0-F932AED61C9A}"/>
              </a:ext>
            </a:extLst>
          </p:cNvPr>
          <p:cNvSpPr txBox="1"/>
          <p:nvPr/>
        </p:nvSpPr>
        <p:spPr>
          <a:xfrm>
            <a:off x="1306991" y="848653"/>
            <a:ext cx="762469" cy="230832"/>
          </a:xfrm>
          <a:prstGeom prst="rect">
            <a:avLst/>
          </a:prstGeom>
          <a:noFill/>
        </p:spPr>
        <p:txBody>
          <a:bodyPr wrap="square" lIns="68580" tIns="34290" rIns="68580" bIns="34290" rtlCol="0" anchor="t">
            <a:spAutoFit/>
          </a:bodyPr>
          <a:lstStyle/>
          <a:p>
            <a:r>
              <a:rPr lang="en-GB" sz="1050" dirty="0">
                <a:latin typeface="Calibri"/>
                <a:cs typeface="Calibri"/>
              </a:rPr>
              <a:t>Cohort A</a:t>
            </a:r>
          </a:p>
        </p:txBody>
      </p:sp>
    </p:spTree>
    <p:extLst>
      <p:ext uri="{BB962C8B-B14F-4D97-AF65-F5344CB8AC3E}">
        <p14:creationId xmlns:p14="http://schemas.microsoft.com/office/powerpoint/2010/main" val="37145887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1" descr="Calendar&#10;&#10;Description automatically generated"/>
          <p:cNvPicPr preferRelativeResize="0"/>
          <p:nvPr/>
        </p:nvPicPr>
        <p:blipFill rotWithShape="1">
          <a:blip r:embed="rId3">
            <a:alphaModFix/>
          </a:blip>
          <a:srcRect/>
          <a:stretch/>
        </p:blipFill>
        <p:spPr>
          <a:xfrm>
            <a:off x="7037" y="0"/>
            <a:ext cx="9129925" cy="5148263"/>
          </a:xfrm>
          <a:prstGeom prst="rect">
            <a:avLst/>
          </a:prstGeom>
          <a:noFill/>
          <a:ln>
            <a:noFill/>
          </a:ln>
        </p:spPr>
      </p:pic>
      <p:pic>
        <p:nvPicPr>
          <p:cNvPr id="348" name="Google Shape;348;p1" descr="Graphical user interface&#10;&#10;Description automatically generated"/>
          <p:cNvPicPr preferRelativeResize="0"/>
          <p:nvPr/>
        </p:nvPicPr>
        <p:blipFill rotWithShape="1">
          <a:blip r:embed="rId4">
            <a:alphaModFix/>
          </a:blip>
          <a:srcRect/>
          <a:stretch/>
        </p:blipFill>
        <p:spPr>
          <a:xfrm>
            <a:off x="7037" y="0"/>
            <a:ext cx="9129925" cy="5148263"/>
          </a:xfrm>
          <a:prstGeom prst="rect">
            <a:avLst/>
          </a:prstGeom>
          <a:noFill/>
          <a:ln>
            <a:noFill/>
          </a:ln>
        </p:spPr>
      </p:pic>
      <p:pic>
        <p:nvPicPr>
          <p:cNvPr id="349" name="Google Shape;349;p1" descr="A picture containing text&#10;&#10;Description automatically generated"/>
          <p:cNvPicPr preferRelativeResize="0"/>
          <p:nvPr/>
        </p:nvPicPr>
        <p:blipFill rotWithShape="1">
          <a:blip r:embed="rId5">
            <a:alphaModFix/>
          </a:blip>
          <a:srcRect/>
          <a:stretch/>
        </p:blipFill>
        <p:spPr>
          <a:xfrm>
            <a:off x="-1" y="-12701"/>
            <a:ext cx="9129925" cy="5148263"/>
          </a:xfrm>
          <a:prstGeom prst="rect">
            <a:avLst/>
          </a:prstGeom>
          <a:noFill/>
          <a:ln>
            <a:noFill/>
          </a:ln>
        </p:spPr>
      </p:pic>
      <p:pic>
        <p:nvPicPr>
          <p:cNvPr id="350" name="Google Shape;350;p1" descr="A picture containing graphical user interface&#10;&#10;Description automatically generated"/>
          <p:cNvPicPr preferRelativeResize="0"/>
          <p:nvPr/>
        </p:nvPicPr>
        <p:blipFill rotWithShape="1">
          <a:blip r:embed="rId6">
            <a:alphaModFix/>
          </a:blip>
          <a:srcRect/>
          <a:stretch/>
        </p:blipFill>
        <p:spPr>
          <a:xfrm>
            <a:off x="-1" y="0"/>
            <a:ext cx="9144001" cy="5148263"/>
          </a:xfrm>
          <a:prstGeom prst="rect">
            <a:avLst/>
          </a:prstGeom>
          <a:noFill/>
          <a:ln>
            <a:noFill/>
          </a:ln>
        </p:spPr>
      </p:pic>
      <p:pic>
        <p:nvPicPr>
          <p:cNvPr id="351" name="Google Shape;351;p1" descr="Graphical user interface&#10;&#10;Description automatically generated with medium confidence"/>
          <p:cNvPicPr preferRelativeResize="0"/>
          <p:nvPr/>
        </p:nvPicPr>
        <p:blipFill rotWithShape="1">
          <a:blip r:embed="rId7">
            <a:alphaModFix/>
          </a:blip>
          <a:srcRect/>
          <a:stretch/>
        </p:blipFill>
        <p:spPr>
          <a:xfrm>
            <a:off x="-1276" y="0"/>
            <a:ext cx="9129925" cy="5148263"/>
          </a:xfrm>
          <a:prstGeom prst="rect">
            <a:avLst/>
          </a:prstGeom>
          <a:noFill/>
          <a:ln>
            <a:noFill/>
          </a:ln>
        </p:spPr>
      </p:pic>
      <p:pic>
        <p:nvPicPr>
          <p:cNvPr id="352" name="Google Shape;352;p1" descr="Graphical user interface&#10;&#10;Description automatically generated"/>
          <p:cNvPicPr preferRelativeResize="0"/>
          <p:nvPr/>
        </p:nvPicPr>
        <p:blipFill rotWithShape="1">
          <a:blip r:embed="rId8">
            <a:alphaModFix/>
          </a:blip>
          <a:srcRect/>
          <a:stretch/>
        </p:blipFill>
        <p:spPr>
          <a:xfrm>
            <a:off x="7037" y="0"/>
            <a:ext cx="9129925" cy="5148263"/>
          </a:xfrm>
          <a:prstGeom prst="rect">
            <a:avLst/>
          </a:prstGeom>
          <a:noFill/>
          <a:ln>
            <a:noFill/>
          </a:ln>
        </p:spPr>
      </p:pic>
      <p:pic>
        <p:nvPicPr>
          <p:cNvPr id="353" name="Google Shape;353;p1" descr="Graphical user interface&#10;&#10;Description automatically generated with medium confidence"/>
          <p:cNvPicPr preferRelativeResize="0"/>
          <p:nvPr/>
        </p:nvPicPr>
        <p:blipFill rotWithShape="1">
          <a:blip r:embed="rId9">
            <a:alphaModFix/>
          </a:blip>
          <a:srcRect/>
          <a:stretch/>
        </p:blipFill>
        <p:spPr>
          <a:xfrm>
            <a:off x="7037" y="91440"/>
            <a:ext cx="9129925" cy="5148263"/>
          </a:xfrm>
          <a:prstGeom prst="rect">
            <a:avLst/>
          </a:prstGeom>
          <a:noFill/>
          <a:ln>
            <a:noFill/>
          </a:ln>
        </p:spPr>
      </p:pic>
      <p:pic>
        <p:nvPicPr>
          <p:cNvPr id="354" name="Google Shape;354;p1" descr="Graphical user interface&#10;&#10;Description automatically generated"/>
          <p:cNvPicPr preferRelativeResize="0"/>
          <p:nvPr/>
        </p:nvPicPr>
        <p:blipFill rotWithShape="1">
          <a:blip r:embed="rId10">
            <a:alphaModFix/>
          </a:blip>
          <a:srcRect/>
          <a:stretch/>
        </p:blipFill>
        <p:spPr>
          <a:xfrm>
            <a:off x="14075" y="12699"/>
            <a:ext cx="9129925" cy="5148263"/>
          </a:xfrm>
          <a:prstGeom prst="rect">
            <a:avLst/>
          </a:prstGeom>
          <a:noFill/>
          <a:ln>
            <a:noFill/>
          </a:ln>
        </p:spPr>
      </p:pic>
      <p:pic>
        <p:nvPicPr>
          <p:cNvPr id="355" name="Google Shape;355;p1" descr="Graphical user interface, website&#10;&#10;Description automatically generated"/>
          <p:cNvPicPr preferRelativeResize="0"/>
          <p:nvPr/>
        </p:nvPicPr>
        <p:blipFill rotWithShape="1">
          <a:blip r:embed="rId11">
            <a:alphaModFix/>
          </a:blip>
          <a:srcRect/>
          <a:stretch/>
        </p:blipFill>
        <p:spPr>
          <a:xfrm>
            <a:off x="-69273" y="0"/>
            <a:ext cx="9206235" cy="5214303"/>
          </a:xfrm>
          <a:prstGeom prst="rect">
            <a:avLst/>
          </a:prstGeom>
          <a:noFill/>
          <a:ln>
            <a:noFill/>
          </a:ln>
        </p:spPr>
      </p:pic>
      <p:sp>
        <p:nvSpPr>
          <p:cNvPr id="356" name="Google Shape;356;p1"/>
          <p:cNvSpPr/>
          <p:nvPr/>
        </p:nvSpPr>
        <p:spPr>
          <a:xfrm>
            <a:off x="0" y="2586831"/>
            <a:ext cx="912992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rgbClr val="FFC82C"/>
                </a:solidFill>
                <a:latin typeface="Arial"/>
                <a:ea typeface="Arial"/>
                <a:cs typeface="Arial"/>
                <a:sym typeface="Arial"/>
              </a:rPr>
              <a:t>PROSTATE/RCC/BLADDER</a:t>
            </a:r>
            <a:endParaRPr dirty="0"/>
          </a:p>
        </p:txBody>
      </p:sp>
      <p:sp>
        <p:nvSpPr>
          <p:cNvPr id="357" name="Google Shape;357;p1"/>
          <p:cNvSpPr/>
          <p:nvPr/>
        </p:nvSpPr>
        <p:spPr>
          <a:xfrm>
            <a:off x="14075" y="3073896"/>
            <a:ext cx="912992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latin typeface="Arial"/>
                <a:ea typeface="Arial"/>
                <a:cs typeface="Arial"/>
                <a:sym typeface="Arial"/>
              </a:rPr>
              <a:t>Tuesday, December 12, 2023</a:t>
            </a:r>
            <a:endParaRPr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B3F9B9A-A664-0D53-BAE3-B5F3D6BBEA05}"/>
              </a:ext>
            </a:extLst>
          </p:cNvPr>
          <p:cNvSpPr>
            <a:spLocks noGrp="1"/>
          </p:cNvSpPr>
          <p:nvPr>
            <p:ph type="subTitle" idx="1"/>
          </p:nvPr>
        </p:nvSpPr>
        <p:spPr>
          <a:xfrm>
            <a:off x="897591" y="1248251"/>
            <a:ext cx="7348817" cy="2651759"/>
          </a:xfrm>
        </p:spPr>
        <p:txBody>
          <a:bodyPr/>
          <a:lstStyle/>
          <a:p>
            <a:r>
              <a:rPr lang="en-US" b="1" dirty="0">
                <a:solidFill>
                  <a:srgbClr val="002E51"/>
                </a:solidFill>
              </a:rPr>
              <a:t>Lisa Tachiki, MD</a:t>
            </a:r>
          </a:p>
          <a:p>
            <a:r>
              <a:rPr lang="en-US" dirty="0">
                <a:solidFill>
                  <a:srgbClr val="002E51"/>
                </a:solidFill>
              </a:rPr>
              <a:t>Assistant Professor, Renal/Melanoma Program</a:t>
            </a:r>
          </a:p>
          <a:p>
            <a:r>
              <a:rPr lang="en-US" dirty="0">
                <a:solidFill>
                  <a:srgbClr val="002E51"/>
                </a:solidFill>
              </a:rPr>
              <a:t>University of Washington/Fred Hutch Cancer Center</a:t>
            </a:r>
          </a:p>
          <a:p>
            <a:r>
              <a:rPr lang="en-US" dirty="0">
                <a:solidFill>
                  <a:srgbClr val="002E51"/>
                </a:solidFill>
              </a:rPr>
              <a:t>Seattle, WA</a:t>
            </a:r>
            <a:endParaRPr lang="en-US" dirty="0"/>
          </a:p>
        </p:txBody>
      </p:sp>
      <p:sp>
        <p:nvSpPr>
          <p:cNvPr id="3" name="Title 2">
            <a:extLst>
              <a:ext uri="{FF2B5EF4-FFF2-40B4-BE49-F238E27FC236}">
                <a16:creationId xmlns:a16="http://schemas.microsoft.com/office/drawing/2014/main" id="{E91C988E-C670-A4DE-009F-55F274E8248C}"/>
              </a:ext>
            </a:extLst>
          </p:cNvPr>
          <p:cNvSpPr>
            <a:spLocks noGrp="1"/>
          </p:cNvSpPr>
          <p:nvPr>
            <p:ph type="title"/>
          </p:nvPr>
        </p:nvSpPr>
        <p:spPr/>
        <p:txBody>
          <a:bodyPr/>
          <a:lstStyle/>
          <a:p>
            <a:r>
              <a:rPr lang="en-US" b="1" dirty="0">
                <a:solidFill>
                  <a:srgbClr val="002E51"/>
                </a:solidFill>
              </a:rPr>
              <a:t>Resected RCC: Adjuvant strategies</a:t>
            </a:r>
            <a:endParaRPr lang="en-US" dirty="0"/>
          </a:p>
        </p:txBody>
      </p:sp>
    </p:spTree>
    <p:extLst>
      <p:ext uri="{BB962C8B-B14F-4D97-AF65-F5344CB8AC3E}">
        <p14:creationId xmlns:p14="http://schemas.microsoft.com/office/powerpoint/2010/main" val="21792234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2FCF87C-791A-8B52-C639-3438779636ED}"/>
              </a:ext>
            </a:extLst>
          </p:cNvPr>
          <p:cNvSpPr>
            <a:spLocks noGrp="1"/>
          </p:cNvSpPr>
          <p:nvPr>
            <p:ph type="subTitle" idx="1"/>
          </p:nvPr>
        </p:nvSpPr>
        <p:spPr/>
        <p:txBody>
          <a:bodyPr/>
          <a:lstStyle/>
          <a:p>
            <a:r>
              <a:rPr lang="en-US" b="0" i="0" dirty="0">
                <a:solidFill>
                  <a:srgbClr val="222222"/>
                </a:solidFill>
                <a:effectLst/>
                <a:latin typeface="+mn-lt"/>
              </a:rPr>
              <a:t> Research grant funding (to institution) from </a:t>
            </a:r>
            <a:r>
              <a:rPr lang="en-US" b="0" i="0" dirty="0" err="1">
                <a:solidFill>
                  <a:srgbClr val="222222"/>
                </a:solidFill>
                <a:effectLst/>
                <a:latin typeface="+mn-lt"/>
              </a:rPr>
              <a:t>Seagen</a:t>
            </a:r>
            <a:r>
              <a:rPr lang="en-US" b="0" i="0" dirty="0">
                <a:solidFill>
                  <a:srgbClr val="222222"/>
                </a:solidFill>
                <a:effectLst/>
                <a:latin typeface="+mn-lt"/>
              </a:rPr>
              <a:t> and Merck</a:t>
            </a:r>
            <a:endParaRPr lang="en-US" dirty="0">
              <a:latin typeface="+mn-lt"/>
            </a:endParaRPr>
          </a:p>
        </p:txBody>
      </p:sp>
      <p:sp>
        <p:nvSpPr>
          <p:cNvPr id="3" name="Title 2">
            <a:extLst>
              <a:ext uri="{FF2B5EF4-FFF2-40B4-BE49-F238E27FC236}">
                <a16:creationId xmlns:a16="http://schemas.microsoft.com/office/drawing/2014/main" id="{E13158F2-1EEB-36FC-73D1-518E49F812C7}"/>
              </a:ext>
            </a:extLst>
          </p:cNvPr>
          <p:cNvSpPr>
            <a:spLocks noGrp="1"/>
          </p:cNvSpPr>
          <p:nvPr>
            <p:ph type="title"/>
          </p:nvPr>
        </p:nvSpPr>
        <p:spPr/>
        <p:txBody>
          <a:bodyPr/>
          <a:lstStyle/>
          <a:p>
            <a:r>
              <a:rPr lang="en-US" dirty="0"/>
              <a:t>Disclosures</a:t>
            </a:r>
          </a:p>
        </p:txBody>
      </p:sp>
    </p:spTree>
    <p:extLst>
      <p:ext uri="{BB962C8B-B14F-4D97-AF65-F5344CB8AC3E}">
        <p14:creationId xmlns:p14="http://schemas.microsoft.com/office/powerpoint/2010/main" val="41696558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D4625E76-26E6-D9F0-5E38-E85150B30165}"/>
              </a:ext>
            </a:extLst>
          </p:cNvPr>
          <p:cNvSpPr>
            <a:spLocks noGrp="1"/>
          </p:cNvSpPr>
          <p:nvPr>
            <p:ph type="subTitle" idx="1"/>
          </p:nvPr>
        </p:nvSpPr>
        <p:spPr/>
        <p:txBody>
          <a:bodyPr/>
          <a:lstStyle/>
          <a:p>
            <a:pPr marL="419100" indent="-342900" algn="l">
              <a:buFont typeface="Arial" panose="020B0604020202020204" pitchFamily="34" charset="0"/>
              <a:buChar char="•"/>
            </a:pPr>
            <a:r>
              <a:rPr lang="en-US" dirty="0"/>
              <a:t>7th most common cancer in US </a:t>
            </a:r>
          </a:p>
          <a:p>
            <a:pPr algn="l">
              <a:buFont typeface="Arial" panose="020B0604020202020204" pitchFamily="34" charset="0"/>
              <a:buChar char="•"/>
            </a:pPr>
            <a:r>
              <a:rPr lang="en-US" dirty="0"/>
              <a:t>70% present with localized disease that can be resected</a:t>
            </a:r>
          </a:p>
          <a:p>
            <a:pPr algn="l">
              <a:buFont typeface="Arial" panose="020B0604020202020204" pitchFamily="34" charset="0"/>
              <a:buChar char="•"/>
            </a:pPr>
            <a:r>
              <a:rPr lang="en-US" dirty="0"/>
              <a:t>~40% of patients will recur after nephrectomy</a:t>
            </a:r>
          </a:p>
          <a:p>
            <a:pPr algn="l">
              <a:buFont typeface="Arial" panose="020B0604020202020204" pitchFamily="34" charset="0"/>
              <a:buChar char="•"/>
            </a:pPr>
            <a:r>
              <a:rPr lang="en-US" dirty="0"/>
              <a:t>High clinical need for effective adjuvant therapy</a:t>
            </a:r>
          </a:p>
        </p:txBody>
      </p:sp>
      <p:sp>
        <p:nvSpPr>
          <p:cNvPr id="3" name="Title 2">
            <a:extLst>
              <a:ext uri="{FF2B5EF4-FFF2-40B4-BE49-F238E27FC236}">
                <a16:creationId xmlns:a16="http://schemas.microsoft.com/office/drawing/2014/main" id="{10931CAE-3B2B-0094-7B76-755A67A31228}"/>
              </a:ext>
            </a:extLst>
          </p:cNvPr>
          <p:cNvSpPr>
            <a:spLocks noGrp="1"/>
          </p:cNvSpPr>
          <p:nvPr>
            <p:ph type="title"/>
          </p:nvPr>
        </p:nvSpPr>
        <p:spPr/>
        <p:txBody>
          <a:bodyPr/>
          <a:lstStyle/>
          <a:p>
            <a:r>
              <a:rPr lang="en-US" dirty="0"/>
              <a:t>RCC often presents as localized disease</a:t>
            </a:r>
          </a:p>
        </p:txBody>
      </p:sp>
      <p:sp>
        <p:nvSpPr>
          <p:cNvPr id="2" name="TextBox 1">
            <a:extLst>
              <a:ext uri="{FF2B5EF4-FFF2-40B4-BE49-F238E27FC236}">
                <a16:creationId xmlns:a16="http://schemas.microsoft.com/office/drawing/2014/main" id="{91C63591-DA70-5E4A-40ED-27AC3F75EFF2}"/>
              </a:ext>
            </a:extLst>
          </p:cNvPr>
          <p:cNvSpPr txBox="1"/>
          <p:nvPr/>
        </p:nvSpPr>
        <p:spPr>
          <a:xfrm>
            <a:off x="5002306" y="4748153"/>
            <a:ext cx="4141694" cy="400110"/>
          </a:xfrm>
          <a:prstGeom prst="rect">
            <a:avLst/>
          </a:prstGeom>
          <a:noFill/>
        </p:spPr>
        <p:txBody>
          <a:bodyPr wrap="square" rtlCol="0">
            <a:spAutoFit/>
          </a:bodyPr>
          <a:lstStyle/>
          <a:p>
            <a:pPr algn="r"/>
            <a:r>
              <a:rPr lang="en-US" sz="1000" dirty="0"/>
              <a:t>SEER. Cancer Stat Facts: Kidney and Renal Pelvis Cancer. </a:t>
            </a:r>
          </a:p>
          <a:p>
            <a:pPr algn="r"/>
            <a:r>
              <a:rPr lang="en-US" sz="1000" dirty="0"/>
              <a:t>Marconi, L. Clinical Genitourinary Cancer. 2021</a:t>
            </a:r>
          </a:p>
        </p:txBody>
      </p:sp>
    </p:spTree>
    <p:extLst>
      <p:ext uri="{BB962C8B-B14F-4D97-AF65-F5344CB8AC3E}">
        <p14:creationId xmlns:p14="http://schemas.microsoft.com/office/powerpoint/2010/main" val="44490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A5EDC31-43F0-82BE-986E-3E832D26F8D0}"/>
              </a:ext>
            </a:extLst>
          </p:cNvPr>
          <p:cNvSpPr>
            <a:spLocks noGrp="1"/>
          </p:cNvSpPr>
          <p:nvPr>
            <p:ph type="body" idx="1"/>
          </p:nvPr>
        </p:nvSpPr>
        <p:spPr>
          <a:xfrm>
            <a:off x="153063" y="993912"/>
            <a:ext cx="8458200" cy="2385735"/>
          </a:xfrm>
        </p:spPr>
        <p:txBody>
          <a:bodyPr/>
          <a:lstStyle/>
          <a:p>
            <a:r>
              <a:rPr lang="en-US" sz="2000" b="0" i="0" dirty="0">
                <a:solidFill>
                  <a:srgbClr val="212121"/>
                </a:solidFill>
                <a:effectLst/>
                <a:latin typeface="Cambria" panose="02040503050406030204" pitchFamily="18" charset="0"/>
              </a:rPr>
              <a:t>Leibovich score – stage, size, grade, and necrosis (SSIGN) </a:t>
            </a:r>
          </a:p>
          <a:p>
            <a:r>
              <a:rPr lang="en-US" sz="2000" dirty="0">
                <a:solidFill>
                  <a:srgbClr val="212121"/>
                </a:solidFill>
                <a:latin typeface="Cambria" panose="02040503050406030204" pitchFamily="18" charset="0"/>
              </a:rPr>
              <a:t>UISS – TNM stage, grade, ECOG</a:t>
            </a:r>
          </a:p>
          <a:p>
            <a:r>
              <a:rPr lang="en-US" sz="2000" dirty="0">
                <a:solidFill>
                  <a:srgbClr val="212121"/>
                </a:solidFill>
                <a:latin typeface="Cambria" panose="02040503050406030204" pitchFamily="18" charset="0"/>
              </a:rPr>
              <a:t>ASSURE RCC Prognostic Nomogram (below)</a:t>
            </a:r>
            <a:endParaRPr lang="en-US" sz="2000" dirty="0"/>
          </a:p>
        </p:txBody>
      </p:sp>
      <p:sp>
        <p:nvSpPr>
          <p:cNvPr id="3" name="Title 2">
            <a:extLst>
              <a:ext uri="{FF2B5EF4-FFF2-40B4-BE49-F238E27FC236}">
                <a16:creationId xmlns:a16="http://schemas.microsoft.com/office/drawing/2014/main" id="{392EA635-25F1-DA28-98CA-5033DED31A20}"/>
              </a:ext>
            </a:extLst>
          </p:cNvPr>
          <p:cNvSpPr>
            <a:spLocks noGrp="1"/>
          </p:cNvSpPr>
          <p:nvPr>
            <p:ph type="title"/>
          </p:nvPr>
        </p:nvSpPr>
        <p:spPr/>
        <p:txBody>
          <a:bodyPr/>
          <a:lstStyle/>
          <a:p>
            <a:r>
              <a:rPr lang="en-US" dirty="0"/>
              <a:t>Risk stratification prior to adjuvant therapy</a:t>
            </a:r>
          </a:p>
        </p:txBody>
      </p:sp>
      <p:sp>
        <p:nvSpPr>
          <p:cNvPr id="6" name="TextBox 5">
            <a:extLst>
              <a:ext uri="{FF2B5EF4-FFF2-40B4-BE49-F238E27FC236}">
                <a16:creationId xmlns:a16="http://schemas.microsoft.com/office/drawing/2014/main" id="{39A54CA8-2C00-6A9D-4117-05A1D4538713}"/>
              </a:ext>
            </a:extLst>
          </p:cNvPr>
          <p:cNvSpPr txBox="1"/>
          <p:nvPr/>
        </p:nvSpPr>
        <p:spPr>
          <a:xfrm>
            <a:off x="5002306" y="4922496"/>
            <a:ext cx="4141694" cy="230832"/>
          </a:xfrm>
          <a:prstGeom prst="rect">
            <a:avLst/>
          </a:prstGeom>
          <a:noFill/>
        </p:spPr>
        <p:txBody>
          <a:bodyPr wrap="square" rtlCol="0">
            <a:spAutoFit/>
          </a:bodyPr>
          <a:lstStyle/>
          <a:p>
            <a:pPr algn="r"/>
            <a:r>
              <a:rPr lang="en-US" sz="900" b="0" i="0" dirty="0">
                <a:solidFill>
                  <a:srgbClr val="222222"/>
                </a:solidFill>
                <a:effectLst/>
                <a:latin typeface="Arial" panose="020B0604020202020204" pitchFamily="34" charset="0"/>
              </a:rPr>
              <a:t>Correa, Andres F., et al. </a:t>
            </a:r>
            <a:r>
              <a:rPr lang="en-US" sz="900" b="0" i="1" dirty="0">
                <a:solidFill>
                  <a:srgbClr val="222222"/>
                </a:solidFill>
                <a:effectLst/>
                <a:latin typeface="Arial" panose="020B0604020202020204" pitchFamily="34" charset="0"/>
              </a:rPr>
              <a:t>European urology</a:t>
            </a:r>
            <a:r>
              <a:rPr lang="en-US" sz="900" b="0" i="0" dirty="0">
                <a:solidFill>
                  <a:srgbClr val="222222"/>
                </a:solidFill>
                <a:effectLst/>
                <a:latin typeface="Arial" panose="020B0604020202020204" pitchFamily="34" charset="0"/>
              </a:rPr>
              <a:t> 80.1 (2021)</a:t>
            </a:r>
            <a:endParaRPr lang="en-US" sz="900" dirty="0"/>
          </a:p>
        </p:txBody>
      </p:sp>
      <p:pic>
        <p:nvPicPr>
          <p:cNvPr id="10" name="Picture 9">
            <a:extLst>
              <a:ext uri="{FF2B5EF4-FFF2-40B4-BE49-F238E27FC236}">
                <a16:creationId xmlns:a16="http://schemas.microsoft.com/office/drawing/2014/main" id="{42095ADD-60AB-F61E-43EB-C3C6409C454D}"/>
              </a:ext>
            </a:extLst>
          </p:cNvPr>
          <p:cNvPicPr>
            <a:picLocks noChangeAspect="1"/>
          </p:cNvPicPr>
          <p:nvPr/>
        </p:nvPicPr>
        <p:blipFill>
          <a:blip r:embed="rId3"/>
          <a:stretch>
            <a:fillRect/>
          </a:stretch>
        </p:blipFill>
        <p:spPr>
          <a:xfrm>
            <a:off x="813240" y="2365810"/>
            <a:ext cx="7517519" cy="2245933"/>
          </a:xfrm>
          <a:prstGeom prst="rect">
            <a:avLst/>
          </a:prstGeom>
        </p:spPr>
      </p:pic>
    </p:spTree>
    <p:extLst>
      <p:ext uri="{BB962C8B-B14F-4D97-AF65-F5344CB8AC3E}">
        <p14:creationId xmlns:p14="http://schemas.microsoft.com/office/powerpoint/2010/main" val="42249377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0C4F03C-38A2-D79B-0176-989369A99710}"/>
              </a:ext>
            </a:extLst>
          </p:cNvPr>
          <p:cNvSpPr>
            <a:spLocks noGrp="1"/>
          </p:cNvSpPr>
          <p:nvPr>
            <p:ph type="subTitle" idx="1"/>
          </p:nvPr>
        </p:nvSpPr>
        <p:spPr/>
        <p:txBody>
          <a:bodyPr/>
          <a:lstStyle/>
          <a:p>
            <a:endParaRPr lang="en-US" dirty="0"/>
          </a:p>
        </p:txBody>
      </p:sp>
      <p:sp>
        <p:nvSpPr>
          <p:cNvPr id="3" name="Title 2">
            <a:extLst>
              <a:ext uri="{FF2B5EF4-FFF2-40B4-BE49-F238E27FC236}">
                <a16:creationId xmlns:a16="http://schemas.microsoft.com/office/drawing/2014/main" id="{15694137-4A6F-316F-CDA5-89D2F9BC96DB}"/>
              </a:ext>
            </a:extLst>
          </p:cNvPr>
          <p:cNvSpPr>
            <a:spLocks noGrp="1"/>
          </p:cNvSpPr>
          <p:nvPr>
            <p:ph type="title"/>
          </p:nvPr>
        </p:nvSpPr>
        <p:spPr/>
        <p:txBody>
          <a:bodyPr/>
          <a:lstStyle/>
          <a:p>
            <a:r>
              <a:rPr lang="en-US" dirty="0"/>
              <a:t>Adjuvant therapy: Lessons from TKIs</a:t>
            </a:r>
          </a:p>
        </p:txBody>
      </p:sp>
      <p:graphicFrame>
        <p:nvGraphicFramePr>
          <p:cNvPr id="8" name="Table 7">
            <a:extLst>
              <a:ext uri="{FF2B5EF4-FFF2-40B4-BE49-F238E27FC236}">
                <a16:creationId xmlns:a16="http://schemas.microsoft.com/office/drawing/2014/main" id="{5FD9B0DA-09E8-3997-5E3C-4454A8F7F5DD}"/>
              </a:ext>
            </a:extLst>
          </p:cNvPr>
          <p:cNvGraphicFramePr>
            <a:graphicFrameLocks noGrp="1"/>
          </p:cNvGraphicFramePr>
          <p:nvPr/>
        </p:nvGraphicFramePr>
        <p:xfrm>
          <a:off x="166255" y="764771"/>
          <a:ext cx="8753304" cy="3516699"/>
        </p:xfrm>
        <a:graphic>
          <a:graphicData uri="http://schemas.openxmlformats.org/drawingml/2006/table">
            <a:tbl>
              <a:tblPr>
                <a:tableStyleId>{35758FB7-9AC5-4552-8A53-C91805E547FA}</a:tableStyleId>
              </a:tblPr>
              <a:tblGrid>
                <a:gridCol w="875331">
                  <a:extLst>
                    <a:ext uri="{9D8B030D-6E8A-4147-A177-3AD203B41FA5}">
                      <a16:colId xmlns:a16="http://schemas.microsoft.com/office/drawing/2014/main" val="2624677132"/>
                    </a:ext>
                  </a:extLst>
                </a:gridCol>
                <a:gridCol w="875331">
                  <a:extLst>
                    <a:ext uri="{9D8B030D-6E8A-4147-A177-3AD203B41FA5}">
                      <a16:colId xmlns:a16="http://schemas.microsoft.com/office/drawing/2014/main" val="493226405"/>
                    </a:ext>
                  </a:extLst>
                </a:gridCol>
                <a:gridCol w="533900">
                  <a:extLst>
                    <a:ext uri="{9D8B030D-6E8A-4147-A177-3AD203B41FA5}">
                      <a16:colId xmlns:a16="http://schemas.microsoft.com/office/drawing/2014/main" val="3162868091"/>
                    </a:ext>
                  </a:extLst>
                </a:gridCol>
                <a:gridCol w="569048">
                  <a:extLst>
                    <a:ext uri="{9D8B030D-6E8A-4147-A177-3AD203B41FA5}">
                      <a16:colId xmlns:a16="http://schemas.microsoft.com/office/drawing/2014/main" val="2543583725"/>
                    </a:ext>
                  </a:extLst>
                </a:gridCol>
                <a:gridCol w="744784">
                  <a:extLst>
                    <a:ext uri="{9D8B030D-6E8A-4147-A177-3AD203B41FA5}">
                      <a16:colId xmlns:a16="http://schemas.microsoft.com/office/drawing/2014/main" val="2377534457"/>
                    </a:ext>
                  </a:extLst>
                </a:gridCol>
                <a:gridCol w="853572">
                  <a:extLst>
                    <a:ext uri="{9D8B030D-6E8A-4147-A177-3AD203B41FA5}">
                      <a16:colId xmlns:a16="http://schemas.microsoft.com/office/drawing/2014/main" val="1305057495"/>
                    </a:ext>
                  </a:extLst>
                </a:gridCol>
                <a:gridCol w="1541510">
                  <a:extLst>
                    <a:ext uri="{9D8B030D-6E8A-4147-A177-3AD203B41FA5}">
                      <a16:colId xmlns:a16="http://schemas.microsoft.com/office/drawing/2014/main" val="4222377161"/>
                    </a:ext>
                  </a:extLst>
                </a:gridCol>
                <a:gridCol w="2759828">
                  <a:extLst>
                    <a:ext uri="{9D8B030D-6E8A-4147-A177-3AD203B41FA5}">
                      <a16:colId xmlns:a16="http://schemas.microsoft.com/office/drawing/2014/main" val="4037215068"/>
                    </a:ext>
                  </a:extLst>
                </a:gridCol>
              </a:tblGrid>
              <a:tr h="422607">
                <a:tc>
                  <a:txBody>
                    <a:bodyPr/>
                    <a:lstStyle/>
                    <a:p>
                      <a:pPr algn="ctr" fontAlgn="b"/>
                      <a:r>
                        <a:rPr lang="en-US" sz="1200" b="1" u="none" strike="noStrike" dirty="0">
                          <a:effectLst/>
                        </a:rPr>
                        <a:t>Trial</a:t>
                      </a:r>
                      <a:endParaRPr lang="en-US" sz="1200" b="1" i="0" u="none" strike="noStrike" dirty="0">
                        <a:solidFill>
                          <a:srgbClr val="000000"/>
                        </a:solidFill>
                        <a:effectLst/>
                        <a:latin typeface="Calibri" panose="020F0502020204030204" pitchFamily="34" charset="0"/>
                      </a:endParaRPr>
                    </a:p>
                  </a:txBody>
                  <a:tcPr marL="7658" marR="7658" marT="7658" marB="0" anchor="b">
                    <a:solidFill>
                      <a:schemeClr val="accent1"/>
                    </a:solidFill>
                  </a:tcPr>
                </a:tc>
                <a:tc>
                  <a:txBody>
                    <a:bodyPr/>
                    <a:lstStyle/>
                    <a:p>
                      <a:pPr algn="ctr" fontAlgn="b"/>
                      <a:r>
                        <a:rPr lang="en-US" sz="1200" b="1" u="none" strike="noStrike" dirty="0">
                          <a:effectLst/>
                        </a:rPr>
                        <a:t>Arms</a:t>
                      </a:r>
                      <a:endParaRPr lang="en-US" sz="1200" b="1" i="0" u="none" strike="noStrike" dirty="0">
                        <a:solidFill>
                          <a:srgbClr val="000000"/>
                        </a:solidFill>
                        <a:effectLst/>
                        <a:latin typeface="Calibri" panose="020F0502020204030204" pitchFamily="34" charset="0"/>
                      </a:endParaRPr>
                    </a:p>
                  </a:txBody>
                  <a:tcPr marL="7658" marR="7658" marT="7658" marB="0" anchor="b">
                    <a:solidFill>
                      <a:schemeClr val="accent1"/>
                    </a:solidFill>
                  </a:tcPr>
                </a:tc>
                <a:tc>
                  <a:txBody>
                    <a:bodyPr/>
                    <a:lstStyle/>
                    <a:p>
                      <a:pPr algn="ctr" fontAlgn="b"/>
                      <a:r>
                        <a:rPr lang="en-US" sz="1200" b="1" u="none" strike="noStrike">
                          <a:effectLst/>
                        </a:rPr>
                        <a:t>Years</a:t>
                      </a:r>
                      <a:endParaRPr lang="en-US" sz="1200" b="1" i="0" u="none" strike="noStrike">
                        <a:solidFill>
                          <a:srgbClr val="000000"/>
                        </a:solidFill>
                        <a:effectLst/>
                        <a:latin typeface="Calibri" panose="020F0502020204030204" pitchFamily="34" charset="0"/>
                      </a:endParaRPr>
                    </a:p>
                  </a:txBody>
                  <a:tcPr marL="7658" marR="7658" marT="7658" marB="0" anchor="b">
                    <a:solidFill>
                      <a:schemeClr val="accent1"/>
                    </a:solidFill>
                  </a:tcPr>
                </a:tc>
                <a:tc>
                  <a:txBody>
                    <a:bodyPr/>
                    <a:lstStyle/>
                    <a:p>
                      <a:pPr algn="ctr" fontAlgn="b"/>
                      <a:r>
                        <a:rPr lang="en-US" sz="1200" b="1" u="none" strike="noStrike">
                          <a:effectLst/>
                        </a:rPr>
                        <a:t>N</a:t>
                      </a:r>
                      <a:endParaRPr lang="en-US" sz="1200" b="1" i="0" u="none" strike="noStrike">
                        <a:solidFill>
                          <a:srgbClr val="000000"/>
                        </a:solidFill>
                        <a:effectLst/>
                        <a:latin typeface="Calibri" panose="020F0502020204030204" pitchFamily="34" charset="0"/>
                      </a:endParaRPr>
                    </a:p>
                  </a:txBody>
                  <a:tcPr marL="7658" marR="7658" marT="7658" marB="0" anchor="b">
                    <a:solidFill>
                      <a:schemeClr val="accent1"/>
                    </a:solidFill>
                  </a:tcPr>
                </a:tc>
                <a:tc>
                  <a:txBody>
                    <a:bodyPr/>
                    <a:lstStyle/>
                    <a:p>
                      <a:pPr algn="ctr" fontAlgn="b"/>
                      <a:r>
                        <a:rPr lang="en-US" sz="1200" b="1" u="none" strike="noStrike" dirty="0">
                          <a:effectLst/>
                        </a:rPr>
                        <a:t>Primary Endpoint</a:t>
                      </a:r>
                      <a:endParaRPr lang="en-US" sz="1200" b="1" i="0" u="none" strike="noStrike" dirty="0">
                        <a:solidFill>
                          <a:srgbClr val="000000"/>
                        </a:solidFill>
                        <a:effectLst/>
                        <a:latin typeface="Calibri" panose="020F0502020204030204" pitchFamily="34" charset="0"/>
                      </a:endParaRPr>
                    </a:p>
                  </a:txBody>
                  <a:tcPr marL="7658" marR="7658" marT="7658" marB="0" anchor="b">
                    <a:solidFill>
                      <a:schemeClr val="accent1"/>
                    </a:solidFill>
                  </a:tcPr>
                </a:tc>
                <a:tc>
                  <a:txBody>
                    <a:bodyPr/>
                    <a:lstStyle/>
                    <a:p>
                      <a:pPr algn="ctr" fontAlgn="b"/>
                      <a:r>
                        <a:rPr lang="en-US" sz="1200" b="1" u="none" strike="noStrike">
                          <a:effectLst/>
                        </a:rPr>
                        <a:t>Clear Cell Only</a:t>
                      </a:r>
                      <a:endParaRPr lang="en-US" sz="1200" b="1" i="0" u="none" strike="noStrike">
                        <a:solidFill>
                          <a:srgbClr val="000000"/>
                        </a:solidFill>
                        <a:effectLst/>
                        <a:latin typeface="Calibri" panose="020F0502020204030204" pitchFamily="34" charset="0"/>
                      </a:endParaRPr>
                    </a:p>
                  </a:txBody>
                  <a:tcPr marL="7658" marR="7658" marT="7658" marB="0" anchor="b">
                    <a:solidFill>
                      <a:schemeClr val="accent1"/>
                    </a:solidFill>
                  </a:tcPr>
                </a:tc>
                <a:tc>
                  <a:txBody>
                    <a:bodyPr/>
                    <a:lstStyle/>
                    <a:p>
                      <a:pPr algn="ctr" fontAlgn="b"/>
                      <a:r>
                        <a:rPr lang="en-US" sz="1200" b="1" u="none" strike="noStrike">
                          <a:effectLst/>
                        </a:rPr>
                        <a:t>Eligibility</a:t>
                      </a:r>
                      <a:endParaRPr lang="en-US" sz="1200" b="1" i="0" u="none" strike="noStrike">
                        <a:solidFill>
                          <a:srgbClr val="000000"/>
                        </a:solidFill>
                        <a:effectLst/>
                        <a:latin typeface="Calibri" panose="020F0502020204030204" pitchFamily="34" charset="0"/>
                      </a:endParaRPr>
                    </a:p>
                  </a:txBody>
                  <a:tcPr marL="7658" marR="7658" marT="7658" marB="0" anchor="b">
                    <a:solidFill>
                      <a:schemeClr val="accent1"/>
                    </a:solidFill>
                  </a:tcPr>
                </a:tc>
                <a:tc>
                  <a:txBody>
                    <a:bodyPr/>
                    <a:lstStyle/>
                    <a:p>
                      <a:pPr algn="ctr" fontAlgn="b"/>
                      <a:r>
                        <a:rPr lang="en-US" sz="1200" b="1" u="none" strike="noStrike" dirty="0">
                          <a:effectLst/>
                        </a:rPr>
                        <a:t>Hazard Ratio (Confidence Interval)</a:t>
                      </a:r>
                      <a:endParaRPr lang="en-US" sz="1200" b="1" i="0" u="none" strike="noStrike" dirty="0">
                        <a:solidFill>
                          <a:srgbClr val="000000"/>
                        </a:solidFill>
                        <a:effectLst/>
                        <a:latin typeface="Calibri" panose="020F0502020204030204" pitchFamily="34" charset="0"/>
                      </a:endParaRPr>
                    </a:p>
                  </a:txBody>
                  <a:tcPr marL="7658" marR="7658" marT="7658" marB="0" anchor="b">
                    <a:solidFill>
                      <a:schemeClr val="accent1"/>
                    </a:solidFill>
                  </a:tcPr>
                </a:tc>
                <a:extLst>
                  <a:ext uri="{0D108BD9-81ED-4DB2-BD59-A6C34878D82A}">
                    <a16:rowId xmlns:a16="http://schemas.microsoft.com/office/drawing/2014/main" val="784709861"/>
                  </a:ext>
                </a:extLst>
              </a:tr>
              <a:tr h="771356">
                <a:tc>
                  <a:txBody>
                    <a:bodyPr/>
                    <a:lstStyle/>
                    <a:p>
                      <a:pPr algn="ctr" fontAlgn="b"/>
                      <a:r>
                        <a:rPr lang="en-US" sz="1200" b="1" u="none" strike="noStrike" dirty="0">
                          <a:effectLst/>
                        </a:rPr>
                        <a:t>S-TRAC</a:t>
                      </a:r>
                      <a:endParaRPr lang="en-US" sz="1200" b="1"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b="1" u="none" strike="noStrike" dirty="0">
                          <a:effectLst/>
                        </a:rPr>
                        <a:t>Sunitinib vs. Placebo</a:t>
                      </a:r>
                      <a:endParaRPr lang="en-US" sz="1200" b="1"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b="1" u="none" strike="noStrike">
                          <a:effectLst/>
                        </a:rPr>
                        <a:t>1</a:t>
                      </a:r>
                      <a:endParaRPr lang="en-US" sz="1200" b="1"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b="1" u="none" strike="noStrike" dirty="0">
                          <a:effectLst/>
                        </a:rPr>
                        <a:t>615</a:t>
                      </a:r>
                      <a:endParaRPr lang="en-US" sz="1200" b="1"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b="1" u="none" strike="noStrike">
                          <a:effectLst/>
                        </a:rPr>
                        <a:t>DFS</a:t>
                      </a:r>
                      <a:endParaRPr lang="en-US" sz="1200" b="1"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b="1" u="none" strike="noStrike" dirty="0">
                          <a:effectLst/>
                        </a:rPr>
                        <a:t>Yes</a:t>
                      </a:r>
                      <a:endParaRPr lang="en-US" sz="1200" b="1"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b="1" u="none" strike="noStrike" dirty="0">
                          <a:effectLst/>
                        </a:rPr>
                        <a:t>pT3-4GxN0-x, TxGxN1-2</a:t>
                      </a:r>
                      <a:endParaRPr lang="en-US" sz="1200" b="1"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it-IT" sz="1200" b="1" u="none" strike="noStrike" dirty="0">
                          <a:effectLst/>
                        </a:rPr>
                        <a:t>0.76 (95% CI 0.59–0.98), p = 0.03</a:t>
                      </a:r>
                      <a:endParaRPr lang="it-IT" sz="1200" b="1" i="0" u="none" strike="noStrike" dirty="0">
                        <a:solidFill>
                          <a:srgbClr val="000000"/>
                        </a:solidFill>
                        <a:effectLst/>
                        <a:latin typeface="Calibri" panose="020F0502020204030204" pitchFamily="34" charset="0"/>
                      </a:endParaRPr>
                    </a:p>
                  </a:txBody>
                  <a:tcPr marL="7658" marR="7658" marT="7658" marB="0" anchor="b"/>
                </a:tc>
                <a:extLst>
                  <a:ext uri="{0D108BD9-81ED-4DB2-BD59-A6C34878D82A}">
                    <a16:rowId xmlns:a16="http://schemas.microsoft.com/office/drawing/2014/main" val="3646347323"/>
                  </a:ext>
                </a:extLst>
              </a:tr>
              <a:tr h="771356">
                <a:tc>
                  <a:txBody>
                    <a:bodyPr/>
                    <a:lstStyle/>
                    <a:p>
                      <a:pPr algn="ctr" fontAlgn="b"/>
                      <a:r>
                        <a:rPr lang="en-US" sz="1200" u="none" strike="noStrike" dirty="0">
                          <a:effectLst/>
                        </a:rPr>
                        <a:t>ASSURE</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dirty="0">
                          <a:effectLst/>
                        </a:rPr>
                        <a:t>Sunitinib vs. Sorafenib vs. Placebo</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1943</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dirty="0">
                          <a:effectLst/>
                        </a:rPr>
                        <a:t>DFS</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dirty="0">
                          <a:effectLst/>
                        </a:rPr>
                        <a:t>No</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dirty="0">
                          <a:effectLst/>
                        </a:rPr>
                        <a:t>pT1bG3-4N0, pT2-4GxN0, </a:t>
                      </a:r>
                      <a:r>
                        <a:rPr lang="en-US" sz="1200" u="none" strike="noStrike" dirty="0" err="1">
                          <a:effectLst/>
                        </a:rPr>
                        <a:t>TxGxN</a:t>
                      </a:r>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it-IT" sz="1200" u="none" strike="noStrike" dirty="0">
                          <a:effectLst/>
                        </a:rPr>
                        <a:t>Sunitinib –1.02 (97.5% CI 0.85–1.23), p = 0.8038 </a:t>
                      </a:r>
                    </a:p>
                    <a:p>
                      <a:pPr algn="ctr" fontAlgn="b"/>
                      <a:r>
                        <a:rPr lang="it-IT" sz="1200" u="none" strike="noStrike" dirty="0">
                          <a:effectLst/>
                        </a:rPr>
                        <a:t>Sorafenib –0.97 (97.5% CI 0.80 –1.17), p = 0.7184</a:t>
                      </a:r>
                      <a:endParaRPr lang="it-IT" sz="1200" b="0" i="0" u="none" strike="noStrike" dirty="0">
                        <a:solidFill>
                          <a:srgbClr val="000000"/>
                        </a:solidFill>
                        <a:effectLst/>
                        <a:latin typeface="Calibri" panose="020F0502020204030204" pitchFamily="34" charset="0"/>
                      </a:endParaRPr>
                    </a:p>
                  </a:txBody>
                  <a:tcPr marL="7658" marR="7658" marT="7658" marB="0" anchor="b"/>
                </a:tc>
                <a:extLst>
                  <a:ext uri="{0D108BD9-81ED-4DB2-BD59-A6C34878D82A}">
                    <a16:rowId xmlns:a16="http://schemas.microsoft.com/office/drawing/2014/main" val="1869668882"/>
                  </a:ext>
                </a:extLst>
              </a:tr>
              <a:tr h="618818">
                <a:tc>
                  <a:txBody>
                    <a:bodyPr/>
                    <a:lstStyle/>
                    <a:p>
                      <a:pPr algn="ctr" fontAlgn="b"/>
                      <a:r>
                        <a:rPr lang="en-US" sz="1200" u="none" strike="noStrike">
                          <a:effectLst/>
                        </a:rPr>
                        <a:t>PROTECT</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Pazopanib vs. Placebo</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1538</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DFS</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dirty="0">
                          <a:effectLst/>
                        </a:rPr>
                        <a:t>Yes</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dirty="0">
                          <a:effectLst/>
                        </a:rPr>
                        <a:t>pT2G3-4N0, pT3-4N0, pTxN1</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it-IT" sz="1200" u="none" strike="noStrike" dirty="0">
                          <a:effectLst/>
                        </a:rPr>
                        <a:t>0.86 (95% CI 0.70–1.06), p = 0.165</a:t>
                      </a:r>
                      <a:endParaRPr lang="it-IT" sz="1200" b="0" i="0" u="none" strike="noStrike" dirty="0">
                        <a:solidFill>
                          <a:srgbClr val="000000"/>
                        </a:solidFill>
                        <a:effectLst/>
                        <a:latin typeface="Calibri" panose="020F0502020204030204" pitchFamily="34" charset="0"/>
                      </a:endParaRPr>
                    </a:p>
                  </a:txBody>
                  <a:tcPr marL="7658" marR="7658" marT="7658" marB="0" anchor="b"/>
                </a:tc>
                <a:extLst>
                  <a:ext uri="{0D108BD9-81ED-4DB2-BD59-A6C34878D82A}">
                    <a16:rowId xmlns:a16="http://schemas.microsoft.com/office/drawing/2014/main" val="1058749508"/>
                  </a:ext>
                </a:extLst>
              </a:tr>
              <a:tr h="466281">
                <a:tc>
                  <a:txBody>
                    <a:bodyPr/>
                    <a:lstStyle/>
                    <a:p>
                      <a:pPr algn="ctr" fontAlgn="b"/>
                      <a:r>
                        <a:rPr lang="en-US" sz="1200" u="none" strike="noStrike">
                          <a:effectLst/>
                        </a:rPr>
                        <a:t>ATLAS</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Axinitib vs. Placebo</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1–3</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724</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DFS</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Yes</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pT2-GxN0, pTxN1</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it-IT" sz="1200" u="none" strike="noStrike" dirty="0">
                          <a:effectLst/>
                        </a:rPr>
                        <a:t>0.870 (95% CI 0.66–1.147), p = 0.3211</a:t>
                      </a:r>
                      <a:endParaRPr lang="it-IT" sz="1200" b="0" i="0" u="none" strike="noStrike" dirty="0">
                        <a:solidFill>
                          <a:srgbClr val="000000"/>
                        </a:solidFill>
                        <a:effectLst/>
                        <a:latin typeface="Calibri" panose="020F0502020204030204" pitchFamily="34" charset="0"/>
                      </a:endParaRPr>
                    </a:p>
                  </a:txBody>
                  <a:tcPr marL="7658" marR="7658" marT="7658" marB="0" anchor="b"/>
                </a:tc>
                <a:extLst>
                  <a:ext uri="{0D108BD9-81ED-4DB2-BD59-A6C34878D82A}">
                    <a16:rowId xmlns:a16="http://schemas.microsoft.com/office/drawing/2014/main" val="2275714501"/>
                  </a:ext>
                </a:extLst>
              </a:tr>
              <a:tr h="466281">
                <a:tc>
                  <a:txBody>
                    <a:bodyPr/>
                    <a:lstStyle/>
                    <a:p>
                      <a:pPr algn="ctr" fontAlgn="b"/>
                      <a:r>
                        <a:rPr lang="en-US" sz="1200" u="none" strike="noStrike" dirty="0">
                          <a:effectLst/>
                        </a:rPr>
                        <a:t>SORCE</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Sorafenib vs. Placebo</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dirty="0">
                          <a:effectLst/>
                        </a:rPr>
                        <a:t>1–3</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1711</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DFS</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No</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Leibovich scores 3–11</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it-IT" sz="1200" u="none" strike="noStrike" dirty="0">
                          <a:effectLst/>
                        </a:rPr>
                        <a:t>1.01 (95% CI 0.83–1.23), p = 0.95</a:t>
                      </a:r>
                      <a:endParaRPr lang="it-IT" sz="1200" b="0" i="0" u="none" strike="noStrike" dirty="0">
                        <a:solidFill>
                          <a:srgbClr val="000000"/>
                        </a:solidFill>
                        <a:effectLst/>
                        <a:latin typeface="Calibri" panose="020F0502020204030204" pitchFamily="34" charset="0"/>
                      </a:endParaRPr>
                    </a:p>
                  </a:txBody>
                  <a:tcPr marL="7658" marR="7658" marT="7658" marB="0" anchor="b"/>
                </a:tc>
                <a:extLst>
                  <a:ext uri="{0D108BD9-81ED-4DB2-BD59-A6C34878D82A}">
                    <a16:rowId xmlns:a16="http://schemas.microsoft.com/office/drawing/2014/main" val="138334888"/>
                  </a:ext>
                </a:extLst>
              </a:tr>
            </a:tbl>
          </a:graphicData>
        </a:graphic>
      </p:graphicFrame>
      <p:sp>
        <p:nvSpPr>
          <p:cNvPr id="9" name="TextBox 8">
            <a:extLst>
              <a:ext uri="{FF2B5EF4-FFF2-40B4-BE49-F238E27FC236}">
                <a16:creationId xmlns:a16="http://schemas.microsoft.com/office/drawing/2014/main" id="{813EE32D-09AF-52D6-9C5D-84FA96D7DD6C}"/>
              </a:ext>
            </a:extLst>
          </p:cNvPr>
          <p:cNvSpPr txBox="1"/>
          <p:nvPr/>
        </p:nvSpPr>
        <p:spPr>
          <a:xfrm>
            <a:off x="5002306" y="4748153"/>
            <a:ext cx="4141694" cy="246221"/>
          </a:xfrm>
          <a:prstGeom prst="rect">
            <a:avLst/>
          </a:prstGeom>
          <a:noFill/>
        </p:spPr>
        <p:txBody>
          <a:bodyPr wrap="square" rtlCol="0">
            <a:spAutoFit/>
          </a:bodyPr>
          <a:lstStyle/>
          <a:p>
            <a:pPr algn="r"/>
            <a:r>
              <a:rPr lang="en-US" sz="1000" dirty="0"/>
              <a:t>Wang, L. </a:t>
            </a:r>
            <a:r>
              <a:rPr lang="en-US" sz="1000" i="1" dirty="0"/>
              <a:t>Kidney Cancer</a:t>
            </a:r>
            <a:r>
              <a:rPr lang="en-US" sz="1000" dirty="0"/>
              <a:t>. Jan 2023.</a:t>
            </a:r>
          </a:p>
        </p:txBody>
      </p:sp>
    </p:spTree>
    <p:extLst>
      <p:ext uri="{BB962C8B-B14F-4D97-AF65-F5344CB8AC3E}">
        <p14:creationId xmlns:p14="http://schemas.microsoft.com/office/powerpoint/2010/main" val="9655136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0C4F03C-38A2-D79B-0176-989369A99710}"/>
              </a:ext>
            </a:extLst>
          </p:cNvPr>
          <p:cNvSpPr>
            <a:spLocks noGrp="1"/>
          </p:cNvSpPr>
          <p:nvPr>
            <p:ph type="subTitle" idx="1"/>
          </p:nvPr>
        </p:nvSpPr>
        <p:spPr/>
        <p:txBody>
          <a:bodyPr/>
          <a:lstStyle/>
          <a:p>
            <a:endParaRPr lang="en-US" dirty="0"/>
          </a:p>
        </p:txBody>
      </p:sp>
      <p:sp>
        <p:nvSpPr>
          <p:cNvPr id="3" name="Title 2">
            <a:extLst>
              <a:ext uri="{FF2B5EF4-FFF2-40B4-BE49-F238E27FC236}">
                <a16:creationId xmlns:a16="http://schemas.microsoft.com/office/drawing/2014/main" id="{15694137-4A6F-316F-CDA5-89D2F9BC96DB}"/>
              </a:ext>
            </a:extLst>
          </p:cNvPr>
          <p:cNvSpPr>
            <a:spLocks noGrp="1"/>
          </p:cNvSpPr>
          <p:nvPr>
            <p:ph type="title"/>
          </p:nvPr>
        </p:nvSpPr>
        <p:spPr/>
        <p:txBody>
          <a:bodyPr/>
          <a:lstStyle/>
          <a:p>
            <a:r>
              <a:rPr lang="en-US" sz="2400" dirty="0"/>
              <a:t>High toxicity rates leading to discontinuation may compromise efficacy in adjuvant setting</a:t>
            </a:r>
          </a:p>
        </p:txBody>
      </p:sp>
      <p:sp>
        <p:nvSpPr>
          <p:cNvPr id="6" name="TextBox 5">
            <a:extLst>
              <a:ext uri="{FF2B5EF4-FFF2-40B4-BE49-F238E27FC236}">
                <a16:creationId xmlns:a16="http://schemas.microsoft.com/office/drawing/2014/main" id="{92EA9B15-1D84-75F9-1BD4-73B0C2D74840}"/>
              </a:ext>
            </a:extLst>
          </p:cNvPr>
          <p:cNvSpPr txBox="1"/>
          <p:nvPr/>
        </p:nvSpPr>
        <p:spPr>
          <a:xfrm>
            <a:off x="3749040" y="4929236"/>
            <a:ext cx="5394959" cy="246221"/>
          </a:xfrm>
          <a:prstGeom prst="rect">
            <a:avLst/>
          </a:prstGeom>
          <a:noFill/>
        </p:spPr>
        <p:txBody>
          <a:bodyPr wrap="square" rtlCol="0">
            <a:spAutoFit/>
          </a:bodyPr>
          <a:lstStyle/>
          <a:p>
            <a:pPr algn="r"/>
            <a:r>
              <a:rPr lang="en-US" sz="1000" dirty="0"/>
              <a:t>Wang, L. </a:t>
            </a:r>
            <a:r>
              <a:rPr lang="en-US" sz="1000" i="1" dirty="0"/>
              <a:t>Kidney Cancer</a:t>
            </a:r>
            <a:r>
              <a:rPr lang="en-US" sz="1000" dirty="0"/>
              <a:t>. Jan 2023.; Mattila, K. </a:t>
            </a:r>
            <a:r>
              <a:rPr lang="en-US" sz="1000" i="1" dirty="0"/>
              <a:t>Cancers</a:t>
            </a:r>
            <a:r>
              <a:rPr lang="en-US" sz="1000" dirty="0"/>
              <a:t>. Jan 2022.</a:t>
            </a:r>
          </a:p>
        </p:txBody>
      </p:sp>
      <p:graphicFrame>
        <p:nvGraphicFramePr>
          <p:cNvPr id="7" name="Table 6">
            <a:extLst>
              <a:ext uri="{FF2B5EF4-FFF2-40B4-BE49-F238E27FC236}">
                <a16:creationId xmlns:a16="http://schemas.microsoft.com/office/drawing/2014/main" id="{DB7859AD-5394-1F0B-7D80-B7C8D611C100}"/>
              </a:ext>
            </a:extLst>
          </p:cNvPr>
          <p:cNvGraphicFramePr>
            <a:graphicFrameLocks noGrp="1"/>
          </p:cNvGraphicFramePr>
          <p:nvPr/>
        </p:nvGraphicFramePr>
        <p:xfrm>
          <a:off x="83127" y="986160"/>
          <a:ext cx="8622766" cy="3845389"/>
        </p:xfrm>
        <a:graphic>
          <a:graphicData uri="http://schemas.openxmlformats.org/drawingml/2006/table">
            <a:tbl>
              <a:tblPr>
                <a:tableStyleId>{35758FB7-9AC5-4552-8A53-C91805E547FA}</a:tableStyleId>
              </a:tblPr>
              <a:tblGrid>
                <a:gridCol w="764771">
                  <a:extLst>
                    <a:ext uri="{9D8B030D-6E8A-4147-A177-3AD203B41FA5}">
                      <a16:colId xmlns:a16="http://schemas.microsoft.com/office/drawing/2014/main" val="2624677132"/>
                    </a:ext>
                  </a:extLst>
                </a:gridCol>
                <a:gridCol w="789709">
                  <a:extLst>
                    <a:ext uri="{9D8B030D-6E8A-4147-A177-3AD203B41FA5}">
                      <a16:colId xmlns:a16="http://schemas.microsoft.com/office/drawing/2014/main" val="493226405"/>
                    </a:ext>
                  </a:extLst>
                </a:gridCol>
                <a:gridCol w="482138">
                  <a:extLst>
                    <a:ext uri="{9D8B030D-6E8A-4147-A177-3AD203B41FA5}">
                      <a16:colId xmlns:a16="http://schemas.microsoft.com/office/drawing/2014/main" val="3162868091"/>
                    </a:ext>
                  </a:extLst>
                </a:gridCol>
                <a:gridCol w="714895">
                  <a:extLst>
                    <a:ext uri="{9D8B030D-6E8A-4147-A177-3AD203B41FA5}">
                      <a16:colId xmlns:a16="http://schemas.microsoft.com/office/drawing/2014/main" val="2377534457"/>
                    </a:ext>
                  </a:extLst>
                </a:gridCol>
                <a:gridCol w="581891">
                  <a:extLst>
                    <a:ext uri="{9D8B030D-6E8A-4147-A177-3AD203B41FA5}">
                      <a16:colId xmlns:a16="http://schemas.microsoft.com/office/drawing/2014/main" val="1305057495"/>
                    </a:ext>
                  </a:extLst>
                </a:gridCol>
                <a:gridCol w="1346662">
                  <a:extLst>
                    <a:ext uri="{9D8B030D-6E8A-4147-A177-3AD203B41FA5}">
                      <a16:colId xmlns:a16="http://schemas.microsoft.com/office/drawing/2014/main" val="4222377161"/>
                    </a:ext>
                  </a:extLst>
                </a:gridCol>
                <a:gridCol w="2203817">
                  <a:extLst>
                    <a:ext uri="{9D8B030D-6E8A-4147-A177-3AD203B41FA5}">
                      <a16:colId xmlns:a16="http://schemas.microsoft.com/office/drawing/2014/main" val="4037215068"/>
                    </a:ext>
                  </a:extLst>
                </a:gridCol>
                <a:gridCol w="1738883">
                  <a:extLst>
                    <a:ext uri="{9D8B030D-6E8A-4147-A177-3AD203B41FA5}">
                      <a16:colId xmlns:a16="http://schemas.microsoft.com/office/drawing/2014/main" val="1173834517"/>
                    </a:ext>
                  </a:extLst>
                </a:gridCol>
              </a:tblGrid>
              <a:tr h="422607">
                <a:tc>
                  <a:txBody>
                    <a:bodyPr/>
                    <a:lstStyle/>
                    <a:p>
                      <a:pPr algn="ctr" fontAlgn="b"/>
                      <a:r>
                        <a:rPr lang="en-US" sz="1100" b="1" u="none" strike="noStrike" dirty="0">
                          <a:effectLst/>
                        </a:rPr>
                        <a:t>Trial</a:t>
                      </a:r>
                      <a:endParaRPr lang="en-US" sz="1100" b="1" i="0" u="none" strike="noStrike" dirty="0">
                        <a:solidFill>
                          <a:srgbClr val="000000"/>
                        </a:solidFill>
                        <a:effectLst/>
                        <a:latin typeface="Calibri" panose="020F0502020204030204" pitchFamily="34" charset="0"/>
                      </a:endParaRPr>
                    </a:p>
                  </a:txBody>
                  <a:tcPr marL="7658" marR="7658" marT="7658" marB="0" anchor="b">
                    <a:solidFill>
                      <a:schemeClr val="accent1"/>
                    </a:solidFill>
                  </a:tcPr>
                </a:tc>
                <a:tc>
                  <a:txBody>
                    <a:bodyPr/>
                    <a:lstStyle/>
                    <a:p>
                      <a:pPr algn="ctr" fontAlgn="b"/>
                      <a:r>
                        <a:rPr lang="en-US" sz="1100" b="1" u="none" strike="noStrike" dirty="0">
                          <a:effectLst/>
                        </a:rPr>
                        <a:t>Arms</a:t>
                      </a:r>
                      <a:endParaRPr lang="en-US" sz="1100" b="1" i="0" u="none" strike="noStrike" dirty="0">
                        <a:solidFill>
                          <a:srgbClr val="000000"/>
                        </a:solidFill>
                        <a:effectLst/>
                        <a:latin typeface="Calibri" panose="020F0502020204030204" pitchFamily="34" charset="0"/>
                      </a:endParaRPr>
                    </a:p>
                  </a:txBody>
                  <a:tcPr marL="7658" marR="7658" marT="7658" marB="0" anchor="b">
                    <a:solidFill>
                      <a:schemeClr val="accent1"/>
                    </a:solidFill>
                  </a:tcPr>
                </a:tc>
                <a:tc>
                  <a:txBody>
                    <a:bodyPr/>
                    <a:lstStyle/>
                    <a:p>
                      <a:pPr algn="ctr" fontAlgn="b"/>
                      <a:r>
                        <a:rPr lang="en-US" sz="1100" b="1" u="none" strike="noStrike">
                          <a:effectLst/>
                        </a:rPr>
                        <a:t>Years</a:t>
                      </a:r>
                      <a:endParaRPr lang="en-US" sz="1100" b="1" i="0" u="none" strike="noStrike">
                        <a:solidFill>
                          <a:srgbClr val="000000"/>
                        </a:solidFill>
                        <a:effectLst/>
                        <a:latin typeface="Calibri" panose="020F0502020204030204" pitchFamily="34" charset="0"/>
                      </a:endParaRPr>
                    </a:p>
                  </a:txBody>
                  <a:tcPr marL="7658" marR="7658" marT="7658" marB="0" anchor="b">
                    <a:solidFill>
                      <a:schemeClr val="accent1"/>
                    </a:solidFill>
                  </a:tcPr>
                </a:tc>
                <a:tc>
                  <a:txBody>
                    <a:bodyPr/>
                    <a:lstStyle/>
                    <a:p>
                      <a:pPr algn="ctr" fontAlgn="b"/>
                      <a:r>
                        <a:rPr lang="en-US" sz="1100" b="1" u="none" strike="noStrike" dirty="0">
                          <a:effectLst/>
                        </a:rPr>
                        <a:t>Primary Endpoint</a:t>
                      </a:r>
                      <a:endParaRPr lang="en-US" sz="1100" b="1" i="0" u="none" strike="noStrike" dirty="0">
                        <a:solidFill>
                          <a:srgbClr val="000000"/>
                        </a:solidFill>
                        <a:effectLst/>
                        <a:latin typeface="Calibri" panose="020F0502020204030204" pitchFamily="34" charset="0"/>
                      </a:endParaRPr>
                    </a:p>
                  </a:txBody>
                  <a:tcPr marL="7658" marR="7658" marT="7658" marB="0" anchor="b">
                    <a:solidFill>
                      <a:schemeClr val="accent1"/>
                    </a:solidFill>
                  </a:tcPr>
                </a:tc>
                <a:tc>
                  <a:txBody>
                    <a:bodyPr/>
                    <a:lstStyle/>
                    <a:p>
                      <a:pPr algn="ctr" fontAlgn="b"/>
                      <a:r>
                        <a:rPr lang="en-US" sz="1100" b="1" u="none" strike="noStrike">
                          <a:effectLst/>
                        </a:rPr>
                        <a:t>Clear Cell Only</a:t>
                      </a:r>
                      <a:endParaRPr lang="en-US" sz="1100" b="1" i="0" u="none" strike="noStrike">
                        <a:solidFill>
                          <a:srgbClr val="000000"/>
                        </a:solidFill>
                        <a:effectLst/>
                        <a:latin typeface="Calibri" panose="020F0502020204030204" pitchFamily="34" charset="0"/>
                      </a:endParaRPr>
                    </a:p>
                  </a:txBody>
                  <a:tcPr marL="7658" marR="7658" marT="7658" marB="0" anchor="b">
                    <a:solidFill>
                      <a:schemeClr val="accent1"/>
                    </a:solidFill>
                  </a:tcPr>
                </a:tc>
                <a:tc>
                  <a:txBody>
                    <a:bodyPr/>
                    <a:lstStyle/>
                    <a:p>
                      <a:pPr algn="ctr" fontAlgn="b"/>
                      <a:r>
                        <a:rPr lang="en-US" sz="1100" b="1" u="none" strike="noStrike" dirty="0">
                          <a:effectLst/>
                        </a:rPr>
                        <a:t>Eligibility</a:t>
                      </a:r>
                      <a:endParaRPr lang="en-US" sz="1100" b="1" i="0" u="none" strike="noStrike" dirty="0">
                        <a:solidFill>
                          <a:srgbClr val="000000"/>
                        </a:solidFill>
                        <a:effectLst/>
                        <a:latin typeface="Calibri" panose="020F0502020204030204" pitchFamily="34" charset="0"/>
                      </a:endParaRPr>
                    </a:p>
                  </a:txBody>
                  <a:tcPr marL="7658" marR="7658" marT="7658" marB="0" anchor="b">
                    <a:solidFill>
                      <a:schemeClr val="accent1"/>
                    </a:solidFill>
                  </a:tcPr>
                </a:tc>
                <a:tc>
                  <a:txBody>
                    <a:bodyPr/>
                    <a:lstStyle/>
                    <a:p>
                      <a:pPr algn="ctr" fontAlgn="b"/>
                      <a:r>
                        <a:rPr lang="en-US" sz="1100" b="1" u="none" strike="noStrike" dirty="0">
                          <a:effectLst/>
                        </a:rPr>
                        <a:t>Hazard Ratio (Confidence Interval)</a:t>
                      </a:r>
                      <a:endParaRPr lang="en-US" sz="1100" b="1" i="0" u="none" strike="noStrike" dirty="0">
                        <a:solidFill>
                          <a:srgbClr val="000000"/>
                        </a:solidFill>
                        <a:effectLst/>
                        <a:latin typeface="Calibri" panose="020F0502020204030204" pitchFamily="34" charset="0"/>
                      </a:endParaRPr>
                    </a:p>
                  </a:txBody>
                  <a:tcPr marL="7658" marR="7658" marT="7658" marB="0" anchor="b">
                    <a:solidFill>
                      <a:schemeClr val="accent1"/>
                    </a:solidFill>
                  </a:tcPr>
                </a:tc>
                <a:tc>
                  <a:txBody>
                    <a:bodyPr/>
                    <a:lstStyle/>
                    <a:p>
                      <a:pPr algn="ctr" fontAlgn="b"/>
                      <a:r>
                        <a:rPr lang="en-US" sz="1100" b="1" i="0" u="none" strike="noStrike" dirty="0">
                          <a:solidFill>
                            <a:srgbClr val="000000"/>
                          </a:solidFill>
                          <a:effectLst/>
                          <a:latin typeface="Calibri" panose="020F0502020204030204" pitchFamily="34" charset="0"/>
                        </a:rPr>
                        <a:t>Discontinuation Rate due to AE</a:t>
                      </a:r>
                    </a:p>
                  </a:txBody>
                  <a:tcPr marL="7658" marR="7658" marT="7658" marB="0" anchor="b">
                    <a:solidFill>
                      <a:schemeClr val="accent1"/>
                    </a:solidFill>
                  </a:tcPr>
                </a:tc>
                <a:extLst>
                  <a:ext uri="{0D108BD9-81ED-4DB2-BD59-A6C34878D82A}">
                    <a16:rowId xmlns:a16="http://schemas.microsoft.com/office/drawing/2014/main" val="784709861"/>
                  </a:ext>
                </a:extLst>
              </a:tr>
              <a:tr h="771356">
                <a:tc>
                  <a:txBody>
                    <a:bodyPr/>
                    <a:lstStyle/>
                    <a:p>
                      <a:pPr algn="ctr" fontAlgn="b"/>
                      <a:r>
                        <a:rPr lang="en-US" sz="1200" u="none" strike="noStrike" dirty="0">
                          <a:effectLst/>
                        </a:rPr>
                        <a:t>S-TRAC</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dirty="0">
                          <a:effectLst/>
                        </a:rPr>
                        <a:t>Sunitinib vs. Placebo</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DFS</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dirty="0">
                          <a:effectLst/>
                        </a:rPr>
                        <a:t>Yes</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dirty="0">
                          <a:effectLst/>
                        </a:rPr>
                        <a:t>pT3-4GxN0-x, TxGxN1-2</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it-IT" sz="1200" u="none" strike="noStrike" dirty="0">
                          <a:effectLst/>
                        </a:rPr>
                        <a:t>0.76 (95% CI 0.59–0.98), p = 0.03</a:t>
                      </a:r>
                      <a:endParaRPr lang="it-IT"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it-IT" sz="1200" b="0" i="0" u="none" strike="noStrike" dirty="0">
                          <a:solidFill>
                            <a:srgbClr val="000000"/>
                          </a:solidFill>
                          <a:effectLst/>
                          <a:latin typeface="Calibri" panose="020F0502020204030204" pitchFamily="34" charset="0"/>
                        </a:rPr>
                        <a:t>28% vs 6%</a:t>
                      </a:r>
                    </a:p>
                  </a:txBody>
                  <a:tcPr marL="7658" marR="7658" marT="7658" marB="0" anchor="b"/>
                </a:tc>
                <a:extLst>
                  <a:ext uri="{0D108BD9-81ED-4DB2-BD59-A6C34878D82A}">
                    <a16:rowId xmlns:a16="http://schemas.microsoft.com/office/drawing/2014/main" val="3646347323"/>
                  </a:ext>
                </a:extLst>
              </a:tr>
              <a:tr h="771356">
                <a:tc>
                  <a:txBody>
                    <a:bodyPr/>
                    <a:lstStyle/>
                    <a:p>
                      <a:pPr algn="ctr" fontAlgn="b"/>
                      <a:r>
                        <a:rPr lang="en-US" sz="1200" u="none" strike="noStrike" dirty="0">
                          <a:effectLst/>
                        </a:rPr>
                        <a:t>ASSURE</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dirty="0">
                          <a:effectLst/>
                        </a:rPr>
                        <a:t>Sunitinib vs. Sorafenib vs. Placebo</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dirty="0">
                          <a:effectLst/>
                        </a:rPr>
                        <a:t>DFS</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No</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dirty="0">
                          <a:effectLst/>
                        </a:rPr>
                        <a:t>pT1bG3-4N0, </a:t>
                      </a:r>
                    </a:p>
                    <a:p>
                      <a:pPr algn="ctr" fontAlgn="b"/>
                      <a:r>
                        <a:rPr lang="en-US" sz="1200" u="none" strike="noStrike" dirty="0">
                          <a:effectLst/>
                        </a:rPr>
                        <a:t>pT2-4GxN0, </a:t>
                      </a:r>
                      <a:r>
                        <a:rPr lang="en-US" sz="1200" u="none" strike="noStrike" dirty="0" err="1">
                          <a:effectLst/>
                        </a:rPr>
                        <a:t>TxGxN</a:t>
                      </a:r>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it-IT" sz="1200" u="none" strike="noStrike" dirty="0">
                          <a:effectLst/>
                        </a:rPr>
                        <a:t>Sunitinib –1.02 (97.5% CI 0.85–1.23), p = 0.8038 </a:t>
                      </a:r>
                    </a:p>
                    <a:p>
                      <a:pPr algn="ctr" fontAlgn="b"/>
                      <a:r>
                        <a:rPr lang="it-IT" sz="1200" u="none" strike="noStrike" dirty="0">
                          <a:effectLst/>
                        </a:rPr>
                        <a:t>Sorafenib –0.97 (97.5% CI 0.80 –1.17), p = 0.7184</a:t>
                      </a:r>
                      <a:endParaRPr lang="it-IT"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it-IT" sz="1200" b="0" i="0" u="none" strike="noStrike" dirty="0">
                          <a:solidFill>
                            <a:srgbClr val="000000"/>
                          </a:solidFill>
                          <a:effectLst/>
                          <a:latin typeface="Calibri" panose="020F0502020204030204" pitchFamily="34" charset="0"/>
                        </a:rPr>
                        <a:t>44% vs 45% vs 11%</a:t>
                      </a:r>
                    </a:p>
                  </a:txBody>
                  <a:tcPr marL="7658" marR="7658" marT="7658" marB="0" anchor="b"/>
                </a:tc>
                <a:extLst>
                  <a:ext uri="{0D108BD9-81ED-4DB2-BD59-A6C34878D82A}">
                    <a16:rowId xmlns:a16="http://schemas.microsoft.com/office/drawing/2014/main" val="1869668882"/>
                  </a:ext>
                </a:extLst>
              </a:tr>
              <a:tr h="618818">
                <a:tc>
                  <a:txBody>
                    <a:bodyPr/>
                    <a:lstStyle/>
                    <a:p>
                      <a:pPr algn="ctr" fontAlgn="b"/>
                      <a:r>
                        <a:rPr lang="en-US" sz="1200" u="none" strike="noStrike">
                          <a:effectLst/>
                        </a:rPr>
                        <a:t>PROTECT</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Pazopanib vs. Placebo</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DFS</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Yes</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dirty="0">
                          <a:effectLst/>
                        </a:rPr>
                        <a:t>pT2G3-4N0, pT3-4N0, pTxN1</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it-IT" sz="1200" u="none" strike="noStrike" dirty="0">
                          <a:effectLst/>
                        </a:rPr>
                        <a:t>0.86 (95% CI 0.70–1.06), p = 0.165</a:t>
                      </a:r>
                      <a:endParaRPr lang="it-IT"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it-IT" sz="1200" b="0" i="0" u="none" strike="noStrike" dirty="0">
                          <a:solidFill>
                            <a:srgbClr val="000000"/>
                          </a:solidFill>
                          <a:effectLst/>
                          <a:latin typeface="Calibri" panose="020F0502020204030204" pitchFamily="34" charset="0"/>
                        </a:rPr>
                        <a:t>35% vs 5%</a:t>
                      </a:r>
                    </a:p>
                  </a:txBody>
                  <a:tcPr marL="7658" marR="7658" marT="7658" marB="0" anchor="b"/>
                </a:tc>
                <a:extLst>
                  <a:ext uri="{0D108BD9-81ED-4DB2-BD59-A6C34878D82A}">
                    <a16:rowId xmlns:a16="http://schemas.microsoft.com/office/drawing/2014/main" val="1058749508"/>
                  </a:ext>
                </a:extLst>
              </a:tr>
              <a:tr h="466281">
                <a:tc>
                  <a:txBody>
                    <a:bodyPr/>
                    <a:lstStyle/>
                    <a:p>
                      <a:pPr algn="ctr" fontAlgn="b"/>
                      <a:r>
                        <a:rPr lang="en-US" sz="1200" u="none" strike="noStrike">
                          <a:effectLst/>
                        </a:rPr>
                        <a:t>ATLAS</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Axinitib vs. Placebo</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1–3</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DFS</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Yes</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pT2-GxN0, pTxN1</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it-IT" sz="1200" u="none" strike="noStrike" dirty="0">
                          <a:effectLst/>
                        </a:rPr>
                        <a:t>0.870 (95% CI 0.66–1.147), p = 0.3211</a:t>
                      </a:r>
                      <a:endParaRPr lang="it-IT"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it-IT" sz="1200" b="0" i="0" u="none" strike="noStrike" dirty="0">
                          <a:solidFill>
                            <a:srgbClr val="000000"/>
                          </a:solidFill>
                          <a:effectLst/>
                          <a:latin typeface="Calibri" panose="020F0502020204030204" pitchFamily="34" charset="0"/>
                        </a:rPr>
                        <a:t>23% vs 11%</a:t>
                      </a:r>
                    </a:p>
                  </a:txBody>
                  <a:tcPr marL="7658" marR="7658" marT="7658" marB="0" anchor="b"/>
                </a:tc>
                <a:extLst>
                  <a:ext uri="{0D108BD9-81ED-4DB2-BD59-A6C34878D82A}">
                    <a16:rowId xmlns:a16="http://schemas.microsoft.com/office/drawing/2014/main" val="2275714501"/>
                  </a:ext>
                </a:extLst>
              </a:tr>
              <a:tr h="466281">
                <a:tc>
                  <a:txBody>
                    <a:bodyPr/>
                    <a:lstStyle/>
                    <a:p>
                      <a:pPr algn="ctr" fontAlgn="b"/>
                      <a:r>
                        <a:rPr lang="en-US" sz="1200" u="none" strike="noStrike" dirty="0">
                          <a:effectLst/>
                        </a:rPr>
                        <a:t>SORCE</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Sorafenib vs. Placebo</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dirty="0">
                          <a:effectLst/>
                        </a:rPr>
                        <a:t>1–3</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dirty="0">
                          <a:effectLst/>
                        </a:rPr>
                        <a:t>DFS</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No</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Leibovich scores 3–11</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it-IT" sz="1200" u="none" strike="noStrike" dirty="0">
                          <a:effectLst/>
                        </a:rPr>
                        <a:t>1.01 (95% CI 0.83–1.23), p = 0.95</a:t>
                      </a:r>
                      <a:endParaRPr lang="it-IT"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it-IT" sz="1200" b="0" i="0" u="none" strike="noStrike" dirty="0">
                          <a:solidFill>
                            <a:srgbClr val="000000"/>
                          </a:solidFill>
                          <a:effectLst/>
                          <a:latin typeface="Calibri" panose="020F0502020204030204" pitchFamily="34" charset="0"/>
                        </a:rPr>
                        <a:t>44% vs 49% vs 12%</a:t>
                      </a:r>
                    </a:p>
                  </a:txBody>
                  <a:tcPr marL="7658" marR="7658" marT="7658" marB="0" anchor="b"/>
                </a:tc>
                <a:extLst>
                  <a:ext uri="{0D108BD9-81ED-4DB2-BD59-A6C34878D82A}">
                    <a16:rowId xmlns:a16="http://schemas.microsoft.com/office/drawing/2014/main" val="138334888"/>
                  </a:ext>
                </a:extLst>
              </a:tr>
            </a:tbl>
          </a:graphicData>
        </a:graphic>
      </p:graphicFrame>
      <p:sp>
        <p:nvSpPr>
          <p:cNvPr id="5" name="Rectangle 4">
            <a:extLst>
              <a:ext uri="{FF2B5EF4-FFF2-40B4-BE49-F238E27FC236}">
                <a16:creationId xmlns:a16="http://schemas.microsoft.com/office/drawing/2014/main" id="{8A3A0CB9-A49D-B166-7083-E458268EA87A}"/>
              </a:ext>
            </a:extLst>
          </p:cNvPr>
          <p:cNvSpPr/>
          <p:nvPr/>
        </p:nvSpPr>
        <p:spPr>
          <a:xfrm>
            <a:off x="7015942" y="986160"/>
            <a:ext cx="1689950" cy="3897313"/>
          </a:xfrm>
          <a:prstGeom prst="rect">
            <a:avLst/>
          </a:prstGeom>
          <a:noFill/>
          <a:effectLst>
            <a:glow rad="1397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33994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694137-4A6F-316F-CDA5-89D2F9BC96DB}"/>
              </a:ext>
            </a:extLst>
          </p:cNvPr>
          <p:cNvSpPr>
            <a:spLocks noGrp="1"/>
          </p:cNvSpPr>
          <p:nvPr>
            <p:ph type="title"/>
          </p:nvPr>
        </p:nvSpPr>
        <p:spPr>
          <a:xfrm>
            <a:off x="249381" y="148705"/>
            <a:ext cx="9144000" cy="1006507"/>
          </a:xfrm>
        </p:spPr>
        <p:txBody>
          <a:bodyPr/>
          <a:lstStyle/>
          <a:p>
            <a:r>
              <a:rPr lang="en-US" sz="2800" dirty="0"/>
              <a:t>Specific patient selection with high-risk disease may affect success of trial outcomes</a:t>
            </a:r>
          </a:p>
        </p:txBody>
      </p:sp>
      <p:graphicFrame>
        <p:nvGraphicFramePr>
          <p:cNvPr id="13" name="Table 12">
            <a:extLst>
              <a:ext uri="{FF2B5EF4-FFF2-40B4-BE49-F238E27FC236}">
                <a16:creationId xmlns:a16="http://schemas.microsoft.com/office/drawing/2014/main" id="{DA5FF2C6-078B-C784-0F7A-010FB752DBEE}"/>
              </a:ext>
            </a:extLst>
          </p:cNvPr>
          <p:cNvGraphicFramePr>
            <a:graphicFrameLocks noGrp="1"/>
          </p:cNvGraphicFramePr>
          <p:nvPr/>
        </p:nvGraphicFramePr>
        <p:xfrm>
          <a:off x="221977" y="1083847"/>
          <a:ext cx="8622766" cy="3845389"/>
        </p:xfrm>
        <a:graphic>
          <a:graphicData uri="http://schemas.openxmlformats.org/drawingml/2006/table">
            <a:tbl>
              <a:tblPr>
                <a:tableStyleId>{35758FB7-9AC5-4552-8A53-C91805E547FA}</a:tableStyleId>
              </a:tblPr>
              <a:tblGrid>
                <a:gridCol w="764771">
                  <a:extLst>
                    <a:ext uri="{9D8B030D-6E8A-4147-A177-3AD203B41FA5}">
                      <a16:colId xmlns:a16="http://schemas.microsoft.com/office/drawing/2014/main" val="2624677132"/>
                    </a:ext>
                  </a:extLst>
                </a:gridCol>
                <a:gridCol w="789709">
                  <a:extLst>
                    <a:ext uri="{9D8B030D-6E8A-4147-A177-3AD203B41FA5}">
                      <a16:colId xmlns:a16="http://schemas.microsoft.com/office/drawing/2014/main" val="493226405"/>
                    </a:ext>
                  </a:extLst>
                </a:gridCol>
                <a:gridCol w="482138">
                  <a:extLst>
                    <a:ext uri="{9D8B030D-6E8A-4147-A177-3AD203B41FA5}">
                      <a16:colId xmlns:a16="http://schemas.microsoft.com/office/drawing/2014/main" val="3162868091"/>
                    </a:ext>
                  </a:extLst>
                </a:gridCol>
                <a:gridCol w="714895">
                  <a:extLst>
                    <a:ext uri="{9D8B030D-6E8A-4147-A177-3AD203B41FA5}">
                      <a16:colId xmlns:a16="http://schemas.microsoft.com/office/drawing/2014/main" val="2377534457"/>
                    </a:ext>
                  </a:extLst>
                </a:gridCol>
                <a:gridCol w="581891">
                  <a:extLst>
                    <a:ext uri="{9D8B030D-6E8A-4147-A177-3AD203B41FA5}">
                      <a16:colId xmlns:a16="http://schemas.microsoft.com/office/drawing/2014/main" val="1305057495"/>
                    </a:ext>
                  </a:extLst>
                </a:gridCol>
                <a:gridCol w="1346662">
                  <a:extLst>
                    <a:ext uri="{9D8B030D-6E8A-4147-A177-3AD203B41FA5}">
                      <a16:colId xmlns:a16="http://schemas.microsoft.com/office/drawing/2014/main" val="4222377161"/>
                    </a:ext>
                  </a:extLst>
                </a:gridCol>
                <a:gridCol w="2203817">
                  <a:extLst>
                    <a:ext uri="{9D8B030D-6E8A-4147-A177-3AD203B41FA5}">
                      <a16:colId xmlns:a16="http://schemas.microsoft.com/office/drawing/2014/main" val="4037215068"/>
                    </a:ext>
                  </a:extLst>
                </a:gridCol>
                <a:gridCol w="1738883">
                  <a:extLst>
                    <a:ext uri="{9D8B030D-6E8A-4147-A177-3AD203B41FA5}">
                      <a16:colId xmlns:a16="http://schemas.microsoft.com/office/drawing/2014/main" val="1173834517"/>
                    </a:ext>
                  </a:extLst>
                </a:gridCol>
              </a:tblGrid>
              <a:tr h="422607">
                <a:tc>
                  <a:txBody>
                    <a:bodyPr/>
                    <a:lstStyle/>
                    <a:p>
                      <a:pPr algn="ctr" fontAlgn="b"/>
                      <a:r>
                        <a:rPr lang="en-US" sz="1100" b="1" u="none" strike="noStrike" dirty="0">
                          <a:effectLst/>
                        </a:rPr>
                        <a:t>Trial</a:t>
                      </a:r>
                      <a:endParaRPr lang="en-US" sz="1100" b="1" i="0" u="none" strike="noStrike" dirty="0">
                        <a:solidFill>
                          <a:srgbClr val="000000"/>
                        </a:solidFill>
                        <a:effectLst/>
                        <a:latin typeface="Calibri" panose="020F0502020204030204" pitchFamily="34" charset="0"/>
                      </a:endParaRPr>
                    </a:p>
                  </a:txBody>
                  <a:tcPr marL="7658" marR="7658" marT="7658" marB="0" anchor="b">
                    <a:solidFill>
                      <a:schemeClr val="accent1"/>
                    </a:solidFill>
                  </a:tcPr>
                </a:tc>
                <a:tc>
                  <a:txBody>
                    <a:bodyPr/>
                    <a:lstStyle/>
                    <a:p>
                      <a:pPr algn="ctr" fontAlgn="b"/>
                      <a:r>
                        <a:rPr lang="en-US" sz="1100" b="1" u="none" strike="noStrike" dirty="0">
                          <a:effectLst/>
                        </a:rPr>
                        <a:t>Arms</a:t>
                      </a:r>
                      <a:endParaRPr lang="en-US" sz="1100" b="1" i="0" u="none" strike="noStrike" dirty="0">
                        <a:solidFill>
                          <a:srgbClr val="000000"/>
                        </a:solidFill>
                        <a:effectLst/>
                        <a:latin typeface="Calibri" panose="020F0502020204030204" pitchFamily="34" charset="0"/>
                      </a:endParaRPr>
                    </a:p>
                  </a:txBody>
                  <a:tcPr marL="7658" marR="7658" marT="7658" marB="0" anchor="b">
                    <a:solidFill>
                      <a:schemeClr val="accent1"/>
                    </a:solidFill>
                  </a:tcPr>
                </a:tc>
                <a:tc>
                  <a:txBody>
                    <a:bodyPr/>
                    <a:lstStyle/>
                    <a:p>
                      <a:pPr algn="ctr" fontAlgn="b"/>
                      <a:r>
                        <a:rPr lang="en-US" sz="1100" b="1" u="none" strike="noStrike">
                          <a:effectLst/>
                        </a:rPr>
                        <a:t>Years</a:t>
                      </a:r>
                      <a:endParaRPr lang="en-US" sz="1100" b="1" i="0" u="none" strike="noStrike">
                        <a:solidFill>
                          <a:srgbClr val="000000"/>
                        </a:solidFill>
                        <a:effectLst/>
                        <a:latin typeface="Calibri" panose="020F0502020204030204" pitchFamily="34" charset="0"/>
                      </a:endParaRPr>
                    </a:p>
                  </a:txBody>
                  <a:tcPr marL="7658" marR="7658" marT="7658" marB="0" anchor="b">
                    <a:solidFill>
                      <a:schemeClr val="accent1"/>
                    </a:solidFill>
                  </a:tcPr>
                </a:tc>
                <a:tc>
                  <a:txBody>
                    <a:bodyPr/>
                    <a:lstStyle/>
                    <a:p>
                      <a:pPr algn="ctr" fontAlgn="b"/>
                      <a:r>
                        <a:rPr lang="en-US" sz="1100" b="1" u="none" strike="noStrike" dirty="0">
                          <a:effectLst/>
                        </a:rPr>
                        <a:t>Primary Endpoint</a:t>
                      </a:r>
                      <a:endParaRPr lang="en-US" sz="1100" b="1" i="0" u="none" strike="noStrike" dirty="0">
                        <a:solidFill>
                          <a:srgbClr val="000000"/>
                        </a:solidFill>
                        <a:effectLst/>
                        <a:latin typeface="Calibri" panose="020F0502020204030204" pitchFamily="34" charset="0"/>
                      </a:endParaRPr>
                    </a:p>
                  </a:txBody>
                  <a:tcPr marL="7658" marR="7658" marT="7658" marB="0" anchor="b">
                    <a:solidFill>
                      <a:schemeClr val="accent1"/>
                    </a:solidFill>
                  </a:tcPr>
                </a:tc>
                <a:tc>
                  <a:txBody>
                    <a:bodyPr/>
                    <a:lstStyle/>
                    <a:p>
                      <a:pPr algn="ctr" fontAlgn="b"/>
                      <a:r>
                        <a:rPr lang="en-US" sz="1100" b="1" u="none" strike="noStrike">
                          <a:effectLst/>
                        </a:rPr>
                        <a:t>Clear Cell Only</a:t>
                      </a:r>
                      <a:endParaRPr lang="en-US" sz="1100" b="1" i="0" u="none" strike="noStrike">
                        <a:solidFill>
                          <a:srgbClr val="000000"/>
                        </a:solidFill>
                        <a:effectLst/>
                        <a:latin typeface="Calibri" panose="020F0502020204030204" pitchFamily="34" charset="0"/>
                      </a:endParaRPr>
                    </a:p>
                  </a:txBody>
                  <a:tcPr marL="7658" marR="7658" marT="7658" marB="0" anchor="b">
                    <a:solidFill>
                      <a:schemeClr val="accent1"/>
                    </a:solidFill>
                  </a:tcPr>
                </a:tc>
                <a:tc>
                  <a:txBody>
                    <a:bodyPr/>
                    <a:lstStyle/>
                    <a:p>
                      <a:pPr algn="ctr" fontAlgn="b"/>
                      <a:r>
                        <a:rPr lang="en-US" sz="1100" b="1" u="none" strike="noStrike" dirty="0">
                          <a:effectLst/>
                        </a:rPr>
                        <a:t>Eligibility</a:t>
                      </a:r>
                      <a:endParaRPr lang="en-US" sz="1100" b="1" i="0" u="none" strike="noStrike" dirty="0">
                        <a:solidFill>
                          <a:srgbClr val="000000"/>
                        </a:solidFill>
                        <a:effectLst/>
                        <a:latin typeface="Calibri" panose="020F0502020204030204" pitchFamily="34" charset="0"/>
                      </a:endParaRPr>
                    </a:p>
                  </a:txBody>
                  <a:tcPr marL="7658" marR="7658" marT="7658" marB="0" anchor="b">
                    <a:solidFill>
                      <a:schemeClr val="accent1"/>
                    </a:solidFill>
                  </a:tcPr>
                </a:tc>
                <a:tc>
                  <a:txBody>
                    <a:bodyPr/>
                    <a:lstStyle/>
                    <a:p>
                      <a:pPr algn="ctr" fontAlgn="b"/>
                      <a:r>
                        <a:rPr lang="en-US" sz="1100" b="1" u="none" strike="noStrike" dirty="0">
                          <a:effectLst/>
                        </a:rPr>
                        <a:t>Hazard Ratio (Confidence Interval)</a:t>
                      </a:r>
                      <a:endParaRPr lang="en-US" sz="1100" b="1" i="0" u="none" strike="noStrike" dirty="0">
                        <a:solidFill>
                          <a:srgbClr val="000000"/>
                        </a:solidFill>
                        <a:effectLst/>
                        <a:latin typeface="Calibri" panose="020F0502020204030204" pitchFamily="34" charset="0"/>
                      </a:endParaRPr>
                    </a:p>
                  </a:txBody>
                  <a:tcPr marL="7658" marR="7658" marT="7658" marB="0" anchor="b">
                    <a:solidFill>
                      <a:schemeClr val="accent1"/>
                    </a:solidFill>
                  </a:tcPr>
                </a:tc>
                <a:tc>
                  <a:txBody>
                    <a:bodyPr/>
                    <a:lstStyle/>
                    <a:p>
                      <a:pPr algn="ctr" fontAlgn="b"/>
                      <a:r>
                        <a:rPr lang="en-US" sz="1100" b="1" i="0" u="none" strike="noStrike" dirty="0">
                          <a:solidFill>
                            <a:srgbClr val="000000"/>
                          </a:solidFill>
                          <a:effectLst/>
                          <a:latin typeface="Calibri" panose="020F0502020204030204" pitchFamily="34" charset="0"/>
                        </a:rPr>
                        <a:t>Discontinuation Rate due to AE</a:t>
                      </a:r>
                    </a:p>
                  </a:txBody>
                  <a:tcPr marL="7658" marR="7658" marT="7658" marB="0" anchor="b">
                    <a:solidFill>
                      <a:schemeClr val="accent1"/>
                    </a:solidFill>
                  </a:tcPr>
                </a:tc>
                <a:extLst>
                  <a:ext uri="{0D108BD9-81ED-4DB2-BD59-A6C34878D82A}">
                    <a16:rowId xmlns:a16="http://schemas.microsoft.com/office/drawing/2014/main" val="784709861"/>
                  </a:ext>
                </a:extLst>
              </a:tr>
              <a:tr h="771356">
                <a:tc>
                  <a:txBody>
                    <a:bodyPr/>
                    <a:lstStyle/>
                    <a:p>
                      <a:pPr algn="ctr" fontAlgn="b"/>
                      <a:r>
                        <a:rPr lang="en-US" sz="1200" u="none" strike="noStrike" dirty="0">
                          <a:effectLst/>
                        </a:rPr>
                        <a:t>S-TRAC</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dirty="0">
                          <a:effectLst/>
                        </a:rPr>
                        <a:t>Sunitinib vs. Placebo</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DFS</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dirty="0">
                          <a:effectLst/>
                        </a:rPr>
                        <a:t>Yes</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dirty="0">
                          <a:effectLst/>
                        </a:rPr>
                        <a:t>pT3-4GxN0-x, TxGxN1-2</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it-IT" sz="1200" u="none" strike="noStrike" dirty="0">
                          <a:effectLst/>
                          <a:highlight>
                            <a:srgbClr val="FFFF00"/>
                          </a:highlight>
                        </a:rPr>
                        <a:t>0.76 (95% CI 0.59–0.98), p = 0.03</a:t>
                      </a:r>
                      <a:endParaRPr lang="it-IT" sz="1200" b="0" i="0" u="none" strike="noStrike" dirty="0">
                        <a:solidFill>
                          <a:srgbClr val="000000"/>
                        </a:solidFill>
                        <a:effectLst/>
                        <a:highlight>
                          <a:srgbClr val="FFFF00"/>
                        </a:highlight>
                        <a:latin typeface="Calibri" panose="020F0502020204030204" pitchFamily="34" charset="0"/>
                      </a:endParaRPr>
                    </a:p>
                  </a:txBody>
                  <a:tcPr marL="7658" marR="7658" marT="7658" marB="0" anchor="b"/>
                </a:tc>
                <a:tc>
                  <a:txBody>
                    <a:bodyPr/>
                    <a:lstStyle/>
                    <a:p>
                      <a:pPr algn="ctr" fontAlgn="b"/>
                      <a:r>
                        <a:rPr lang="it-IT" sz="1200" b="0" i="0" u="none" strike="noStrike" dirty="0">
                          <a:solidFill>
                            <a:srgbClr val="000000"/>
                          </a:solidFill>
                          <a:effectLst/>
                          <a:latin typeface="Calibri" panose="020F0502020204030204" pitchFamily="34" charset="0"/>
                        </a:rPr>
                        <a:t>28% vs 6%</a:t>
                      </a:r>
                    </a:p>
                  </a:txBody>
                  <a:tcPr marL="7658" marR="7658" marT="7658" marB="0" anchor="b"/>
                </a:tc>
                <a:extLst>
                  <a:ext uri="{0D108BD9-81ED-4DB2-BD59-A6C34878D82A}">
                    <a16:rowId xmlns:a16="http://schemas.microsoft.com/office/drawing/2014/main" val="3646347323"/>
                  </a:ext>
                </a:extLst>
              </a:tr>
              <a:tr h="771356">
                <a:tc>
                  <a:txBody>
                    <a:bodyPr/>
                    <a:lstStyle/>
                    <a:p>
                      <a:pPr algn="ctr" fontAlgn="b"/>
                      <a:r>
                        <a:rPr lang="en-US" sz="1200" u="none" strike="noStrike" dirty="0">
                          <a:effectLst/>
                        </a:rPr>
                        <a:t>ASSURE</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dirty="0">
                          <a:effectLst/>
                        </a:rPr>
                        <a:t>Sunitinib vs. Sorafenib vs. Placebo</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dirty="0">
                          <a:effectLst/>
                        </a:rPr>
                        <a:t>DFS</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No</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dirty="0">
                          <a:effectLst/>
                        </a:rPr>
                        <a:t>pT1bG3-4N0, </a:t>
                      </a:r>
                    </a:p>
                    <a:p>
                      <a:pPr algn="ctr" fontAlgn="b"/>
                      <a:r>
                        <a:rPr lang="en-US" sz="1200" u="none" strike="noStrike" dirty="0">
                          <a:effectLst/>
                        </a:rPr>
                        <a:t>pT2-4GxN0, </a:t>
                      </a:r>
                      <a:r>
                        <a:rPr lang="en-US" sz="1200" u="none" strike="noStrike" dirty="0" err="1">
                          <a:effectLst/>
                        </a:rPr>
                        <a:t>TxGxN</a:t>
                      </a:r>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it-IT" sz="1200" u="none" strike="noStrike" dirty="0">
                          <a:effectLst/>
                        </a:rPr>
                        <a:t>Sunitinib –</a:t>
                      </a:r>
                      <a:r>
                        <a:rPr lang="it-IT" sz="1200" u="none" strike="noStrike" dirty="0">
                          <a:effectLst/>
                          <a:highlight>
                            <a:srgbClr val="FFFF00"/>
                          </a:highlight>
                        </a:rPr>
                        <a:t>1.02 (97.5% CI 0.85–1.23), p = 0.8038 </a:t>
                      </a:r>
                    </a:p>
                    <a:p>
                      <a:pPr algn="ctr" fontAlgn="b"/>
                      <a:r>
                        <a:rPr lang="it-IT" sz="1200" u="none" strike="noStrike" dirty="0">
                          <a:effectLst/>
                        </a:rPr>
                        <a:t>Sorafenib –0.97 (97.5% CI 0.80 –1.17), p = 0.7184</a:t>
                      </a:r>
                      <a:endParaRPr lang="it-IT"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it-IT" sz="1200" b="0" i="0" u="none" strike="noStrike" dirty="0">
                          <a:solidFill>
                            <a:srgbClr val="000000"/>
                          </a:solidFill>
                          <a:effectLst/>
                          <a:latin typeface="Calibri" panose="020F0502020204030204" pitchFamily="34" charset="0"/>
                        </a:rPr>
                        <a:t>44% vs 45% vs 11%</a:t>
                      </a:r>
                    </a:p>
                  </a:txBody>
                  <a:tcPr marL="7658" marR="7658" marT="7658" marB="0" anchor="b"/>
                </a:tc>
                <a:extLst>
                  <a:ext uri="{0D108BD9-81ED-4DB2-BD59-A6C34878D82A}">
                    <a16:rowId xmlns:a16="http://schemas.microsoft.com/office/drawing/2014/main" val="1869668882"/>
                  </a:ext>
                </a:extLst>
              </a:tr>
              <a:tr h="618818">
                <a:tc>
                  <a:txBody>
                    <a:bodyPr/>
                    <a:lstStyle/>
                    <a:p>
                      <a:pPr algn="ctr" fontAlgn="b"/>
                      <a:r>
                        <a:rPr lang="en-US" sz="1200" u="none" strike="noStrike">
                          <a:effectLst/>
                        </a:rPr>
                        <a:t>PROTECT</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Pazopanib vs. Placebo</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1</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DFS</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Yes</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dirty="0">
                          <a:effectLst/>
                        </a:rPr>
                        <a:t>pT2G3-4N0, pT3-4N0, pTxN1</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it-IT" sz="1200" u="none" strike="noStrike" dirty="0">
                          <a:effectLst/>
                        </a:rPr>
                        <a:t>0.86 (95% CI 0.70–1.06), p = 0.165</a:t>
                      </a:r>
                      <a:endParaRPr lang="it-IT"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it-IT" sz="1200" b="0" i="0" u="none" strike="noStrike" dirty="0">
                          <a:solidFill>
                            <a:srgbClr val="000000"/>
                          </a:solidFill>
                          <a:effectLst/>
                          <a:latin typeface="Calibri" panose="020F0502020204030204" pitchFamily="34" charset="0"/>
                        </a:rPr>
                        <a:t>35% vs 5%</a:t>
                      </a:r>
                    </a:p>
                  </a:txBody>
                  <a:tcPr marL="7658" marR="7658" marT="7658" marB="0" anchor="b"/>
                </a:tc>
                <a:extLst>
                  <a:ext uri="{0D108BD9-81ED-4DB2-BD59-A6C34878D82A}">
                    <a16:rowId xmlns:a16="http://schemas.microsoft.com/office/drawing/2014/main" val="1058749508"/>
                  </a:ext>
                </a:extLst>
              </a:tr>
              <a:tr h="466281">
                <a:tc>
                  <a:txBody>
                    <a:bodyPr/>
                    <a:lstStyle/>
                    <a:p>
                      <a:pPr algn="ctr" fontAlgn="b"/>
                      <a:r>
                        <a:rPr lang="en-US" sz="1200" u="none" strike="noStrike">
                          <a:effectLst/>
                        </a:rPr>
                        <a:t>ATLAS</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Axinitib vs. Placebo</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1–3</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DFS</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Yes</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pT2-GxN0, pTxN1</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it-IT" sz="1200" u="none" strike="noStrike" dirty="0">
                          <a:effectLst/>
                        </a:rPr>
                        <a:t>0.870 (95% CI 0.66–1.147), p = 0.3211</a:t>
                      </a:r>
                      <a:endParaRPr lang="it-IT"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it-IT" sz="1200" b="0" i="0" u="none" strike="noStrike" dirty="0">
                          <a:solidFill>
                            <a:srgbClr val="000000"/>
                          </a:solidFill>
                          <a:effectLst/>
                          <a:latin typeface="Calibri" panose="020F0502020204030204" pitchFamily="34" charset="0"/>
                        </a:rPr>
                        <a:t>23% vs 11%</a:t>
                      </a:r>
                    </a:p>
                  </a:txBody>
                  <a:tcPr marL="7658" marR="7658" marT="7658" marB="0" anchor="b"/>
                </a:tc>
                <a:extLst>
                  <a:ext uri="{0D108BD9-81ED-4DB2-BD59-A6C34878D82A}">
                    <a16:rowId xmlns:a16="http://schemas.microsoft.com/office/drawing/2014/main" val="2275714501"/>
                  </a:ext>
                </a:extLst>
              </a:tr>
              <a:tr h="466281">
                <a:tc>
                  <a:txBody>
                    <a:bodyPr/>
                    <a:lstStyle/>
                    <a:p>
                      <a:pPr algn="ctr" fontAlgn="b"/>
                      <a:r>
                        <a:rPr lang="en-US" sz="1200" u="none" strike="noStrike" dirty="0">
                          <a:effectLst/>
                        </a:rPr>
                        <a:t>SORCE</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Sorafenib vs. Placebo</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dirty="0">
                          <a:effectLst/>
                        </a:rPr>
                        <a:t>1–3</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dirty="0">
                          <a:effectLst/>
                        </a:rPr>
                        <a:t>DFS</a:t>
                      </a:r>
                      <a:endParaRPr lang="en-US"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No</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en-US" sz="1200" u="none" strike="noStrike">
                          <a:effectLst/>
                        </a:rPr>
                        <a:t>Leibovich scores 3–11</a:t>
                      </a:r>
                      <a:endParaRPr lang="en-US" sz="1200" b="0" i="0" u="none" strike="noStrike">
                        <a:solidFill>
                          <a:srgbClr val="000000"/>
                        </a:solidFill>
                        <a:effectLst/>
                        <a:latin typeface="Calibri" panose="020F0502020204030204" pitchFamily="34" charset="0"/>
                      </a:endParaRPr>
                    </a:p>
                  </a:txBody>
                  <a:tcPr marL="7658" marR="7658" marT="7658" marB="0" anchor="b"/>
                </a:tc>
                <a:tc>
                  <a:txBody>
                    <a:bodyPr/>
                    <a:lstStyle/>
                    <a:p>
                      <a:pPr algn="ctr" fontAlgn="b"/>
                      <a:r>
                        <a:rPr lang="it-IT" sz="1200" u="none" strike="noStrike" dirty="0">
                          <a:effectLst/>
                        </a:rPr>
                        <a:t>1.01 (95% CI 0.83–1.23), p = 0.95</a:t>
                      </a:r>
                      <a:endParaRPr lang="it-IT" sz="1200" b="0" i="0" u="none" strike="noStrike" dirty="0">
                        <a:solidFill>
                          <a:srgbClr val="000000"/>
                        </a:solidFill>
                        <a:effectLst/>
                        <a:latin typeface="Calibri" panose="020F0502020204030204" pitchFamily="34" charset="0"/>
                      </a:endParaRPr>
                    </a:p>
                  </a:txBody>
                  <a:tcPr marL="7658" marR="7658" marT="7658" marB="0" anchor="b"/>
                </a:tc>
                <a:tc>
                  <a:txBody>
                    <a:bodyPr/>
                    <a:lstStyle/>
                    <a:p>
                      <a:pPr algn="ctr" fontAlgn="b"/>
                      <a:r>
                        <a:rPr lang="it-IT" sz="1200" b="0" i="0" u="none" strike="noStrike" dirty="0">
                          <a:solidFill>
                            <a:srgbClr val="000000"/>
                          </a:solidFill>
                          <a:effectLst/>
                          <a:latin typeface="Calibri" panose="020F0502020204030204" pitchFamily="34" charset="0"/>
                        </a:rPr>
                        <a:t>44% vs 49% vs 12%</a:t>
                      </a:r>
                    </a:p>
                  </a:txBody>
                  <a:tcPr marL="7658" marR="7658" marT="7658" marB="0" anchor="b"/>
                </a:tc>
                <a:extLst>
                  <a:ext uri="{0D108BD9-81ED-4DB2-BD59-A6C34878D82A}">
                    <a16:rowId xmlns:a16="http://schemas.microsoft.com/office/drawing/2014/main" val="138334888"/>
                  </a:ext>
                </a:extLst>
              </a:tr>
            </a:tbl>
          </a:graphicData>
        </a:graphic>
      </p:graphicFrame>
      <p:sp>
        <p:nvSpPr>
          <p:cNvPr id="14" name="TextBox 13">
            <a:extLst>
              <a:ext uri="{FF2B5EF4-FFF2-40B4-BE49-F238E27FC236}">
                <a16:creationId xmlns:a16="http://schemas.microsoft.com/office/drawing/2014/main" id="{78B9E014-577E-725C-2C18-0F7FF2C113D4}"/>
              </a:ext>
            </a:extLst>
          </p:cNvPr>
          <p:cNvSpPr txBox="1"/>
          <p:nvPr/>
        </p:nvSpPr>
        <p:spPr>
          <a:xfrm>
            <a:off x="3749040" y="4929236"/>
            <a:ext cx="5394959" cy="246221"/>
          </a:xfrm>
          <a:prstGeom prst="rect">
            <a:avLst/>
          </a:prstGeom>
          <a:noFill/>
        </p:spPr>
        <p:txBody>
          <a:bodyPr wrap="square" rtlCol="0">
            <a:spAutoFit/>
          </a:bodyPr>
          <a:lstStyle/>
          <a:p>
            <a:pPr algn="r"/>
            <a:r>
              <a:rPr lang="en-US" sz="1000" dirty="0"/>
              <a:t>Wang, L. </a:t>
            </a:r>
            <a:r>
              <a:rPr lang="en-US" sz="1000" i="1" dirty="0"/>
              <a:t>Kidney Cancer</a:t>
            </a:r>
            <a:r>
              <a:rPr lang="en-US" sz="1000" dirty="0"/>
              <a:t>. Jan 2023.; Mattila, K. </a:t>
            </a:r>
            <a:r>
              <a:rPr lang="en-US" sz="1000" i="1" dirty="0"/>
              <a:t>Cancers</a:t>
            </a:r>
            <a:r>
              <a:rPr lang="en-US" sz="1000" dirty="0"/>
              <a:t>. Jan 2022.</a:t>
            </a:r>
          </a:p>
        </p:txBody>
      </p:sp>
      <p:sp>
        <p:nvSpPr>
          <p:cNvPr id="6" name="Rectangle: Rounded Corners 5">
            <a:extLst>
              <a:ext uri="{FF2B5EF4-FFF2-40B4-BE49-F238E27FC236}">
                <a16:creationId xmlns:a16="http://schemas.microsoft.com/office/drawing/2014/main" id="{785AA75D-2BED-EEE5-91CC-58A96601217C}"/>
              </a:ext>
            </a:extLst>
          </p:cNvPr>
          <p:cNvSpPr/>
          <p:nvPr/>
        </p:nvSpPr>
        <p:spPr>
          <a:xfrm>
            <a:off x="3532909" y="1632411"/>
            <a:ext cx="1377958" cy="1717618"/>
          </a:xfrm>
          <a:prstGeom prst="roundRect">
            <a:avLst/>
          </a:prstGeom>
          <a:noFill/>
          <a:effectLst>
            <a:glow rad="228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74153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E26635C-C943-FBAA-439F-1C7721C8F1FD}"/>
              </a:ext>
            </a:extLst>
          </p:cNvPr>
          <p:cNvSpPr>
            <a:spLocks noGrp="1"/>
          </p:cNvSpPr>
          <p:nvPr>
            <p:ph type="subTitle" idx="1"/>
          </p:nvPr>
        </p:nvSpPr>
        <p:spPr>
          <a:xfrm>
            <a:off x="228599" y="1007919"/>
            <a:ext cx="8302337" cy="2893522"/>
          </a:xfrm>
        </p:spPr>
        <p:txBody>
          <a:bodyPr/>
          <a:lstStyle/>
          <a:p>
            <a:pPr marL="533400" indent="-457200" algn="l">
              <a:buAutoNum type="arabicPeriod"/>
            </a:pPr>
            <a:r>
              <a:rPr lang="en-US" dirty="0"/>
              <a:t>Clinical need for less toxic adjuvant options.</a:t>
            </a:r>
          </a:p>
          <a:p>
            <a:pPr marL="533400" indent="-457200" algn="l">
              <a:buAutoNum type="arabicPeriod"/>
            </a:pPr>
            <a:r>
              <a:rPr lang="en-US" dirty="0"/>
              <a:t>Risk stratification prior to treatment is key.</a:t>
            </a:r>
          </a:p>
          <a:p>
            <a:pPr marL="533400" indent="-457200" algn="l">
              <a:buAutoNum type="arabicPeriod"/>
            </a:pPr>
            <a:r>
              <a:rPr lang="en-US" dirty="0"/>
              <a:t>Mechanistically, TKIs may lack ability to eliminate </a:t>
            </a:r>
            <a:r>
              <a:rPr lang="en-US" dirty="0" err="1"/>
              <a:t>micrometastatic</a:t>
            </a:r>
            <a:r>
              <a:rPr lang="en-US" dirty="0"/>
              <a:t> disease.</a:t>
            </a:r>
          </a:p>
        </p:txBody>
      </p:sp>
      <p:sp>
        <p:nvSpPr>
          <p:cNvPr id="3" name="Title 2">
            <a:extLst>
              <a:ext uri="{FF2B5EF4-FFF2-40B4-BE49-F238E27FC236}">
                <a16:creationId xmlns:a16="http://schemas.microsoft.com/office/drawing/2014/main" id="{99088695-E8C9-3832-212E-52E294A3FA34}"/>
              </a:ext>
            </a:extLst>
          </p:cNvPr>
          <p:cNvSpPr>
            <a:spLocks noGrp="1"/>
          </p:cNvSpPr>
          <p:nvPr>
            <p:ph type="title"/>
          </p:nvPr>
        </p:nvSpPr>
        <p:spPr/>
        <p:txBody>
          <a:bodyPr/>
          <a:lstStyle/>
          <a:p>
            <a:r>
              <a:rPr lang="en-US" dirty="0"/>
              <a:t>Adjuvant therapy: Lessons from TKIs</a:t>
            </a:r>
          </a:p>
        </p:txBody>
      </p:sp>
      <p:sp>
        <p:nvSpPr>
          <p:cNvPr id="4" name="TextBox 3">
            <a:extLst>
              <a:ext uri="{FF2B5EF4-FFF2-40B4-BE49-F238E27FC236}">
                <a16:creationId xmlns:a16="http://schemas.microsoft.com/office/drawing/2014/main" id="{66AE7112-4990-9EBD-715D-04A563C63B50}"/>
              </a:ext>
            </a:extLst>
          </p:cNvPr>
          <p:cNvSpPr txBox="1"/>
          <p:nvPr/>
        </p:nvSpPr>
        <p:spPr>
          <a:xfrm>
            <a:off x="5002306" y="4748153"/>
            <a:ext cx="4141694" cy="246221"/>
          </a:xfrm>
          <a:prstGeom prst="rect">
            <a:avLst/>
          </a:prstGeom>
          <a:noFill/>
        </p:spPr>
        <p:txBody>
          <a:bodyPr wrap="square" rtlCol="0">
            <a:spAutoFit/>
          </a:bodyPr>
          <a:lstStyle/>
          <a:p>
            <a:pPr algn="r"/>
            <a:r>
              <a:rPr lang="en-US" sz="1000" dirty="0"/>
              <a:t>Wang, L. </a:t>
            </a:r>
            <a:r>
              <a:rPr lang="en-US" sz="1000" i="1" dirty="0"/>
              <a:t>Kidney Cancer</a:t>
            </a:r>
            <a:r>
              <a:rPr lang="en-US" sz="1000" dirty="0"/>
              <a:t>. Jan 2023.</a:t>
            </a:r>
          </a:p>
        </p:txBody>
      </p:sp>
    </p:spTree>
    <p:extLst>
      <p:ext uri="{BB962C8B-B14F-4D97-AF65-F5344CB8AC3E}">
        <p14:creationId xmlns:p14="http://schemas.microsoft.com/office/powerpoint/2010/main" val="158508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A8077B7-7C98-6357-EF8C-56DAE9B80D1C}"/>
              </a:ext>
            </a:extLst>
          </p:cNvPr>
          <p:cNvSpPr>
            <a:spLocks noGrp="1"/>
          </p:cNvSpPr>
          <p:nvPr>
            <p:ph type="subTitle" idx="1"/>
          </p:nvPr>
        </p:nvSpPr>
        <p:spPr/>
        <p:txBody>
          <a:bodyPr/>
          <a:lstStyle/>
          <a:p>
            <a:endParaRPr lang="en-US" dirty="0"/>
          </a:p>
        </p:txBody>
      </p:sp>
      <p:sp>
        <p:nvSpPr>
          <p:cNvPr id="3" name="Title 2">
            <a:extLst>
              <a:ext uri="{FF2B5EF4-FFF2-40B4-BE49-F238E27FC236}">
                <a16:creationId xmlns:a16="http://schemas.microsoft.com/office/drawing/2014/main" id="{67E1BB37-D60F-2D60-33E6-B6B44EAAE989}"/>
              </a:ext>
            </a:extLst>
          </p:cNvPr>
          <p:cNvSpPr>
            <a:spLocks noGrp="1"/>
          </p:cNvSpPr>
          <p:nvPr>
            <p:ph type="title"/>
          </p:nvPr>
        </p:nvSpPr>
        <p:spPr/>
        <p:txBody>
          <a:bodyPr/>
          <a:lstStyle/>
          <a:p>
            <a:r>
              <a:rPr lang="en-US" sz="2800" dirty="0"/>
              <a:t>Keynote-564 led to FDA approval of adjuvant pembrolizumab</a:t>
            </a:r>
          </a:p>
        </p:txBody>
      </p:sp>
      <p:pic>
        <p:nvPicPr>
          <p:cNvPr id="5" name="Picture 4">
            <a:extLst>
              <a:ext uri="{FF2B5EF4-FFF2-40B4-BE49-F238E27FC236}">
                <a16:creationId xmlns:a16="http://schemas.microsoft.com/office/drawing/2014/main" id="{C2E6E891-C355-5DF5-0C10-B8314AD7AAE8}"/>
              </a:ext>
            </a:extLst>
          </p:cNvPr>
          <p:cNvPicPr>
            <a:picLocks noChangeAspect="1"/>
          </p:cNvPicPr>
          <p:nvPr/>
        </p:nvPicPr>
        <p:blipFill>
          <a:blip r:embed="rId3"/>
          <a:stretch>
            <a:fillRect/>
          </a:stretch>
        </p:blipFill>
        <p:spPr>
          <a:xfrm>
            <a:off x="504659" y="1246823"/>
            <a:ext cx="7943850" cy="3286125"/>
          </a:xfrm>
          <a:prstGeom prst="rect">
            <a:avLst/>
          </a:prstGeom>
        </p:spPr>
      </p:pic>
      <p:sp>
        <p:nvSpPr>
          <p:cNvPr id="6" name="TextBox 5">
            <a:extLst>
              <a:ext uri="{FF2B5EF4-FFF2-40B4-BE49-F238E27FC236}">
                <a16:creationId xmlns:a16="http://schemas.microsoft.com/office/drawing/2014/main" id="{E0CC314B-0756-6E59-F741-E803AA05F84D}"/>
              </a:ext>
            </a:extLst>
          </p:cNvPr>
          <p:cNvSpPr txBox="1"/>
          <p:nvPr/>
        </p:nvSpPr>
        <p:spPr>
          <a:xfrm>
            <a:off x="5002306" y="4748153"/>
            <a:ext cx="4141694" cy="246221"/>
          </a:xfrm>
          <a:prstGeom prst="rect">
            <a:avLst/>
          </a:prstGeom>
          <a:noFill/>
        </p:spPr>
        <p:txBody>
          <a:bodyPr wrap="square" rtlCol="0">
            <a:spAutoFit/>
          </a:bodyPr>
          <a:lstStyle/>
          <a:p>
            <a:pPr algn="r"/>
            <a:r>
              <a:rPr lang="en-US" sz="1000" dirty="0"/>
              <a:t>McKay, R. ASCO 2021.</a:t>
            </a:r>
          </a:p>
        </p:txBody>
      </p:sp>
    </p:spTree>
    <p:extLst>
      <p:ext uri="{BB962C8B-B14F-4D97-AF65-F5344CB8AC3E}">
        <p14:creationId xmlns:p14="http://schemas.microsoft.com/office/powerpoint/2010/main" val="31481649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RNRSTYLE" val="Footno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RNRSTYLE" val="Footnot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RNRSTYLE" val="Footnot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RNRSTYLE" val="Footnote"/>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RNRSTYLE" val="Footnote"/>
</p:tagLst>
</file>

<file path=ppt/theme/theme1.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16789</TotalTime>
  <Words>18523</Words>
  <Application>Microsoft Office PowerPoint</Application>
  <PresentationFormat>Custom</PresentationFormat>
  <Paragraphs>3309</Paragraphs>
  <Slides>153</Slides>
  <Notes>64</Notes>
  <HiddenSlides>0</HiddenSlides>
  <MMClips>0</MMClips>
  <ScaleCrop>false</ScaleCrop>
  <HeadingPairs>
    <vt:vector size="6" baseType="variant">
      <vt:variant>
        <vt:lpstr>Fonts Used</vt:lpstr>
      </vt:variant>
      <vt:variant>
        <vt:i4>33</vt:i4>
      </vt:variant>
      <vt:variant>
        <vt:lpstr>Theme</vt:lpstr>
      </vt:variant>
      <vt:variant>
        <vt:i4>1</vt:i4>
      </vt:variant>
      <vt:variant>
        <vt:lpstr>Slide Titles</vt:lpstr>
      </vt:variant>
      <vt:variant>
        <vt:i4>153</vt:i4>
      </vt:variant>
    </vt:vector>
  </HeadingPairs>
  <TitlesOfParts>
    <vt:vector size="187" baseType="lpstr">
      <vt:lpstr>Open Sans</vt:lpstr>
      <vt:lpstr>Helvetica</vt:lpstr>
      <vt:lpstr>Source Sans Pro</vt:lpstr>
      <vt:lpstr>Corporate S Demi</vt:lpstr>
      <vt:lpstr>Verdana</vt:lpstr>
      <vt:lpstr>Times New Roman</vt:lpstr>
      <vt:lpstr>Calibri</vt:lpstr>
      <vt:lpstr>PT Sans</vt:lpstr>
      <vt:lpstr>Cambria</vt:lpstr>
      <vt:lpstr>Abadi</vt:lpstr>
      <vt:lpstr>Courier New</vt:lpstr>
      <vt:lpstr>System Font Regular</vt:lpstr>
      <vt:lpstr>Arial Narrow</vt:lpstr>
      <vt:lpstr>Roboto</vt:lpstr>
      <vt:lpstr>Inter</vt:lpstr>
      <vt:lpstr>DIN 2014</vt:lpstr>
      <vt:lpstr>BlinkMacSystemFont</vt:lpstr>
      <vt:lpstr>Noto Sans Symbols</vt:lpstr>
      <vt:lpstr>Trebuchet MS</vt:lpstr>
      <vt:lpstr>Wingdings</vt:lpstr>
      <vt:lpstr>PT Serif</vt:lpstr>
      <vt:lpstr>Corporate A Medium</vt:lpstr>
      <vt:lpstr>ui-sans-serif</vt:lpstr>
      <vt:lpstr>Georgia</vt:lpstr>
      <vt:lpstr>Calibri Light</vt:lpstr>
      <vt:lpstr>Lato</vt:lpstr>
      <vt:lpstr>Titillium Web</vt:lpstr>
      <vt:lpstr>ff-quadraat-web-pro</vt:lpstr>
      <vt:lpstr>Arial</vt:lpstr>
      <vt:lpstr>Lucida Sans</vt:lpstr>
      <vt:lpstr>Arial Bold</vt:lpstr>
      <vt:lpstr>Aptos</vt:lpstr>
      <vt:lpstr>Merriweather</vt:lpstr>
      <vt:lpstr>MLC2015_PPT_Slides</vt:lpstr>
      <vt:lpstr>PowerPoint Presentation</vt:lpstr>
      <vt:lpstr>Role of PARP inhibitors  in prostate cancer</vt:lpstr>
      <vt:lpstr>PowerPoint Presentation</vt:lpstr>
      <vt:lpstr>PARP Inhibition – Synthetic Lethality With HRR Alterations</vt:lpstr>
      <vt:lpstr>Phase 2 Olaparib in mCRPC  </vt:lpstr>
      <vt:lpstr>PowerPoint Presentation</vt:lpstr>
      <vt:lpstr>PROFOUND Trial: Phase 3 Trial Design</vt:lpstr>
      <vt:lpstr>Primary Endpoint: rPFS by BICR in Patients With Alterations in  BRCA1, BRCA2, or ATM (Cohort A) </vt:lpstr>
      <vt:lpstr>Final OS in Cohort A (BRCA1, BRCA2 and/or ATM mCRPC)</vt:lpstr>
      <vt:lpstr>The affected gene matters for PARP effect</vt:lpstr>
      <vt:lpstr>BRCA2 reversion mutations as resistance mechanisms</vt:lpstr>
      <vt:lpstr>PowerPoint Presentation</vt:lpstr>
      <vt:lpstr>Combination PARPi trials</vt:lpstr>
      <vt:lpstr>PROpel: Phase III Trial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 Thanks to our patients who teach us.</vt:lpstr>
      <vt:lpstr>PowerPoint Presentation</vt:lpstr>
      <vt:lpstr>‘Treatment Crossroads’: How to Choose the Best PARP inhibitor and Why in Prostate Cancer </vt:lpstr>
      <vt:lpstr> </vt:lpstr>
      <vt:lpstr>Consideration when choosing a PAPR inhibitor</vt:lpstr>
      <vt:lpstr>PARP inhibitors in mCRPC: monotherapy</vt:lpstr>
      <vt:lpstr>PARP inhibitors in mCRPC: combination therapy</vt:lpstr>
      <vt:lpstr>PARP Inhibitor Monotherapy: Grade 1/2 AEs</vt:lpstr>
      <vt:lpstr>PARP Inhibitor Monotherapy: Grade 3/4 AEs</vt:lpstr>
      <vt:lpstr>AML and PARP Inhibitors</vt:lpstr>
      <vt:lpstr>Serious Side Effects and PARP Inhibitors</vt:lpstr>
      <vt:lpstr>PowerPoint Presentation</vt:lpstr>
      <vt:lpstr>PowerPoint Presentation</vt:lpstr>
      <vt:lpstr>PowerPoint Presentation</vt:lpstr>
      <vt:lpstr>PowerPoint Presentation</vt:lpstr>
      <vt:lpstr>PowerPoint Presentation</vt:lpstr>
      <vt:lpstr>PowerPoint Presentation</vt:lpstr>
      <vt:lpstr>PROFound: Olaparib vs. abiraterone or enzalutamide</vt:lpstr>
      <vt:lpstr>PROFound: Benefit in those without BRCA1/2 alterations is unclear</vt:lpstr>
      <vt:lpstr>PowerPoint Presentation</vt:lpstr>
      <vt:lpstr>PowerPoint Presentation</vt:lpstr>
      <vt:lpstr>Sequencing concordance landscape</vt:lpstr>
      <vt:lpstr>DNA Damage Repair Gene Mutations are Early Events</vt:lpstr>
      <vt:lpstr>Summary</vt:lpstr>
      <vt:lpstr>Thank You!  schweize@uw.edu</vt:lpstr>
      <vt:lpstr>Recent Advances in the Management of Metastatic Urothelial Carcinoma</vt:lpstr>
      <vt:lpstr>Disclosures </vt:lpstr>
      <vt:lpstr>PowerPoint Presentation</vt:lpstr>
      <vt:lpstr>Slide 1</vt:lpstr>
      <vt:lpstr>                                                                                             Different strategies aiming to impact 1L SoC</vt:lpstr>
      <vt:lpstr>JAVELIN Bladder 100 study design (NCT02603432)</vt:lpstr>
      <vt:lpstr>$Title$</vt:lpstr>
      <vt:lpstr>  Study design (NIVO+GC vs GC in cisplatin-eligible patients)a</vt:lpstr>
      <vt:lpstr>OS (primary endpoint)</vt:lpstr>
      <vt:lpstr>PFS per BICR (primary endpoint)</vt:lpstr>
      <vt:lpstr>                Treatment-related AEs in all treated patients</vt:lpstr>
      <vt:lpstr>                                            Summary</vt:lpstr>
      <vt:lpstr>Cohort K: Overall Response Rate by BICR</vt:lpstr>
      <vt:lpstr>EV+P: Maximum Percent Reduction from Baseline of Target Lesion by BICR</vt:lpstr>
      <vt:lpstr>EV-302/KEYNOTE-A39 (NCT04223856)</vt:lpstr>
      <vt:lpstr>Progression-Free Survival per BICR</vt:lpstr>
      <vt:lpstr>Overall Survival</vt:lpstr>
      <vt:lpstr>OS Subgroup Analysis: Cisplatin Eligibility</vt:lpstr>
      <vt:lpstr>Treatment-Related Adverse Events </vt:lpstr>
      <vt:lpstr>Conclusion</vt:lpstr>
      <vt:lpstr>PowerPoint Presentation</vt:lpstr>
      <vt:lpstr>PowerPoint Presentation</vt:lpstr>
      <vt:lpstr>PowerPoint Presentation</vt:lpstr>
      <vt:lpstr>                    THOR Cohort 1: Erdafitinib s Investigator’s Choice of Chemotherapy                            in Patients With FGFR-altered mUC</vt:lpstr>
      <vt:lpstr>Phase 3 THOR Study: Erdafitinib Versus Pembrolizumab  in Patients With Metastatic Urothelial Carcinoma and Select FGFR Alterations</vt:lpstr>
      <vt:lpstr>No Significant Difference Was Found in Overall Survival Between Erdafitinib and Pembrolizumab </vt:lpstr>
      <vt:lpstr>Median PFS: 4.4 Months With Erdafitinib and 2.7 Months With Pembrolizumab</vt:lpstr>
      <vt:lpstr>ORR: 40.0% With Erdafitinib and 21.6% With Pembrolizumab</vt:lpstr>
      <vt:lpstr>Safety Profiles Were Consistent With the Known Profiles Of Erdafitinib and Pembrolizumab</vt:lpstr>
      <vt:lpstr>Enfortumab Vedotin for Previously Treated Advanced UC</vt:lpstr>
      <vt:lpstr>Overall Survival</vt:lpstr>
      <vt:lpstr>Progression-Free Survival</vt:lpstr>
      <vt:lpstr>TROPHY-U-01 Is a Registrational, Open-Label, Multicohort Phase 2 Trial in Patients With mUC</vt:lpstr>
      <vt:lpstr>PowerPoint Presentation</vt:lpstr>
      <vt:lpstr>PowerPoint Presentation</vt:lpstr>
      <vt:lpstr>PowerPoint Presentation</vt:lpstr>
      <vt:lpstr>PowerPoint Presentation</vt:lpstr>
      <vt:lpstr>Advanced Urothelial Ca Tx Algorithm after ESMO 2023</vt:lpstr>
      <vt:lpstr>Thanks</vt:lpstr>
      <vt:lpstr>PowerPoint Presentation</vt:lpstr>
      <vt:lpstr>Resected RCC: Adjuvant strategies</vt:lpstr>
      <vt:lpstr>Disclosures</vt:lpstr>
      <vt:lpstr>RCC often presents as localized disease</vt:lpstr>
      <vt:lpstr>Risk stratification prior to adjuvant therapy</vt:lpstr>
      <vt:lpstr>Adjuvant therapy: Lessons from TKIs</vt:lpstr>
      <vt:lpstr>High toxicity rates leading to discontinuation may compromise efficacy in adjuvant setting</vt:lpstr>
      <vt:lpstr>Specific patient selection with high-risk disease may affect success of trial outcomes</vt:lpstr>
      <vt:lpstr>Adjuvant therapy: Lessons from TKIs</vt:lpstr>
      <vt:lpstr>Keynote-564 led to FDA approval of adjuvant pembrolizumab</vt:lpstr>
      <vt:lpstr>Baseline characteristics: Majority of patients had M0 intermediate-high risk disease</vt:lpstr>
      <vt:lpstr>Disease Free Survival improved with pembrolizumab with median follow up 30 months</vt:lpstr>
      <vt:lpstr>Greater benefit for those with higher-risk disease</vt:lpstr>
      <vt:lpstr>Press release report significant OS benefit; data has not yet been released</vt:lpstr>
      <vt:lpstr>Adjuvant pembrolizumab comes with real risk of toxicity</vt:lpstr>
      <vt:lpstr>Summary of Keynote-564 Outcomes</vt:lpstr>
      <vt:lpstr>Adjuvant immunotherapy trials for localized or locally advanced RCC</vt:lpstr>
      <vt:lpstr>PowerPoint Presentation</vt:lpstr>
      <vt:lpstr>PowerPoint Presentation</vt:lpstr>
      <vt:lpstr>Trial outcomes demonstrate further understanding of localized RCC biology is needed</vt:lpstr>
      <vt:lpstr>Questions  Twitter: @LisaTachiki Email: ltachiki@uw.edu</vt:lpstr>
      <vt:lpstr>PowerPoint Presentation</vt:lpstr>
      <vt:lpstr>Frontline Treatment of Metastatic RCC</vt:lpstr>
      <vt:lpstr>Disclosures</vt:lpstr>
      <vt:lpstr>Overview</vt:lpstr>
      <vt:lpstr>Front-line phase 3 trials with IO agents (efficacy summary)</vt:lpstr>
      <vt:lpstr>IMDC (Heng) Risk Model for mRCC Treated by Targeted Therapy</vt:lpstr>
      <vt:lpstr>CheckMate 214 (RCC): Pivotal Phase III Study of  IPI + NIVO vs Sunitinib</vt:lpstr>
      <vt:lpstr>CheckMate 214:  Overall Survival by IMDC Risk  42-Month Follow-Up</vt:lpstr>
      <vt:lpstr>Efficacy Outcomes for IMDC Favorable Risk ccRCC  With Front-Line IO Regimens</vt:lpstr>
      <vt:lpstr>Front-line phase 3 trials with IO agents (efficacy summary)</vt:lpstr>
      <vt:lpstr>Front-line phase 3 trials with IO agents (efficacy summary)</vt:lpstr>
      <vt:lpstr>Selecting Between First-Line Checkpoint Containing Regimens</vt:lpstr>
      <vt:lpstr>Front-line Triplet Therapy:  COSMIC 313 Study Design</vt:lpstr>
      <vt:lpstr>COSMIC 313: Primary Outcome - PFS</vt:lpstr>
      <vt:lpstr>Front-line phase 3 trials with IO agents (efficacy summary for I/P risk)</vt:lpstr>
      <vt:lpstr>Treatment Exposure and Discontinuation (Safety Population)</vt:lpstr>
      <vt:lpstr>First front-line phase III triplet: COSMIC 313 Summary</vt:lpstr>
      <vt:lpstr>What’s coming?  Another front-line phase III triplet study</vt:lpstr>
      <vt:lpstr>Efficacy Outcomes for Sarcomatoid ccRCC</vt:lpstr>
      <vt:lpstr>Front-line data for metastatic papillary RCC</vt:lpstr>
      <vt:lpstr>Conclusions: Sarcomatoid and non-clear cell RCC</vt:lpstr>
      <vt:lpstr>SWOG S2200: PAPMET2</vt:lpstr>
      <vt:lpstr>SWOG S2200: PAPMET2</vt:lpstr>
      <vt:lpstr>PowerPoint Presentation</vt:lpstr>
      <vt:lpstr>PowerPoint Presentation</vt:lpstr>
      <vt:lpstr>Second-Line Treatment (and Beyond) of Metastatic Renal Cell Carcinoma </vt:lpstr>
      <vt:lpstr>Disclosures</vt:lpstr>
      <vt:lpstr>Two current pillars of advanced RCC treatment</vt:lpstr>
      <vt:lpstr>Overview of talk</vt:lpstr>
      <vt:lpstr>Immune checkpoint inhibitors in 2+ Line</vt:lpstr>
      <vt:lpstr>PD-1/CTLA-4 after progression on PD-1?</vt:lpstr>
      <vt:lpstr>Continuing PD-1/PDL-1 Post-Progression: CONTACT-03 Study</vt:lpstr>
      <vt:lpstr>Continued IO after PD-1 progression: CONTACT-03</vt:lpstr>
      <vt:lpstr>Continued IO after PD-1 progression: CONTACT-03 </vt:lpstr>
      <vt:lpstr>Cabozantinib monotx in the post-IO setting</vt:lpstr>
      <vt:lpstr>VHL, HIF-2-alpha and clear cell RCC</vt:lpstr>
      <vt:lpstr>HIF-2-alpha inhibition in refractory RCC</vt:lpstr>
      <vt:lpstr>LITESPARK-005: Belzutifan vs Everolimus in refractory RCC</vt:lpstr>
      <vt:lpstr>Combining HIF-2-alpha inhibition with VEGF TKIs</vt:lpstr>
      <vt:lpstr>How much can HIF-2-alpha inhibition synergize with VEGF TKIs? </vt:lpstr>
      <vt:lpstr>Summary</vt:lpstr>
      <vt:lpstr>What will the fourth pillar be in RCC treatment?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Donald</dc:creator>
  <cp:lastModifiedBy>Sean Gallagher</cp:lastModifiedBy>
  <cp:revision>8</cp:revision>
  <dcterms:modified xsi:type="dcterms:W3CDTF">2023-12-22T00:09:23Z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0x0101004A6459BA09A55A48A26552F8CF890A5E</vt:lpwstr>
  </property>
</Properties>
</file>